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3" r:id="rId1"/>
  </p:sldMasterIdLst>
  <p:notesMasterIdLst>
    <p:notesMasterId r:id="rId42"/>
  </p:notesMasterIdLst>
  <p:sldIdLst>
    <p:sldId id="256" r:id="rId2"/>
    <p:sldId id="257" r:id="rId3"/>
    <p:sldId id="258" r:id="rId4"/>
    <p:sldId id="259" r:id="rId5"/>
    <p:sldId id="261" r:id="rId6"/>
    <p:sldId id="260" r:id="rId7"/>
    <p:sldId id="299" r:id="rId8"/>
    <p:sldId id="262" r:id="rId9"/>
    <p:sldId id="263" r:id="rId10"/>
    <p:sldId id="264" r:id="rId11"/>
    <p:sldId id="265" r:id="rId12"/>
    <p:sldId id="267" r:id="rId13"/>
    <p:sldId id="268" r:id="rId14"/>
    <p:sldId id="300" r:id="rId15"/>
    <p:sldId id="269" r:id="rId16"/>
    <p:sldId id="270" r:id="rId17"/>
    <p:sldId id="266" r:id="rId18"/>
    <p:sldId id="301" r:id="rId19"/>
    <p:sldId id="271" r:id="rId20"/>
    <p:sldId id="272" r:id="rId21"/>
    <p:sldId id="307" r:id="rId22"/>
    <p:sldId id="273" r:id="rId23"/>
    <p:sldId id="274" r:id="rId24"/>
    <p:sldId id="277" r:id="rId25"/>
    <p:sldId id="302" r:id="rId26"/>
    <p:sldId id="303" r:id="rId27"/>
    <p:sldId id="275" r:id="rId28"/>
    <p:sldId id="276" r:id="rId29"/>
    <p:sldId id="306" r:id="rId30"/>
    <p:sldId id="304" r:id="rId31"/>
    <p:sldId id="305" r:id="rId32"/>
    <p:sldId id="278" r:id="rId33"/>
    <p:sldId id="280" r:id="rId34"/>
    <p:sldId id="308" r:id="rId35"/>
    <p:sldId id="309" r:id="rId36"/>
    <p:sldId id="279" r:id="rId37"/>
    <p:sldId id="281" r:id="rId38"/>
    <p:sldId id="282" r:id="rId39"/>
    <p:sldId id="283" r:id="rId40"/>
    <p:sldId id="290" r:id="rId4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9" d="100"/>
          <a:sy n="109" d="100"/>
        </p:scale>
        <p:origin x="1188"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19DF71A-5106-4772-BD39-E02AD3825586}" type="datetimeFigureOut">
              <a:rPr lang="ru-RU" smtClean="0"/>
              <a:t>30.03.2022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A411847-BD66-4732-8010-2EC7CE8017BE}" type="slidenum">
              <a:rPr lang="ru-RU" smtClean="0"/>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DA411847-BD66-4732-8010-2EC7CE8017BE}" type="slidenum">
              <a:rPr lang="ru-RU" smtClean="0"/>
              <a:t>9</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ru-RU"/>
              <a:t>Образец заголовка</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3/30/2022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2443201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t>3/30/2022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390217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ru-RU"/>
              <a:t>Образец заголовка</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t>3/30/2022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6452283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ru-RU"/>
              <a:t>Образец заголовка</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t>3/30/2022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7010870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ru-RU"/>
              <a:t>Образец заголовка</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t>3/30/2022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4907169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ru-RU"/>
              <a:t>Образец заголовка</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3" name="Date Placeholder 2"/>
          <p:cNvSpPr>
            <a:spLocks noGrp="1"/>
          </p:cNvSpPr>
          <p:nvPr>
            <p:ph type="dt" sz="half" idx="10"/>
          </p:nvPr>
        </p:nvSpPr>
        <p:spPr/>
        <p:txBody>
          <a:bodyPr/>
          <a:lstStyle/>
          <a:p>
            <a:fld id="{48A87A34-81AB-432B-8DAE-1953F412C126}" type="datetimeFigureOut">
              <a:rPr lang="en-US" dirty="0"/>
              <a:t>3/30/2022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6018507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ru-RU"/>
              <a:t>Образец заголовка</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3" name="Date Placeholder 2"/>
          <p:cNvSpPr>
            <a:spLocks noGrp="1"/>
          </p:cNvSpPr>
          <p:nvPr>
            <p:ph type="dt" sz="half" idx="10"/>
          </p:nvPr>
        </p:nvSpPr>
        <p:spPr/>
        <p:txBody>
          <a:bodyPr/>
          <a:lstStyle/>
          <a:p>
            <a:fld id="{48A87A34-81AB-432B-8DAE-1953F412C126}" type="datetimeFigureOut">
              <a:rPr lang="en-US" dirty="0"/>
              <a:t>3/30/2022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6495269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ru-RU"/>
              <a:t>Образец заголовка</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3/30/2022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7095357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ru-RU"/>
              <a:t>Образец заголовка</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3/30/2022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3251935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1_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a:t>Образец заголовка</a:t>
            </a:r>
            <a:endParaRPr lang="en-US" dirty="0"/>
          </a:p>
        </p:txBody>
      </p:sp>
      <p:sp>
        <p:nvSpPr>
          <p:cNvPr id="3" name="Content Placeholder 2"/>
          <p:cNvSpPr>
            <a:spLocks noGrp="1"/>
          </p:cNvSpPr>
          <p:nvPr>
            <p:ph idx="1"/>
          </p:nvPr>
        </p:nvSpPr>
        <p:spPr/>
        <p:txBody>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3/30/2022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26967193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ru-RU"/>
              <a:t>Образец заголовка</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3/30/2022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59175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ru-RU"/>
              <a:t>Образец заголовка</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48A87A34-81AB-432B-8DAE-1953F412C126}" type="datetimeFigureOut">
              <a:rPr lang="en-US" dirty="0"/>
              <a:t>3/30/2022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7112403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ru-RU"/>
              <a:t>Образец заголовка</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3/30/2022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7662746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ru-RU"/>
              <a:t>Образец заголовка</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2" name="Content Placeholder 3"/>
          <p:cNvSpPr>
            <a:spLocks noGrp="1"/>
          </p:cNvSpPr>
          <p:nvPr>
            <p:ph sz="quarter" idx="13"/>
          </p:nvPr>
        </p:nvSpPr>
        <p:spPr>
          <a:xfrm>
            <a:off x="913774" y="3051012"/>
            <a:ext cx="5106027" cy="274018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3" name="Content Placeholder 5"/>
          <p:cNvSpPr>
            <a:spLocks noGrp="1"/>
          </p:cNvSpPr>
          <p:nvPr>
            <p:ph sz="quarter" idx="14"/>
          </p:nvPr>
        </p:nvSpPr>
        <p:spPr>
          <a:xfrm>
            <a:off x="6172200" y="3051012"/>
            <a:ext cx="5105401" cy="274018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3/30/2022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4165604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3/30/2022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7058349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3/30/2022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0683231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ru-RU"/>
              <a:t>Образец заголовка</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t>3/30/2022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4338252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t>3/30/2022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9648159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3/30/2022</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extLst>
      <p:ext uri="{BB962C8B-B14F-4D97-AF65-F5344CB8AC3E}">
        <p14:creationId xmlns:p14="http://schemas.microsoft.com/office/powerpoint/2010/main" val="2466539816"/>
      </p:ext>
    </p:extLst>
  </p:cSld>
  <p:clrMap bg1="lt1" tx1="dk1" bg2="lt2" tx2="dk2" accent1="accent1" accent2="accent2" accent3="accent3" accent4="accent4" accent5="accent5" accent6="accent6" hlink="hlink" folHlink="folHlink"/>
  <p:sldLayoutIdLst>
    <p:sldLayoutId id="2147483934" r:id="rId1"/>
    <p:sldLayoutId id="2147483935" r:id="rId2"/>
    <p:sldLayoutId id="2147483936" r:id="rId3"/>
    <p:sldLayoutId id="2147483937" r:id="rId4"/>
    <p:sldLayoutId id="2147483938" r:id="rId5"/>
    <p:sldLayoutId id="2147483939" r:id="rId6"/>
    <p:sldLayoutId id="2147483940" r:id="rId7"/>
    <p:sldLayoutId id="2147483941" r:id="rId8"/>
    <p:sldLayoutId id="2147483942" r:id="rId9"/>
    <p:sldLayoutId id="2147483943" r:id="rId10"/>
    <p:sldLayoutId id="2147483944" r:id="rId11"/>
    <p:sldLayoutId id="2147483945" r:id="rId12"/>
    <p:sldLayoutId id="2147483946" r:id="rId13"/>
    <p:sldLayoutId id="2147483947" r:id="rId14"/>
    <p:sldLayoutId id="2147483948" r:id="rId15"/>
    <p:sldLayoutId id="2147483949" r:id="rId16"/>
    <p:sldLayoutId id="2147483950" r:id="rId17"/>
    <p:sldLayoutId id="2147483951" r:id="rId18"/>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8532" y="769578"/>
            <a:ext cx="7766936" cy="4315605"/>
          </a:xfrm>
        </p:spPr>
        <p:txBody>
          <a:bodyPr>
            <a:normAutofit/>
          </a:bodyPr>
          <a:lstStyle/>
          <a:p>
            <a:r>
              <a:rPr lang="" sz="3200" dirty="0">
                <a:latin typeface="Times New Roman" panose="02020603050405020304" pitchFamily="18" charset="0"/>
                <a:cs typeface="Times New Roman" panose="02020603050405020304" pitchFamily="18" charset="0"/>
              </a:rPr>
              <a:t>     </a:t>
            </a:r>
            <a:r>
              <a:rPr lang="" sz="3200" dirty="0" smtClean="0">
                <a:latin typeface="Times New Roman" panose="02020603050405020304" pitchFamily="18" charset="0"/>
                <a:cs typeface="Times New Roman" panose="02020603050405020304" pitchFamily="18" charset="0"/>
              </a:rPr>
              <a:t>Геронтологія</a:t>
            </a:r>
            <a:r>
              <a:rPr lang="uk-UA" sz="3200" dirty="0" smtClean="0">
                <a:latin typeface="Times New Roman" panose="02020603050405020304" pitchFamily="18" charset="0"/>
                <a:cs typeface="Times New Roman" panose="02020603050405020304" pitchFamily="18" charset="0"/>
              </a:rPr>
              <a:t/>
            </a:r>
            <a:br>
              <a:rPr lang="uk-UA" sz="3200" dirty="0" smtClean="0">
                <a:latin typeface="Times New Roman" panose="02020603050405020304" pitchFamily="18" charset="0"/>
                <a:cs typeface="Times New Roman" panose="02020603050405020304" pitchFamily="18" charset="0"/>
              </a:rPr>
            </a:br>
            <a:r>
              <a:rPr lang="uk-UA" sz="3200" dirty="0">
                <a:latin typeface="Times New Roman" panose="02020603050405020304" pitchFamily="18" charset="0"/>
                <a:cs typeface="Times New Roman" panose="02020603050405020304" pitchFamily="18" charset="0"/>
              </a:rPr>
              <a:t/>
            </a:r>
            <a:br>
              <a:rPr lang="uk-UA" sz="3200" dirty="0">
                <a:latin typeface="Times New Roman" panose="02020603050405020304" pitchFamily="18" charset="0"/>
                <a:cs typeface="Times New Roman" panose="02020603050405020304" pitchFamily="18" charset="0"/>
              </a:rPr>
            </a:br>
            <a:r>
              <a:rPr lang="" sz="3200" dirty="0" err="1">
                <a:latin typeface="Times New Roman" panose="02020603050405020304" pitchFamily="18" charset="0"/>
                <a:cs typeface="Times New Roman" panose="02020603050405020304" pitchFamily="18" charset="0"/>
              </a:rPr>
              <a:t/>
            </a:r>
            <a:br>
              <a:rPr lang="" sz="3200" dirty="0" err="1">
                <a:latin typeface="Times New Roman" panose="02020603050405020304" pitchFamily="18" charset="0"/>
                <a:cs typeface="Times New Roman" panose="02020603050405020304" pitchFamily="18" charset="0"/>
              </a:rPr>
            </a:br>
            <a:r>
              <a:rPr lang="" sz="3200" dirty="0" err="1">
                <a:latin typeface="Times New Roman" panose="02020603050405020304" pitchFamily="18" charset="0"/>
                <a:cs typeface="Times New Roman" panose="02020603050405020304" pitchFamily="18" charset="0"/>
              </a:rPr>
              <a:t>Координація</a:t>
            </a:r>
            <a:r>
              <a:rPr lang="uk-UA" sz="3200" dirty="0">
                <a:latin typeface="Times New Roman" panose="02020603050405020304" pitchFamily="18" charset="0"/>
                <a:cs typeface="Times New Roman" panose="02020603050405020304" pitchFamily="18" charset="0"/>
              </a:rPr>
              <a:t> рухів та </a:t>
            </a:r>
            <a:r>
              <a:rPr lang="uk-UA" sz="3200" dirty="0" smtClean="0">
                <a:latin typeface="Times New Roman" panose="02020603050405020304" pitchFamily="18" charset="0"/>
                <a:cs typeface="Times New Roman" panose="02020603050405020304" pitchFamily="18" charset="0"/>
              </a:rPr>
              <a:t>рівновага</a:t>
            </a:r>
            <a:br>
              <a:rPr lang="uk-UA" sz="3200" dirty="0" smtClean="0">
                <a:latin typeface="Times New Roman" panose="02020603050405020304" pitchFamily="18" charset="0"/>
                <a:cs typeface="Times New Roman" panose="02020603050405020304" pitchFamily="18" charset="0"/>
              </a:rPr>
            </a:br>
            <a:endParaRPr lang="ru-RU" sz="32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416702"/>
            <a:ext cx="8229600" cy="4525963"/>
          </a:xfrm>
        </p:spPr>
        <p:txBody>
          <a:bodyPr>
            <a:noAutofit/>
          </a:bodyPr>
          <a:lstStyle/>
          <a:p>
            <a:pPr marL="0" indent="0">
              <a:buNone/>
            </a:pPr>
            <a:r>
              <a:rPr lang="ru-RU" sz="1600" dirty="0">
                <a:latin typeface="Times New Roman" panose="02020603050405020304" pitchFamily="18" charset="0"/>
                <a:cs typeface="Times New Roman" panose="02020603050405020304" pitchFamily="18" charset="0"/>
              </a:rPr>
              <a:t>До </a:t>
            </a:r>
            <a:r>
              <a:rPr lang="ru-RU" sz="1600" dirty="0" err="1">
                <a:latin typeface="Times New Roman" panose="02020603050405020304" pitchFamily="18" charset="0"/>
                <a:cs typeface="Times New Roman" panose="02020603050405020304" pitchFamily="18" charset="0"/>
              </a:rPr>
              <a:t>факторів</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що</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впливають</a:t>
            </a:r>
            <a:r>
              <a:rPr lang="ru-RU" sz="1600" dirty="0">
                <a:latin typeface="Times New Roman" panose="02020603050405020304" pitchFamily="18" charset="0"/>
                <a:cs typeface="Times New Roman" panose="02020603050405020304" pitchFamily="18" charset="0"/>
              </a:rPr>
              <a:t> та </a:t>
            </a:r>
            <a:r>
              <a:rPr lang="ru-RU" sz="1600" dirty="0" err="1">
                <a:latin typeface="Times New Roman" panose="02020603050405020304" pitchFamily="18" charset="0"/>
                <a:cs typeface="Times New Roman" panose="02020603050405020304" pitchFamily="18" charset="0"/>
              </a:rPr>
              <a:t>прискорюють</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процес</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старіння</a:t>
            </a:r>
            <a:r>
              <a:rPr lang="ru-RU" sz="1600" dirty="0">
                <a:latin typeface="Times New Roman" panose="02020603050405020304" pitchFamily="18" charset="0"/>
                <a:cs typeface="Times New Roman" panose="02020603050405020304" pitchFamily="18" charset="0"/>
              </a:rPr>
              <a:t> належать: </a:t>
            </a:r>
            <a:r>
              <a:rPr lang="ru-RU" sz="1600" dirty="0" err="1">
                <a:latin typeface="Times New Roman" panose="02020603050405020304" pitchFamily="18" charset="0"/>
                <a:cs typeface="Times New Roman" panose="02020603050405020304" pitchFamily="18" charset="0"/>
              </a:rPr>
              <a:t>генетичні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набір</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генів</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який</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отримується</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від</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батьків</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соціальні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рівень</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розвитку</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суспільства</a:t>
            </a:r>
            <a:r>
              <a:rPr lang="ru-RU" sz="1600" dirty="0">
                <a:latin typeface="Times New Roman" panose="02020603050405020304" pitchFamily="18" charset="0"/>
                <a:cs typeface="Times New Roman" panose="02020603050405020304" pitchFamily="18" charset="0"/>
              </a:rPr>
              <a:t>) та стиль </a:t>
            </a:r>
            <a:r>
              <a:rPr lang="ru-RU" sz="1600" dirty="0" err="1">
                <a:latin typeface="Times New Roman" panose="02020603050405020304" pitchFamily="18" charset="0"/>
                <a:cs typeface="Times New Roman" panose="02020603050405020304" pitchFamily="18" charset="0"/>
              </a:rPr>
              <a:t>життя</a:t>
            </a:r>
            <a:r>
              <a:rPr lang="ru-RU" sz="1600" dirty="0">
                <a:latin typeface="Times New Roman" panose="02020603050405020304" pitchFamily="18" charset="0"/>
                <a:cs typeface="Times New Roman" panose="02020603050405020304" pitchFamily="18" charset="0"/>
              </a:rPr>
              <a:t> кожного </a:t>
            </a:r>
            <a:r>
              <a:rPr lang="ru-RU" sz="1600" dirty="0" err="1">
                <a:latin typeface="Times New Roman" panose="02020603050405020304" pitchFamily="18" charset="0"/>
                <a:cs typeface="Times New Roman" panose="02020603050405020304" pitchFamily="18" charset="0"/>
              </a:rPr>
              <a:t>з</a:t>
            </a:r>
            <a:r>
              <a:rPr lang="ru-RU" sz="1600" dirty="0">
                <a:latin typeface="Times New Roman" panose="02020603050405020304" pitchFamily="18" charset="0"/>
                <a:cs typeface="Times New Roman" panose="02020603050405020304" pitchFamily="18" charset="0"/>
              </a:rPr>
              <a:t> нас.</a:t>
            </a:r>
            <a:br>
              <a:rPr lang="ru-RU" sz="1600" dirty="0">
                <a:latin typeface="Times New Roman" panose="02020603050405020304" pitchFamily="18" charset="0"/>
                <a:cs typeface="Times New Roman" panose="02020603050405020304" pitchFamily="18" charset="0"/>
              </a:rPr>
            </a:br>
            <a:r>
              <a:rPr lang="ru-RU" sz="1600" dirty="0">
                <a:latin typeface="Times New Roman" panose="02020603050405020304" pitchFamily="18" charset="0"/>
                <a:cs typeface="Times New Roman" panose="02020603050405020304" pitchFamily="18" charset="0"/>
              </a:rPr>
              <a:t/>
            </a:r>
            <a:br>
              <a:rPr lang="ru-RU" sz="1600" dirty="0">
                <a:latin typeface="Times New Roman" panose="02020603050405020304" pitchFamily="18" charset="0"/>
                <a:cs typeface="Times New Roman" panose="02020603050405020304" pitchFamily="18" charset="0"/>
              </a:rPr>
            </a:br>
            <a:r>
              <a:rPr lang="ru-RU" sz="1600" dirty="0" err="1">
                <a:latin typeface="Times New Roman" panose="02020603050405020304" pitchFamily="18" charset="0"/>
                <a:cs typeface="Times New Roman" panose="02020603050405020304" pitchFamily="18" charset="0"/>
              </a:rPr>
              <a:t>Згідно</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з</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закономірностями</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які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проявляються</a:t>
            </a:r>
            <a:r>
              <a:rPr lang="ru-RU" sz="1600" dirty="0">
                <a:latin typeface="Times New Roman" panose="02020603050405020304" pitchFamily="18" charset="0"/>
                <a:cs typeface="Times New Roman" panose="02020603050405020304" pitchFamily="18" charset="0"/>
              </a:rPr>
              <a:t> у </a:t>
            </a:r>
            <a:r>
              <a:rPr lang="ru-RU" sz="1600" dirty="0" err="1">
                <a:latin typeface="Times New Roman" panose="02020603050405020304" pitchFamily="18" charset="0"/>
                <a:cs typeface="Times New Roman" panose="02020603050405020304" pitchFamily="18" charset="0"/>
              </a:rPr>
              <a:t>вигляді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конкретних</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механізмів</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вчені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виділяють</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типи</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старіння</a:t>
            </a:r>
            <a:r>
              <a:rPr lang="ru-RU" sz="1600" dirty="0">
                <a:latin typeface="Times New Roman" panose="02020603050405020304" pitchFamily="18" charset="0"/>
                <a:cs typeface="Times New Roman" panose="02020603050405020304" pitchFamily="18" charset="0"/>
              </a:rPr>
              <a:t>:</a:t>
            </a:r>
            <a:br>
              <a:rPr lang="ru-RU" sz="1600" dirty="0">
                <a:latin typeface="Times New Roman" panose="02020603050405020304" pitchFamily="18" charset="0"/>
                <a:cs typeface="Times New Roman" panose="02020603050405020304" pitchFamily="18" charset="0"/>
              </a:rPr>
            </a:br>
            <a:r>
              <a:rPr lang="ru-RU" sz="1600" dirty="0">
                <a:latin typeface="Times New Roman" panose="02020603050405020304" pitchFamily="18" charset="0"/>
                <a:cs typeface="Times New Roman" panose="02020603050405020304" pitchFamily="18" charset="0"/>
              </a:rPr>
              <a:t>«</a:t>
            </a:r>
            <a:r>
              <a:rPr lang="ru-RU" sz="1600" dirty="0" err="1">
                <a:latin typeface="Times New Roman" panose="02020603050405020304" pitchFamily="18" charset="0"/>
                <a:cs typeface="Times New Roman" panose="02020603050405020304" pitchFamily="18" charset="0"/>
              </a:rPr>
              <a:t>забруднення</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організму</a:t>
            </a:r>
            <a:r>
              <a:rPr lang="ru-RU" sz="1600" dirty="0">
                <a:latin typeface="Times New Roman" panose="02020603050405020304" pitchFamily="18" charset="0"/>
                <a:cs typeface="Times New Roman" panose="02020603050405020304" pitchFamily="18" charset="0"/>
              </a:rPr>
              <a:t>;</a:t>
            </a:r>
            <a:br>
              <a:rPr lang="ru-RU" sz="1600" dirty="0">
                <a:latin typeface="Times New Roman" panose="02020603050405020304" pitchFamily="18" charset="0"/>
                <a:cs typeface="Times New Roman" panose="02020603050405020304" pitchFamily="18" charset="0"/>
              </a:rPr>
            </a:br>
            <a:endParaRPr lang="ru-RU" sz="1600" dirty="0">
              <a:latin typeface="Times New Roman" panose="02020603050405020304" pitchFamily="18" charset="0"/>
              <a:cs typeface="Times New Roman" panose="02020603050405020304" pitchFamily="18" charset="0"/>
            </a:endParaRPr>
          </a:p>
          <a:p>
            <a:pPr marL="0" indent="0">
              <a:buNone/>
            </a:pPr>
            <a:r>
              <a:rPr lang="" sz="1600" dirty="0" err="1">
                <a:latin typeface="Times New Roman" panose="02020603050405020304" pitchFamily="18" charset="0"/>
                <a:cs typeface="Times New Roman" panose="02020603050405020304" pitchFamily="18" charset="0"/>
              </a:rPr>
              <a:t>не</a:t>
            </a:r>
            <a:r>
              <a:rPr lang="ru-RU" sz="1600" dirty="0" err="1">
                <a:latin typeface="Times New Roman" panose="02020603050405020304" pitchFamily="18" charset="0"/>
                <a:cs typeface="Times New Roman" panose="02020603050405020304" pitchFamily="18" charset="0"/>
              </a:rPr>
              <a:t>достатність</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самокопіювання</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елементів</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системи</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втрата</a:t>
            </a:r>
            <a:r>
              <a:rPr lang="ru-RU" sz="1600" dirty="0">
                <a:latin typeface="Times New Roman" panose="02020603050405020304" pitchFamily="18" charset="0"/>
                <a:cs typeface="Times New Roman" panose="02020603050405020304" pitchFamily="18" charset="0"/>
              </a:rPr>
              <a:t> до </a:t>
            </a:r>
            <a:r>
              <a:rPr lang="ru-RU" sz="1600" dirty="0" err="1">
                <a:latin typeface="Times New Roman" panose="02020603050405020304" pitchFamily="18" charset="0"/>
                <a:cs typeface="Times New Roman" panose="02020603050405020304" pitchFamily="18" charset="0"/>
              </a:rPr>
              <a:t>оновлення</a:t>
            </a:r>
            <a:r>
              <a:rPr lang="ru-RU" sz="1600" dirty="0">
                <a:latin typeface="Times New Roman" panose="02020603050405020304" pitchFamily="18" charset="0"/>
                <a:cs typeface="Times New Roman" panose="02020603050405020304" pitchFamily="18" charset="0"/>
              </a:rPr>
              <a:t> та </a:t>
            </a:r>
            <a:r>
              <a:rPr lang="ru-RU" sz="1600" dirty="0" err="1">
                <a:latin typeface="Times New Roman" panose="02020603050405020304" pitchFamily="18" charset="0"/>
                <a:cs typeface="Times New Roman" panose="02020603050405020304" pitchFamily="18" charset="0"/>
              </a:rPr>
              <a:t>загибель</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структурних</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елементів</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організму</a:t>
            </a:r>
            <a:r>
              <a:rPr lang="ru-RU" sz="1600" dirty="0">
                <a:latin typeface="Times New Roman" panose="02020603050405020304" pitchFamily="18" charset="0"/>
                <a:cs typeface="Times New Roman" panose="02020603050405020304" pitchFamily="18" charset="0"/>
              </a:rPr>
              <a:t>);</a:t>
            </a:r>
            <a:br>
              <a:rPr lang="ru-RU" sz="1600" dirty="0">
                <a:latin typeface="Times New Roman" panose="02020603050405020304" pitchFamily="18" charset="0"/>
                <a:cs typeface="Times New Roman" panose="02020603050405020304" pitchFamily="18" charset="0"/>
              </a:rPr>
            </a:br>
            <a:endParaRPr lang="ru-RU" sz="1600" dirty="0">
              <a:latin typeface="Times New Roman" panose="02020603050405020304" pitchFamily="18" charset="0"/>
              <a:cs typeface="Times New Roman" panose="02020603050405020304" pitchFamily="18" charset="0"/>
            </a:endParaRPr>
          </a:p>
          <a:p>
            <a:pPr marL="0" indent="0">
              <a:buNone/>
            </a:pPr>
            <a:r>
              <a:rPr lang="" sz="1600" dirty="0" err="1">
                <a:latin typeface="Times New Roman" panose="02020603050405020304" pitchFamily="18" charset="0"/>
                <a:cs typeface="Times New Roman" panose="02020603050405020304" pitchFamily="18" charset="0"/>
              </a:rPr>
              <a:t>не</a:t>
            </a:r>
            <a:r>
              <a:rPr lang="ru-RU" sz="1600" dirty="0" err="1">
                <a:latin typeface="Times New Roman" panose="02020603050405020304" pitchFamily="18" charset="0"/>
                <a:cs typeface="Times New Roman" panose="02020603050405020304" pitchFamily="18" charset="0"/>
              </a:rPr>
              <a:t>достатність</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дії</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відбору</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різновидові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генерації</a:t>
            </a:r>
            <a:r>
              <a:rPr lang="ru-RU" sz="1600" dirty="0">
                <a:latin typeface="Times New Roman" panose="02020603050405020304" pitchFamily="18" charset="0"/>
                <a:cs typeface="Times New Roman" panose="02020603050405020304" pitchFamily="18" charset="0"/>
              </a:rPr>
              <a:t> на </a:t>
            </a:r>
            <a:r>
              <a:rPr lang="ru-RU" sz="1600" dirty="0" err="1">
                <a:latin typeface="Times New Roman" panose="02020603050405020304" pitchFamily="18" charset="0"/>
                <a:cs typeface="Times New Roman" panose="02020603050405020304" pitchFamily="18" charset="0"/>
              </a:rPr>
              <a:t>рівні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всіх</a:t>
            </a:r>
            <a:r>
              <a:rPr lang="ru-RU" sz="1600" dirty="0">
                <a:latin typeface="Times New Roman" panose="02020603050405020304" pitchFamily="18" charset="0"/>
                <a:cs typeface="Times New Roman" panose="02020603050405020304" pitchFamily="18" charset="0"/>
              </a:rPr>
              <a:t> структур </a:t>
            </a:r>
            <a:r>
              <a:rPr lang="ru-RU" sz="1600" dirty="0" err="1">
                <a:latin typeface="Times New Roman" panose="02020603050405020304" pitchFamily="18" charset="0"/>
                <a:cs typeface="Times New Roman" panose="02020603050405020304" pitchFamily="18" charset="0"/>
              </a:rPr>
              <a:t>організму</a:t>
            </a:r>
            <a:r>
              <a:rPr lang="ru-RU" sz="1600" dirty="0">
                <a:latin typeface="Times New Roman" panose="02020603050405020304" pitchFamily="18" charset="0"/>
                <a:cs typeface="Times New Roman" panose="02020603050405020304" pitchFamily="18" charset="0"/>
              </a:rPr>
              <a:t>);</a:t>
            </a:r>
            <a:br>
              <a:rPr lang="ru-RU" sz="1600" dirty="0">
                <a:latin typeface="Times New Roman" panose="02020603050405020304" pitchFamily="18" charset="0"/>
                <a:cs typeface="Times New Roman" panose="02020603050405020304" pitchFamily="18" charset="0"/>
              </a:rPr>
            </a:br>
            <a:endParaRPr lang="ru-RU" sz="1600" dirty="0">
              <a:latin typeface="Times New Roman" panose="02020603050405020304" pitchFamily="18" charset="0"/>
              <a:cs typeface="Times New Roman" panose="02020603050405020304" pitchFamily="18" charset="0"/>
            </a:endParaRPr>
          </a:p>
          <a:p>
            <a:pPr marL="0" indent="0">
              <a:buNone/>
            </a:pPr>
            <a:r>
              <a:rPr lang="" sz="1600" dirty="0">
                <a:latin typeface="Times New Roman" panose="02020603050405020304" pitchFamily="18" charset="0"/>
                <a:cs typeface="Times New Roman" panose="02020603050405020304" pitchFamily="18" charset="0"/>
              </a:rPr>
              <a:t>зміни</a:t>
            </a:r>
            <a:r>
              <a:rPr lang="ru-RU" sz="1600" dirty="0">
                <a:latin typeface="Times New Roman" panose="02020603050405020304" pitchFamily="18" charset="0"/>
                <a:cs typeface="Times New Roman" panose="02020603050405020304" pitchFamily="18" charset="0"/>
              </a:rPr>
              <a:t> у </a:t>
            </a:r>
            <a:r>
              <a:rPr lang="ru-RU" sz="1600" dirty="0" err="1">
                <a:latin typeface="Times New Roman" panose="02020603050405020304" pitchFamily="18" charset="0"/>
                <a:cs typeface="Times New Roman" panose="02020603050405020304" pitchFamily="18" charset="0"/>
              </a:rPr>
              <a:t>регуляторних</a:t>
            </a:r>
            <a:r>
              <a:rPr lang="ru-RU" sz="1600" dirty="0">
                <a:latin typeface="Times New Roman" panose="02020603050405020304" pitchFamily="18" charset="0"/>
                <a:cs typeface="Times New Roman" panose="02020603050405020304" pitchFamily="18" charset="0"/>
              </a:rPr>
              <a:t> системах (дисбаланс та </a:t>
            </a:r>
            <a:r>
              <a:rPr lang="ru-RU" sz="1600" dirty="0" err="1">
                <a:latin typeface="Times New Roman" panose="02020603050405020304" pitchFamily="18" charset="0"/>
                <a:cs typeface="Times New Roman" panose="02020603050405020304" pitchFamily="18" charset="0"/>
              </a:rPr>
              <a:t>сповільнення</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процесів</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самовідновлення</a:t>
            </a:r>
            <a:r>
              <a:rPr lang="ru-RU" sz="1600" dirty="0">
                <a:latin typeface="Times New Roman" panose="02020603050405020304" pitchFamily="18" charset="0"/>
                <a:cs typeface="Times New Roman" panose="02020603050405020304" pitchFamily="18" charset="0"/>
              </a:rPr>
              <a: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idx="1"/>
          </p:nvPr>
        </p:nvSpPr>
        <p:spPr>
          <a:xfrm>
            <a:off x="234950" y="615950"/>
            <a:ext cx="8229600" cy="4525963"/>
          </a:xfrm>
        </p:spPr>
        <p:txBody>
          <a:bodyPr>
            <a:normAutofit/>
          </a:bodyPr>
          <a:lstStyle/>
          <a:p>
            <a:pPr marL="0" indent="0">
              <a:buNone/>
            </a:pPr>
            <a:r>
              <a:rPr lang="ru-RU" sz="1600" dirty="0">
                <a:latin typeface="Times New Roman" panose="02020603050405020304" pitchFamily="18" charset="0"/>
                <a:cs typeface="Times New Roman" panose="02020603050405020304" pitchFamily="18" charset="0"/>
              </a:rPr>
              <a:t>До </a:t>
            </a:r>
            <a:r>
              <a:rPr lang="ru-RU" sz="1600" dirty="0" err="1">
                <a:latin typeface="Times New Roman" panose="02020603050405020304" pitchFamily="18" charset="0"/>
                <a:cs typeface="Times New Roman" panose="02020603050405020304" pitchFamily="18" charset="0"/>
              </a:rPr>
              <a:t>найбільш</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характерних</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зовнішніх</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ознак</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старіння</a:t>
            </a:r>
            <a:r>
              <a:rPr lang="ru-RU" sz="1600" dirty="0">
                <a:latin typeface="Times New Roman" panose="02020603050405020304" pitchFamily="18" charset="0"/>
                <a:cs typeface="Times New Roman" panose="02020603050405020304" pitchFamily="18" charset="0"/>
              </a:rPr>
              <a:t> належать: </a:t>
            </a:r>
            <a:r>
              <a:rPr lang="ru-RU" sz="1600" dirty="0" err="1">
                <a:latin typeface="Times New Roman" panose="02020603050405020304" pitchFamily="18" charset="0"/>
                <a:cs typeface="Times New Roman" panose="02020603050405020304" pitchFamily="18" charset="0"/>
              </a:rPr>
              <a:t>зменшення</a:t>
            </a:r>
            <a:r>
              <a:rPr lang="ru-RU" sz="1600" dirty="0">
                <a:latin typeface="Times New Roman" panose="02020603050405020304" pitchFamily="18" charset="0"/>
                <a:cs typeface="Times New Roman" panose="02020603050405020304" pitchFamily="18" charset="0"/>
              </a:rPr>
              <a:t> росту (на 0,5–1 см за </a:t>
            </a:r>
            <a:r>
              <a:rPr lang="ru-RU" sz="1600" dirty="0" err="1">
                <a:latin typeface="Times New Roman" panose="02020603050405020304" pitchFamily="18" charset="0"/>
                <a:cs typeface="Times New Roman" panose="02020603050405020304" pitchFamily="18" charset="0"/>
              </a:rPr>
              <a:t>п’ятиліття</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після</a:t>
            </a:r>
            <a:r>
              <a:rPr lang="ru-RU" sz="1600" dirty="0">
                <a:latin typeface="Times New Roman" panose="02020603050405020304" pitchFamily="18" charset="0"/>
                <a:cs typeface="Times New Roman" panose="02020603050405020304" pitchFamily="18" charset="0"/>
              </a:rPr>
              <a:t> 60 </a:t>
            </a:r>
            <a:r>
              <a:rPr lang="ru-RU" sz="1600" dirty="0" err="1">
                <a:latin typeface="Times New Roman" panose="02020603050405020304" pitchFamily="18" charset="0"/>
                <a:cs typeface="Times New Roman" panose="02020603050405020304" pitchFamily="18" charset="0"/>
              </a:rPr>
              <a:t>років</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зміна</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форми</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тіла</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згладжування</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контурів</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посилення</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кіфозу</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перерозподіл</a:t>
            </a:r>
            <a:r>
              <a:rPr lang="ru-RU" sz="1600" dirty="0">
                <a:latin typeface="Times New Roman" panose="02020603050405020304" pitchFamily="18" charset="0"/>
                <a:cs typeface="Times New Roman" panose="02020603050405020304" pitchFamily="18" charset="0"/>
              </a:rPr>
              <a:t> жирового компоненту),</a:t>
            </a:r>
            <a:endParaRPr lang="" sz="1600" dirty="0">
              <a:latin typeface="Times New Roman" panose="02020603050405020304" pitchFamily="18" charset="0"/>
              <a:cs typeface="Times New Roman" panose="02020603050405020304" pitchFamily="18" charset="0"/>
            </a:endParaRPr>
          </a:p>
          <a:p>
            <a:pPr marL="0" indent="0">
              <a:buNone/>
            </a:pPr>
            <a:r>
              <a:rPr lang="ru-RU" sz="1600" dirty="0" err="1">
                <a:latin typeface="Times New Roman" panose="02020603050405020304" pitchFamily="18" charset="0"/>
                <a:cs typeface="Times New Roman" panose="02020603050405020304" pitchFamily="18" charset="0"/>
              </a:rPr>
              <a:t>зниження</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амплітуди</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рухів</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грудної</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клітки</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зменшення</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розмірів</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обличчя</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внаслідок</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втрати</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зубів</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редукції</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альвеолярних</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відростків</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щелеп</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збільшення</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обсягу</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мозкової</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частини</a:t>
            </a:r>
            <a:r>
              <a:rPr lang="ru-RU" sz="1600" dirty="0">
                <a:latin typeface="Times New Roman" panose="02020603050405020304" pitchFamily="18" charset="0"/>
                <a:cs typeface="Times New Roman" panose="02020603050405020304" pitchFamily="18" charset="0"/>
              </a:rPr>
              <a:t> черепа, </a:t>
            </a:r>
            <a:r>
              <a:rPr lang="ru-RU" sz="1600" dirty="0" err="1">
                <a:latin typeface="Times New Roman" panose="02020603050405020304" pitchFamily="18" charset="0"/>
                <a:cs typeface="Times New Roman" panose="02020603050405020304" pitchFamily="18" charset="0"/>
              </a:rPr>
              <a:t>ширини</a:t>
            </a:r>
            <a:r>
              <a:rPr lang="ru-RU" sz="1600" dirty="0">
                <a:latin typeface="Times New Roman" panose="02020603050405020304" pitchFamily="18" charset="0"/>
                <a:cs typeface="Times New Roman" panose="02020603050405020304" pitchFamily="18" charset="0"/>
              </a:rPr>
              <a:t> носа </a:t>
            </a:r>
            <a:r>
              <a:rPr lang="ru-RU" sz="1600" dirty="0" err="1">
                <a:latin typeface="Times New Roman" panose="02020603050405020304" pitchFamily="18" charset="0"/>
                <a:cs typeface="Times New Roman" panose="02020603050405020304" pitchFamily="18" charset="0"/>
              </a:rPr>
              <a:t>і</a:t>
            </a:r>
            <a:r>
              <a:rPr lang="ru-RU" sz="1600" dirty="0">
                <a:latin typeface="Times New Roman" panose="02020603050405020304" pitchFamily="18" charset="0"/>
                <a:cs typeface="Times New Roman" panose="02020603050405020304" pitchFamily="18" charset="0"/>
              </a:rPr>
              <a:t> рота, </a:t>
            </a:r>
            <a:r>
              <a:rPr lang="ru-RU" sz="1600" dirty="0" err="1">
                <a:latin typeface="Times New Roman" panose="02020603050405020304" pitchFamily="18" charset="0"/>
                <a:cs typeface="Times New Roman" panose="02020603050405020304" pitchFamily="18" charset="0"/>
              </a:rPr>
              <a:t>зміни</a:t>
            </a:r>
            <a:r>
              <a:rPr lang="ru-RU" sz="1600" dirty="0">
                <a:latin typeface="Times New Roman" panose="02020603050405020304" pitchFamily="18" charset="0"/>
                <a:cs typeface="Times New Roman" panose="02020603050405020304" pitchFamily="18" charset="0"/>
              </a:rPr>
              <a:t> у </a:t>
            </a:r>
            <a:r>
              <a:rPr lang="ru-RU" sz="1600" dirty="0" err="1">
                <a:latin typeface="Times New Roman" panose="02020603050405020304" pitchFamily="18" charset="0"/>
                <a:cs typeface="Times New Roman" panose="02020603050405020304" pitchFamily="18" charset="0"/>
              </a:rPr>
              <a:t>шкірі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зменшення</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кількості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сальних</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залоз</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товщини</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епідермісу</a:t>
            </a:r>
            <a:r>
              <a:rPr lang="ru-RU" sz="1600" dirty="0">
                <a:latin typeface="Times New Roman" panose="02020603050405020304" pitchFamily="18" charset="0"/>
                <a:cs typeface="Times New Roman" panose="02020603050405020304" pitchFamily="18" charset="0"/>
              </a:rPr>
              <a:t>, сосочкового шару </a:t>
            </a:r>
            <a:r>
              <a:rPr lang="ru-RU" sz="1600" dirty="0" err="1">
                <a:latin typeface="Times New Roman" panose="02020603050405020304" pitchFamily="18" charset="0"/>
                <a:cs typeface="Times New Roman" panose="02020603050405020304" pitchFamily="18" charset="0"/>
              </a:rPr>
              <a:t>шкіри</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посивіння</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волосся</a:t>
            </a:r>
            <a:r>
              <a:rPr lang="ru-RU" sz="1600" dirty="0">
                <a:latin typeface="Times New Roman" panose="02020603050405020304" pitchFamily="18" charset="0"/>
                <a:cs typeface="Times New Roman" panose="02020603050405020304" pitchFamily="18" charset="0"/>
              </a:rPr>
              <a: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55809" y="497812"/>
            <a:ext cx="6432382" cy="145257"/>
          </a:xfrm>
        </p:spPr>
        <p:txBody>
          <a:bodyPr>
            <a:noAutofit/>
          </a:bodyPr>
          <a:lstStyle/>
          <a:p>
            <a:r>
              <a:rPr lang="ru-RU" sz="2000" b="1" dirty="0" err="1">
                <a:latin typeface="Times New Roman" panose="02020603050405020304" pitchFamily="18" charset="0"/>
                <a:cs typeface="Times New Roman" panose="02020603050405020304" pitchFamily="18" charset="0"/>
              </a:rPr>
              <a:t>Фізіологія</a:t>
            </a:r>
            <a:r>
              <a:rPr lang="ru-RU" sz="2000" b="1" dirty="0">
                <a:latin typeface="Times New Roman" panose="02020603050405020304" pitchFamily="18" charset="0"/>
                <a:cs typeface="Times New Roman" panose="02020603050405020304" pitchFamily="18" charset="0"/>
              </a:rPr>
              <a:t> ходи</a:t>
            </a:r>
          </a:p>
        </p:txBody>
      </p:sp>
      <p:sp>
        <p:nvSpPr>
          <p:cNvPr id="3" name="Содержимое 2"/>
          <p:cNvSpPr>
            <a:spLocks noGrp="1"/>
          </p:cNvSpPr>
          <p:nvPr>
            <p:ph idx="1"/>
          </p:nvPr>
        </p:nvSpPr>
        <p:spPr>
          <a:xfrm>
            <a:off x="142875" y="1007269"/>
            <a:ext cx="8956508" cy="4843461"/>
          </a:xfrm>
        </p:spPr>
        <p:txBody>
          <a:bodyPr>
            <a:normAutofit/>
          </a:bodyPr>
          <a:lstStyle/>
          <a:p>
            <a:pPr marL="0" indent="0">
              <a:buNone/>
            </a:pPr>
            <a:r>
              <a:rPr lang="" sz="1600" dirty="0">
                <a:latin typeface="Times New Roman" panose="02020603050405020304" pitchFamily="18" charset="0"/>
                <a:cs typeface="Times New Roman" panose="02020603050405020304" pitchFamily="18" charset="0"/>
              </a:rPr>
              <a:t>  </a:t>
            </a:r>
            <a:r>
              <a:rPr lang="ru-RU" sz="1600" dirty="0">
                <a:latin typeface="Times New Roman" panose="02020603050405020304" pitchFamily="18" charset="0"/>
                <a:cs typeface="Times New Roman" panose="02020603050405020304" pitchFamily="18" charset="0"/>
              </a:rPr>
              <a:t>При </a:t>
            </a:r>
            <a:r>
              <a:rPr lang="ru-RU" sz="1600" dirty="0" err="1">
                <a:latin typeface="Times New Roman" panose="02020603050405020304" pitchFamily="18" charset="0"/>
                <a:cs typeface="Times New Roman" panose="02020603050405020304" pitchFamily="18" charset="0"/>
              </a:rPr>
              <a:t>незміненій</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ході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тулуб</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має</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утримуватися</a:t>
            </a:r>
            <a:r>
              <a:rPr lang="ru-RU" sz="1600" dirty="0">
                <a:latin typeface="Times New Roman" panose="02020603050405020304" pitchFamily="18" charset="0"/>
                <a:cs typeface="Times New Roman" panose="02020603050405020304" pitchFamily="18" charset="0"/>
              </a:rPr>
              <a:t> у вертикальному </a:t>
            </a:r>
            <a:r>
              <a:rPr lang="ru-RU" sz="1600" dirty="0" err="1">
                <a:latin typeface="Times New Roman" panose="02020603050405020304" pitchFamily="18" charset="0"/>
                <a:cs typeface="Times New Roman" panose="02020603050405020304" pitchFamily="18" charset="0"/>
              </a:rPr>
              <a:t>положенні</a:t>
            </a:r>
            <a:r>
              <a:rPr lang="ru-RU" sz="1600" dirty="0">
                <a:latin typeface="Times New Roman" panose="02020603050405020304" pitchFamily="18" charset="0"/>
                <a:cs typeface="Times New Roman" panose="02020603050405020304" pitchFamily="18" charset="0"/>
              </a:rPr>
              <a:t>, голова – прямо, руки – </a:t>
            </a:r>
            <a:r>
              <a:rPr lang="ru-RU" sz="1600" dirty="0" err="1">
                <a:latin typeface="Times New Roman" panose="02020603050405020304" pitchFamily="18" charset="0"/>
                <a:cs typeface="Times New Roman" panose="02020603050405020304" pitchFamily="18" charset="0"/>
              </a:rPr>
              <a:t>вільно</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звисати</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з</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боків</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рухаючись</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рівномірно</a:t>
            </a:r>
            <a:r>
              <a:rPr lang="ru-RU" sz="1600" dirty="0">
                <a:latin typeface="Times New Roman" panose="02020603050405020304" pitchFamily="18" charset="0"/>
                <a:cs typeface="Times New Roman" panose="02020603050405020304" pitchFamily="18" charset="0"/>
              </a:rPr>
              <a:t> в такт </a:t>
            </a:r>
            <a:r>
              <a:rPr lang="ru-RU" sz="1600" dirty="0" err="1">
                <a:latin typeface="Times New Roman" panose="02020603050405020304" pitchFamily="18" charset="0"/>
                <a:cs typeface="Times New Roman" panose="02020603050405020304" pitchFamily="18" charset="0"/>
              </a:rPr>
              <a:t>з</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рухами</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протилежної</a:t>
            </a:r>
            <a:r>
              <a:rPr lang="ru-RU" sz="1600" dirty="0">
                <a:latin typeface="Times New Roman" panose="02020603050405020304" pitchFamily="18" charset="0"/>
                <a:cs typeface="Times New Roman" panose="02020603050405020304" pitchFamily="18" charset="0"/>
              </a:rPr>
              <a:t> ноги. Кроки </a:t>
            </a:r>
            <a:r>
              <a:rPr lang="ru-RU" sz="1600" dirty="0" err="1">
                <a:latin typeface="Times New Roman" panose="02020603050405020304" pitchFamily="18" charset="0"/>
                <a:cs typeface="Times New Roman" panose="02020603050405020304" pitchFamily="18" charset="0"/>
              </a:rPr>
              <a:t>повинні</a:t>
            </a:r>
            <a:r>
              <a:rPr lang="ru-RU" sz="1600" dirty="0">
                <a:latin typeface="Times New Roman" panose="02020603050405020304" pitchFamily="18" charset="0"/>
                <a:cs typeface="Times New Roman" panose="02020603050405020304" pitchFamily="18" charset="0"/>
              </a:rPr>
              <a:t> бути </a:t>
            </a:r>
            <a:r>
              <a:rPr lang="ru-RU" sz="1600" dirty="0" err="1">
                <a:latin typeface="Times New Roman" panose="02020603050405020304" pitchFamily="18" charset="0"/>
                <a:cs typeface="Times New Roman" panose="02020603050405020304" pitchFamily="18" charset="0"/>
              </a:rPr>
              <a:t>правильними</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однаковими</a:t>
            </a:r>
            <a:r>
              <a:rPr lang="ru-RU" sz="1600" dirty="0">
                <a:latin typeface="Times New Roman" panose="02020603050405020304" pitchFamily="18" charset="0"/>
                <a:cs typeface="Times New Roman" panose="02020603050405020304" pitchFamily="18" charset="0"/>
              </a:rPr>
              <a:t> по </a:t>
            </a:r>
            <a:r>
              <a:rPr lang="ru-RU" sz="1600" dirty="0" err="1">
                <a:latin typeface="Times New Roman" panose="02020603050405020304" pitchFamily="18" charset="0"/>
                <a:cs typeface="Times New Roman" panose="02020603050405020304" pitchFamily="18" charset="0"/>
              </a:rPr>
              <a:t>довжині</a:t>
            </a:r>
            <a:r>
              <a:rPr lang="ru-RU" sz="1600" dirty="0">
                <a:latin typeface="Times New Roman" panose="02020603050405020304" pitchFamily="18" charset="0"/>
                <a:cs typeface="Times New Roman" panose="02020603050405020304" pitchFamily="18" charset="0"/>
              </a:rPr>
              <a:t>. Голова не повинна </a:t>
            </a:r>
            <a:r>
              <a:rPr lang="ru-RU" sz="1600" dirty="0" err="1">
                <a:latin typeface="Times New Roman" panose="02020603050405020304" pitchFamily="18" charset="0"/>
                <a:cs typeface="Times New Roman" panose="02020603050405020304" pitchFamily="18" charset="0"/>
              </a:rPr>
              <a:t>гойдатись</a:t>
            </a:r>
            <a:r>
              <a:rPr lang="ru-RU" sz="1600" dirty="0">
                <a:latin typeface="Times New Roman" panose="02020603050405020304" pitchFamily="18" charset="0"/>
                <a:cs typeface="Times New Roman" panose="02020603050405020304" pitchFamily="18" charset="0"/>
              </a:rPr>
              <a:t>. Не повинно бути </a:t>
            </a:r>
            <a:r>
              <a:rPr lang="ru-RU" sz="1600" dirty="0" err="1">
                <a:latin typeface="Times New Roman" panose="02020603050405020304" pitchFamily="18" charset="0"/>
                <a:cs typeface="Times New Roman" panose="02020603050405020304" pitchFamily="18" charset="0"/>
              </a:rPr>
              <a:t>помітного</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сколіозу</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або</a:t>
            </a:r>
            <a:r>
              <a:rPr lang="ru-RU" sz="1600" dirty="0">
                <a:latin typeface="Times New Roman" panose="02020603050405020304" pitchFamily="18" charset="0"/>
                <a:cs typeface="Times New Roman" panose="02020603050405020304" pitchFamily="18" charset="0"/>
              </a:rPr>
              <a:t> лордозу. </a:t>
            </a:r>
            <a:r>
              <a:rPr lang="ru-RU" sz="1600">
                <a:latin typeface="Times New Roman" panose="02020603050405020304" pitchFamily="18" charset="0"/>
                <a:cs typeface="Times New Roman" panose="02020603050405020304" pitchFamily="18" charset="0"/>
              </a:rPr>
              <a:t>При кожному кроці стегно і коліно повинні плавно згинатись, стопа при згинанні в гомілковостопному суглобі назад – легко відривати</a:t>
            </a:r>
            <a:r>
              <a:rPr lang="ru-RU" sz="1600" dirty="0">
                <a:latin typeface="Times New Roman" panose="02020603050405020304" pitchFamily="18" charset="0"/>
                <a:cs typeface="Times New Roman" panose="02020603050405020304" pitchFamily="18" charset="0"/>
              </a:rPr>
              <a:t>ся від землі</a:t>
            </a:r>
            <a:r>
              <a:rPr lang="ru-RU" sz="1600" dirty="0" err="1">
                <a:latin typeface="Times New Roman" panose="02020603050405020304" pitchFamily="18" charset="0"/>
                <a:cs typeface="Times New Roman" panose="02020603050405020304" pitchFamily="18" charset="0"/>
              </a:rPr>
              <a:t> </a:t>
            </a:r>
            <a:r>
              <a:rPr lang="ru-RU" sz="1600" dirty="0">
                <a:latin typeface="Times New Roman" panose="02020603050405020304" pitchFamily="18" charset="0"/>
                <a:cs typeface="Times New Roman" panose="02020603050405020304" pitchFamily="18" charset="0"/>
              </a:rPr>
              <a:t>.</a:t>
            </a:r>
          </a:p>
          <a:p>
            <a:pPr marL="0" indent="0">
              <a:buNone/>
            </a:pPr>
            <a:r>
              <a:rPr lang="" sz="1600" dirty="0">
                <a:latin typeface="Times New Roman" panose="02020603050405020304" pitchFamily="18" charset="0"/>
                <a:cs typeface="Times New Roman" panose="02020603050405020304" pitchFamily="18" charset="0"/>
              </a:rPr>
              <a:t>   </a:t>
            </a:r>
            <a:r>
              <a:rPr lang="ru-RU" sz="1600" dirty="0">
                <a:latin typeface="Times New Roman" panose="02020603050405020304" pitchFamily="18" charset="0"/>
                <a:cs typeface="Times New Roman" panose="02020603050405020304" pitchFamily="18" charset="0"/>
              </a:rPr>
              <a:t>При </a:t>
            </a:r>
            <a:r>
              <a:rPr lang="ru-RU" sz="1600" dirty="0" err="1">
                <a:latin typeface="Times New Roman" panose="02020603050405020304" pitchFamily="18" charset="0"/>
                <a:cs typeface="Times New Roman" panose="02020603050405020304" pitchFamily="18" charset="0"/>
              </a:rPr>
              <a:t>х</a:t>
            </a:r>
            <a:r>
              <a:rPr lang="ru-RU" sz="1600" dirty="0">
                <a:latin typeface="Times New Roman" panose="02020603050405020304" pitchFamily="18" charset="0"/>
                <a:cs typeface="Times New Roman" panose="02020603050405020304" pitchFamily="18" charset="0"/>
              </a:rPr>
              <a:t>о</a:t>
            </a:r>
            <a:r>
              <a:rPr lang="ru-RU" sz="1600" dirty="0" err="1">
                <a:latin typeface="Times New Roman" panose="02020603050405020304" pitchFamily="18" charset="0"/>
                <a:cs typeface="Times New Roman" panose="02020603050405020304" pitchFamily="18" charset="0"/>
              </a:rPr>
              <a:t>ді ног</a:t>
            </a:r>
            <a:r>
              <a:rPr lang="ru-RU" sz="1600" dirty="0">
                <a:latin typeface="Times New Roman" panose="02020603050405020304" pitchFamily="18" charset="0"/>
                <a:cs typeface="Times New Roman" panose="02020603050405020304" pitchFamily="18" charset="0"/>
              </a:rPr>
              <a:t>а</a:t>
            </a:r>
            <a:r>
              <a:rPr lang="ru-RU" sz="1600" dirty="0" err="1">
                <a:latin typeface="Times New Roman" panose="02020603050405020304" pitchFamily="18" charset="0"/>
                <a:cs typeface="Times New Roman" panose="02020603050405020304" pitchFamily="18" charset="0"/>
              </a:rPr>
              <a:t> спочат</a:t>
            </a:r>
            <a:r>
              <a:rPr lang="ru-RU" sz="1600" dirty="0">
                <a:latin typeface="Times New Roman" panose="02020603050405020304" pitchFamily="18" charset="0"/>
                <a:cs typeface="Times New Roman" panose="02020603050405020304" pitchFamily="18" charset="0"/>
              </a:rPr>
              <a:t>ку стави</a:t>
            </a:r>
            <a:r>
              <a:rPr lang="ru-RU" sz="1600" dirty="0" err="1">
                <a:latin typeface="Times New Roman" panose="02020603050405020304" pitchFamily="18" charset="0"/>
                <a:cs typeface="Times New Roman" panose="02020603050405020304" pitchFamily="18" charset="0"/>
              </a:rPr>
              <a:t>ться на п</a:t>
            </a:r>
            <a:r>
              <a:rPr lang="ru-RU" sz="1600" dirty="0">
                <a:latin typeface="Times New Roman" panose="02020603050405020304" pitchFamily="18" charset="0"/>
                <a:cs typeface="Times New Roman" panose="02020603050405020304" pitchFamily="18" charset="0"/>
              </a:rPr>
              <a:t>’яту, а поті</a:t>
            </a:r>
            <a:r>
              <a:rPr lang="ru-RU" sz="1600" dirty="0" err="1">
                <a:latin typeface="Times New Roman" panose="02020603050405020304" pitchFamily="18" charset="0"/>
                <a:cs typeface="Times New Roman" panose="02020603050405020304" pitchFamily="18" charset="0"/>
              </a:rPr>
              <a:t>м вага т</a:t>
            </a:r>
            <a:r>
              <a:rPr lang="ru-RU" sz="1600" dirty="0">
                <a:latin typeface="Times New Roman" panose="02020603050405020304" pitchFamily="18" charset="0"/>
                <a:cs typeface="Times New Roman" panose="02020603050405020304" pitchFamily="18" charset="0"/>
              </a:rPr>
              <a:t>іла</a:t>
            </a:r>
            <a:r>
              <a:rPr lang="ru-RU" sz="1600" dirty="0" err="1">
                <a:latin typeface="Times New Roman" panose="02020603050405020304" pitchFamily="18" charset="0"/>
                <a:cs typeface="Times New Roman" panose="02020603050405020304" pitchFamily="18" charset="0"/>
              </a:rPr>
              <a:t> переноситься на </a:t>
            </a:r>
            <a:r>
              <a:rPr lang="ru-RU" sz="1600" dirty="0">
                <a:latin typeface="Times New Roman" panose="02020603050405020304" pitchFamily="18" charset="0"/>
                <a:cs typeface="Times New Roman" panose="02020603050405020304" pitchFamily="18" charset="0"/>
              </a:rPr>
              <a:t>п</a:t>
            </a:r>
            <a:r>
              <a:rPr lang="ru-RU" sz="1600" dirty="0" err="1">
                <a:latin typeface="Times New Roman" panose="02020603050405020304" pitchFamily="18" charset="0"/>
                <a:cs typeface="Times New Roman" panose="02020603050405020304" pitchFamily="18" charset="0"/>
              </a:rPr>
              <a:t>ідошву </a:t>
            </a:r>
            <a:r>
              <a:rPr lang="ru-RU" sz="1600" dirty="0">
                <a:latin typeface="Times New Roman" panose="02020603050405020304" pitchFamily="18" charset="0"/>
                <a:cs typeface="Times New Roman" panose="02020603050405020304" pitchFamily="18" charset="0"/>
              </a:rPr>
              <a:t>і пальці. При к</a:t>
            </a:r>
            <a:r>
              <a:rPr lang="ru-RU" sz="1600" dirty="0" err="1">
                <a:latin typeface="Times New Roman" panose="02020603050405020304" pitchFamily="18" charset="0"/>
                <a:cs typeface="Times New Roman" panose="02020603050405020304" pitchFamily="18" charset="0"/>
              </a:rPr>
              <a:t>ожному кроц</a:t>
            </a:r>
            <a:r>
              <a:rPr lang="ru-RU" sz="1600" dirty="0">
                <a:latin typeface="Times New Roman" panose="02020603050405020304" pitchFamily="18" charset="0"/>
                <a:cs typeface="Times New Roman" panose="02020603050405020304" pitchFamily="18" charset="0"/>
              </a:rPr>
              <a:t>і</a:t>
            </a:r>
            <a:r>
              <a:rPr lang="ru-RU" sz="1600" dirty="0" err="1">
                <a:latin typeface="Times New Roman" panose="02020603050405020304" pitchFamily="18" charset="0"/>
                <a:cs typeface="Times New Roman" panose="02020603050405020304" pitchFamily="18" charset="0"/>
              </a:rPr>
              <a:t> го</a:t>
            </a:r>
            <a:r>
              <a:rPr lang="ru-RU" sz="1600" dirty="0">
                <a:latin typeface="Times New Roman" panose="02020603050405020304" pitchFamily="18" charset="0"/>
                <a:cs typeface="Times New Roman" panose="02020603050405020304" pitchFamily="18" charset="0"/>
              </a:rPr>
              <a:t>л</a:t>
            </a:r>
            <a:r>
              <a:rPr lang="ru-RU" sz="1600" dirty="0" err="1">
                <a:latin typeface="Times New Roman" panose="02020603050405020304" pitchFamily="18" charset="0"/>
                <a:cs typeface="Times New Roman" panose="02020603050405020304" pitchFamily="18" charset="0"/>
              </a:rPr>
              <a:t>ова і</a:t>
            </a:r>
            <a:r>
              <a:rPr lang="ru-RU" sz="1600" dirty="0">
                <a:latin typeface="Times New Roman" panose="02020603050405020304" pitchFamily="18" charset="0"/>
                <a:cs typeface="Times New Roman" panose="02020603050405020304" pitchFamily="18" charset="0"/>
              </a:rPr>
              <a:t> тулуб з</a:t>
            </a:r>
            <a:r>
              <a:rPr lang="ru-RU" sz="1600">
                <a:latin typeface="Times New Roman" panose="02020603050405020304" pitchFamily="18" charset="0"/>
                <a:cs typeface="Times New Roman" panose="02020603050405020304" pitchFamily="18" charset="0"/>
              </a:rPr>
              <a:t>легка повертаються, однак в нормі це не призводить до похитування або падіння. Кожна людина ходить у певній манері, яка часто буває спадковою. Деякі люди при ходьбі ставлять ноги носками всередину, деякі – назовні. Одні люди крокують великими кроками, а інші човгають, роблячи маленькі кроки. Хода людини часто відображає риси її характеру і може свідчити про боязкість і соромливість чи агресивність і самовпевненість </a:t>
            </a:r>
          </a:p>
          <a:p>
            <a:pPr marL="0" indent="0">
              <a:buNone/>
            </a:pPr>
            <a:endParaRPr lang="ru-RU" sz="1600">
              <a:latin typeface="Times New Roman" panose="02020603050405020304" pitchFamily="18" charset="0"/>
              <a:cs typeface="Times New Roman" panose="02020603050405020304"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6312" y="166688"/>
            <a:ext cx="7506921" cy="631031"/>
          </a:xfrm>
        </p:spPr>
        <p:txBody>
          <a:bodyPr>
            <a:noAutofit/>
          </a:bodyPr>
          <a:lstStyle/>
          <a:p>
            <a:r>
              <a:rPr lang="ru-RU" sz="2000" b="1" dirty="0" err="1">
                <a:latin typeface="Times New Roman" panose="02020603050405020304" pitchFamily="18" charset="0"/>
                <a:cs typeface="Times New Roman" panose="02020603050405020304" pitchFamily="18" charset="0"/>
              </a:rPr>
              <a:t>Системи</a:t>
            </a:r>
            <a:r>
              <a:rPr lang="ru-RU" sz="2000" b="1" dirty="0">
                <a:latin typeface="Times New Roman" panose="02020603050405020304" pitchFamily="18" charset="0"/>
                <a:cs typeface="Times New Roman" panose="02020603050405020304" pitchFamily="18" charset="0"/>
              </a:rPr>
              <a:t> контролю за </a:t>
            </a:r>
            <a:r>
              <a:rPr lang="ru-RU" sz="2000" b="1" dirty="0" err="1">
                <a:latin typeface="Times New Roman" panose="02020603050405020304" pitchFamily="18" charset="0"/>
                <a:cs typeface="Times New Roman" panose="02020603050405020304" pitchFamily="18" charset="0"/>
              </a:rPr>
              <a:t>положенням</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і</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переміщенням</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тіла</a:t>
            </a:r>
            <a:r>
              <a:rPr lang="ru-RU" sz="2000" b="1" dirty="0">
                <a:latin typeface="Times New Roman" panose="02020603050405020304" pitchFamily="18" charset="0"/>
                <a:cs typeface="Times New Roman" panose="02020603050405020304" pitchFamily="18" charset="0"/>
              </a:rPr>
              <a:t> у </a:t>
            </a:r>
            <a:r>
              <a:rPr lang="ru-RU" sz="2000" b="1" dirty="0" err="1">
                <a:latin typeface="Times New Roman" panose="02020603050405020304" pitchFamily="18" charset="0"/>
                <a:cs typeface="Times New Roman" panose="02020603050405020304" pitchFamily="18" charset="0"/>
              </a:rPr>
              <a:t>просторі</a:t>
            </a:r>
            <a:endParaRPr lang="ru-RU" sz="2000" b="1" dirty="0">
              <a:latin typeface="Times New Roman" panose="02020603050405020304" pitchFamily="18" charset="0"/>
              <a:cs typeface="Times New Roman" panose="02020603050405020304" pitchFamily="18" charset="0"/>
            </a:endParaRPr>
          </a:p>
        </p:txBody>
      </p:sp>
      <p:sp>
        <p:nvSpPr>
          <p:cNvPr id="3" name="Содержимое 2"/>
          <p:cNvSpPr>
            <a:spLocks noGrp="1"/>
          </p:cNvSpPr>
          <p:nvPr>
            <p:ph idx="1"/>
          </p:nvPr>
        </p:nvSpPr>
        <p:spPr>
          <a:xfrm>
            <a:off x="285720" y="797719"/>
            <a:ext cx="8572560" cy="4900634"/>
          </a:xfrm>
        </p:spPr>
        <p:txBody>
          <a:bodyPr>
            <a:noAutofit/>
          </a:bodyPr>
          <a:lstStyle/>
          <a:p>
            <a:pPr marL="0" indent="0">
              <a:buNone/>
            </a:pPr>
            <a:r>
              <a:rPr lang="ru-RU" sz="1600" dirty="0" err="1">
                <a:latin typeface="Times New Roman" panose="02020603050405020304" pitchFamily="18" charset="0"/>
                <a:cs typeface="Times New Roman" panose="02020603050405020304" pitchFamily="18" charset="0"/>
              </a:rPr>
              <a:t>Фізіологічна</a:t>
            </a:r>
            <a:r>
              <a:rPr lang="ru-RU" sz="1600" dirty="0">
                <a:latin typeface="Times New Roman" panose="02020603050405020304" pitchFamily="18" charset="0"/>
                <a:cs typeface="Times New Roman" panose="02020603050405020304" pitchFamily="18" charset="0"/>
              </a:rPr>
              <a:t>  хода в </a:t>
            </a:r>
            <a:r>
              <a:rPr lang="ru-RU" sz="1600" dirty="0" err="1">
                <a:latin typeface="Times New Roman" panose="02020603050405020304" pitchFamily="18" charset="0"/>
                <a:cs typeface="Times New Roman" panose="02020603050405020304" pitchFamily="18" charset="0"/>
              </a:rPr>
              <a:t>перемінних</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зовнішніх</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умовах</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забезпечується</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одночасною</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роботою</a:t>
            </a:r>
            <a:r>
              <a:rPr lang="ru-RU" sz="1600" dirty="0">
                <a:latin typeface="Times New Roman" panose="02020603050405020304" pitchFamily="18" charset="0"/>
                <a:cs typeface="Times New Roman" panose="02020603050405020304" pitchFamily="18" charset="0"/>
              </a:rPr>
              <a:t> як </a:t>
            </a:r>
            <a:r>
              <a:rPr lang="ru-RU" sz="1600" dirty="0" err="1">
                <a:latin typeface="Times New Roman" panose="02020603050405020304" pitchFamily="18" charset="0"/>
                <a:cs typeface="Times New Roman" panose="02020603050405020304" pitchFamily="18" charset="0"/>
              </a:rPr>
              <a:t>сенсорних</a:t>
            </a:r>
            <a:r>
              <a:rPr lang="ru-RU" sz="1600" dirty="0">
                <a:latin typeface="Times New Roman" panose="02020603050405020304" pitchFamily="18" charset="0"/>
                <a:cs typeface="Times New Roman" panose="02020603050405020304" pitchFamily="18" charset="0"/>
              </a:rPr>
              <a:t> систем (</a:t>
            </a:r>
            <a:r>
              <a:rPr lang="ru-RU" sz="1600" dirty="0" err="1">
                <a:latin typeface="Times New Roman" panose="02020603050405020304" pitchFamily="18" charset="0"/>
                <a:cs typeface="Times New Roman" panose="02020603050405020304" pitchFamily="18" charset="0"/>
              </a:rPr>
              <a:t>візуальна</a:t>
            </a:r>
            <a:r>
              <a:rPr lang="ru-RU" sz="1600" dirty="0">
                <a:latin typeface="Times New Roman" panose="02020603050405020304" pitchFamily="18" charset="0"/>
                <a:cs typeface="Times New Roman" panose="02020603050405020304" pitchFamily="18" charset="0"/>
              </a:rPr>
              <a:t>, сенситивна </a:t>
            </a:r>
            <a:r>
              <a:rPr lang="ru-RU" sz="1600" dirty="0" err="1">
                <a:latin typeface="Times New Roman" panose="02020603050405020304" pitchFamily="18" charset="0"/>
                <a:cs typeface="Times New Roman" panose="02020603050405020304" pitchFamily="18" charset="0"/>
              </a:rPr>
              <a:t>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вестибулярна</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аферентація</a:t>
            </a:r>
            <a:r>
              <a:rPr lang="ru-RU" sz="1600" dirty="0">
                <a:latin typeface="Times New Roman" panose="02020603050405020304" pitchFamily="18" charset="0"/>
                <a:cs typeface="Times New Roman" panose="02020603050405020304" pitchFamily="18" charset="0"/>
              </a:rPr>
              <a:t>) так </a:t>
            </a:r>
            <a:r>
              <a:rPr lang="ru-RU" sz="1600" dirty="0" err="1">
                <a:latin typeface="Times New Roman" panose="02020603050405020304" pitchFamily="18" charset="0"/>
                <a:cs typeface="Times New Roman" panose="02020603050405020304" pitchFamily="18" charset="0"/>
              </a:rPr>
              <a:t>і</a:t>
            </a:r>
            <a:r>
              <a:rPr lang="ru-RU" sz="1600" dirty="0">
                <a:latin typeface="Times New Roman" panose="02020603050405020304" pitchFamily="18" charset="0"/>
                <a:cs typeface="Times New Roman" panose="02020603050405020304" pitchFamily="18" charset="0"/>
              </a:rPr>
              <a:t> систем </a:t>
            </a:r>
            <a:r>
              <a:rPr lang="ru-RU" sz="1600" dirty="0" err="1">
                <a:latin typeface="Times New Roman" panose="02020603050405020304" pitchFamily="18" charset="0"/>
                <a:cs typeface="Times New Roman" panose="02020603050405020304" pitchFamily="18" charset="0"/>
              </a:rPr>
              <a:t>первинної</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рефлекторної</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вторинної</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адаптивної</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обробки</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інформації</a:t>
            </a:r>
            <a:r>
              <a:rPr lang="ru-RU" sz="1600" dirty="0">
                <a:latin typeface="Times New Roman" panose="02020603050405020304" pitchFamily="18" charset="0"/>
                <a:cs typeface="Times New Roman" panose="02020603050405020304" pitchFamily="18" charset="0"/>
              </a:rPr>
              <a:t> в ЦНС.</a:t>
            </a:r>
          </a:p>
          <a:p>
            <a:pPr marL="0" indent="0">
              <a:buNone/>
            </a:pPr>
            <a:r>
              <a:rPr lang="ru-RU" sz="1600" dirty="0">
                <a:latin typeface="Times New Roman" panose="02020603050405020304" pitchFamily="18" charset="0"/>
                <a:cs typeface="Times New Roman" panose="02020603050405020304" pitchFamily="18" charset="0"/>
              </a:rPr>
              <a:t>Рух </a:t>
            </a:r>
            <a:r>
              <a:rPr lang="ru-RU" sz="1600" dirty="0" err="1">
                <a:latin typeface="Times New Roman" panose="02020603050405020304" pitchFamily="18" charset="0"/>
                <a:cs typeface="Times New Roman" panose="02020603050405020304" pitchFamily="18" charset="0"/>
              </a:rPr>
              <a:t>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підтримка</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положення</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тіла</a:t>
            </a:r>
            <a:r>
              <a:rPr lang="ru-RU" sz="1600" dirty="0">
                <a:latin typeface="Times New Roman" panose="02020603050405020304" pitchFamily="18" charset="0"/>
                <a:cs typeface="Times New Roman" panose="02020603050405020304" pitchFamily="18" charset="0"/>
              </a:rPr>
              <a:t> в </a:t>
            </a:r>
            <a:r>
              <a:rPr lang="ru-RU" sz="1600" dirty="0" err="1">
                <a:latin typeface="Times New Roman" panose="02020603050405020304" pitchFamily="18" charset="0"/>
                <a:cs typeface="Times New Roman" panose="02020603050405020304" pitchFamily="18" charset="0"/>
              </a:rPr>
              <a:t>складних</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умовах</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вимагає</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зворотного</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зв’язку</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Швидкий</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зворотній</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зв’язок</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забезпечується</a:t>
            </a:r>
            <a:r>
              <a:rPr lang="ru-RU" sz="1600" dirty="0">
                <a:latin typeface="Times New Roman" panose="02020603050405020304" pitchFamily="18" charset="0"/>
                <a:cs typeface="Times New Roman" panose="02020603050405020304" pitchFamily="18" charset="0"/>
              </a:rPr>
              <a:t> вестибулярною </a:t>
            </a:r>
            <a:r>
              <a:rPr lang="ru-RU" sz="1600" dirty="0" err="1">
                <a:latin typeface="Times New Roman" panose="02020603050405020304" pitchFamily="18" charset="0"/>
                <a:cs typeface="Times New Roman" panose="02020603050405020304" pitchFamily="18" charset="0"/>
              </a:rPr>
              <a:t>аферентацією</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що</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дає</a:t>
            </a:r>
            <a:r>
              <a:rPr lang="ru-RU" sz="1600" dirty="0">
                <a:latin typeface="Times New Roman" panose="02020603050405020304" pitchFamily="18" charset="0"/>
                <a:cs typeface="Times New Roman" panose="02020603050405020304" pitchFamily="18" charset="0"/>
              </a:rPr>
              <a:t> нам </a:t>
            </a:r>
            <a:r>
              <a:rPr lang="ru-RU" sz="1600" dirty="0" err="1">
                <a:latin typeface="Times New Roman" panose="02020603050405020304" pitchFamily="18" charset="0"/>
                <a:cs typeface="Times New Roman" panose="02020603050405020304" pitchFamily="18" charset="0"/>
              </a:rPr>
              <a:t>можливість</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утримати</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рівновагу</a:t>
            </a:r>
            <a:r>
              <a:rPr lang="ru-RU" sz="1600" dirty="0">
                <a:latin typeface="Times New Roman" panose="02020603050405020304" pitchFamily="18" charset="0"/>
                <a:cs typeface="Times New Roman" panose="02020603050405020304" pitchFamily="18" charset="0"/>
              </a:rPr>
              <a:t> при </a:t>
            </a:r>
            <a:r>
              <a:rPr lang="ru-RU" sz="1600" dirty="0" err="1">
                <a:latin typeface="Times New Roman" panose="02020603050405020304" pitchFamily="18" charset="0"/>
                <a:cs typeface="Times New Roman" panose="02020603050405020304" pitchFamily="18" charset="0"/>
              </a:rPr>
              <a:t>раптовому</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падінні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Пропріоцептивна</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аферентація</a:t>
            </a:r>
            <a:r>
              <a:rPr lang="ru-RU" sz="1600" dirty="0">
                <a:latin typeface="Times New Roman" panose="02020603050405020304" pitchFamily="18" charset="0"/>
                <a:cs typeface="Times New Roman" panose="02020603050405020304" pitchFamily="18" charset="0"/>
              </a:rPr>
              <a:t> за </a:t>
            </a:r>
            <a:r>
              <a:rPr lang="ru-RU" sz="1600" dirty="0" err="1">
                <a:latin typeface="Times New Roman" panose="02020603050405020304" pitchFamily="18" charset="0"/>
                <a:cs typeface="Times New Roman" panose="02020603050405020304" pitchFamily="18" charset="0"/>
              </a:rPr>
              <a:t>рахунок</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середньої</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швидкості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передачі</a:t>
            </a:r>
            <a:r>
              <a:rPr lang="ru-RU" sz="1600" dirty="0">
                <a:latin typeface="Times New Roman" panose="02020603050405020304" pitchFamily="18" charset="0"/>
                <a:cs typeface="Times New Roman" panose="02020603050405020304" pitchFamily="18" charset="0"/>
              </a:rPr>
              <a:t> сигналу </a:t>
            </a:r>
            <a:r>
              <a:rPr lang="ru-RU" sz="1600" dirty="0" err="1">
                <a:latin typeface="Times New Roman" panose="02020603050405020304" pitchFamily="18" charset="0"/>
                <a:cs typeface="Times New Roman" panose="02020603050405020304" pitchFamily="18" charset="0"/>
              </a:rPr>
              <a:t>забезпечує</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адекватну</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вчасну</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зміну</a:t>
            </a:r>
            <a:r>
              <a:rPr lang="ru-RU" sz="1600" dirty="0">
                <a:latin typeface="Times New Roman" panose="02020603050405020304" pitchFamily="18" charset="0"/>
                <a:cs typeface="Times New Roman" panose="02020603050405020304" pitchFamily="18" charset="0"/>
              </a:rPr>
              <a:t> тонусу </a:t>
            </a:r>
            <a:r>
              <a:rPr lang="ru-RU" sz="1600" dirty="0" err="1">
                <a:latin typeface="Times New Roman" panose="02020603050405020304" pitchFamily="18" charset="0"/>
                <a:cs typeface="Times New Roman" panose="02020603050405020304" pitchFamily="18" charset="0"/>
              </a:rPr>
              <a:t>м’язів</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згиначів</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розгиначів</a:t>
            </a:r>
            <a:r>
              <a:rPr lang="ru-RU" sz="1600" dirty="0">
                <a:latin typeface="Times New Roman" panose="02020603050405020304" pitchFamily="18" charset="0"/>
                <a:cs typeface="Times New Roman" panose="02020603050405020304" pitchFamily="18" charset="0"/>
              </a:rPr>
              <a:t> при </a:t>
            </a:r>
            <a:r>
              <a:rPr lang="ru-RU" sz="1600" dirty="0" err="1">
                <a:latin typeface="Times New Roman" panose="02020603050405020304" pitchFamily="18" charset="0"/>
                <a:cs typeface="Times New Roman" panose="02020603050405020304" pitchFamily="18" charset="0"/>
              </a:rPr>
              <a:t>акті</a:t>
            </a:r>
            <a:r>
              <a:rPr lang="ru-RU" sz="1600" dirty="0">
                <a:latin typeface="Times New Roman" panose="02020603050405020304" pitchFamily="18" charset="0"/>
                <a:cs typeface="Times New Roman" panose="02020603050405020304" pitchFamily="18" charset="0"/>
              </a:rPr>
              <a:t> ходи, </a:t>
            </a:r>
            <a:r>
              <a:rPr lang="ru-RU" sz="1600" dirty="0" err="1">
                <a:latin typeface="Times New Roman" panose="02020603050405020304" pitchFamily="18" charset="0"/>
                <a:cs typeface="Times New Roman" panose="02020603050405020304" pitchFamily="18" charset="0"/>
              </a:rPr>
              <a:t>тоді</a:t>
            </a:r>
            <a:r>
              <a:rPr lang="ru-RU" sz="1600" dirty="0">
                <a:latin typeface="Times New Roman" panose="02020603050405020304" pitchFamily="18" charset="0"/>
                <a:cs typeface="Times New Roman" panose="02020603050405020304" pitchFamily="18" charset="0"/>
              </a:rPr>
              <a:t> як </a:t>
            </a:r>
            <a:r>
              <a:rPr lang="ru-RU" sz="1600" dirty="0" err="1">
                <a:latin typeface="Times New Roman" panose="02020603050405020304" pitchFamily="18" charset="0"/>
                <a:cs typeface="Times New Roman" panose="02020603050405020304" pitchFamily="18" charset="0"/>
              </a:rPr>
              <a:t>візуальна</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аферентація</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здійснює</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підготовку</a:t>
            </a:r>
            <a:r>
              <a:rPr lang="ru-RU" sz="1600" dirty="0">
                <a:latin typeface="Times New Roman" panose="02020603050405020304" pitchFamily="18" charset="0"/>
                <a:cs typeface="Times New Roman" panose="02020603050405020304" pitchFamily="18" charset="0"/>
              </a:rPr>
              <a:t> систем </a:t>
            </a:r>
            <a:r>
              <a:rPr lang="ru-RU" sz="1600" dirty="0" err="1">
                <a:latin typeface="Times New Roman" panose="02020603050405020304" pitchFamily="18" charset="0"/>
                <a:cs typeface="Times New Roman" panose="02020603050405020304" pitchFamily="18" charset="0"/>
              </a:rPr>
              <a:t>рівноваги</a:t>
            </a:r>
            <a:r>
              <a:rPr lang="ru-RU" sz="1600" dirty="0">
                <a:latin typeface="Times New Roman" panose="02020603050405020304" pitchFamily="18" charset="0"/>
                <a:cs typeface="Times New Roman" panose="02020603050405020304" pitchFamily="18" charset="0"/>
              </a:rPr>
              <a:t> до </a:t>
            </a:r>
            <a:r>
              <a:rPr lang="ru-RU" sz="1600" dirty="0" err="1">
                <a:latin typeface="Times New Roman" panose="02020603050405020304" pitchFamily="18" charset="0"/>
                <a:cs typeface="Times New Roman" panose="02020603050405020304" pitchFamily="18" charset="0"/>
              </a:rPr>
              <a:t>зміни</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оточуючих</a:t>
            </a:r>
            <a:r>
              <a:rPr lang="ru-RU" sz="1600" dirty="0">
                <a:latin typeface="Times New Roman" panose="02020603050405020304" pitchFamily="18" charset="0"/>
                <a:cs typeface="Times New Roman" panose="02020603050405020304" pitchFamily="18" charset="0"/>
              </a:rPr>
              <a:t> умов (рис. 1).</a:t>
            </a:r>
          </a:p>
          <a:p>
            <a:pPr marL="0" indent="0">
              <a:buNone/>
            </a:pPr>
            <a:r>
              <a:rPr lang="ru-RU" sz="1600" dirty="0">
                <a:latin typeface="Times New Roman" panose="02020603050405020304" pitchFamily="18" charset="0"/>
                <a:cs typeface="Times New Roman" panose="02020603050405020304" pitchFamily="18" charset="0"/>
              </a:rPr>
              <a:t>До систем </a:t>
            </a:r>
            <a:r>
              <a:rPr lang="ru-RU" sz="1600" dirty="0" err="1">
                <a:latin typeface="Times New Roman" panose="02020603050405020304" pitchFamily="18" charset="0"/>
                <a:cs typeface="Times New Roman" panose="02020603050405020304" pitchFamily="18" charset="0"/>
              </a:rPr>
              <a:t>первинної</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обробки</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інформації</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рівноваги</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умовно</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можна</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віднести</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мозочок</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вестибулярну</a:t>
            </a:r>
            <a:r>
              <a:rPr lang="ru-RU" sz="1600" dirty="0">
                <a:latin typeface="Times New Roman" panose="02020603050405020304" pitchFamily="18" charset="0"/>
                <a:cs typeface="Times New Roman" panose="02020603050405020304" pitchFamily="18" charset="0"/>
              </a:rPr>
              <a:t> систему, </a:t>
            </a:r>
            <a:r>
              <a:rPr lang="ru-RU" sz="1600" dirty="0" err="1">
                <a:latin typeface="Times New Roman" panose="02020603050405020304" pitchFamily="18" charset="0"/>
                <a:cs typeface="Times New Roman" panose="02020603050405020304" pitchFamily="18" charset="0"/>
              </a:rPr>
              <a:t>що</a:t>
            </a:r>
            <a:r>
              <a:rPr lang="ru-RU" sz="1600" dirty="0">
                <a:latin typeface="Times New Roman" panose="02020603050405020304" pitchFamily="18" charset="0"/>
                <a:cs typeface="Times New Roman" panose="02020603050405020304" pitchFamily="18" charset="0"/>
              </a:rPr>
              <a:t> рефлекторно </a:t>
            </a:r>
            <a:r>
              <a:rPr lang="ru-RU" sz="1600" dirty="0" err="1">
                <a:latin typeface="Times New Roman" panose="02020603050405020304" pitchFamily="18" charset="0"/>
                <a:cs typeface="Times New Roman" panose="02020603050405020304" pitchFamily="18" charset="0"/>
              </a:rPr>
              <a:t>реалізують</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свій</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вплив</a:t>
            </a:r>
            <a:r>
              <a:rPr lang="ru-RU" sz="1600" dirty="0">
                <a:latin typeface="Times New Roman" panose="02020603050405020304" pitchFamily="18" charset="0"/>
                <a:cs typeface="Times New Roman" panose="02020603050405020304" pitchFamily="18" charset="0"/>
              </a:rPr>
              <a:t> на </a:t>
            </a:r>
            <a:r>
              <a:rPr lang="ru-RU" sz="1600" dirty="0" err="1">
                <a:latin typeface="Times New Roman" panose="02020603050405020304" pitchFamily="18" charset="0"/>
                <a:cs typeface="Times New Roman" panose="02020603050405020304" pitchFamily="18" charset="0"/>
              </a:rPr>
              <a:t>локомоторний</a:t>
            </a:r>
            <a:r>
              <a:rPr lang="ru-RU" sz="1600" dirty="0">
                <a:latin typeface="Times New Roman" panose="02020603050405020304" pitchFamily="18" charset="0"/>
                <a:cs typeface="Times New Roman" panose="02020603050405020304" pitchFamily="18" charset="0"/>
              </a:rPr>
              <a:t> центр спинного </a:t>
            </a:r>
            <a:r>
              <a:rPr lang="ru-RU" sz="1600" dirty="0" err="1">
                <a:latin typeface="Times New Roman" panose="02020603050405020304" pitchFamily="18" charset="0"/>
                <a:cs typeface="Times New Roman" panose="02020603050405020304" pitchFamily="18" charset="0"/>
              </a:rPr>
              <a:t>мозку</a:t>
            </a:r>
            <a:r>
              <a:rPr lang="ru-RU" sz="1600" dirty="0">
                <a:latin typeface="Times New Roman" panose="02020603050405020304" pitchFamily="18" charset="0"/>
                <a:cs typeface="Times New Roman" panose="02020603050405020304" pitchFamily="18" charset="0"/>
              </a:rPr>
              <a:t> через </a:t>
            </a:r>
            <a:r>
              <a:rPr lang="ru-RU" sz="1600" dirty="0" err="1">
                <a:latin typeface="Times New Roman" panose="02020603050405020304" pitchFamily="18" charset="0"/>
                <a:cs typeface="Times New Roman" panose="02020603050405020304" pitchFamily="18" charset="0"/>
              </a:rPr>
              <a:t>ретикулоспінальні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вестибулоспінальні</a:t>
            </a:r>
            <a:r>
              <a:rPr lang="ru-RU" sz="1600" dirty="0">
                <a:latin typeface="Times New Roman" panose="02020603050405020304" pitchFamily="18" charset="0"/>
                <a:cs typeface="Times New Roman" panose="02020603050405020304" pitchFamily="18" charset="0"/>
              </a:rPr>
              <a:t> шляхи </a:t>
            </a:r>
            <a:r>
              <a:rPr lang="ru-RU" sz="1600" dirty="0" err="1">
                <a:latin typeface="Times New Roman" panose="02020603050405020304" pitchFamily="18" charset="0"/>
                <a:cs typeface="Times New Roman" panose="02020603050405020304" pitchFamily="18" charset="0"/>
              </a:rPr>
              <a:t>вентральної</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частини</a:t>
            </a:r>
            <a:r>
              <a:rPr lang="ru-RU" sz="1600" dirty="0">
                <a:latin typeface="Times New Roman" panose="02020603050405020304" pitchFamily="18" charset="0"/>
                <a:cs typeface="Times New Roman" panose="02020603050405020304" pitchFamily="18" charset="0"/>
              </a:rPr>
              <a:t> спинного </a:t>
            </a:r>
            <a:r>
              <a:rPr lang="ru-RU" sz="1600" dirty="0" err="1">
                <a:latin typeface="Times New Roman" panose="02020603050405020304" pitchFamily="18" charset="0"/>
                <a:cs typeface="Times New Roman" panose="02020603050405020304" pitchFamily="18" charset="0"/>
              </a:rPr>
              <a:t>мозку</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Кортикоспінальні</a:t>
            </a:r>
            <a:r>
              <a:rPr lang="ru-RU" sz="1600" dirty="0">
                <a:latin typeface="Times New Roman" panose="02020603050405020304" pitchFamily="18" charset="0"/>
                <a:cs typeface="Times New Roman" panose="02020603050405020304" pitchFamily="18" charset="0"/>
              </a:rPr>
              <a:t> шляхи </a:t>
            </a:r>
            <a:r>
              <a:rPr lang="ru-RU" sz="1600" dirty="0" err="1">
                <a:latin typeface="Times New Roman" panose="02020603050405020304" pitchFamily="18" charset="0"/>
                <a:cs typeface="Times New Roman" panose="02020603050405020304" pitchFamily="18" charset="0"/>
              </a:rPr>
              <a:t>необхідні</a:t>
            </a:r>
            <a:r>
              <a:rPr lang="ru-RU" sz="1600" dirty="0">
                <a:latin typeface="Times New Roman" panose="02020603050405020304" pitchFamily="18" charset="0"/>
                <a:cs typeface="Times New Roman" panose="02020603050405020304" pitchFamily="18" charset="0"/>
              </a:rPr>
              <a:t> для </a:t>
            </a:r>
            <a:r>
              <a:rPr lang="ru-RU" sz="1600" dirty="0" err="1">
                <a:latin typeface="Times New Roman" panose="02020603050405020304" pitchFamily="18" charset="0"/>
                <a:cs typeface="Times New Roman" panose="02020603050405020304" pitchFamily="18" charset="0"/>
              </a:rPr>
              <a:t>гнучкого</a:t>
            </a:r>
            <a:r>
              <a:rPr lang="ru-RU" sz="1600" dirty="0">
                <a:latin typeface="Times New Roman" panose="02020603050405020304" pitchFamily="18" charset="0"/>
                <a:cs typeface="Times New Roman" panose="02020603050405020304" pitchFamily="18" charset="0"/>
              </a:rPr>
              <a:t> адаптивного контролю </a:t>
            </a:r>
            <a:r>
              <a:rPr lang="ru-RU" sz="1600" dirty="0" err="1">
                <a:latin typeface="Times New Roman" panose="02020603050405020304" pitchFamily="18" charset="0"/>
                <a:cs typeface="Times New Roman" panose="02020603050405020304" pitchFamily="18" charset="0"/>
              </a:rPr>
              <a:t>забезпечення</a:t>
            </a:r>
            <a:r>
              <a:rPr lang="ru-RU" sz="1600" dirty="0">
                <a:latin typeface="Times New Roman" panose="02020603050405020304" pitchFamily="18" charset="0"/>
                <a:cs typeface="Times New Roman" panose="02020603050405020304" pitchFamily="18" charset="0"/>
              </a:rPr>
              <a:t> ходи </a:t>
            </a:r>
            <a:r>
              <a:rPr lang="ru-RU" sz="1600" dirty="0" err="1">
                <a:latin typeface="Times New Roman" panose="02020603050405020304" pitchFamily="18" charset="0"/>
                <a:cs typeface="Times New Roman" panose="02020603050405020304" pitchFamily="18" charset="0"/>
              </a:rPr>
              <a:t>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положення</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тіла</a:t>
            </a:r>
            <a:r>
              <a:rPr lang="ru-RU" sz="1600" dirty="0">
                <a:latin typeface="Times New Roman" panose="02020603050405020304" pitchFamily="18" charset="0"/>
                <a:cs typeface="Times New Roman" panose="02020603050405020304" pitchFamily="18" charset="0"/>
              </a:rPr>
              <a:t> в </a:t>
            </a:r>
            <a:r>
              <a:rPr lang="ru-RU" sz="1600" dirty="0" err="1">
                <a:latin typeface="Times New Roman" panose="02020603050405020304" pitchFamily="18" charset="0"/>
                <a:cs typeface="Times New Roman" panose="02020603050405020304" pitchFamily="18" charset="0"/>
              </a:rPr>
              <a:t>просторі</a:t>
            </a:r>
            <a:r>
              <a:rPr lang="" sz="1600" dirty="0" err="1">
                <a:latin typeface="Times New Roman" panose="02020603050405020304" pitchFamily="18" charset="0"/>
                <a:cs typeface="Times New Roman" panose="02020603050405020304" pitchFamily="18" charset="0"/>
              </a:rPr>
              <a:t>.</a:t>
            </a:r>
            <a:endParaRPr lang="ru-RU" sz="16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одержимое 2">
            <a:extLst>
              <a:ext uri="{FF2B5EF4-FFF2-40B4-BE49-F238E27FC236}">
                <a16:creationId xmlns:a16="http://schemas.microsoft.com/office/drawing/2014/main" id="{C837E4BC-FE74-8C43-8106-78B00C4EFC9D}"/>
              </a:ext>
            </a:extLst>
          </p:cNvPr>
          <p:cNvSpPr txBox="1">
            <a:spLocks noGrp="1"/>
          </p:cNvSpPr>
          <p:nvPr>
            <p:ph idx="1"/>
          </p:nvPr>
        </p:nvSpPr>
        <p:spPr>
          <a:xfrm>
            <a:off x="377992" y="511969"/>
            <a:ext cx="8623133" cy="4755356"/>
          </a:xfrm>
          <a:prstGeom prst="rect">
            <a:avLst/>
          </a:prstGeom>
        </p:spPr>
        <p:txBody>
          <a:bodyPr vert="horz" lIns="91440" tIns="45720" rIns="91440" bIns="45720" rtlCol="0">
            <a:no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buNone/>
            </a:pPr>
            <a:endParaRPr lang="ru-RU" sz="1600" dirty="0">
              <a:latin typeface="Times New Roman" panose="02020603050405020304" pitchFamily="18" charset="0"/>
              <a:cs typeface="Times New Roman" panose="02020603050405020304" pitchFamily="18" charset="0"/>
            </a:endParaRPr>
          </a:p>
          <a:p>
            <a:pPr marL="0" indent="0">
              <a:buNone/>
            </a:pPr>
            <a:r>
              <a:rPr lang="ru-RU" sz="1600" b="1" dirty="0" err="1">
                <a:latin typeface="Times New Roman" panose="02020603050405020304" pitchFamily="18" charset="0"/>
                <a:cs typeface="Times New Roman" panose="02020603050405020304" pitchFamily="18" charset="0"/>
              </a:rPr>
              <a:t>Мозочок</a:t>
            </a:r>
            <a:r>
              <a:rPr lang="ru-RU" sz="1600" i="1" dirty="0">
                <a:latin typeface="Times New Roman" panose="02020603050405020304" pitchFamily="18" charset="0"/>
                <a:cs typeface="Times New Roman" panose="02020603050405020304" pitchFamily="18" charset="0"/>
              </a:rPr>
              <a:t>.</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Мозочок</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є</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мозковим</a:t>
            </a:r>
            <a:r>
              <a:rPr lang="ru-RU" sz="1600" dirty="0">
                <a:latin typeface="Times New Roman" panose="02020603050405020304" pitchFamily="18" charset="0"/>
                <a:cs typeface="Times New Roman" panose="02020603050405020304" pitchFamily="18" charset="0"/>
              </a:rPr>
              <a:t> центром, </a:t>
            </a:r>
            <a:r>
              <a:rPr lang="ru-RU" sz="1600" dirty="0" err="1">
                <a:latin typeface="Times New Roman" panose="02020603050405020304" pitchFamily="18" charset="0"/>
                <a:cs typeface="Times New Roman" panose="02020603050405020304" pitchFamily="18" charset="0"/>
              </a:rPr>
              <a:t>що</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має</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важливе</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значення</a:t>
            </a:r>
            <a:r>
              <a:rPr lang="ru-RU" sz="1600" dirty="0">
                <a:latin typeface="Times New Roman" panose="02020603050405020304" pitchFamily="18" charset="0"/>
                <a:cs typeface="Times New Roman" panose="02020603050405020304" pitchFamily="18" charset="0"/>
              </a:rPr>
              <a:t> для </a:t>
            </a:r>
            <a:r>
              <a:rPr lang="ru-RU" sz="1600" dirty="0" err="1">
                <a:latin typeface="Times New Roman" panose="02020603050405020304" pitchFamily="18" charset="0"/>
                <a:cs typeface="Times New Roman" panose="02020603050405020304" pitchFamily="18" charset="0"/>
              </a:rPr>
              <a:t>координації</a:t>
            </a:r>
            <a:r>
              <a:rPr lang="ru-RU" sz="1600" dirty="0">
                <a:latin typeface="Times New Roman" panose="02020603050405020304" pitchFamily="18" charset="0"/>
                <a:cs typeface="Times New Roman" panose="02020603050405020304" pitchFamily="18" charset="0"/>
              </a:rPr>
              <a:t> та </a:t>
            </a:r>
            <a:r>
              <a:rPr lang="ru-RU" sz="1600" dirty="0" err="1">
                <a:latin typeface="Times New Roman" panose="02020603050405020304" pitchFamily="18" charset="0"/>
                <a:cs typeface="Times New Roman" panose="02020603050405020304" pitchFamily="18" charset="0"/>
              </a:rPr>
              <a:t>регулювання</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рухової</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активності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та</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підтримки</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пози</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Мозочок</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працює</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головним</a:t>
            </a:r>
            <a:r>
              <a:rPr lang="ru-RU" sz="1600" dirty="0">
                <a:latin typeface="Times New Roman" panose="02020603050405020304" pitchFamily="18" charset="0"/>
                <a:cs typeface="Times New Roman" panose="02020603050405020304" pitchFamily="18" charset="0"/>
              </a:rPr>
              <a:t> чином рефлекторно, </a:t>
            </a:r>
            <a:r>
              <a:rPr lang="ru-RU" sz="1600" dirty="0" err="1">
                <a:latin typeface="Times New Roman" panose="02020603050405020304" pitchFamily="18" charset="0"/>
                <a:cs typeface="Times New Roman" panose="02020603050405020304" pitchFamily="18" charset="0"/>
              </a:rPr>
              <a:t>підтримуючи</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рівновагу</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тіла</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його</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орієнтацію</a:t>
            </a:r>
            <a:r>
              <a:rPr lang="ru-RU" sz="1600" dirty="0">
                <a:latin typeface="Times New Roman" panose="02020603050405020304" pitchFamily="18" charset="0"/>
                <a:cs typeface="Times New Roman" panose="02020603050405020304" pitchFamily="18" charset="0"/>
              </a:rPr>
              <a:t> в </a:t>
            </a:r>
            <a:r>
              <a:rPr lang="ru-RU" sz="1600" dirty="0" err="1">
                <a:latin typeface="Times New Roman" panose="02020603050405020304" pitchFamily="18" charset="0"/>
                <a:cs typeface="Times New Roman" panose="02020603050405020304" pitchFamily="18" charset="0"/>
              </a:rPr>
              <a:t>просторі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Також</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він</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відіграє</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важливу</a:t>
            </a:r>
            <a:r>
              <a:rPr lang="ru-RU" sz="1600" dirty="0">
                <a:latin typeface="Times New Roman" panose="02020603050405020304" pitchFamily="18" charset="0"/>
                <a:cs typeface="Times New Roman" panose="02020603050405020304" pitchFamily="18" charset="0"/>
              </a:rPr>
              <a:t> роль у </a:t>
            </a:r>
            <a:r>
              <a:rPr lang="ru-RU" sz="1600" dirty="0" err="1">
                <a:latin typeface="Times New Roman" panose="02020603050405020304" pitchFamily="18" charset="0"/>
                <a:cs typeface="Times New Roman" panose="02020603050405020304" pitchFamily="18" charset="0"/>
              </a:rPr>
              <a:t>локомоції</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переміщенні</a:t>
            </a:r>
            <a:r>
              <a:rPr lang="ru-RU" sz="1600" dirty="0">
                <a:latin typeface="Times New Roman" panose="02020603050405020304" pitchFamily="18" charset="0"/>
                <a:cs typeface="Times New Roman" panose="02020603050405020304" pitchFamily="18" charset="0"/>
              </a:rPr>
              <a:t> в </a:t>
            </a:r>
            <a:r>
              <a:rPr lang="ru-RU" sz="1600" dirty="0" err="1">
                <a:latin typeface="Times New Roman" panose="02020603050405020304" pitchFamily="18" charset="0"/>
                <a:cs typeface="Times New Roman" panose="02020603050405020304" pitchFamily="18" charset="0"/>
              </a:rPr>
              <a:t>просторі</a:t>
            </a:r>
            <a:r>
              <a:rPr lang="ru-RU" sz="1600" dirty="0">
                <a:latin typeface="Times New Roman" panose="02020603050405020304" pitchFamily="18" charset="0"/>
                <a:cs typeface="Times New Roman" panose="02020603050405020304" pitchFamily="18" charset="0"/>
              </a:rPr>
              <a:t>) [4].</a:t>
            </a:r>
          </a:p>
          <a:p>
            <a:pPr marL="0" indent="0">
              <a:buNone/>
            </a:pPr>
            <a:r>
              <a:rPr lang="ru-RU" sz="1600" dirty="0" err="1">
                <a:latin typeface="Times New Roman" panose="02020603050405020304" pitchFamily="18" charset="0"/>
                <a:cs typeface="Times New Roman" panose="02020603050405020304" pitchFamily="18" charset="0"/>
              </a:rPr>
              <a:t>Мозочок</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отримує</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імпульси</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із</a:t>
            </a:r>
            <a:r>
              <a:rPr lang="ru-RU" sz="1600" dirty="0">
                <a:latin typeface="Times New Roman" panose="02020603050405020304" pitchFamily="18" charset="0"/>
                <a:cs typeface="Times New Roman" panose="02020603050405020304" pitchFamily="18" charset="0"/>
              </a:rPr>
              <a:t> локомоторного центру спинного </a:t>
            </a:r>
            <a:r>
              <a:rPr lang="ru-RU" sz="1600" dirty="0" err="1">
                <a:latin typeface="Times New Roman" panose="02020603050405020304" pitchFamily="18" charset="0"/>
                <a:cs typeface="Times New Roman" panose="02020603050405020304" pitchFamily="18" charset="0"/>
              </a:rPr>
              <a:t>мозку</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периферичних</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сомато-сенсорних</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вестибулярних</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зорових</a:t>
            </a:r>
            <a:r>
              <a:rPr lang="ru-RU" sz="1600" dirty="0">
                <a:latin typeface="Times New Roman" panose="02020603050405020304" pitchFamily="18" charset="0"/>
                <a:cs typeface="Times New Roman" panose="02020603050405020304" pitchFamily="18" charset="0"/>
              </a:rPr>
              <a:t> систем, </a:t>
            </a:r>
            <a:r>
              <a:rPr lang="ru-RU" sz="1600" dirty="0" err="1">
                <a:latin typeface="Times New Roman" panose="02020603050405020304" pitchFamily="18" charset="0"/>
                <a:cs typeface="Times New Roman" panose="02020603050405020304" pitchFamily="18" charset="0"/>
              </a:rPr>
              <a:t>від</a:t>
            </a:r>
            <a:r>
              <a:rPr lang="ru-RU" sz="1600" dirty="0">
                <a:latin typeface="Times New Roman" panose="02020603050405020304" pitchFamily="18" charset="0"/>
                <a:cs typeface="Times New Roman" panose="02020603050405020304" pitchFamily="18" charset="0"/>
              </a:rPr>
              <a:t> кори головного </a:t>
            </a:r>
            <a:r>
              <a:rPr lang="ru-RU" sz="1600" dirty="0" err="1">
                <a:latin typeface="Times New Roman" panose="02020603050405020304" pitchFamily="18" charset="0"/>
                <a:cs typeface="Times New Roman" panose="02020603050405020304" pitchFamily="18" charset="0"/>
              </a:rPr>
              <a:t>мозку</a:t>
            </a:r>
            <a:r>
              <a:rPr lang="ru-RU" sz="1600" dirty="0">
                <a:latin typeface="Times New Roman" panose="02020603050405020304" pitchFamily="18" charset="0"/>
                <a:cs typeface="Times New Roman" panose="02020603050405020304" pitchFamily="18" charset="0"/>
              </a:rPr>
              <a:t> через ядра моста, </a:t>
            </a:r>
            <a:r>
              <a:rPr lang="ru-RU" sz="1600" dirty="0" err="1">
                <a:latin typeface="Times New Roman" panose="02020603050405020304" pitchFamily="18" charset="0"/>
                <a:cs typeface="Times New Roman" panose="02020603050405020304" pitchFamily="18" charset="0"/>
              </a:rPr>
              <a:t>оливи</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і</a:t>
            </a:r>
            <a:r>
              <a:rPr lang="ru-RU" sz="1600" dirty="0">
                <a:latin typeface="Times New Roman" panose="02020603050405020304" pitchFamily="18" charset="0"/>
                <a:cs typeface="Times New Roman" panose="02020603050405020304" pitchFamily="18" charset="0"/>
              </a:rPr>
              <a:t>  чином </a:t>
            </a:r>
            <a:r>
              <a:rPr lang="ru-RU" sz="1600" dirty="0" err="1">
                <a:latin typeface="Times New Roman" panose="02020603050405020304" pitchFamily="18" charset="0"/>
                <a:cs typeface="Times New Roman" panose="02020603050405020304" pitchFamily="18" charset="0"/>
              </a:rPr>
              <a:t>мозочок</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має</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оптимальну</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локалізацію</a:t>
            </a:r>
            <a:r>
              <a:rPr lang="ru-RU" sz="1600" dirty="0">
                <a:latin typeface="Times New Roman" panose="02020603050405020304" pitchFamily="18" charset="0"/>
                <a:cs typeface="Times New Roman" panose="02020603050405020304" pitchFamily="18" charset="0"/>
              </a:rPr>
              <a:t> для </a:t>
            </a:r>
            <a:r>
              <a:rPr lang="ru-RU" sz="1600" dirty="0" err="1">
                <a:latin typeface="Times New Roman" panose="02020603050405020304" pitchFamily="18" charset="0"/>
                <a:cs typeface="Times New Roman" panose="02020603050405020304" pitchFamily="18" charset="0"/>
              </a:rPr>
              <a:t>забезпечення</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механізмів</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зворотного</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зв’язку</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передналаштування</a:t>
            </a:r>
            <a:r>
              <a:rPr lang="ru-RU" sz="1600" dirty="0">
                <a:latin typeface="Times New Roman" panose="02020603050405020304" pitchFamily="18" charset="0"/>
                <a:cs typeface="Times New Roman" panose="02020603050405020304" pitchFamily="18" charset="0"/>
              </a:rPr>
              <a:t> систем </a:t>
            </a:r>
            <a:r>
              <a:rPr lang="ru-RU" sz="1600" dirty="0" err="1">
                <a:latin typeface="Times New Roman" panose="02020603050405020304" pitchFamily="18" charset="0"/>
                <a:cs typeface="Times New Roman" panose="02020603050405020304" pitchFamily="18" charset="0"/>
              </a:rPr>
              <a:t>регуляції</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пози</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рухів</a:t>
            </a:r>
            <a:r>
              <a:rPr lang="ru-RU" sz="1600" dirty="0">
                <a:latin typeface="Times New Roman" panose="02020603050405020304" pitchFamily="18" charset="0"/>
                <a:cs typeface="Times New Roman" panose="02020603050405020304" pitchFamily="18" charset="0"/>
              </a:rPr>
              <a:t> </a:t>
            </a:r>
          </a:p>
          <a:p>
            <a:pPr marL="0" indent="0">
              <a:buNone/>
            </a:pPr>
            <a:endParaRPr lang="ru-RU"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403571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10364451" cy="1596177"/>
          </a:xfrm>
        </p:spPr>
        <p:txBody>
          <a:bodyPr>
            <a:normAutofit/>
          </a:bodyPr>
          <a:lstStyle/>
          <a:p>
            <a:r>
              <a:rPr lang="ru-RU" sz="2000" b="1" dirty="0" err="1">
                <a:latin typeface="Times New Roman" panose="02020603050405020304" pitchFamily="18" charset="0"/>
                <a:cs typeface="Times New Roman" panose="02020603050405020304" pitchFamily="18" charset="0"/>
              </a:rPr>
              <a:t>Відповідно</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головними</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функціями</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мозочка</a:t>
            </a:r>
            <a:r>
              <a:rPr lang="ru-RU" sz="2000" b="1" dirty="0">
                <a:latin typeface="Times New Roman" panose="02020603050405020304" pitchFamily="18" charset="0"/>
                <a:cs typeface="Times New Roman" panose="02020603050405020304" pitchFamily="18" charset="0"/>
              </a:rPr>
              <a:t> є:</a:t>
            </a:r>
          </a:p>
        </p:txBody>
      </p:sp>
      <p:sp>
        <p:nvSpPr>
          <p:cNvPr id="3" name="Содержимое 2"/>
          <p:cNvSpPr>
            <a:spLocks noGrp="1"/>
          </p:cNvSpPr>
          <p:nvPr>
            <p:ph idx="1"/>
          </p:nvPr>
        </p:nvSpPr>
        <p:spPr>
          <a:xfrm>
            <a:off x="461336" y="1262063"/>
            <a:ext cx="7372977" cy="2369344"/>
          </a:xfrm>
        </p:spPr>
        <p:txBody>
          <a:bodyPr>
            <a:normAutofit/>
          </a:bodyPr>
          <a:lstStyle/>
          <a:p>
            <a:r>
              <a:rPr lang="ru-RU" sz="1600" dirty="0" err="1">
                <a:latin typeface="Times New Roman" panose="02020603050405020304" pitchFamily="18" charset="0"/>
                <a:cs typeface="Times New Roman" panose="02020603050405020304" pitchFamily="18" charset="0"/>
              </a:rPr>
              <a:t>координація</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рухів</a:t>
            </a:r>
            <a:r>
              <a:rPr lang="ru-RU" sz="1600" dirty="0">
                <a:latin typeface="Times New Roman" panose="02020603050405020304" pitchFamily="18" charset="0"/>
                <a:cs typeface="Times New Roman" panose="02020603050405020304" pitchFamily="18" charset="0"/>
              </a:rPr>
              <a:t>;</a:t>
            </a:r>
          </a:p>
          <a:p>
            <a:r>
              <a:rPr lang="ru-RU" sz="1600" dirty="0" err="1">
                <a:latin typeface="Times New Roman" panose="02020603050405020304" pitchFamily="18" charset="0"/>
                <a:cs typeface="Times New Roman" panose="02020603050405020304" pitchFamily="18" charset="0"/>
              </a:rPr>
              <a:t>регуляція</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рівноваги</a:t>
            </a:r>
            <a:r>
              <a:rPr lang="ru-RU" sz="1600" dirty="0">
                <a:latin typeface="Times New Roman" panose="02020603050405020304" pitchFamily="18" charset="0"/>
                <a:cs typeface="Times New Roman" panose="02020603050405020304" pitchFamily="18" charset="0"/>
              </a:rPr>
              <a:t>;</a:t>
            </a:r>
          </a:p>
          <a:p>
            <a:r>
              <a:rPr lang="ru-RU" sz="1600" dirty="0" err="1">
                <a:latin typeface="Times New Roman" panose="02020603050405020304" pitchFamily="18" charset="0"/>
                <a:cs typeface="Times New Roman" panose="02020603050405020304" pitchFamily="18" charset="0"/>
              </a:rPr>
              <a:t>регуляція</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м’язового</a:t>
            </a:r>
            <a:r>
              <a:rPr lang="ru-RU" sz="1600" dirty="0">
                <a:latin typeface="Times New Roman" panose="02020603050405020304" pitchFamily="18" charset="0"/>
                <a:cs typeface="Times New Roman" panose="02020603050405020304" pitchFamily="18" charset="0"/>
              </a:rPr>
              <a:t> тонусу (спонтанно </a:t>
            </a:r>
            <a:r>
              <a:rPr lang="ru-RU" sz="1600" dirty="0" err="1">
                <a:latin typeface="Times New Roman" panose="02020603050405020304" pitchFamily="18" charset="0"/>
                <a:cs typeface="Times New Roman" panose="02020603050405020304" pitchFamily="18" charset="0"/>
              </a:rPr>
              <a:t>індукована</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відносно</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аферентної</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імпульсації</a:t>
            </a:r>
            <a:r>
              <a:rPr lang="ru-RU" sz="1600" dirty="0">
                <a:latin typeface="Times New Roman" panose="02020603050405020304" pitchFamily="18" charset="0"/>
                <a:cs typeface="Times New Roman" panose="02020603050405020304" pitchFamily="18" charset="0"/>
              </a:rPr>
              <a:t>);</a:t>
            </a:r>
          </a:p>
          <a:p>
            <a:r>
              <a:rPr lang="ru-RU" sz="1600" dirty="0" err="1">
                <a:latin typeface="Times New Roman" panose="02020603050405020304" pitchFamily="18" charset="0"/>
                <a:cs typeface="Times New Roman" panose="02020603050405020304" pitchFamily="18" charset="0"/>
              </a:rPr>
              <a:t>м’язова</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пам’ять</a:t>
            </a:r>
            <a:r>
              <a:rPr lang="ru-RU" sz="1600" dirty="0">
                <a:latin typeface="Times New Roman" panose="02020603050405020304" pitchFamily="18" charset="0"/>
                <a:cs typeface="Times New Roman" panose="02020603050405020304" pitchFamily="18" charset="0"/>
              </a:rPr>
              <a:t>.</a:t>
            </a:r>
          </a:p>
          <a:p>
            <a:endParaRPr lang="ru-RU" sz="16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00034" y="785794"/>
            <a:ext cx="8229600" cy="4525963"/>
          </a:xfrm>
        </p:spPr>
        <p:txBody>
          <a:bodyPr>
            <a:normAutofit/>
          </a:bodyPr>
          <a:lstStyle/>
          <a:p>
            <a:pPr marL="0" indent="0">
              <a:buNone/>
            </a:pPr>
            <a:r>
              <a:rPr lang="ru-RU" sz="1600" dirty="0" err="1">
                <a:latin typeface="Times New Roman" panose="02020603050405020304" pitchFamily="18" charset="0"/>
                <a:cs typeface="Times New Roman" panose="02020603050405020304" pitchFamily="18" charset="0"/>
              </a:rPr>
              <a:t>Вестибулярна</a:t>
            </a:r>
            <a:r>
              <a:rPr lang="ru-RU" sz="1600" dirty="0">
                <a:latin typeface="Times New Roman" panose="02020603050405020304" pitchFamily="18" charset="0"/>
                <a:cs typeface="Times New Roman" panose="02020603050405020304" pitchFamily="18" charset="0"/>
              </a:rPr>
              <a:t> система. </a:t>
            </a:r>
            <a:r>
              <a:rPr lang="ru-RU" sz="1600" dirty="0" err="1">
                <a:latin typeface="Times New Roman" panose="02020603050405020304" pitchFamily="18" charset="0"/>
                <a:cs typeface="Times New Roman" panose="02020603050405020304" pitchFamily="18" charset="0"/>
              </a:rPr>
              <a:t>Вестибулярна</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сенсорна</a:t>
            </a:r>
            <a:r>
              <a:rPr lang="ru-RU" sz="1600" dirty="0">
                <a:latin typeface="Times New Roman" panose="02020603050405020304" pitchFamily="18" charset="0"/>
                <a:cs typeface="Times New Roman" panose="02020603050405020304" pitchFamily="18" charset="0"/>
              </a:rPr>
              <a:t> система </a:t>
            </a:r>
            <a:r>
              <a:rPr lang="ru-RU" sz="1600" dirty="0" err="1">
                <a:latin typeface="Times New Roman" panose="02020603050405020304" pitchFamily="18" charset="0"/>
                <a:cs typeface="Times New Roman" panose="02020603050405020304" pitchFamily="18" charset="0"/>
              </a:rPr>
              <a:t>пов’язана</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з</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багатьма</a:t>
            </a:r>
            <a:r>
              <a:rPr lang="ru-RU" sz="1600" dirty="0">
                <a:latin typeface="Times New Roman" panose="02020603050405020304" pitchFamily="18" charset="0"/>
                <a:cs typeface="Times New Roman" panose="02020603050405020304" pitchFamily="18" charset="0"/>
              </a:rPr>
              <a:t> центрами спинного та головного </a:t>
            </a:r>
            <a:r>
              <a:rPr lang="ru-RU" sz="1600" dirty="0" err="1">
                <a:latin typeface="Times New Roman" panose="02020603050405020304" pitchFamily="18" charset="0"/>
                <a:cs typeface="Times New Roman" panose="02020603050405020304" pitchFamily="18" charset="0"/>
              </a:rPr>
              <a:t>мозку</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викликає</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вестибуло-соматичні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вестибуло-вегетативні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вестибуло-емоційний</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рефлекси</a:t>
            </a:r>
            <a:r>
              <a:rPr lang="ru-RU" sz="1600" dirty="0">
                <a:latin typeface="Times New Roman" panose="02020603050405020304" pitchFamily="18" charset="0"/>
                <a:cs typeface="Times New Roman" panose="02020603050405020304" pitchFamily="18" charset="0"/>
              </a:rPr>
              <a:t>.</a:t>
            </a:r>
          </a:p>
          <a:p>
            <a:pPr marL="0" indent="0">
              <a:buNone/>
            </a:pPr>
            <a:r>
              <a:rPr lang="ru-RU" sz="1600" dirty="0" err="1">
                <a:latin typeface="Times New Roman" panose="02020603050405020304" pitchFamily="18" charset="0"/>
                <a:cs typeface="Times New Roman" panose="02020603050405020304" pitchFamily="18" charset="0"/>
              </a:rPr>
              <a:t>Присінок</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внутрішнього</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вуха</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людини</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призначений</a:t>
            </a:r>
            <a:r>
              <a:rPr lang="ru-RU" sz="1600" dirty="0">
                <a:latin typeface="Times New Roman" panose="02020603050405020304" pitchFamily="18" charset="0"/>
                <a:cs typeface="Times New Roman" panose="02020603050405020304" pitchFamily="18" charset="0"/>
              </a:rPr>
              <a:t> для </a:t>
            </a:r>
            <a:r>
              <a:rPr lang="ru-RU" sz="1600" dirty="0" err="1">
                <a:latin typeface="Times New Roman" panose="02020603050405020304" pitchFamily="18" charset="0"/>
                <a:cs typeface="Times New Roman" panose="02020603050405020304" pitchFamily="18" charset="0"/>
              </a:rPr>
              <a:t>аналізу</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дії</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сили</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гравітації</a:t>
            </a:r>
            <a:r>
              <a:rPr lang="ru-RU" sz="1600" dirty="0">
                <a:latin typeface="Times New Roman" panose="02020603050405020304" pitchFamily="18" charset="0"/>
                <a:cs typeface="Times New Roman" panose="02020603050405020304" pitchFamily="18" charset="0"/>
              </a:rPr>
              <a:t>  при </a:t>
            </a:r>
            <a:r>
              <a:rPr lang="ru-RU" sz="1600" dirty="0" err="1">
                <a:latin typeface="Times New Roman" panose="02020603050405020304" pitchFamily="18" charset="0"/>
                <a:cs typeface="Times New Roman" panose="02020603050405020304" pitchFamily="18" charset="0"/>
              </a:rPr>
              <a:t>змінах</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положення</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тіла</a:t>
            </a:r>
            <a:r>
              <a:rPr lang="ru-RU" sz="1600" dirty="0">
                <a:latin typeface="Times New Roman" panose="02020603050405020304" pitchFamily="18" charset="0"/>
                <a:cs typeface="Times New Roman" panose="02020603050405020304" pitchFamily="18" charset="0"/>
              </a:rPr>
              <a:t> в </a:t>
            </a:r>
            <a:r>
              <a:rPr lang="ru-RU" sz="1600" dirty="0" err="1">
                <a:latin typeface="Times New Roman" panose="02020603050405020304" pitchFamily="18" charset="0"/>
                <a:cs typeface="Times New Roman" panose="02020603050405020304" pitchFamily="18" charset="0"/>
              </a:rPr>
              <a:t>просторі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прискорень</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прямолінійного</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руху</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Апарат</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півколових</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каналів</a:t>
            </a:r>
            <a:r>
              <a:rPr lang="ru-RU" sz="1600" dirty="0">
                <a:latin typeface="Times New Roman" panose="02020603050405020304" pitchFamily="18" charset="0"/>
                <a:cs typeface="Times New Roman" panose="02020603050405020304" pitchFamily="18" charset="0"/>
              </a:rPr>
              <a:t> служить для </a:t>
            </a:r>
            <a:r>
              <a:rPr lang="ru-RU" sz="1600" dirty="0" err="1">
                <a:latin typeface="Times New Roman" panose="02020603050405020304" pitchFamily="18" charset="0"/>
                <a:cs typeface="Times New Roman" panose="02020603050405020304" pitchFamily="18" charset="0"/>
              </a:rPr>
              <a:t>аналізу</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дії</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доцентрової</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сили</a:t>
            </a:r>
            <a:r>
              <a:rPr lang="ru-RU" sz="1600" dirty="0">
                <a:latin typeface="Times New Roman" panose="02020603050405020304" pitchFamily="18" charset="0"/>
                <a:cs typeface="Times New Roman" panose="02020603050405020304" pitchFamily="18" charset="0"/>
              </a:rPr>
              <a:t> при </a:t>
            </a:r>
            <a:r>
              <a:rPr lang="ru-RU" sz="1600" dirty="0" err="1">
                <a:latin typeface="Times New Roman" panose="02020603050405020304" pitchFamily="18" charset="0"/>
                <a:cs typeface="Times New Roman" panose="02020603050405020304" pitchFamily="18" charset="0"/>
              </a:rPr>
              <a:t>обертальних</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рухах</a:t>
            </a:r>
            <a:r>
              <a:rPr lang="ru-RU" sz="1600" dirty="0">
                <a:latin typeface="Times New Roman" panose="02020603050405020304" pitchFamily="18" charset="0"/>
                <a:cs typeface="Times New Roman" panose="02020603050405020304" pitchFamily="18" charset="0"/>
              </a:rPr>
              <a:t>, а </a:t>
            </a:r>
            <a:r>
              <a:rPr lang="ru-RU" sz="1600" dirty="0" err="1">
                <a:latin typeface="Times New Roman" panose="02020603050405020304" pitchFamily="18" charset="0"/>
                <a:cs typeface="Times New Roman" panose="02020603050405020304" pitchFamily="18" charset="0"/>
              </a:rPr>
              <a:t>адекватним</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подразником</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рецепторів</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є</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кутове</a:t>
            </a:r>
            <a:r>
              <a:rPr lang="ru-RU" sz="1600" dirty="0">
                <a:latin typeface="Times New Roman" panose="02020603050405020304" pitchFamily="18" charset="0"/>
                <a:cs typeface="Times New Roman" panose="02020603050405020304" pitchFamily="18" charset="0"/>
              </a:rPr>
              <a:t> </a:t>
            </a:r>
            <a:r>
              <a:rPr lang="" sz="1600" dirty="0" err="1">
                <a:latin typeface="Times New Roman" panose="02020603050405020304" pitchFamily="18" charset="0"/>
                <a:cs typeface="Times New Roman" panose="02020603050405020304" pitchFamily="18" charset="0"/>
              </a:rPr>
              <a:t>прискорення.</a:t>
            </a:r>
            <a:endParaRPr lang="ru-RU" sz="1600" dirty="0">
              <a:latin typeface="Times New Roman" panose="02020603050405020304" pitchFamily="18" charset="0"/>
              <a:cs typeface="Times New Roman" panose="02020603050405020304" pitchFamily="18" charset="0"/>
            </a:endParaRPr>
          </a:p>
          <a:p>
            <a:pPr marL="0" indent="0">
              <a:buNone/>
            </a:pPr>
            <a:r>
              <a:rPr lang="ru-RU" sz="1600" dirty="0" err="1">
                <a:latin typeface="Times New Roman" panose="02020603050405020304" pitchFamily="18" charset="0"/>
                <a:cs typeface="Times New Roman" panose="02020603050405020304" pitchFamily="18" charset="0"/>
              </a:rPr>
              <a:t>Вестибулярні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подразнення</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викликають</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рефлекси</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зміни</a:t>
            </a:r>
            <a:r>
              <a:rPr lang="ru-RU" sz="1600" dirty="0">
                <a:latin typeface="Times New Roman" panose="02020603050405020304" pitchFamily="18" charset="0"/>
                <a:cs typeface="Times New Roman" panose="02020603050405020304" pitchFamily="18" charset="0"/>
              </a:rPr>
              <a:t> тонусу </a:t>
            </a:r>
            <a:r>
              <a:rPr lang="ru-RU" sz="1600" dirty="0" err="1">
                <a:latin typeface="Times New Roman" panose="02020603050405020304" pitchFamily="18" charset="0"/>
                <a:cs typeface="Times New Roman" panose="02020603050405020304" pitchFamily="18" charset="0"/>
              </a:rPr>
              <a:t>м’язів</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ліфтові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рефлекси</a:t>
            </a:r>
            <a:r>
              <a:rPr lang="ru-RU" sz="1600" dirty="0">
                <a:latin typeface="Times New Roman" panose="02020603050405020304" pitchFamily="18" charset="0"/>
                <a:cs typeface="Times New Roman" panose="02020603050405020304" pitchFamily="18" charset="0"/>
              </a:rPr>
              <a:t>, а </a:t>
            </a:r>
            <a:r>
              <a:rPr lang="ru-RU" sz="1600" dirty="0" err="1">
                <a:latin typeface="Times New Roman" panose="02020603050405020304" pitchFamily="18" charset="0"/>
                <a:cs typeface="Times New Roman" panose="02020603050405020304" pitchFamily="18" charset="0"/>
              </a:rPr>
              <a:t>також</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особливі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рухи</a:t>
            </a:r>
            <a:r>
              <a:rPr lang="ru-RU" sz="1600" dirty="0">
                <a:latin typeface="Times New Roman" panose="02020603050405020304" pitchFamily="18" charset="0"/>
                <a:cs typeface="Times New Roman" panose="02020603050405020304" pitchFamily="18" charset="0"/>
              </a:rPr>
              <a:t> очей, </a:t>
            </a:r>
            <a:r>
              <a:rPr lang="ru-RU" sz="1600" dirty="0" err="1">
                <a:latin typeface="Times New Roman" panose="02020603050405020304" pitchFamily="18" charset="0"/>
                <a:cs typeface="Times New Roman" panose="02020603050405020304" pitchFamily="18" charset="0"/>
              </a:rPr>
              <a:t>спрямовані</a:t>
            </a:r>
            <a:r>
              <a:rPr lang="ru-RU" sz="1600" dirty="0">
                <a:latin typeface="Times New Roman" panose="02020603050405020304" pitchFamily="18" charset="0"/>
                <a:cs typeface="Times New Roman" panose="02020603050405020304" pitchFamily="18" charset="0"/>
              </a:rPr>
              <a:t> на </a:t>
            </a:r>
            <a:r>
              <a:rPr lang="ru-RU" sz="1600" dirty="0" err="1">
                <a:latin typeface="Times New Roman" panose="02020603050405020304" pitchFamily="18" charset="0"/>
                <a:cs typeface="Times New Roman" panose="02020603050405020304" pitchFamily="18" charset="0"/>
              </a:rPr>
              <a:t>збереження</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зображення</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на</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сітківці</a:t>
            </a:r>
            <a:r>
              <a:rPr lang="ru-RU" sz="1600" dirty="0">
                <a:latin typeface="Times New Roman" panose="02020603050405020304" pitchFamily="18" charset="0"/>
                <a:cs typeface="Times New Roman" panose="02020603050405020304" pitchFamily="18" charset="0"/>
              </a:rPr>
              <a:t> – </a:t>
            </a:r>
            <a:r>
              <a:rPr lang="ru-RU" sz="1600" dirty="0" err="1">
                <a:latin typeface="Times New Roman" panose="02020603050405020304" pitchFamily="18" charset="0"/>
                <a:cs typeface="Times New Roman" panose="02020603050405020304" pitchFamily="18" charset="0"/>
              </a:rPr>
              <a:t>ністагм</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рух</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очних</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яблук</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зі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швидкістю</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обертання</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але</a:t>
            </a:r>
            <a:r>
              <a:rPr lang="ru-RU" sz="1600" dirty="0">
                <a:latin typeface="Times New Roman" panose="02020603050405020304" pitchFamily="18" charset="0"/>
                <a:cs typeface="Times New Roman" panose="02020603050405020304" pitchFamily="18" charset="0"/>
              </a:rPr>
              <a:t> в </a:t>
            </a:r>
            <a:r>
              <a:rPr lang="ru-RU" sz="1600" dirty="0" err="1">
                <a:latin typeface="Times New Roman" panose="02020603050405020304" pitchFamily="18" charset="0"/>
                <a:cs typeface="Times New Roman" panose="02020603050405020304" pitchFamily="18" charset="0"/>
              </a:rPr>
              <a:t>протилежному</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напрямку</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потім</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швидке</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повернення</a:t>
            </a:r>
            <a:r>
              <a:rPr lang="ru-RU" sz="1600" dirty="0">
                <a:latin typeface="Times New Roman" panose="02020603050405020304" pitchFamily="18" charset="0"/>
                <a:cs typeface="Times New Roman" panose="02020603050405020304" pitchFamily="18" charset="0"/>
              </a:rPr>
              <a:t> до </a:t>
            </a:r>
            <a:r>
              <a:rPr lang="ru-RU" sz="1600" dirty="0" err="1">
                <a:latin typeface="Times New Roman" panose="02020603050405020304" pitchFamily="18" charset="0"/>
                <a:cs typeface="Times New Roman" panose="02020603050405020304" pitchFamily="18" charset="0"/>
              </a:rPr>
              <a:t>вихідної</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позиції</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нове</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протилежне</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обертання</a:t>
            </a:r>
            <a:endParaRPr lang="ru-RU" sz="1600" dirty="0">
              <a:latin typeface="Times New Roman" panose="02020603050405020304" pitchFamily="18" charset="0"/>
              <a:cs typeface="Times New Roman" panose="02020603050405020304" pitchFamily="18" charset="0"/>
            </a:endParaRPr>
          </a:p>
          <a:p>
            <a:pPr marL="0" indent="0">
              <a:buNone/>
            </a:pPr>
            <a:endParaRPr lang="ru-RU" sz="16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344" y="0"/>
            <a:ext cx="10063788" cy="1047733"/>
          </a:xfrm>
        </p:spPr>
        <p:txBody>
          <a:bodyPr>
            <a:normAutofit/>
          </a:bodyPr>
          <a:lstStyle/>
          <a:p>
            <a:r>
              <a:rPr lang="uk-UA" sz="2000" b="1" dirty="0">
                <a:latin typeface="Times New Roman" panose="02020603050405020304" pitchFamily="18" charset="0"/>
                <a:cs typeface="Times New Roman" panose="02020603050405020304" pitchFamily="18" charset="0"/>
              </a:rPr>
              <a:t>Рівновага в геронтології</a:t>
            </a:r>
            <a:endParaRPr lang="ru-RU" sz="2000" b="1" dirty="0">
              <a:latin typeface="Times New Roman" panose="02020603050405020304" pitchFamily="18" charset="0"/>
              <a:cs typeface="Times New Roman" panose="02020603050405020304" pitchFamily="18" charset="0"/>
            </a:endParaRPr>
          </a:p>
        </p:txBody>
      </p:sp>
      <p:sp>
        <p:nvSpPr>
          <p:cNvPr id="3" name="Содержимое 2"/>
          <p:cNvSpPr>
            <a:spLocks noGrp="1"/>
          </p:cNvSpPr>
          <p:nvPr>
            <p:ph idx="1"/>
          </p:nvPr>
        </p:nvSpPr>
        <p:spPr>
          <a:xfrm>
            <a:off x="345253" y="857232"/>
            <a:ext cx="8679685" cy="3941004"/>
          </a:xfrm>
        </p:spPr>
        <p:txBody>
          <a:bodyPr>
            <a:noAutofit/>
          </a:bodyPr>
          <a:lstStyle/>
          <a:p>
            <a:pPr marL="0" indent="0">
              <a:buNone/>
            </a:pPr>
            <a:r>
              <a:rPr lang="ru-RU" sz="1600" dirty="0" err="1">
                <a:latin typeface="Times New Roman" panose="02020603050405020304" pitchFamily="18" charset="0"/>
                <a:cs typeface="Times New Roman" panose="02020603050405020304" pitchFamily="18" charset="0"/>
              </a:rPr>
              <a:t>Порушення</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рівноваги</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і</a:t>
            </a:r>
            <a:r>
              <a:rPr lang="ru-RU" sz="1600" dirty="0">
                <a:latin typeface="Times New Roman" panose="02020603050405020304" pitchFamily="18" charset="0"/>
                <a:cs typeface="Times New Roman" panose="02020603050405020304" pitchFamily="18" charset="0"/>
              </a:rPr>
              <a:t> ходи </a:t>
            </a:r>
            <a:r>
              <a:rPr lang="ru-RU" sz="1600" dirty="0" err="1">
                <a:latin typeface="Times New Roman" panose="02020603050405020304" pitchFamily="18" charset="0"/>
                <a:cs typeface="Times New Roman" panose="02020603050405020304" pitchFamily="18" charset="0"/>
              </a:rPr>
              <a:t>зустрічаються</a:t>
            </a:r>
            <a:r>
              <a:rPr lang="ru-RU" sz="1600" dirty="0">
                <a:latin typeface="Times New Roman" panose="02020603050405020304" pitchFamily="18" charset="0"/>
                <a:cs typeface="Times New Roman" panose="02020603050405020304" pitchFamily="18" charset="0"/>
              </a:rPr>
              <a:t> в </a:t>
            </a:r>
            <a:r>
              <a:rPr lang="ru-RU" sz="1600" dirty="0" err="1">
                <a:latin typeface="Times New Roman" panose="02020603050405020304" pitchFamily="18" charset="0"/>
                <a:cs typeface="Times New Roman" panose="02020603050405020304" pitchFamily="18" charset="0"/>
              </a:rPr>
              <a:t>практиці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досить</a:t>
            </a:r>
            <a:r>
              <a:rPr lang="ru-RU" sz="1600" dirty="0">
                <a:latin typeface="Times New Roman" panose="02020603050405020304" pitchFamily="18" charset="0"/>
                <a:cs typeface="Times New Roman" panose="02020603050405020304" pitchFamily="18" charset="0"/>
              </a:rPr>
              <a:t> часто, особливо у </a:t>
            </a:r>
            <a:r>
              <a:rPr lang="ru-RU" sz="1600" dirty="0" err="1">
                <a:latin typeface="Times New Roman" panose="02020603050405020304" pitchFamily="18" charset="0"/>
                <a:cs typeface="Times New Roman" panose="02020603050405020304" pitchFamily="18" charset="0"/>
              </a:rPr>
              <a:t>пацієнтів</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похилого</a:t>
            </a:r>
            <a:r>
              <a:rPr lang="ru-RU" sz="1600" dirty="0">
                <a:latin typeface="Times New Roman" panose="02020603050405020304" pitchFamily="18" charset="0"/>
                <a:cs typeface="Times New Roman" panose="02020603050405020304" pitchFamily="18" charset="0"/>
              </a:rPr>
              <a:t> та </a:t>
            </a:r>
            <a:r>
              <a:rPr lang="ru-RU" sz="1600" dirty="0" err="1">
                <a:latin typeface="Times New Roman" panose="02020603050405020304" pitchFamily="18" charset="0"/>
                <a:cs typeface="Times New Roman" panose="02020603050405020304" pitchFamily="18" charset="0"/>
              </a:rPr>
              <a:t>старечого</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віку</a:t>
            </a:r>
            <a:r>
              <a:rPr lang="" sz="1600" dirty="0" err="1">
                <a:latin typeface="Times New Roman" panose="02020603050405020304" pitchFamily="18" charset="0"/>
                <a:cs typeface="Times New Roman" panose="02020603050405020304" pitchFamily="18" charset="0"/>
              </a:rPr>
              <a:t>.</a:t>
            </a:r>
            <a:endParaRPr lang="ru-RU" sz="1600" dirty="0" err="1">
              <a:latin typeface="Times New Roman" panose="02020603050405020304" pitchFamily="18" charset="0"/>
              <a:cs typeface="Times New Roman" panose="02020603050405020304" pitchFamily="18" charset="0"/>
            </a:endParaRPr>
          </a:p>
          <a:p>
            <a:pPr marL="0" indent="0">
              <a:buNone/>
            </a:pP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Епізоди</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падінь</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протягом</a:t>
            </a:r>
            <a:r>
              <a:rPr lang="ru-RU" sz="1600" dirty="0">
                <a:latin typeface="Times New Roman" panose="02020603050405020304" pitchFamily="18" charset="0"/>
                <a:cs typeface="Times New Roman" panose="02020603050405020304" pitchFamily="18" charset="0"/>
              </a:rPr>
              <a:t> року </a:t>
            </a:r>
            <a:r>
              <a:rPr lang="ru-RU" sz="1600" dirty="0" err="1">
                <a:latin typeface="Times New Roman" panose="02020603050405020304" pitchFamily="18" charset="0"/>
                <a:cs typeface="Times New Roman" panose="02020603050405020304" pitchFamily="18" charset="0"/>
              </a:rPr>
              <a:t>відзначаються</a:t>
            </a:r>
            <a:r>
              <a:rPr lang="ru-RU" sz="1600" dirty="0">
                <a:latin typeface="Times New Roman" panose="02020603050405020304" pitchFamily="18" charset="0"/>
                <a:cs typeface="Times New Roman" panose="02020603050405020304" pitchFamily="18" charset="0"/>
              </a:rPr>
              <a:t> у 28-45% </a:t>
            </a:r>
            <a:r>
              <a:rPr lang="ru-RU" sz="1600" dirty="0" err="1">
                <a:latin typeface="Times New Roman" panose="02020603050405020304" pitchFamily="18" charset="0"/>
                <a:cs typeface="Times New Roman" panose="02020603050405020304" pitchFamily="18" charset="0"/>
              </a:rPr>
              <a:t>літніх</a:t>
            </a:r>
            <a:r>
              <a:rPr lang="ru-RU" sz="1600" dirty="0">
                <a:latin typeface="Times New Roman" panose="02020603050405020304" pitchFamily="18" charset="0"/>
                <a:cs typeface="Times New Roman" panose="02020603050405020304" pitchFamily="18" charset="0"/>
              </a:rPr>
              <a:t> людей, а </a:t>
            </a:r>
            <a:r>
              <a:rPr lang="ru-RU" sz="1600" dirty="0" err="1">
                <a:latin typeface="Times New Roman" panose="02020603050405020304" pitchFamily="18" charset="0"/>
                <a:cs typeface="Times New Roman" panose="02020603050405020304" pitchFamily="18" charset="0"/>
              </a:rPr>
              <a:t>серед</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осіб</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що</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проживають</a:t>
            </a:r>
            <a:r>
              <a:rPr lang="ru-RU" sz="1600" dirty="0">
                <a:latin typeface="Times New Roman" panose="02020603050405020304" pitchFamily="18" charset="0"/>
                <a:cs typeface="Times New Roman" panose="02020603050405020304" pitchFamily="18" charset="0"/>
              </a:rPr>
              <a:t> в </a:t>
            </a:r>
            <a:r>
              <a:rPr lang="ru-RU" sz="1600" dirty="0" err="1">
                <a:latin typeface="Times New Roman" panose="02020603050405020304" pitchFamily="18" charset="0"/>
                <a:cs typeface="Times New Roman" panose="02020603050405020304" pitchFamily="18" charset="0"/>
              </a:rPr>
              <a:t>будинках</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престарілих</a:t>
            </a:r>
            <a:r>
              <a:rPr lang="ru-RU" sz="1600" dirty="0">
                <a:latin typeface="Times New Roman" panose="02020603050405020304" pitchFamily="18" charset="0"/>
                <a:cs typeface="Times New Roman" panose="02020603050405020304" pitchFamily="18" charset="0"/>
              </a:rPr>
              <a:t> – у 45-61%, при </a:t>
            </a:r>
            <a:r>
              <a:rPr lang="ru-RU" sz="1600" dirty="0" err="1">
                <a:latin typeface="Times New Roman" panose="02020603050405020304" pitchFamily="18" charset="0"/>
                <a:cs typeface="Times New Roman" panose="02020603050405020304" pitchFamily="18" charset="0"/>
              </a:rPr>
              <a:t>цьому</a:t>
            </a:r>
            <a:r>
              <a:rPr lang="ru-RU" sz="1600" dirty="0">
                <a:latin typeface="Times New Roman" panose="02020603050405020304" pitchFamily="18" charset="0"/>
                <a:cs typeface="Times New Roman" panose="02020603050405020304" pitchFamily="18" charset="0"/>
              </a:rPr>
              <a:t> в 10-20% </a:t>
            </a:r>
            <a:r>
              <a:rPr lang="ru-RU" sz="1600" dirty="0" err="1">
                <a:latin typeface="Times New Roman" panose="02020603050405020304" pitchFamily="18" charset="0"/>
                <a:cs typeface="Times New Roman" panose="02020603050405020304" pitchFamily="18" charset="0"/>
              </a:rPr>
              <a:t>випадків</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падіння</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супроводжуються</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серйозними</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ускладненням</a:t>
            </a:r>
            <a:r>
              <a:rPr lang="" sz="1600" dirty="0" err="1">
                <a:latin typeface="Times New Roman" panose="02020603050405020304" pitchFamily="18" charset="0"/>
                <a:cs typeface="Times New Roman" panose="02020603050405020304" pitchFamily="18" charset="0"/>
              </a:rPr>
              <a:t>.</a:t>
            </a:r>
          </a:p>
          <a:p>
            <a:pPr marL="0" indent="0">
              <a:buNone/>
            </a:pPr>
            <a:r>
              <a:rPr lang="ru-RU" sz="1600" b="1" dirty="0" err="1">
                <a:latin typeface="Times New Roman" panose="02020603050405020304" pitchFamily="18" charset="0"/>
                <a:cs typeface="Times New Roman" panose="02020603050405020304" pitchFamily="18" charset="0"/>
              </a:rPr>
              <a:t>Порушення</a:t>
            </a:r>
            <a:r>
              <a:rPr lang="ru-RU" sz="1600" b="1" dirty="0">
                <a:latin typeface="Times New Roman" panose="02020603050405020304" pitchFamily="18" charset="0"/>
                <a:cs typeface="Times New Roman" panose="02020603050405020304" pitchFamily="18" charset="0"/>
              </a:rPr>
              <a:t> </a:t>
            </a:r>
            <a:r>
              <a:rPr lang="ru-RU" sz="1600" b="1" dirty="0" err="1">
                <a:latin typeface="Times New Roman" panose="02020603050405020304" pitchFamily="18" charset="0"/>
                <a:cs typeface="Times New Roman" panose="02020603050405020304" pitchFamily="18" charset="0"/>
              </a:rPr>
              <a:t>рівноваги</a:t>
            </a:r>
            <a:r>
              <a:rPr lang="ru-RU" sz="1600" b="1" dirty="0">
                <a:latin typeface="Times New Roman" panose="02020603050405020304" pitchFamily="18" charset="0"/>
                <a:cs typeface="Times New Roman" panose="02020603050405020304" pitchFamily="18" charset="0"/>
              </a:rPr>
              <a:t> </a:t>
            </a:r>
            <a:r>
              <a:rPr lang="ru-RU" sz="1600" b="1" dirty="0" err="1">
                <a:latin typeface="Times New Roman" panose="02020603050405020304" pitchFamily="18" charset="0"/>
                <a:cs typeface="Times New Roman" panose="02020603050405020304" pitchFamily="18" charset="0"/>
              </a:rPr>
              <a:t>або</a:t>
            </a:r>
            <a:r>
              <a:rPr lang="ru-RU" sz="1600" b="1" dirty="0">
                <a:latin typeface="Times New Roman" panose="02020603050405020304" pitchFamily="18" charset="0"/>
                <a:cs typeface="Times New Roman" panose="02020603050405020304" pitchFamily="18" charset="0"/>
              </a:rPr>
              <a:t> </a:t>
            </a:r>
            <a:r>
              <a:rPr lang="ru-RU" sz="1600" b="1" dirty="0" err="1">
                <a:latin typeface="Times New Roman" panose="02020603050405020304" pitchFamily="18" charset="0"/>
                <a:cs typeface="Times New Roman" panose="02020603050405020304" pitchFamily="18" charset="0"/>
              </a:rPr>
              <a:t>атаксія</a:t>
            </a:r>
            <a:r>
              <a:rPr lang="ru-RU" sz="1600" dirty="0">
                <a:latin typeface="Times New Roman" panose="02020603050405020304" pitchFamily="18" charset="0"/>
                <a:cs typeface="Times New Roman" panose="02020603050405020304" pitchFamily="18" charset="0"/>
              </a:rPr>
              <a:t> – </a:t>
            </a:r>
            <a:r>
              <a:rPr lang="ru-RU" sz="1600" dirty="0" err="1">
                <a:latin typeface="Times New Roman" panose="02020603050405020304" pitchFamily="18" charset="0"/>
                <a:cs typeface="Times New Roman" panose="02020603050405020304" pitchFamily="18" charset="0"/>
              </a:rPr>
              <a:t>руховий</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розлад</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що</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виявляється</a:t>
            </a:r>
            <a:r>
              <a:rPr lang="ru-RU" sz="1600" dirty="0">
                <a:latin typeface="Times New Roman" panose="02020603050405020304" pitchFamily="18" charset="0"/>
                <a:cs typeface="Times New Roman" panose="02020603050405020304" pitchFamily="18" charset="0"/>
              </a:rPr>
              <a:t> в </a:t>
            </a:r>
            <a:r>
              <a:rPr lang="ru-RU" sz="1600" dirty="0" err="1">
                <a:latin typeface="Times New Roman" panose="02020603050405020304" pitchFamily="18" charset="0"/>
                <a:cs typeface="Times New Roman" panose="02020603050405020304" pitchFamily="18" charset="0"/>
              </a:rPr>
              <a:t>нездатності</a:t>
            </a:r>
            <a:r>
              <a:rPr lang="ru-RU" sz="1600" dirty="0">
                <a:latin typeface="Times New Roman" panose="02020603050405020304" pitchFamily="18" charset="0"/>
                <a:cs typeface="Times New Roman" panose="02020603050405020304" pitchFamily="18" charset="0"/>
              </a:rPr>
              <a:t> до </a:t>
            </a:r>
            <a:r>
              <a:rPr lang="ru-RU" sz="1600" dirty="0" err="1">
                <a:latin typeface="Times New Roman" panose="02020603050405020304" pitchFamily="18" charset="0"/>
                <a:cs typeface="Times New Roman" panose="02020603050405020304" pitchFamily="18" charset="0"/>
              </a:rPr>
              <a:t>координації</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довільних</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рухів</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Розлад</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даного</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автоматизованого</a:t>
            </a:r>
            <a:r>
              <a:rPr lang="ru-RU" sz="1600" dirty="0">
                <a:latin typeface="Times New Roman" panose="02020603050405020304" pitchFamily="18" charset="0"/>
                <a:cs typeface="Times New Roman" panose="02020603050405020304" pitchFamily="18" charset="0"/>
              </a:rPr>
              <a:t> акту </a:t>
            </a:r>
            <a:r>
              <a:rPr lang="ru-RU" sz="1600" dirty="0" err="1">
                <a:latin typeface="Times New Roman" panose="02020603050405020304" pitchFamily="18" charset="0"/>
                <a:cs typeface="Times New Roman" panose="02020603050405020304" pitchFamily="18" charset="0"/>
              </a:rPr>
              <a:t>виникає</a:t>
            </a:r>
            <a:r>
              <a:rPr lang="ru-RU" sz="1600" dirty="0">
                <a:latin typeface="Times New Roman" panose="02020603050405020304" pitchFamily="18" charset="0"/>
                <a:cs typeface="Times New Roman" panose="02020603050405020304" pitchFamily="18" charset="0"/>
              </a:rPr>
              <a:t> в </a:t>
            </a:r>
            <a:r>
              <a:rPr lang="ru-RU" sz="1600" dirty="0" err="1">
                <a:latin typeface="Times New Roman" panose="02020603050405020304" pitchFamily="18" charset="0"/>
                <a:cs typeface="Times New Roman" panose="02020603050405020304" pitchFamily="18" charset="0"/>
              </a:rPr>
              <a:t>результаті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дисметрії</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неузгодженості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рухів</a:t>
            </a:r>
            <a:r>
              <a:rPr lang="ru-RU" sz="1600" dirty="0">
                <a:latin typeface="Times New Roman" panose="02020603050405020304" pitchFamily="18" charset="0"/>
                <a:cs typeface="Times New Roman" panose="02020603050405020304" pitchFamily="18" charset="0"/>
              </a:rPr>
              <a:t>. </a:t>
            </a:r>
          </a:p>
        </p:txBody>
      </p:sp>
      <p:pic>
        <p:nvPicPr>
          <p:cNvPr id="6" name="Рисунок 5">
            <a:extLst>
              <a:ext uri="{FF2B5EF4-FFF2-40B4-BE49-F238E27FC236}">
                <a16:creationId xmlns:a16="http://schemas.microsoft.com/office/drawing/2014/main" id="{DA55C35A-81C6-A84C-94AB-8B95505EF019}"/>
              </a:ext>
            </a:extLst>
          </p:cNvPr>
          <p:cNvPicPr>
            <a:picLocks noChangeAspect="1"/>
          </p:cNvPicPr>
          <p:nvPr/>
        </p:nvPicPr>
        <p:blipFill>
          <a:blip r:embed="rId2"/>
          <a:stretch>
            <a:fillRect/>
          </a:stretch>
        </p:blipFill>
        <p:spPr>
          <a:xfrm>
            <a:off x="2147448" y="3588991"/>
            <a:ext cx="5245015" cy="3114228"/>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622425FA-6D56-0140-9318-5083A060B204}"/>
              </a:ext>
            </a:extLst>
          </p:cNvPr>
          <p:cNvSpPr>
            <a:spLocks noGrp="1"/>
          </p:cNvSpPr>
          <p:nvPr>
            <p:ph idx="1"/>
          </p:nvPr>
        </p:nvSpPr>
        <p:spPr>
          <a:xfrm>
            <a:off x="235117" y="426373"/>
            <a:ext cx="8673765" cy="4871908"/>
          </a:xfrm>
        </p:spPr>
        <p:txBody>
          <a:bodyPr>
            <a:normAutofit/>
          </a:bodyPr>
          <a:lstStyle/>
          <a:p>
            <a:pPr marL="0" indent="0">
              <a:buNone/>
            </a:pPr>
            <a:r>
              <a:rPr lang="" sz="1600">
                <a:latin typeface="Times New Roman" panose="02020603050405020304" pitchFamily="18" charset="0"/>
                <a:cs typeface="Times New Roman" panose="02020603050405020304" pitchFamily="18" charset="0"/>
              </a:rPr>
              <a:t>Дисметрією називають порушення напрямку руху кінцівки або її положення під час активного руху, при якому кінцівка опускається, не досягнувши мети (гіпометрія), або просувається далі цілі (гіперметрія). </a:t>
            </a:r>
          </a:p>
          <a:p>
            <a:pPr marL="0" indent="0">
              <a:buNone/>
            </a:pPr>
            <a:r>
              <a:rPr lang="" sz="1600">
                <a:latin typeface="Times New Roman" panose="02020603050405020304" pitchFamily="18" charset="0"/>
                <a:cs typeface="Times New Roman" panose="02020603050405020304" pitchFamily="18" charset="0"/>
              </a:rPr>
              <a:t>Неузгодженість рухів проявляється в порушенні послідовності і швидкості окремих складових руху. В результаті виникає втрата швидкості та спритності рухів, що вимагають плавної спільної діяльності різних м’язів. Рухи, що були до того плавними і точними, стають нерівними і неточними. Клінічно атаксія буває представлена у вигляді порушень темпу і об’єму окремих рухів і зазвичай виникає при ураженні структур цнс або порушенні різних видів чутливості. атаксія ходи характеризується нерівномірним темпом, тривалістю і послідовністю рухів з похитуванням з боку в бік. виділяють атаксію статичну (порушення рівноваги при стоянні) і динамічну (дискоординацію при рухах) </a:t>
            </a:r>
          </a:p>
        </p:txBody>
      </p:sp>
    </p:spTree>
    <p:extLst>
      <p:ext uri="{BB962C8B-B14F-4D97-AF65-F5344CB8AC3E}">
        <p14:creationId xmlns:p14="http://schemas.microsoft.com/office/powerpoint/2010/main" val="12588229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790575"/>
            <a:ext cx="8229600" cy="4525963"/>
          </a:xfrm>
        </p:spPr>
        <p:txBody>
          <a:bodyPr>
            <a:normAutofit/>
          </a:bodyPr>
          <a:lstStyle/>
          <a:p>
            <a:pPr marL="0" indent="0">
              <a:buNone/>
            </a:pPr>
            <a:r>
              <a:rPr lang="ru-RU" sz="1600" dirty="0" err="1">
                <a:latin typeface="Times New Roman" panose="02020603050405020304" pitchFamily="18" charset="0"/>
                <a:cs typeface="Times New Roman" panose="02020603050405020304" pitchFamily="18" charset="0"/>
              </a:rPr>
              <a:t>Вестибулярні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подразнення</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призводять</a:t>
            </a:r>
            <a:r>
              <a:rPr lang="ru-RU" sz="1600" dirty="0">
                <a:latin typeface="Times New Roman" panose="02020603050405020304" pitchFamily="18" charset="0"/>
                <a:cs typeface="Times New Roman" panose="02020603050405020304" pitchFamily="18" charset="0"/>
              </a:rPr>
              <a:t> до </a:t>
            </a:r>
            <a:r>
              <a:rPr lang="ru-RU" sz="1600" dirty="0" err="1">
                <a:latin typeface="Times New Roman" panose="02020603050405020304" pitchFamily="18" charset="0"/>
                <a:cs typeface="Times New Roman" panose="02020603050405020304" pitchFamily="18" charset="0"/>
              </a:rPr>
              <a:t>порушень</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координації</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рухів</a:t>
            </a:r>
            <a:r>
              <a:rPr lang="ru-RU" sz="1600" dirty="0">
                <a:latin typeface="Times New Roman" panose="02020603050405020304" pitchFamily="18" charset="0"/>
                <a:cs typeface="Times New Roman" panose="02020603050405020304" pitchFamily="18" charset="0"/>
              </a:rPr>
              <a:t> та ходи, </a:t>
            </a:r>
            <a:r>
              <a:rPr lang="ru-RU" sz="1600" dirty="0" err="1">
                <a:latin typeface="Times New Roman" panose="02020603050405020304" pitchFamily="18" charset="0"/>
                <a:cs typeface="Times New Roman" panose="02020603050405020304" pitchFamily="18" charset="0"/>
              </a:rPr>
              <a:t>зміни</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частоти</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серцебиття</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артеріального</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тиску</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збільшення</a:t>
            </a:r>
            <a:r>
              <a:rPr lang="ru-RU" sz="1600" dirty="0">
                <a:latin typeface="Times New Roman" panose="02020603050405020304" pitchFamily="18" charset="0"/>
                <a:cs typeface="Times New Roman" panose="02020603050405020304" pitchFamily="18" charset="0"/>
              </a:rPr>
              <a:t> часу </a:t>
            </a:r>
            <a:r>
              <a:rPr lang="ru-RU" sz="1600" dirty="0" err="1">
                <a:latin typeface="Times New Roman" panose="02020603050405020304" pitchFamily="18" charset="0"/>
                <a:cs typeface="Times New Roman" panose="02020603050405020304" pitchFamily="18" charset="0"/>
              </a:rPr>
              <a:t>рухової</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реакції</a:t>
            </a:r>
            <a:r>
              <a:rPr lang="ru-RU" sz="1600" dirty="0">
                <a:latin typeface="Times New Roman" panose="02020603050405020304" pitchFamily="18" charset="0"/>
                <a:cs typeface="Times New Roman" panose="02020603050405020304" pitchFamily="18" charset="0"/>
              </a:rPr>
              <a:t> та </a:t>
            </a:r>
            <a:r>
              <a:rPr lang="ru-RU" sz="1600" dirty="0" err="1">
                <a:latin typeface="Times New Roman" panose="02020603050405020304" pitchFamily="18" charset="0"/>
                <a:cs typeface="Times New Roman" panose="02020603050405020304" pitchFamily="18" charset="0"/>
              </a:rPr>
              <a:t>зниження</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частоти</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рухів</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погіршення</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відчуття</a:t>
            </a:r>
            <a:r>
              <a:rPr lang="ru-RU" sz="1600" dirty="0">
                <a:latin typeface="Times New Roman" panose="02020603050405020304" pitchFamily="18" charset="0"/>
                <a:cs typeface="Times New Roman" panose="02020603050405020304" pitchFamily="18" charset="0"/>
              </a:rPr>
              <a:t> часу, </a:t>
            </a:r>
            <a:r>
              <a:rPr lang="ru-RU" sz="1600" dirty="0" err="1">
                <a:latin typeface="Times New Roman" panose="02020603050405020304" pitchFamily="18" charset="0"/>
                <a:cs typeface="Times New Roman" panose="02020603050405020304" pitchFamily="18" charset="0"/>
              </a:rPr>
              <a:t>зміни</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психічних</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функцій</a:t>
            </a:r>
            <a:r>
              <a:rPr lang="ru-RU" sz="1600" dirty="0">
                <a:latin typeface="Times New Roman" panose="02020603050405020304" pitchFamily="18" charset="0"/>
                <a:cs typeface="Times New Roman" panose="02020603050405020304" pitchFamily="18" charset="0"/>
              </a:rPr>
              <a:t> – </a:t>
            </a:r>
            <a:r>
              <a:rPr lang="ru-RU" sz="1600" dirty="0" err="1">
                <a:latin typeface="Times New Roman" panose="02020603050405020304" pitchFamily="18" charset="0"/>
                <a:cs typeface="Times New Roman" panose="02020603050405020304" pitchFamily="18" charset="0"/>
              </a:rPr>
              <a:t>уваги</a:t>
            </a:r>
            <a:r>
              <a:rPr lang="ru-RU" sz="1600" dirty="0">
                <a:latin typeface="Times New Roman" panose="02020603050405020304" pitchFamily="18" charset="0"/>
                <a:cs typeface="Times New Roman" panose="02020603050405020304" pitchFamily="18" charset="0"/>
              </a:rPr>
              <a:t>, оперативного </a:t>
            </a:r>
            <a:r>
              <a:rPr lang="ru-RU" sz="1600" dirty="0" err="1">
                <a:latin typeface="Times New Roman" panose="02020603050405020304" pitchFamily="18" charset="0"/>
                <a:cs typeface="Times New Roman" panose="02020603050405020304" pitchFamily="18" charset="0"/>
              </a:rPr>
              <a:t>мислення</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короткочасної</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пам’яті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емоційних</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проявів</a:t>
            </a:r>
            <a:r>
              <a:rPr lang="ru-RU" sz="1600" dirty="0">
                <a:latin typeface="Times New Roman" panose="02020603050405020304" pitchFamily="18" charset="0"/>
                <a:cs typeface="Times New Roman" panose="02020603050405020304" pitchFamily="18" charset="0"/>
              </a:rPr>
              <a:t>. У </a:t>
            </a:r>
            <a:r>
              <a:rPr lang="ru-RU" sz="1600" dirty="0" err="1">
                <a:latin typeface="Times New Roman" panose="02020603050405020304" pitchFamily="18" charset="0"/>
                <a:cs typeface="Times New Roman" panose="02020603050405020304" pitchFamily="18" charset="0"/>
              </a:rPr>
              <a:t>важких</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випадках</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виникають</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запаморочення</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нудота</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блювота</a:t>
            </a:r>
            <a:endParaRPr lang="ru-RU" sz="1600" dirty="0">
              <a:latin typeface="Times New Roman" panose="02020603050405020304" pitchFamily="18" charset="0"/>
              <a:cs typeface="Times New Roman" panose="02020603050405020304" pitchFamily="18" charset="0"/>
            </a:endParaRPr>
          </a:p>
        </p:txBody>
      </p:sp>
      <p:pic>
        <p:nvPicPr>
          <p:cNvPr id="5" name="Рисунок 4">
            <a:extLst>
              <a:ext uri="{FF2B5EF4-FFF2-40B4-BE49-F238E27FC236}">
                <a16:creationId xmlns:a16="http://schemas.microsoft.com/office/drawing/2014/main" id="{9EDD278A-94E0-0544-8D0C-EDA30D703C7E}"/>
              </a:ext>
            </a:extLst>
          </p:cNvPr>
          <p:cNvPicPr>
            <a:picLocks noChangeAspect="1"/>
          </p:cNvPicPr>
          <p:nvPr/>
        </p:nvPicPr>
        <p:blipFill>
          <a:blip r:embed="rId2"/>
          <a:stretch>
            <a:fillRect/>
          </a:stretch>
        </p:blipFill>
        <p:spPr>
          <a:xfrm>
            <a:off x="4292274" y="3677901"/>
            <a:ext cx="4394526" cy="2389524"/>
          </a:xfrm>
          <a:prstGeom prst="rect">
            <a:avLst/>
          </a:prstGeom>
        </p:spPr>
      </p:pic>
      <p:pic>
        <p:nvPicPr>
          <p:cNvPr id="8" name="Рисунок 7">
            <a:extLst>
              <a:ext uri="{FF2B5EF4-FFF2-40B4-BE49-F238E27FC236}">
                <a16:creationId xmlns:a16="http://schemas.microsoft.com/office/drawing/2014/main" id="{09736512-AE65-4647-9EBA-C9DBC63FBD0E}"/>
              </a:ext>
            </a:extLst>
          </p:cNvPr>
          <p:cNvPicPr>
            <a:picLocks noChangeAspect="1"/>
          </p:cNvPicPr>
          <p:nvPr/>
        </p:nvPicPr>
        <p:blipFill>
          <a:blip r:embed="rId3"/>
          <a:stretch>
            <a:fillRect/>
          </a:stretch>
        </p:blipFill>
        <p:spPr>
          <a:xfrm>
            <a:off x="571500" y="3752117"/>
            <a:ext cx="3472962" cy="2315308"/>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70255" y="1285864"/>
            <a:ext cx="8246269" cy="571500"/>
          </a:xfrm>
        </p:spPr>
        <p:txBody>
          <a:bodyPr>
            <a:normAutofit/>
          </a:bodyPr>
          <a:lstStyle/>
          <a:p>
            <a:r>
              <a:rPr lang="uk-UA" sz="2000" b="1" dirty="0">
                <a:latin typeface="Times New Roman" panose="02020603050405020304" pitchFamily="18" charset="0"/>
                <a:cs typeface="Times New Roman" panose="02020603050405020304" pitchFamily="18" charset="0"/>
              </a:rPr>
              <a:t>Геронтологія - це</a:t>
            </a:r>
            <a:endParaRPr lang="ru-RU" sz="2000" b="1" dirty="0">
              <a:latin typeface="Times New Roman" panose="02020603050405020304" pitchFamily="18" charset="0"/>
              <a:cs typeface="Times New Roman" panose="02020603050405020304" pitchFamily="18" charset="0"/>
            </a:endParaRPr>
          </a:p>
        </p:txBody>
      </p:sp>
      <p:sp>
        <p:nvSpPr>
          <p:cNvPr id="3" name="Содержимое 2"/>
          <p:cNvSpPr>
            <a:spLocks noGrp="1"/>
          </p:cNvSpPr>
          <p:nvPr>
            <p:ph idx="1"/>
          </p:nvPr>
        </p:nvSpPr>
        <p:spPr>
          <a:xfrm>
            <a:off x="130939" y="1857364"/>
            <a:ext cx="4031456" cy="3786214"/>
          </a:xfrm>
        </p:spPr>
        <p:txBody>
          <a:bodyPr>
            <a:normAutofit/>
          </a:bodyPr>
          <a:lstStyle/>
          <a:p>
            <a:pPr>
              <a:buNone/>
            </a:pPr>
            <a:r>
              <a:rPr lang="" sz="1600" dirty="0">
                <a:latin typeface="Times New Roman" panose="02020603050405020304" pitchFamily="18" charset="0"/>
                <a:cs typeface="Times New Roman" panose="02020603050405020304" pitchFamily="18" charset="0"/>
              </a:rPr>
              <a:t>     </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з</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грец</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мови</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геронтос</a:t>
            </a:r>
            <a:r>
              <a:rPr lang="ru-RU" sz="1600" dirty="0">
                <a:latin typeface="Times New Roman" panose="02020603050405020304" pitchFamily="18" charset="0"/>
                <a:cs typeface="Times New Roman" panose="02020603050405020304" pitchFamily="18" charset="0"/>
              </a:rPr>
              <a:t> – </a:t>
            </a:r>
            <a:r>
              <a:rPr lang="ru-RU" sz="1600" dirty="0" err="1">
                <a:latin typeface="Times New Roman" panose="02020603050405020304" pitchFamily="18" charset="0"/>
                <a:cs typeface="Times New Roman" panose="02020603050405020304" pitchFamily="18" charset="0"/>
              </a:rPr>
              <a:t>старіння</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і</a:t>
            </a:r>
            <a:r>
              <a:rPr lang="ru-RU" sz="1600" dirty="0">
                <a:latin typeface="Times New Roman" panose="02020603050405020304" pitchFamily="18" charset="0"/>
                <a:cs typeface="Times New Roman" panose="02020603050405020304" pitchFamily="18" charset="0"/>
              </a:rPr>
              <a:t> логос – наука) – </a:t>
            </a:r>
            <a:r>
              <a:rPr lang="ru-RU" sz="1600" dirty="0" err="1">
                <a:latin typeface="Times New Roman" panose="02020603050405020304" pitchFamily="18" charset="0"/>
                <a:cs typeface="Times New Roman" panose="02020603050405020304" pitchFamily="18" charset="0"/>
              </a:rPr>
              <a:t>це</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наука</a:t>
            </a:r>
            <a:r>
              <a:rPr lang="ru-RU" sz="1600" dirty="0">
                <a:latin typeface="Times New Roman" panose="02020603050405020304" pitchFamily="18" charset="0"/>
                <a:cs typeface="Times New Roman" panose="02020603050405020304" pitchFamily="18" charset="0"/>
              </a:rPr>
              <a:t> про </a:t>
            </a:r>
            <a:r>
              <a:rPr lang="ru-RU" sz="1600" dirty="0" err="1">
                <a:latin typeface="Times New Roman" panose="02020603050405020304" pitchFamily="18" charset="0"/>
                <a:cs typeface="Times New Roman" panose="02020603050405020304" pitchFamily="18" charset="0"/>
              </a:rPr>
              <a:t>старість</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старіння</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що</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вивчає</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процеси</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старіння</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із</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загально-біологічних</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позицій</a:t>
            </a:r>
            <a:r>
              <a:rPr lang="ru-RU" sz="1600" dirty="0">
                <a:latin typeface="Times New Roman" panose="02020603050405020304" pitchFamily="18" charset="0"/>
                <a:cs typeface="Times New Roman" panose="02020603050405020304" pitchFamily="18" charset="0"/>
              </a:rPr>
              <a:t>, а </a:t>
            </a:r>
            <a:r>
              <a:rPr lang="ru-RU" sz="1600" dirty="0" err="1">
                <a:latin typeface="Times New Roman" panose="02020603050405020304" pitchFamily="18" charset="0"/>
                <a:cs typeface="Times New Roman" panose="02020603050405020304" pitchFamily="18" charset="0"/>
              </a:rPr>
              <a:t>також</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досліджує</a:t>
            </a:r>
            <a:r>
              <a:rPr lang="ru-RU" sz="1600" dirty="0">
                <a:latin typeface="Times New Roman" panose="02020603050405020304" pitchFamily="18" charset="0"/>
                <a:cs typeface="Times New Roman" panose="02020603050405020304" pitchFamily="18" charset="0"/>
              </a:rPr>
              <a:t> суть </a:t>
            </a:r>
            <a:r>
              <a:rPr lang="ru-RU" sz="1600" dirty="0" err="1">
                <a:latin typeface="Times New Roman" panose="02020603050405020304" pitchFamily="18" charset="0"/>
                <a:cs typeface="Times New Roman" panose="02020603050405020304" pitchFamily="18" charset="0"/>
              </a:rPr>
              <a:t>старості</a:t>
            </a:r>
            <a:r>
              <a:rPr lang="ru-RU" sz="1600" dirty="0">
                <a:latin typeface="Times New Roman" panose="02020603050405020304" pitchFamily="18" charset="0"/>
                <a:cs typeface="Times New Roman" panose="02020603050405020304" pitchFamily="18" charset="0"/>
              </a:rPr>
              <a:t> та </a:t>
            </a:r>
            <a:r>
              <a:rPr lang="ru-RU" sz="1600" dirty="0" err="1">
                <a:latin typeface="Times New Roman" panose="02020603050405020304" pitchFamily="18" charset="0"/>
                <a:cs typeface="Times New Roman" panose="02020603050405020304" pitchFamily="18" charset="0"/>
              </a:rPr>
              <a:t>вплив</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її</a:t>
            </a:r>
            <a:r>
              <a:rPr lang="ru-RU" sz="1600" dirty="0">
                <a:latin typeface="Times New Roman" panose="02020603050405020304" pitchFamily="18" charset="0"/>
                <a:cs typeface="Times New Roman" panose="02020603050405020304" pitchFamily="18" charset="0"/>
              </a:rPr>
              <a:t> приходу на </a:t>
            </a:r>
            <a:r>
              <a:rPr lang="ru-RU" sz="1600" dirty="0" err="1">
                <a:latin typeface="Times New Roman" panose="02020603050405020304" pitchFamily="18" charset="0"/>
                <a:cs typeface="Times New Roman" panose="02020603050405020304" pitchFamily="18" charset="0"/>
              </a:rPr>
              <a:t>людину</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суспільство</a:t>
            </a:r>
            <a:r>
              <a:rPr lang="ru-RU" sz="1600" dirty="0">
                <a:latin typeface="Times New Roman" panose="02020603050405020304" pitchFamily="18" charset="0"/>
                <a:cs typeface="Times New Roman" panose="02020603050405020304" pitchFamily="18" charset="0"/>
              </a:rPr>
              <a:t>.</a:t>
            </a:r>
          </a:p>
        </p:txBody>
      </p:sp>
      <p:pic>
        <p:nvPicPr>
          <p:cNvPr id="4" name="Рисунок 4">
            <a:extLst>
              <a:ext uri="{FF2B5EF4-FFF2-40B4-BE49-F238E27FC236}">
                <a16:creationId xmlns:a16="http://schemas.microsoft.com/office/drawing/2014/main" id="{83E1993C-A895-CD44-8DDD-6A1B3A8736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62395" y="1785923"/>
            <a:ext cx="4600636" cy="3786213"/>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36984" y="404944"/>
            <a:ext cx="7870031" cy="2738306"/>
          </a:xfrm>
        </p:spPr>
        <p:txBody>
          <a:bodyPr>
            <a:noAutofit/>
          </a:bodyPr>
          <a:lstStyle/>
          <a:p>
            <a:pPr marL="0" indent="0">
              <a:buNone/>
            </a:pPr>
            <a:r>
              <a:rPr lang="ru-RU" sz="1600" dirty="0">
                <a:latin typeface="Times New Roman" panose="02020603050405020304" pitchFamily="18" charset="0"/>
                <a:cs typeface="Times New Roman" panose="02020603050405020304" pitchFamily="18" charset="0"/>
              </a:rPr>
              <a:t>Таким чином </a:t>
            </a:r>
            <a:r>
              <a:rPr lang="ru-RU" sz="1600" dirty="0" err="1">
                <a:latin typeface="Times New Roman" panose="02020603050405020304" pitchFamily="18" charset="0"/>
                <a:cs typeface="Times New Roman" panose="02020603050405020304" pitchFamily="18" charset="0"/>
              </a:rPr>
              <a:t>вплив</a:t>
            </a:r>
            <a:r>
              <a:rPr lang="ru-RU" sz="1600" dirty="0">
                <a:latin typeface="Times New Roman" panose="02020603050405020304" pitchFamily="18" charset="0"/>
                <a:cs typeface="Times New Roman" panose="02020603050405020304" pitchFamily="18" charset="0"/>
              </a:rPr>
              <a:t> вестибулярного </a:t>
            </a:r>
            <a:r>
              <a:rPr lang="ru-RU" sz="1600" dirty="0" err="1">
                <a:latin typeface="Times New Roman" panose="02020603050405020304" pitchFamily="18" charset="0"/>
                <a:cs typeface="Times New Roman" panose="02020603050405020304" pitchFamily="18" charset="0"/>
              </a:rPr>
              <a:t>апарату</a:t>
            </a:r>
            <a:r>
              <a:rPr lang="ru-RU" sz="1600" dirty="0">
                <a:latin typeface="Times New Roman" panose="02020603050405020304" pitchFamily="18" charset="0"/>
                <a:cs typeface="Times New Roman" panose="02020603050405020304" pitchFamily="18" charset="0"/>
              </a:rPr>
              <a:t> на </a:t>
            </a:r>
            <a:r>
              <a:rPr lang="ru-RU" sz="1600" dirty="0" err="1">
                <a:latin typeface="Times New Roman" panose="02020603050405020304" pitchFamily="18" charset="0"/>
                <a:cs typeface="Times New Roman" panose="02020603050405020304" pitchFamily="18" charset="0"/>
              </a:rPr>
              <a:t>підтримання</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пози</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забезпечується</a:t>
            </a:r>
            <a:r>
              <a:rPr lang="ru-RU" sz="1600" dirty="0">
                <a:latin typeface="Times New Roman" panose="02020603050405020304" pitchFamily="18" charset="0"/>
                <a:cs typeface="Times New Roman" panose="02020603050405020304" pitchFamily="18" charset="0"/>
              </a:rPr>
              <a:t>:</a:t>
            </a:r>
          </a:p>
          <a:p>
            <a:pPr marL="0" indent="0">
              <a:buNone/>
            </a:pPr>
            <a:r>
              <a:rPr lang="ru-RU" sz="1600" dirty="0" err="1">
                <a:latin typeface="Times New Roman" panose="02020603050405020304" pitchFamily="18" charset="0"/>
                <a:cs typeface="Times New Roman" panose="02020603050405020304" pitchFamily="18" charset="0"/>
              </a:rPr>
              <a:t>регуляцією</a:t>
            </a:r>
            <a:r>
              <a:rPr lang="ru-RU" sz="1600" dirty="0">
                <a:latin typeface="Times New Roman" panose="02020603050405020304" pitchFamily="18" charset="0"/>
                <a:cs typeface="Times New Roman" panose="02020603050405020304" pitchFamily="18" charset="0"/>
              </a:rPr>
              <a:t> тонусу </a:t>
            </a:r>
            <a:r>
              <a:rPr lang="ru-RU" sz="1600" dirty="0" err="1">
                <a:latin typeface="Times New Roman" panose="02020603050405020304" pitchFamily="18" charset="0"/>
                <a:cs typeface="Times New Roman" panose="02020603050405020304" pitchFamily="18" charset="0"/>
              </a:rPr>
              <a:t>м’язів</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відносно</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сили</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тяжіння</a:t>
            </a:r>
            <a:r>
              <a:rPr lang="ru-RU" sz="1600" dirty="0">
                <a:latin typeface="Times New Roman" panose="02020603050405020304" pitchFamily="18" charset="0"/>
                <a:cs typeface="Times New Roman" panose="02020603050405020304" pitchFamily="18" charset="0"/>
              </a:rPr>
              <a:t>;</a:t>
            </a:r>
          </a:p>
          <a:p>
            <a:pPr marL="0" indent="0">
              <a:buNone/>
            </a:pPr>
            <a:r>
              <a:rPr lang="ru-RU" sz="1600" dirty="0" err="1">
                <a:latin typeface="Times New Roman" panose="02020603050405020304" pitchFamily="18" charset="0"/>
                <a:cs typeface="Times New Roman" panose="02020603050405020304" pitchFamily="18" charset="0"/>
              </a:rPr>
              <a:t>підтриманням</a:t>
            </a:r>
            <a:r>
              <a:rPr lang="ru-RU" sz="1600" dirty="0">
                <a:latin typeface="Times New Roman" panose="02020603050405020304" pitchFamily="18" charset="0"/>
                <a:cs typeface="Times New Roman" panose="02020603050405020304" pitchFamily="18" charset="0"/>
              </a:rPr>
              <a:t> центру ваги </a:t>
            </a:r>
            <a:r>
              <a:rPr lang="ru-RU" sz="1600" dirty="0" err="1">
                <a:latin typeface="Times New Roman" panose="02020603050405020304" pitchFamily="18" charset="0"/>
                <a:cs typeface="Times New Roman" panose="02020603050405020304" pitchFamily="18" charset="0"/>
              </a:rPr>
              <a:t>тіла</a:t>
            </a:r>
            <a:r>
              <a:rPr lang="ru-RU" sz="1600" dirty="0">
                <a:latin typeface="Times New Roman" panose="02020603050405020304" pitchFamily="18" charset="0"/>
                <a:cs typeface="Times New Roman" panose="02020603050405020304" pitchFamily="18" charset="0"/>
              </a:rPr>
              <a:t> в межах </a:t>
            </a:r>
            <a:r>
              <a:rPr lang="ru-RU" sz="1600" dirty="0" err="1">
                <a:latin typeface="Times New Roman" panose="02020603050405020304" pitchFamily="18" charset="0"/>
                <a:cs typeface="Times New Roman" panose="02020603050405020304" pitchFamily="18" charset="0"/>
              </a:rPr>
              <a:t>площі</a:t>
            </a:r>
            <a:r>
              <a:rPr lang="ru-RU" sz="1600" dirty="0">
                <a:latin typeface="Times New Roman" panose="02020603050405020304" pitchFamily="18" charset="0"/>
                <a:cs typeface="Times New Roman" panose="02020603050405020304" pitchFamily="18" charset="0"/>
              </a:rPr>
              <a:t> опори, </a:t>
            </a:r>
            <a:r>
              <a:rPr lang="ru-RU" sz="1600" dirty="0" err="1">
                <a:latin typeface="Times New Roman" panose="02020603050405020304" pitchFamily="18" charset="0"/>
                <a:cs typeface="Times New Roman" panose="02020603050405020304" pitchFamily="18" charset="0"/>
              </a:rPr>
              <a:t>збереженням</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рівноваги</a:t>
            </a:r>
            <a:r>
              <a:rPr lang="ru-RU" sz="1600" dirty="0">
                <a:latin typeface="Times New Roman" panose="02020603050405020304" pitchFamily="18" charset="0"/>
                <a:cs typeface="Times New Roman" panose="02020603050405020304" pitchFamily="18" charset="0"/>
              </a:rPr>
              <a:t> за </a:t>
            </a:r>
            <a:r>
              <a:rPr lang="ru-RU" sz="1600" dirty="0" err="1">
                <a:latin typeface="Times New Roman" panose="02020603050405020304" pitchFamily="18" charset="0"/>
                <a:cs typeface="Times New Roman" panose="02020603050405020304" pitchFamily="18" charset="0"/>
              </a:rPr>
              <a:t>рахунок</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коректуючих</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кроків</a:t>
            </a:r>
            <a:r>
              <a:rPr lang="ru-RU" sz="1600" dirty="0">
                <a:latin typeface="Times New Roman" panose="02020603050405020304" pitchFamily="18" charset="0"/>
                <a:cs typeface="Times New Roman" panose="02020603050405020304" pitchFamily="18" charset="0"/>
              </a:rPr>
              <a:t>;</a:t>
            </a:r>
          </a:p>
          <a:p>
            <a:pPr marL="0" indent="0">
              <a:buNone/>
            </a:pPr>
            <a:r>
              <a:rPr lang="ru-RU" sz="1600" dirty="0" err="1">
                <a:latin typeface="Times New Roman" panose="02020603050405020304" pitchFamily="18" charset="0"/>
                <a:cs typeface="Times New Roman" panose="02020603050405020304" pitchFamily="18" charset="0"/>
              </a:rPr>
              <a:t>підтриманням</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рівноваги</a:t>
            </a:r>
            <a:r>
              <a:rPr lang="ru-RU" sz="1600" dirty="0">
                <a:latin typeface="Times New Roman" panose="02020603050405020304" pitchFamily="18" charset="0"/>
                <a:cs typeface="Times New Roman" panose="02020603050405020304" pitchFamily="18" charset="0"/>
              </a:rPr>
              <a:t> при </a:t>
            </a:r>
            <a:r>
              <a:rPr lang="ru-RU" sz="1600" dirty="0" err="1">
                <a:latin typeface="Times New Roman" panose="02020603050405020304" pitchFamily="18" charset="0"/>
                <a:cs typeface="Times New Roman" panose="02020603050405020304" pitchFamily="18" charset="0"/>
              </a:rPr>
              <a:t>повільних</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рухах</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заучуванням</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рухових</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актів</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автоматизацією</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рухів</a:t>
            </a:r>
            <a:r>
              <a:rPr lang="ru-RU" sz="1600" dirty="0">
                <a:latin typeface="Times New Roman" panose="02020603050405020304" pitchFamily="18" charset="0"/>
                <a:cs typeface="Times New Roman" panose="02020603050405020304" pitchFamily="18" charset="0"/>
              </a:rPr>
              <a:t>);</a:t>
            </a:r>
          </a:p>
          <a:p>
            <a:pPr marL="0" indent="0">
              <a:buNone/>
            </a:pPr>
            <a:r>
              <a:rPr lang="ru-RU" sz="1600" dirty="0" err="1">
                <a:latin typeface="Times New Roman" panose="02020603050405020304" pitchFamily="18" charset="0"/>
                <a:cs typeface="Times New Roman" panose="02020603050405020304" pitchFamily="18" charset="0"/>
              </a:rPr>
              <a:t>регуляцією</a:t>
            </a:r>
            <a:r>
              <a:rPr lang="ru-RU" sz="1600" dirty="0">
                <a:latin typeface="Times New Roman" panose="02020603050405020304" pitchFamily="18" charset="0"/>
                <a:cs typeface="Times New Roman" panose="02020603050405020304" pitchFamily="18" charset="0"/>
              </a:rPr>
              <a:t> адекватного </a:t>
            </a:r>
            <a:r>
              <a:rPr lang="ru-RU" sz="1600" dirty="0" err="1">
                <a:latin typeface="Times New Roman" panose="02020603050405020304" pitchFamily="18" charset="0"/>
                <a:cs typeface="Times New Roman" panose="02020603050405020304" pitchFamily="18" charset="0"/>
              </a:rPr>
              <a:t>психовегетативного</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забезпечення</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підтримання</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пози</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локомоції</a:t>
            </a:r>
            <a:r>
              <a:rPr lang="ru-RU" sz="1600" dirty="0">
                <a:latin typeface="Times New Roman" panose="02020603050405020304" pitchFamily="18" charset="0"/>
                <a:cs typeface="Times New Roman" panose="02020603050405020304" pitchFamily="18" charset="0"/>
              </a:rPr>
              <a:t>.</a:t>
            </a:r>
          </a:p>
          <a:p>
            <a:pPr marL="0" indent="0">
              <a:buNone/>
            </a:pPr>
            <a:endParaRPr lang="ru-RU" sz="16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2B258356-59A2-D746-ABBC-0201197DC5EB}"/>
              </a:ext>
            </a:extLst>
          </p:cNvPr>
          <p:cNvSpPr>
            <a:spLocks noGrp="1"/>
          </p:cNvSpPr>
          <p:nvPr>
            <p:ph idx="1"/>
          </p:nvPr>
        </p:nvSpPr>
        <p:spPr>
          <a:xfrm>
            <a:off x="143763" y="603448"/>
            <a:ext cx="8856474" cy="4490358"/>
          </a:xfrm>
        </p:spPr>
        <p:txBody>
          <a:bodyPr>
            <a:normAutofit lnSpcReduction="10000"/>
          </a:bodyPr>
          <a:lstStyle/>
          <a:p>
            <a:pPr marL="0" indent="0">
              <a:buNone/>
            </a:pPr>
            <a:r>
              <a:rPr lang="uk-UA" b="1">
                <a:effectLst/>
                <a:latin typeface="Times New Roman" panose="02020603050405020304" pitchFamily="18" charset="0"/>
                <a:cs typeface="Times New Roman" panose="02020603050405020304" pitchFamily="18" charset="0"/>
              </a:rPr>
              <a:t>Причини виникнення атаксії</a:t>
            </a:r>
          </a:p>
          <a:p>
            <a:pPr marL="0" indent="0">
              <a:buNone/>
            </a:pPr>
            <a:r>
              <a:rPr lang="uk-UA">
                <a:effectLst/>
              </a:rPr>
              <a:t> </a:t>
            </a:r>
            <a:r>
              <a:rPr lang="uk-UA" sz="1600">
                <a:effectLst/>
                <a:latin typeface="Times New Roman" panose="02020603050405020304" pitchFamily="18" charset="0"/>
                <a:cs typeface="Times New Roman" panose="02020603050405020304" pitchFamily="18" charset="0"/>
              </a:rPr>
              <a:t>Причин, через які виникає атаксія, безліч:</a:t>
            </a:r>
          </a:p>
          <a:p>
            <a:pPr>
              <a:buFontTx/>
              <a:buChar char="-"/>
            </a:pPr>
            <a:r>
              <a:rPr lang="uk-UA" sz="1600">
                <a:effectLst/>
                <a:latin typeface="Times New Roman" panose="02020603050405020304" pitchFamily="18" charset="0"/>
                <a:cs typeface="Times New Roman" panose="02020603050405020304" pitchFamily="18" charset="0"/>
              </a:rPr>
              <a:t>уроджені вади розвитку головного мозку;</a:t>
            </a:r>
          </a:p>
          <a:p>
            <a:pPr marL="0" indent="0">
              <a:buNone/>
            </a:pPr>
            <a:r>
              <a:rPr lang="uk-UA" sz="1600">
                <a:effectLst/>
                <a:latin typeface="Times New Roman" panose="02020603050405020304" pitchFamily="18" charset="0"/>
                <a:cs typeface="Times New Roman" panose="02020603050405020304" pitchFamily="18" charset="0"/>
              </a:rPr>
              <a:t> </a:t>
            </a:r>
            <a:r>
              <a:rPr lang="" sz="1600">
                <a:effectLst/>
                <a:latin typeface="Times New Roman" panose="02020603050405020304" pitchFamily="18" charset="0"/>
                <a:cs typeface="Times New Roman" panose="02020603050405020304" pitchFamily="18" charset="0"/>
              </a:rPr>
              <a:t>-</a:t>
            </a:r>
            <a:r>
              <a:rPr lang="uk-UA" sz="1600">
                <a:effectLst/>
                <a:latin typeface="Times New Roman" panose="02020603050405020304" pitchFamily="18" charset="0"/>
                <a:cs typeface="Times New Roman" panose="02020603050405020304" pitchFamily="18" charset="0"/>
              </a:rPr>
              <a:t>ураження артерій у головному, спинному мозку; </a:t>
            </a:r>
          </a:p>
          <a:p>
            <a:pPr marL="0" indent="0">
              <a:buNone/>
            </a:pPr>
            <a:r>
              <a:rPr lang="" sz="1600">
                <a:effectLst/>
                <a:latin typeface="Times New Roman" panose="02020603050405020304" pitchFamily="18" charset="0"/>
                <a:cs typeface="Times New Roman" panose="02020603050405020304" pitchFamily="18" charset="0"/>
              </a:rPr>
              <a:t>- </a:t>
            </a:r>
            <a:r>
              <a:rPr lang="uk-UA" sz="1600">
                <a:effectLst/>
                <a:latin typeface="Times New Roman" panose="02020603050405020304" pitchFamily="18" charset="0"/>
                <a:cs typeface="Times New Roman" panose="02020603050405020304" pitchFamily="18" charset="0"/>
              </a:rPr>
              <a:t>пухлина у головному мозку; </a:t>
            </a:r>
          </a:p>
          <a:p>
            <a:pPr marL="0" indent="0">
              <a:buNone/>
            </a:pPr>
            <a:r>
              <a:rPr lang="" sz="1600">
                <a:latin typeface="Times New Roman" panose="02020603050405020304" pitchFamily="18" charset="0"/>
                <a:cs typeface="Times New Roman" panose="02020603050405020304" pitchFamily="18" charset="0"/>
              </a:rPr>
              <a:t>- </a:t>
            </a:r>
            <a:r>
              <a:rPr lang="uk-UA" sz="1600">
                <a:effectLst/>
                <a:latin typeface="Times New Roman" panose="02020603050405020304" pitchFamily="18" charset="0"/>
                <a:cs typeface="Times New Roman" panose="02020603050405020304" pitchFamily="18" charset="0"/>
              </a:rPr>
              <a:t>гіпотиреоз;</a:t>
            </a:r>
          </a:p>
          <a:p>
            <a:pPr marL="0" indent="0">
              <a:buNone/>
            </a:pPr>
            <a:r>
              <a:rPr lang="" sz="1600">
                <a:latin typeface="Times New Roman" panose="02020603050405020304" pitchFamily="18" charset="0"/>
                <a:cs typeface="Times New Roman" panose="02020603050405020304" pitchFamily="18" charset="0"/>
              </a:rPr>
              <a:t>-</a:t>
            </a:r>
            <a:r>
              <a:rPr lang="uk-UA" sz="1600">
                <a:effectLst/>
                <a:latin typeface="Times New Roman" panose="02020603050405020304" pitchFamily="18" charset="0"/>
                <a:cs typeface="Times New Roman" panose="02020603050405020304" pitchFamily="18" charset="0"/>
              </a:rPr>
              <a:t> гормональні захворювання;</a:t>
            </a:r>
          </a:p>
          <a:p>
            <a:pPr>
              <a:buFontTx/>
              <a:buChar char="-"/>
            </a:pPr>
            <a:r>
              <a:rPr lang="uk-UA" sz="1600">
                <a:effectLst/>
                <a:latin typeface="Times New Roman" panose="02020603050405020304" pitchFamily="18" charset="0"/>
                <a:cs typeface="Times New Roman" panose="02020603050405020304" pitchFamily="18" charset="0"/>
              </a:rPr>
              <a:t>генетичні хвороби;</a:t>
            </a:r>
          </a:p>
          <a:p>
            <a:pPr>
              <a:buFontTx/>
              <a:buChar char="-"/>
            </a:pPr>
            <a:r>
              <a:rPr lang="uk-UA" sz="1600">
                <a:effectLst/>
                <a:latin typeface="Times New Roman" panose="02020603050405020304" pitchFamily="18" charset="0"/>
                <a:cs typeface="Times New Roman" panose="02020603050405020304" pitchFamily="18" charset="0"/>
              </a:rPr>
              <a:t> отруєння медикаментами (антиконвульсанти у великих дозах, снодійні, сильнодіючі засоби), хімічними агентами;</a:t>
            </a:r>
          </a:p>
          <a:p>
            <a:pPr marL="0" indent="0">
              <a:buNone/>
            </a:pPr>
            <a:r>
              <a:rPr lang="" sz="1600">
                <a:latin typeface="Times New Roman" panose="02020603050405020304" pitchFamily="18" charset="0"/>
                <a:cs typeface="Times New Roman" panose="02020603050405020304" pitchFamily="18" charset="0"/>
              </a:rPr>
              <a:t>-</a:t>
            </a:r>
            <a:r>
              <a:rPr lang="uk-UA" sz="1600">
                <a:effectLst/>
                <a:latin typeface="Times New Roman" panose="02020603050405020304" pitchFamily="18" charset="0"/>
                <a:cs typeface="Times New Roman" panose="02020603050405020304" pitchFamily="18" charset="0"/>
              </a:rPr>
              <a:t> Нестача вітаміну B12.</a:t>
            </a:r>
            <a:endParaRPr lang="" sz="16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662052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4949" y="226088"/>
            <a:ext cx="8754101" cy="654975"/>
          </a:xfrm>
        </p:spPr>
        <p:txBody>
          <a:bodyPr>
            <a:normAutofit/>
          </a:bodyPr>
          <a:lstStyle/>
          <a:p>
            <a:r>
              <a:rPr lang="ru-RU" sz="2000" b="1" dirty="0" err="1">
                <a:latin typeface="Times New Roman" panose="02020603050405020304" pitchFamily="18" charset="0"/>
                <a:cs typeface="Times New Roman" panose="02020603050405020304" pitchFamily="18" charset="0"/>
              </a:rPr>
              <a:t>Клінічні</a:t>
            </a:r>
            <a:r>
              <a:rPr lang="ru-RU" sz="2000" b="1" dirty="0">
                <a:latin typeface="Times New Roman" panose="02020603050405020304" pitchFamily="18" charset="0"/>
                <a:cs typeface="Times New Roman" panose="02020603050405020304" pitchFamily="18" charset="0"/>
              </a:rPr>
              <a:t> прояви </a:t>
            </a:r>
            <a:r>
              <a:rPr lang="ru-RU" sz="2000" b="1" dirty="0" err="1">
                <a:latin typeface="Times New Roman" panose="02020603050405020304" pitchFamily="18" charset="0"/>
                <a:cs typeface="Times New Roman" panose="02020603050405020304" pitchFamily="18" charset="0"/>
              </a:rPr>
              <a:t>атаксій</a:t>
            </a:r>
            <a:endParaRPr lang="ru-RU" sz="2000" b="1" dirty="0">
              <a:latin typeface="Times New Roman" panose="02020603050405020304" pitchFamily="18" charset="0"/>
              <a:cs typeface="Times New Roman" panose="02020603050405020304" pitchFamily="18" charset="0"/>
            </a:endParaRPr>
          </a:p>
        </p:txBody>
      </p:sp>
      <p:sp>
        <p:nvSpPr>
          <p:cNvPr id="3" name="Содержимое 2"/>
          <p:cNvSpPr>
            <a:spLocks noGrp="1"/>
          </p:cNvSpPr>
          <p:nvPr>
            <p:ph idx="1"/>
          </p:nvPr>
        </p:nvSpPr>
        <p:spPr>
          <a:xfrm>
            <a:off x="508961" y="881063"/>
            <a:ext cx="8635039" cy="1790700"/>
          </a:xfrm>
        </p:spPr>
        <p:txBody>
          <a:bodyPr>
            <a:noAutofit/>
          </a:bodyPr>
          <a:lstStyle/>
          <a:p>
            <a:pPr marL="0" indent="0">
              <a:buNone/>
            </a:pPr>
            <a:r>
              <a:rPr lang="ru-RU" sz="1600" b="1" dirty="0">
                <a:latin typeface="Times New Roman" panose="02020603050405020304" pitchFamily="18" charset="0"/>
                <a:cs typeface="Times New Roman" panose="02020603050405020304" pitchFamily="18" charset="0"/>
              </a:rPr>
              <a:t>Сенситивна</a:t>
            </a:r>
            <a:r>
              <a:rPr lang="ru-RU" sz="1600" i="1" dirty="0">
                <a:latin typeface="Times New Roman" panose="02020603050405020304" pitchFamily="18" charset="0"/>
                <a:cs typeface="Times New Roman" panose="02020603050405020304" pitchFamily="18" charset="0"/>
              </a:rPr>
              <a:t> </a:t>
            </a:r>
            <a:r>
              <a:rPr lang="ru-RU" sz="1600" b="1" dirty="0" err="1">
                <a:latin typeface="Times New Roman" panose="02020603050405020304" pitchFamily="18" charset="0"/>
                <a:cs typeface="Times New Roman" panose="02020603050405020304" pitchFamily="18" charset="0"/>
              </a:rPr>
              <a:t>атаксія</a:t>
            </a:r>
            <a:r>
              <a:rPr lang="ru-RU" sz="1600" i="1" dirty="0">
                <a:latin typeface="Times New Roman" panose="02020603050405020304" pitchFamily="18" charset="0"/>
                <a:cs typeface="Times New Roman" panose="02020603050405020304" pitchFamily="18" charset="0"/>
              </a:rPr>
              <a:t>.</a:t>
            </a:r>
            <a:r>
              <a:rPr lang="ru-RU" sz="1600" dirty="0">
                <a:latin typeface="Times New Roman" panose="02020603050405020304" pitchFamily="18" charset="0"/>
                <a:cs typeface="Times New Roman" panose="02020603050405020304" pitchFamily="18" charset="0"/>
              </a:rPr>
              <a:t> Сенситивна (</a:t>
            </a:r>
            <a:r>
              <a:rPr lang="ru-RU" sz="1600" dirty="0" err="1">
                <a:latin typeface="Times New Roman" panose="02020603050405020304" pitchFamily="18" charset="0"/>
                <a:cs typeface="Times New Roman" panose="02020603050405020304" pitchFamily="18" charset="0"/>
              </a:rPr>
              <a:t>задньоканатикова</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атаксія</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виникає</a:t>
            </a:r>
            <a:r>
              <a:rPr lang="ru-RU" sz="1600" dirty="0">
                <a:latin typeface="Times New Roman" panose="02020603050405020304" pitchFamily="18" charset="0"/>
                <a:cs typeface="Times New Roman" panose="02020603050405020304" pitchFamily="18" charset="0"/>
              </a:rPr>
              <a:t> при </a:t>
            </a:r>
            <a:r>
              <a:rPr lang="ru-RU" sz="1600" dirty="0" err="1">
                <a:latin typeface="Times New Roman" panose="02020603050405020304" pitchFamily="18" charset="0"/>
                <a:cs typeface="Times New Roman" panose="02020603050405020304" pitchFamily="18" charset="0"/>
              </a:rPr>
              <a:t>ураженні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задніх</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канатиків</a:t>
            </a:r>
            <a:r>
              <a:rPr lang="ru-RU" sz="1600" dirty="0">
                <a:latin typeface="Times New Roman" panose="02020603050405020304" pitchFamily="18" charset="0"/>
                <a:cs typeface="Times New Roman" panose="02020603050405020304" pitchFamily="18" charset="0"/>
              </a:rPr>
              <a:t> спинного </a:t>
            </a:r>
            <a:r>
              <a:rPr lang="ru-RU" sz="1600" dirty="0" err="1">
                <a:latin typeface="Times New Roman" panose="02020603050405020304" pitchFamily="18" charset="0"/>
                <a:cs typeface="Times New Roman" panose="02020603050405020304" pitchFamily="18" charset="0"/>
              </a:rPr>
              <a:t>мозку</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рідше</a:t>
            </a:r>
            <a:r>
              <a:rPr lang="ru-RU" sz="1600" dirty="0">
                <a:latin typeface="Times New Roman" panose="02020603050405020304" pitchFamily="18" charset="0"/>
                <a:cs typeface="Times New Roman" panose="02020603050405020304" pitchFamily="18" charset="0"/>
              </a:rPr>
              <a:t> – при </a:t>
            </a:r>
            <a:r>
              <a:rPr lang="ru-RU" sz="1600" dirty="0" err="1">
                <a:latin typeface="Times New Roman" panose="02020603050405020304" pitchFamily="18" charset="0"/>
                <a:cs typeface="Times New Roman" panose="02020603050405020304" pitchFamily="18" charset="0"/>
              </a:rPr>
              <a:t>ураженні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периферичних</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нервів</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задніх</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корінців</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зорового</a:t>
            </a:r>
            <a:r>
              <a:rPr lang="ru-RU" sz="1600" dirty="0">
                <a:latin typeface="Times New Roman" panose="02020603050405020304" pitchFamily="18" charset="0"/>
                <a:cs typeface="Times New Roman" panose="02020603050405020304" pitchFamily="18" charset="0"/>
              </a:rPr>
              <a:t> бугра, кори </a:t>
            </a:r>
            <a:r>
              <a:rPr lang="ru-RU" sz="1600" dirty="0" err="1">
                <a:latin typeface="Times New Roman" panose="02020603050405020304" pitchFamily="18" charset="0"/>
                <a:cs typeface="Times New Roman" panose="02020603050405020304" pitchFamily="18" charset="0"/>
              </a:rPr>
              <a:t>тім’яної</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області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Спостерігають</a:t>
            </a:r>
            <a:r>
              <a:rPr lang="ru-RU" sz="1600" dirty="0">
                <a:latin typeface="Times New Roman" panose="02020603050405020304" pitchFamily="18" charset="0"/>
                <a:cs typeface="Times New Roman" panose="02020603050405020304" pitchFamily="18" charset="0"/>
              </a:rPr>
              <a:t> при </a:t>
            </a:r>
            <a:r>
              <a:rPr lang="ru-RU" sz="1600" dirty="0" err="1">
                <a:latin typeface="Times New Roman" panose="02020603050405020304" pitchFamily="18" charset="0"/>
                <a:cs typeface="Times New Roman" panose="02020603050405020304" pitchFamily="18" charset="0"/>
              </a:rPr>
              <a:t>нейросифілісі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табетична</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атаксія</a:t>
            </a:r>
            <a:r>
              <a:rPr lang="ru-RU" sz="1600" dirty="0">
                <a:latin typeface="Times New Roman" panose="02020603050405020304" pitchFamily="18" charset="0"/>
                <a:cs typeface="Times New Roman" panose="02020603050405020304" pitchFamily="18" charset="0"/>
              </a:rPr>
              <a:t>, часто </a:t>
            </a:r>
            <a:r>
              <a:rPr lang="ru-RU" sz="1600" dirty="0" err="1">
                <a:latin typeface="Times New Roman" panose="02020603050405020304" pitchFamily="18" charset="0"/>
                <a:cs typeface="Times New Roman" panose="02020603050405020304" pitchFamily="18" charset="0"/>
              </a:rPr>
              <a:t>поєднується</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з</a:t>
            </a:r>
            <a:r>
              <a:rPr lang="ru-RU" sz="1600" dirty="0">
                <a:latin typeface="Times New Roman" panose="02020603050405020304" pitchFamily="18" charset="0"/>
                <a:cs typeface="Times New Roman" panose="02020603050405020304" pitchFamily="18" charset="0"/>
              </a:rPr>
              <a:t> синдромом </a:t>
            </a:r>
            <a:r>
              <a:rPr lang="ru-RU" sz="1600" dirty="0" err="1">
                <a:latin typeface="Times New Roman" panose="02020603050405020304" pitchFamily="18" charset="0"/>
                <a:cs typeface="Times New Roman" panose="02020603050405020304" pitchFamily="18" charset="0"/>
              </a:rPr>
              <a:t>Аргайля</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Робертсона</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фунікулярному</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мієлозі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деяких</a:t>
            </a:r>
            <a:r>
              <a:rPr lang="ru-RU" sz="1600" dirty="0">
                <a:latin typeface="Times New Roman" panose="02020603050405020304" pitchFamily="18" charset="0"/>
                <a:cs typeface="Times New Roman" panose="02020603050405020304" pitchFamily="18" charset="0"/>
              </a:rPr>
              <a:t> формах </a:t>
            </a:r>
            <a:r>
              <a:rPr lang="ru-RU" sz="1600" dirty="0" err="1">
                <a:latin typeface="Times New Roman" panose="02020603050405020304" pitchFamily="18" charset="0"/>
                <a:cs typeface="Times New Roman" panose="02020603050405020304" pitchFamily="18" charset="0"/>
              </a:rPr>
              <a:t>поліневропатій</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судинних</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порушеннях</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пухлинах</a:t>
            </a:r>
            <a:r>
              <a:rPr lang="ru-RU" sz="1600" dirty="0">
                <a:latin typeface="Times New Roman" panose="02020603050405020304" pitchFamily="18" charset="0"/>
                <a:cs typeface="Times New Roman" panose="02020603050405020304" pitchFamily="18" charset="0"/>
              </a:rPr>
              <a:t>. Характерна </a:t>
            </a:r>
            <a:r>
              <a:rPr lang="ru-RU" sz="1600" dirty="0" err="1">
                <a:latin typeface="Times New Roman" panose="02020603050405020304" pitchFamily="18" charset="0"/>
                <a:cs typeface="Times New Roman" panose="02020603050405020304" pitchFamily="18" charset="0"/>
              </a:rPr>
              <a:t>загальна</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нестійкість</a:t>
            </a:r>
            <a:r>
              <a:rPr lang="ru-RU" sz="1600" dirty="0">
                <a:latin typeface="Times New Roman" panose="02020603050405020304" pitchFamily="18" charset="0"/>
                <a:cs typeface="Times New Roman" panose="02020603050405020304" pitchFamily="18" charset="0"/>
              </a:rPr>
              <a:t>. При </a:t>
            </a:r>
            <a:r>
              <a:rPr lang="ru-RU" sz="1600" dirty="0" err="1">
                <a:latin typeface="Times New Roman" panose="02020603050405020304" pitchFamily="18" charset="0"/>
                <a:cs typeface="Times New Roman" panose="02020603050405020304" pitchFamily="18" charset="0"/>
              </a:rPr>
              <a:t>ході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хворий</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надмірно</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згинає</a:t>
            </a:r>
            <a:r>
              <a:rPr lang="ru-RU" sz="1600" dirty="0">
                <a:latin typeface="Times New Roman" panose="02020603050405020304" pitchFamily="18" charset="0"/>
                <a:cs typeface="Times New Roman" panose="02020603050405020304" pitchFamily="18" charset="0"/>
              </a:rPr>
              <a:t> ноги в </a:t>
            </a:r>
            <a:r>
              <a:rPr lang="ru-RU" sz="1600" dirty="0" err="1">
                <a:latin typeface="Times New Roman" panose="02020603050405020304" pitchFamily="18" charset="0"/>
                <a:cs typeface="Times New Roman" panose="02020603050405020304" pitchFamily="18" charset="0"/>
              </a:rPr>
              <a:t>колінних</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кульшових</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суглобах</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з</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зайвою</a:t>
            </a:r>
            <a:r>
              <a:rPr lang="ru-RU" sz="1600" dirty="0">
                <a:latin typeface="Times New Roman" panose="02020603050405020304" pitchFamily="18" charset="0"/>
                <a:cs typeface="Times New Roman" panose="02020603050405020304" pitchFamily="18" charset="0"/>
              </a:rPr>
              <a:t> силою </a:t>
            </a:r>
            <a:r>
              <a:rPr lang="ru-RU" sz="1600" dirty="0" err="1">
                <a:latin typeface="Times New Roman" panose="02020603050405020304" pitchFamily="18" charset="0"/>
                <a:cs typeface="Times New Roman" panose="02020603050405020304" pitchFamily="18" charset="0"/>
              </a:rPr>
              <a:t>опускає</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їх</a:t>
            </a:r>
            <a:r>
              <a:rPr lang="ru-RU" sz="1600" dirty="0">
                <a:latin typeface="Times New Roman" panose="02020603050405020304" pitchFamily="18" charset="0"/>
                <a:cs typeface="Times New Roman" panose="02020603050405020304" pitchFamily="18" charset="0"/>
              </a:rPr>
              <a:t> на </a:t>
            </a:r>
            <a:r>
              <a:rPr lang="ru-RU" sz="1600" dirty="0" err="1">
                <a:latin typeface="Times New Roman" panose="02020603050405020304" pitchFamily="18" charset="0"/>
                <a:cs typeface="Times New Roman" panose="02020603050405020304" pitchFamily="18" charset="0"/>
              </a:rPr>
              <a:t>підлогу</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штампуюча</a:t>
            </a:r>
            <a:r>
              <a:rPr lang="ru-RU" sz="1600" dirty="0">
                <a:latin typeface="Times New Roman" panose="02020603050405020304" pitchFamily="18" charset="0"/>
                <a:cs typeface="Times New Roman" panose="02020603050405020304" pitchFamily="18" charset="0"/>
              </a:rPr>
              <a:t>» хода). Контроль </a:t>
            </a:r>
            <a:r>
              <a:rPr lang="ru-RU" sz="1600" dirty="0" err="1">
                <a:latin typeface="Times New Roman" panose="02020603050405020304" pitchFamily="18" charset="0"/>
                <a:cs typeface="Times New Roman" panose="02020603050405020304" pitchFamily="18" charset="0"/>
              </a:rPr>
              <a:t>зору</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зменшує</a:t>
            </a:r>
            <a:r>
              <a:rPr lang="ru-RU" sz="1600" dirty="0">
                <a:latin typeface="Times New Roman" panose="02020603050405020304" pitchFamily="18" charset="0"/>
                <a:cs typeface="Times New Roman" panose="02020603050405020304" pitchFamily="18" charset="0"/>
              </a:rPr>
              <a:t>, а </a:t>
            </a:r>
            <a:r>
              <a:rPr lang="ru-RU" sz="1600" dirty="0" err="1">
                <a:latin typeface="Times New Roman" panose="02020603050405020304" pitchFamily="18" charset="0"/>
                <a:cs typeface="Times New Roman" panose="02020603050405020304" pitchFamily="18" charset="0"/>
              </a:rPr>
              <a:t>закривання</a:t>
            </a:r>
            <a:r>
              <a:rPr lang="ru-RU" sz="1600" dirty="0">
                <a:latin typeface="Times New Roman" panose="02020603050405020304" pitchFamily="18" charset="0"/>
                <a:cs typeface="Times New Roman" panose="02020603050405020304" pitchFamily="18" charset="0"/>
              </a:rPr>
              <a:t> очей </a:t>
            </a:r>
            <a:r>
              <a:rPr lang="ru-RU" sz="1600" dirty="0" err="1">
                <a:latin typeface="Times New Roman" panose="02020603050405020304" pitchFamily="18" charset="0"/>
                <a:cs typeface="Times New Roman" panose="02020603050405020304" pitchFamily="18" charset="0"/>
              </a:rPr>
              <a:t>різко</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посилює</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явища</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атаксії</a:t>
            </a:r>
            <a:r>
              <a:rPr lang="ru-RU" sz="1600" dirty="0">
                <a:latin typeface="Times New Roman" panose="02020603050405020304" pitchFamily="18" charset="0"/>
                <a:cs typeface="Times New Roman" panose="02020603050405020304" pitchFamily="18" charset="0"/>
              </a:rPr>
              <a:t>. Дана </a:t>
            </a:r>
            <a:r>
              <a:rPr lang="ru-RU" sz="1600" dirty="0" err="1">
                <a:latin typeface="Times New Roman" panose="02020603050405020304" pitchFamily="18" charset="0"/>
                <a:cs typeface="Times New Roman" panose="02020603050405020304" pitchFamily="18" charset="0"/>
              </a:rPr>
              <a:t>особливість</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сенситивної</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атаксії</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зумовлює</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неможливість</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пацієнтів</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одночасно</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йти</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підтримувати</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бесіду</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чи</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розглядати</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оточуюче</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середовище</a:t>
            </a:r>
            <a:r>
              <a:rPr lang="ru-RU" sz="1600" dirty="0">
                <a:latin typeface="Times New Roman" panose="02020603050405020304" pitchFamily="18" charset="0"/>
                <a:cs typeface="Times New Roman" panose="02020603050405020304" pitchFamily="18" charset="0"/>
              </a:rPr>
              <a:t>, а у </a:t>
            </a:r>
            <a:r>
              <a:rPr lang="ru-RU" sz="1600" dirty="0" err="1">
                <a:latin typeface="Times New Roman" panose="02020603050405020304" pitchFamily="18" charset="0"/>
                <a:cs typeface="Times New Roman" panose="02020603050405020304" pitchFamily="18" charset="0"/>
              </a:rPr>
              <a:t>випадку</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потрапляння</a:t>
            </a:r>
            <a:r>
              <a:rPr lang="ru-RU" sz="1600" dirty="0">
                <a:latin typeface="Times New Roman" panose="02020603050405020304" pitchFamily="18" charset="0"/>
                <a:cs typeface="Times New Roman" panose="02020603050405020304" pitchFamily="18" charset="0"/>
              </a:rPr>
              <a:t> в </a:t>
            </a:r>
            <a:r>
              <a:rPr lang="ru-RU" sz="1600" dirty="0" err="1">
                <a:latin typeface="Times New Roman" panose="02020603050405020304" pitchFamily="18" charset="0"/>
                <a:cs typeface="Times New Roman" panose="02020603050405020304" pitchFamily="18" charset="0"/>
              </a:rPr>
              <a:t>людні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місця</a:t>
            </a:r>
            <a:r>
              <a:rPr lang="ru-RU" sz="1600" dirty="0">
                <a:latin typeface="Times New Roman" panose="02020603050405020304" pitchFamily="18" charset="0"/>
                <a:cs typeface="Times New Roman" panose="02020603050405020304" pitchFamily="18" charset="0"/>
              </a:rPr>
              <a:t> прояви </a:t>
            </a:r>
            <a:r>
              <a:rPr lang="ru-RU" sz="1600" dirty="0" err="1">
                <a:latin typeface="Times New Roman" panose="02020603050405020304" pitchFamily="18" charset="0"/>
                <a:cs typeface="Times New Roman" panose="02020603050405020304" pitchFamily="18" charset="0"/>
              </a:rPr>
              <a:t>атаксії</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можуть</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підсилюватись</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Інколи</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дані</a:t>
            </a:r>
            <a:r>
              <a:rPr lang="ru-RU" sz="1600" dirty="0">
                <a:latin typeface="Times New Roman" panose="02020603050405020304" pitchFamily="18" charset="0"/>
                <a:cs typeface="Times New Roman" panose="02020603050405020304" pitchFamily="18" charset="0"/>
              </a:rPr>
              <a:t> прояви </a:t>
            </a:r>
            <a:r>
              <a:rPr lang="ru-RU" sz="1600" dirty="0" err="1">
                <a:latin typeface="Times New Roman" panose="02020603050405020304" pitchFamily="18" charset="0"/>
                <a:cs typeface="Times New Roman" panose="02020603050405020304" pitchFamily="18" charset="0"/>
              </a:rPr>
              <a:t>помилково</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приймають</a:t>
            </a:r>
            <a:r>
              <a:rPr lang="ru-RU" sz="1600" dirty="0">
                <a:latin typeface="Times New Roman" panose="02020603050405020304" pitchFamily="18" charset="0"/>
                <a:cs typeface="Times New Roman" panose="02020603050405020304" pitchFamily="18" charset="0"/>
              </a:rPr>
              <a:t> за </a:t>
            </a:r>
            <a:r>
              <a:rPr lang="ru-RU" sz="1600" dirty="0" err="1">
                <a:latin typeface="Times New Roman" panose="02020603050405020304" pitchFamily="18" charset="0"/>
                <a:cs typeface="Times New Roman" panose="02020603050405020304" pitchFamily="18" charset="0"/>
              </a:rPr>
              <a:t>елементи</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клаустрофобії</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тоді</a:t>
            </a:r>
            <a:r>
              <a:rPr lang="ru-RU" sz="1600" dirty="0">
                <a:latin typeface="Times New Roman" panose="02020603050405020304" pitchFamily="18" charset="0"/>
                <a:cs typeface="Times New Roman" panose="02020603050405020304" pitchFamily="18" charset="0"/>
              </a:rPr>
              <a:t> як </a:t>
            </a:r>
            <a:r>
              <a:rPr lang="ru-RU" sz="1600" dirty="0" err="1">
                <a:latin typeface="Times New Roman" panose="02020603050405020304" pitchFamily="18" charset="0"/>
                <a:cs typeface="Times New Roman" panose="02020603050405020304" pitchFamily="18" charset="0"/>
              </a:rPr>
              <a:t>це</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зумовлено</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лише</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збільшенням</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сенсорної</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аферентації</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як</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наслідок</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зменшенням</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концентрації</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уваги</a:t>
            </a:r>
            <a:r>
              <a:rPr lang="ru-RU" sz="1600" dirty="0">
                <a:latin typeface="Times New Roman" panose="02020603050405020304" pitchFamily="18" charset="0"/>
                <a:cs typeface="Times New Roman" panose="02020603050405020304" pitchFamily="18" charset="0"/>
              </a:rPr>
              <a:t> на </a:t>
            </a:r>
            <a:r>
              <a:rPr lang="ru-RU" sz="1600" dirty="0" err="1">
                <a:latin typeface="Times New Roman" panose="02020603050405020304" pitchFamily="18" charset="0"/>
                <a:cs typeface="Times New Roman" panose="02020603050405020304" pitchFamily="18" charset="0"/>
              </a:rPr>
              <a:t>зоровому</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контролі</a:t>
            </a:r>
            <a:r>
              <a:rPr lang="ru-RU" sz="1600" dirty="0">
                <a:latin typeface="Times New Roman" panose="02020603050405020304" pitchFamily="18" charset="0"/>
                <a:cs typeface="Times New Roman" panose="02020603050405020304" pitchFamily="18" charset="0"/>
              </a:rPr>
              <a:t> ходи.</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07156" y="214291"/>
            <a:ext cx="8596313" cy="3940991"/>
          </a:xfrm>
        </p:spPr>
        <p:txBody>
          <a:bodyPr>
            <a:noAutofit/>
          </a:bodyPr>
          <a:lstStyle/>
          <a:p>
            <a:pPr marL="0" indent="0">
              <a:buNone/>
            </a:pPr>
            <a:r>
              <a:rPr lang="ru-RU" sz="1600" b="1" dirty="0" err="1">
                <a:latin typeface="Times New Roman" panose="02020603050405020304" pitchFamily="18" charset="0"/>
                <a:cs typeface="Times New Roman" panose="02020603050405020304" pitchFamily="18" charset="0"/>
              </a:rPr>
              <a:t>Мозочкова</a:t>
            </a:r>
            <a:r>
              <a:rPr lang="ru-RU" sz="1600" b="1" dirty="0">
                <a:latin typeface="Times New Roman" panose="02020603050405020304" pitchFamily="18" charset="0"/>
                <a:cs typeface="Times New Roman" panose="02020603050405020304" pitchFamily="18" charset="0"/>
              </a:rPr>
              <a:t> </a:t>
            </a:r>
            <a:r>
              <a:rPr lang="ru-RU" sz="1600" b="1" dirty="0" err="1">
                <a:latin typeface="Times New Roman" panose="02020603050405020304" pitchFamily="18" charset="0"/>
                <a:cs typeface="Times New Roman" panose="02020603050405020304" pitchFamily="18" charset="0"/>
              </a:rPr>
              <a:t>атаксія</a:t>
            </a:r>
            <a:endParaRPr lang="ru-RU" sz="1600" b="1" dirty="0">
              <a:latin typeface="Times New Roman" panose="02020603050405020304" pitchFamily="18" charset="0"/>
              <a:cs typeface="Times New Roman" panose="02020603050405020304" pitchFamily="18" charset="0"/>
            </a:endParaRPr>
          </a:p>
          <a:p>
            <a:pPr marL="0" indent="0">
              <a:buNone/>
            </a:pPr>
            <a:r>
              <a:rPr lang="ru-RU" sz="1600" dirty="0" err="1">
                <a:latin typeface="Times New Roman" panose="02020603050405020304" pitchFamily="18" charset="0"/>
                <a:cs typeface="Times New Roman" panose="02020603050405020304" pitchFamily="18" charset="0"/>
              </a:rPr>
              <a:t>Атаксія</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Атаксія</a:t>
            </a:r>
            <a:r>
              <a:rPr lang="ru-RU" sz="1600" dirty="0">
                <a:latin typeface="Times New Roman" panose="02020603050405020304" pitchFamily="18" charset="0"/>
                <a:cs typeface="Times New Roman" panose="02020603050405020304" pitchFamily="18" charset="0"/>
              </a:rPr>
              <a:t> у </a:t>
            </a:r>
            <a:r>
              <a:rPr lang="ru-RU" sz="1600" dirty="0" err="1">
                <a:latin typeface="Times New Roman" panose="02020603050405020304" pitchFamily="18" charset="0"/>
                <a:cs typeface="Times New Roman" panose="02020603050405020304" pitchFamily="18" charset="0"/>
              </a:rPr>
              <a:t>кінцівках</a:t>
            </a:r>
            <a:r>
              <a:rPr lang="ru-RU" sz="1600" dirty="0">
                <a:latin typeface="Times New Roman" panose="02020603050405020304" pitchFamily="18" charset="0"/>
                <a:cs typeface="Times New Roman" panose="02020603050405020304" pitchFamily="18" charset="0"/>
              </a:rPr>
              <a:t>, в основному в </a:t>
            </a:r>
            <a:r>
              <a:rPr lang="ru-RU" sz="1600" dirty="0" err="1">
                <a:latin typeface="Times New Roman" panose="02020603050405020304" pitchFamily="18" charset="0"/>
                <a:cs typeface="Times New Roman" panose="02020603050405020304" pitchFamily="18" charset="0"/>
              </a:rPr>
              <a:t>їх</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дистальних</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відділах</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власне</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атаксія</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поєднується</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з</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відхиленням</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тулуба</a:t>
            </a:r>
            <a:r>
              <a:rPr lang="ru-RU" sz="1600" dirty="0">
                <a:latin typeface="Times New Roman" panose="02020603050405020304" pitchFamily="18" charset="0"/>
                <a:cs typeface="Times New Roman" panose="02020603050405020304" pitchFamily="18" charset="0"/>
              </a:rPr>
              <a:t> при </a:t>
            </a:r>
            <a:r>
              <a:rPr lang="ru-RU" sz="1600" dirty="0" err="1">
                <a:latin typeface="Times New Roman" panose="02020603050405020304" pitchFamily="18" charset="0"/>
                <a:cs typeface="Times New Roman" panose="02020603050405020304" pitchFamily="18" charset="0"/>
              </a:rPr>
              <a:t>ходьбі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мозочкова</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дисбазія</a:t>
            </a:r>
            <a:r>
              <a:rPr lang="ru-RU" sz="1600" dirty="0">
                <a:latin typeface="Times New Roman" panose="02020603050405020304" pitchFamily="18" charset="0"/>
                <a:cs typeface="Times New Roman" panose="02020603050405020304" pitchFamily="18" charset="0"/>
              </a:rPr>
              <a:t>, хода </a:t>
            </a:r>
            <a:r>
              <a:rPr lang="ru-RU" sz="1600" dirty="0" err="1">
                <a:latin typeface="Times New Roman" panose="02020603050405020304" pitchFamily="18" charset="0"/>
                <a:cs typeface="Times New Roman" panose="02020603050405020304" pitchFamily="18" charset="0"/>
              </a:rPr>
              <a:t>п’яного</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стоянні</a:t>
            </a:r>
            <a:r>
              <a:rPr lang="ru-RU" sz="1600" dirty="0">
                <a:latin typeface="Times New Roman" panose="02020603050405020304" pitchFamily="18" charset="0"/>
                <a:cs typeface="Times New Roman" panose="02020603050405020304" pitchFamily="18" charset="0"/>
              </a:rPr>
              <a:t> в </a:t>
            </a:r>
            <a:r>
              <a:rPr lang="ru-RU" sz="1600" dirty="0" err="1">
                <a:latin typeface="Times New Roman" panose="02020603050405020304" pitchFamily="18" charset="0"/>
                <a:cs typeface="Times New Roman" panose="02020603050405020304" pitchFamily="18" charset="0"/>
              </a:rPr>
              <a:t>бік</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ураження</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нестійкість</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в</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позі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Ромберга</a:t>
            </a:r>
            <a:r>
              <a:rPr lang="ru-RU" sz="1600" dirty="0">
                <a:latin typeface="Times New Roman" panose="02020603050405020304" pitchFamily="18" charset="0"/>
                <a:cs typeface="Times New Roman" panose="02020603050405020304" pitchFamily="18" charset="0"/>
              </a:rPr>
              <a:t>).</a:t>
            </a:r>
          </a:p>
          <a:p>
            <a:pPr marL="0" indent="0">
              <a:buNone/>
            </a:pPr>
            <a:r>
              <a:rPr lang="ru-RU" sz="1600" dirty="0" err="1">
                <a:latin typeface="Times New Roman" panose="02020603050405020304" pitchFamily="18" charset="0"/>
                <a:cs typeface="Times New Roman" panose="02020603050405020304" pitchFamily="18" charset="0"/>
              </a:rPr>
              <a:t>Дисметрія</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Порушення</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можливості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точної</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оцінки</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відстані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що</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веде</a:t>
            </a:r>
            <a:r>
              <a:rPr lang="ru-RU" sz="1600" dirty="0">
                <a:latin typeface="Times New Roman" panose="02020603050405020304" pitchFamily="18" charset="0"/>
                <a:cs typeface="Times New Roman" panose="02020603050405020304" pitchFamily="18" charset="0"/>
              </a:rPr>
              <a:t> до </a:t>
            </a:r>
            <a:r>
              <a:rPr lang="ru-RU" sz="1600" dirty="0" err="1">
                <a:latin typeface="Times New Roman" panose="02020603050405020304" pitchFamily="18" charset="0"/>
                <a:cs typeface="Times New Roman" panose="02020603050405020304" pitchFamily="18" charset="0"/>
              </a:rPr>
              <a:t>передчасної</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зупинки</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руху</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або</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до</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промахування</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мимопопадання</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або</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гіперметрія</a:t>
            </a:r>
            <a:r>
              <a:rPr lang="ru-RU" sz="1600" dirty="0">
                <a:latin typeface="Times New Roman" panose="02020603050405020304" pitchFamily="18" charset="0"/>
                <a:cs typeface="Times New Roman" panose="02020603050405020304" pitchFamily="18" charset="0"/>
              </a:rPr>
              <a:t>).</a:t>
            </a:r>
          </a:p>
          <a:p>
            <a:pPr marL="0" indent="0">
              <a:buNone/>
            </a:pPr>
            <a:r>
              <a:rPr lang="ru-RU" sz="1600" dirty="0" err="1">
                <a:latin typeface="Times New Roman" panose="02020603050405020304" pitchFamily="18" charset="0"/>
                <a:cs typeface="Times New Roman" panose="02020603050405020304" pitchFamily="18" charset="0"/>
              </a:rPr>
              <a:t>Асинергія</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Порушується</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узгоджена</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іннервація</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м’язових</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груп</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необхідна</a:t>
            </a:r>
            <a:r>
              <a:rPr lang="ru-RU" sz="1600" dirty="0">
                <a:latin typeface="Times New Roman" panose="02020603050405020304" pitchFamily="18" charset="0"/>
                <a:cs typeface="Times New Roman" panose="02020603050405020304" pitchFamily="18" charset="0"/>
              </a:rPr>
              <a:t> для </a:t>
            </a:r>
            <a:r>
              <a:rPr lang="ru-RU" sz="1600" dirty="0" err="1">
                <a:latin typeface="Times New Roman" panose="02020603050405020304" pitchFamily="18" charset="0"/>
                <a:cs typeface="Times New Roman" panose="02020603050405020304" pitchFamily="18" charset="0"/>
              </a:rPr>
              <a:t>виконання</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єдиного</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загального</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руху</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розпад</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руху</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асинергія</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Бабінського</a:t>
            </a:r>
            <a:r>
              <a:rPr lang="ru-RU" sz="1600" dirty="0">
                <a:latin typeface="Times New Roman" panose="02020603050405020304" pitchFamily="18" charset="0"/>
                <a:cs typeface="Times New Roman" panose="02020603050405020304" pitchFamily="18" charset="0"/>
              </a:rPr>
              <a:t>).</a:t>
            </a:r>
          </a:p>
          <a:p>
            <a:pPr marL="0" indent="0">
              <a:buNone/>
            </a:pPr>
            <a:endParaRPr lang="ru-RU" sz="1600" dirty="0">
              <a:latin typeface="Times New Roman" panose="02020603050405020304" pitchFamily="18" charset="0"/>
              <a:cs typeface="Times New Roman" panose="02020603050405020304" pitchFamily="18" charset="0"/>
            </a:endParaRPr>
          </a:p>
        </p:txBody>
      </p:sp>
      <p:pic>
        <p:nvPicPr>
          <p:cNvPr id="11" name="Рисунок 10">
            <a:extLst>
              <a:ext uri="{FF2B5EF4-FFF2-40B4-BE49-F238E27FC236}">
                <a16:creationId xmlns:a16="http://schemas.microsoft.com/office/drawing/2014/main" id="{3B05785F-4549-1143-BA0E-B25E42223812}"/>
              </a:ext>
            </a:extLst>
          </p:cNvPr>
          <p:cNvPicPr>
            <a:picLocks noChangeAspect="1"/>
          </p:cNvPicPr>
          <p:nvPr/>
        </p:nvPicPr>
        <p:blipFill>
          <a:blip r:embed="rId2"/>
          <a:stretch>
            <a:fillRect/>
          </a:stretch>
        </p:blipFill>
        <p:spPr>
          <a:xfrm>
            <a:off x="4572000" y="4022145"/>
            <a:ext cx="3619500" cy="2621564"/>
          </a:xfrm>
          <a:prstGeom prst="rect">
            <a:avLst/>
          </a:prstGeom>
        </p:spPr>
      </p:pic>
      <p:pic>
        <p:nvPicPr>
          <p:cNvPr id="4" name="Рисунок 3">
            <a:extLst>
              <a:ext uri="{FF2B5EF4-FFF2-40B4-BE49-F238E27FC236}">
                <a16:creationId xmlns:a16="http://schemas.microsoft.com/office/drawing/2014/main" id="{BA3B072F-A955-104D-9B2D-F7A4CBDBB7BD}"/>
              </a:ext>
            </a:extLst>
          </p:cNvPr>
          <p:cNvPicPr>
            <a:picLocks noChangeAspect="1"/>
          </p:cNvPicPr>
          <p:nvPr/>
        </p:nvPicPr>
        <p:blipFill>
          <a:blip r:embed="rId3"/>
          <a:stretch>
            <a:fillRect/>
          </a:stretch>
        </p:blipFill>
        <p:spPr>
          <a:xfrm>
            <a:off x="470508" y="4022145"/>
            <a:ext cx="3934804" cy="2621564"/>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61938" y="962155"/>
            <a:ext cx="8620124" cy="3424107"/>
          </a:xfrm>
        </p:spPr>
        <p:txBody>
          <a:bodyPr>
            <a:normAutofit lnSpcReduction="10000"/>
          </a:bodyPr>
          <a:lstStyle/>
          <a:p>
            <a:pPr marL="0" indent="0">
              <a:buNone/>
            </a:pPr>
            <a:r>
              <a:rPr lang="ru-RU" sz="1600" b="1">
                <a:latin typeface="Times New Roman" panose="02020603050405020304" pitchFamily="18" charset="0"/>
                <a:cs typeface="Times New Roman" panose="02020603050405020304" pitchFamily="18" charset="0"/>
              </a:rPr>
              <a:t>Лікування мозочкової атаксії</a:t>
            </a:r>
            <a:r>
              <a:rPr lang="ru-RU" sz="1600">
                <a:latin typeface="Times New Roman" panose="02020603050405020304" pitchFamily="18" charset="0"/>
                <a:cs typeface="Times New Roman" panose="02020603050405020304" pitchFamily="18" charset="0"/>
              </a:rPr>
              <a:t>
Методи терапії атаксії та їх ефективність залежать від основної причини, що спричинила стан. Лікування порушень координації рухів при ураженні головного мозку у людей похилого віку може зменшити прояв атаксії, але не повністю усунути. Результати терапії помітніші у пацієнтів з одним осередковим ушкодженням (наприклад, інсультом або доброякісною пухлиною). Люди з дегенеративними захворюваннями ЦНС терапія менш ефективна.
Лікування мозочкової атаксії комплексне – прийом фармакологічних препаратів та регулярне виконання спеціальних вправ.</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F89771F4-56B4-4648-B32E-DBAE591D99D1}"/>
              </a:ext>
            </a:extLst>
          </p:cNvPr>
          <p:cNvSpPr>
            <a:spLocks noGrp="1"/>
          </p:cNvSpPr>
          <p:nvPr>
            <p:ph idx="1"/>
          </p:nvPr>
        </p:nvSpPr>
        <p:spPr>
          <a:xfrm>
            <a:off x="428625" y="190498"/>
            <a:ext cx="8382000" cy="6667502"/>
          </a:xfrm>
        </p:spPr>
        <p:txBody>
          <a:bodyPr>
            <a:noAutofit/>
          </a:bodyPr>
          <a:lstStyle/>
          <a:p>
            <a:pPr marL="0" indent="0">
              <a:buNone/>
            </a:pPr>
            <a:r>
              <a:rPr lang="ru-RU" sz="1600" b="1" dirty="0" err="1">
                <a:latin typeface="Times New Roman" panose="02020603050405020304" pitchFamily="18" charset="0"/>
                <a:cs typeface="Times New Roman" panose="02020603050405020304" pitchFamily="18" charset="0"/>
              </a:rPr>
              <a:t>Адіадохокінез</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Неможливість</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виконання</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швидких</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протилежних</a:t>
            </a:r>
            <a:r>
              <a:rPr lang="ru-RU" sz="1600" dirty="0">
                <a:latin typeface="Times New Roman" panose="02020603050405020304" pitchFamily="18" charset="0"/>
                <a:cs typeface="Times New Roman" panose="02020603050405020304" pitchFamily="18" charset="0"/>
              </a:rPr>
              <a:t> за </a:t>
            </a:r>
            <a:r>
              <a:rPr lang="ru-RU" sz="1600" dirty="0" err="1">
                <a:latin typeface="Times New Roman" panose="02020603050405020304" pitchFamily="18" charset="0"/>
                <a:cs typeface="Times New Roman" panose="02020603050405020304" pitchFamily="18" charset="0"/>
              </a:rPr>
              <a:t>напрямом</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рухів</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здійснюваних</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м’язами</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агоністами</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антагоністами</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супінація</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пронація</a:t>
            </a:r>
            <a:r>
              <a:rPr lang="ru-RU" sz="1600" dirty="0">
                <a:latin typeface="Times New Roman" panose="02020603050405020304" pitchFamily="18" charset="0"/>
                <a:cs typeface="Times New Roman" panose="02020603050405020304" pitchFamily="18" charset="0"/>
              </a:rPr>
              <a:t>) – </a:t>
            </a:r>
            <a:r>
              <a:rPr lang="ru-RU" sz="1600" dirty="0" err="1">
                <a:latin typeface="Times New Roman" panose="02020603050405020304" pitchFamily="18" charset="0"/>
                <a:cs typeface="Times New Roman" panose="02020603050405020304" pitchFamily="18" charset="0"/>
              </a:rPr>
              <a:t>рухи</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виконуються</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повільно</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неритмічно</a:t>
            </a:r>
            <a:r>
              <a:rPr lang="ru-RU" sz="1600" dirty="0">
                <a:latin typeface="Times New Roman" panose="02020603050405020304" pitchFamily="18" charset="0"/>
                <a:cs typeface="Times New Roman" panose="02020603050405020304" pitchFamily="18" charset="0"/>
              </a:rPr>
              <a:t>.</a:t>
            </a:r>
          </a:p>
          <a:p>
            <a:pPr marL="0" indent="0">
              <a:buNone/>
            </a:pPr>
            <a:r>
              <a:rPr lang="ru-RU" sz="1600" dirty="0" err="1">
                <a:latin typeface="Times New Roman" panose="02020603050405020304" pitchFamily="18" charset="0"/>
                <a:cs typeface="Times New Roman" panose="02020603050405020304" pitchFamily="18" charset="0"/>
              </a:rPr>
              <a:t>Інтенційний</a:t>
            </a:r>
            <a:r>
              <a:rPr lang="ru-RU" sz="1600" dirty="0">
                <a:latin typeface="Times New Roman" panose="02020603050405020304" pitchFamily="18" charset="0"/>
                <a:cs typeface="Times New Roman" panose="02020603050405020304" pitchFamily="18" charset="0"/>
              </a:rPr>
              <a:t> тремор. </a:t>
            </a:r>
            <a:r>
              <a:rPr lang="ru-RU" sz="1600" dirty="0" err="1">
                <a:latin typeface="Times New Roman" panose="02020603050405020304" pitchFamily="18" charset="0"/>
                <a:cs typeface="Times New Roman" panose="02020603050405020304" pitchFamily="18" charset="0"/>
              </a:rPr>
              <a:t>Виникає</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зазвичай</a:t>
            </a:r>
            <a:r>
              <a:rPr lang="ru-RU" sz="1600" dirty="0">
                <a:latin typeface="Times New Roman" panose="02020603050405020304" pitchFamily="18" charset="0"/>
                <a:cs typeface="Times New Roman" panose="02020603050405020304" pitchFamily="18" charset="0"/>
              </a:rPr>
              <a:t> при </a:t>
            </a:r>
            <a:r>
              <a:rPr lang="ru-RU" sz="1600" dirty="0" err="1">
                <a:latin typeface="Times New Roman" panose="02020603050405020304" pitchFamily="18" charset="0"/>
                <a:cs typeface="Times New Roman" panose="02020603050405020304" pitchFamily="18" charset="0"/>
              </a:rPr>
              <a:t>ураженні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зубчастих</a:t>
            </a:r>
            <a:r>
              <a:rPr lang="ru-RU" sz="1600" dirty="0">
                <a:latin typeface="Times New Roman" panose="02020603050405020304" pitchFamily="18" charset="0"/>
                <a:cs typeface="Times New Roman" panose="02020603050405020304" pitchFamily="18" charset="0"/>
              </a:rPr>
              <a:t> ядер </a:t>
            </a:r>
            <a:r>
              <a:rPr lang="ru-RU" sz="1600" dirty="0" err="1">
                <a:latin typeface="Times New Roman" panose="02020603050405020304" pitchFamily="18" charset="0"/>
                <a:cs typeface="Times New Roman" panose="02020603050405020304" pitchFamily="18" charset="0"/>
              </a:rPr>
              <a:t>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верхніх</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ніжок</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мозочка</a:t>
            </a:r>
            <a:r>
              <a:rPr lang="ru-RU" sz="1600" dirty="0">
                <a:latin typeface="Times New Roman" panose="02020603050405020304" pitchFamily="18" charset="0"/>
                <a:cs typeface="Times New Roman" panose="02020603050405020304" pitchFamily="18" charset="0"/>
              </a:rPr>
              <a:t>.</a:t>
            </a:r>
          </a:p>
          <a:p>
            <a:pPr marL="0" indent="0">
              <a:buNone/>
            </a:pPr>
            <a:r>
              <a:rPr lang="ru-RU" sz="1600" dirty="0">
                <a:latin typeface="Times New Roman" panose="02020603050405020304" pitchFamily="18" charset="0"/>
                <a:cs typeface="Times New Roman" panose="02020603050405020304" pitchFamily="18" charset="0"/>
              </a:rPr>
              <a:t>Феномен </a:t>
            </a:r>
            <a:r>
              <a:rPr lang="ru-RU" sz="1600" dirty="0" err="1">
                <a:latin typeface="Times New Roman" panose="02020603050405020304" pitchFamily="18" charset="0"/>
                <a:cs typeface="Times New Roman" panose="02020603050405020304" pitchFamily="18" charset="0"/>
              </a:rPr>
              <a:t>віддачі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Порушення</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швидкого</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пристосування</a:t>
            </a:r>
            <a:r>
              <a:rPr lang="ru-RU" sz="1600" dirty="0">
                <a:latin typeface="Times New Roman" panose="02020603050405020304" pitchFamily="18" charset="0"/>
                <a:cs typeface="Times New Roman" panose="02020603050405020304" pitchFamily="18" charset="0"/>
              </a:rPr>
              <a:t> до </a:t>
            </a:r>
            <a:r>
              <a:rPr lang="ru-RU" sz="1600" dirty="0" err="1">
                <a:latin typeface="Times New Roman" panose="02020603050405020304" pitchFamily="18" charset="0"/>
                <a:cs typeface="Times New Roman" panose="02020603050405020304" pitchFamily="18" charset="0"/>
              </a:rPr>
              <a:t>змін</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м’язового</a:t>
            </a:r>
            <a:r>
              <a:rPr lang="ru-RU" sz="1600" dirty="0">
                <a:latin typeface="Times New Roman" panose="02020603050405020304" pitchFamily="18" charset="0"/>
                <a:cs typeface="Times New Roman" panose="02020603050405020304" pitchFamily="18" charset="0"/>
              </a:rPr>
              <a:t> тонусу. Рука хворого, </a:t>
            </a:r>
            <a:r>
              <a:rPr lang="ru-RU" sz="1600" dirty="0" err="1">
                <a:latin typeface="Times New Roman" panose="02020603050405020304" pitchFamily="18" charset="0"/>
                <a:cs typeface="Times New Roman" panose="02020603050405020304" pitchFamily="18" charset="0"/>
              </a:rPr>
              <a:t>що</a:t>
            </a:r>
            <a:r>
              <a:rPr lang="ru-RU" sz="1600" dirty="0">
                <a:latin typeface="Times New Roman" panose="02020603050405020304" pitchFamily="18" charset="0"/>
                <a:cs typeface="Times New Roman" panose="02020603050405020304" pitchFamily="18" charset="0"/>
              </a:rPr>
              <a:t> силою </a:t>
            </a:r>
            <a:r>
              <a:rPr lang="ru-RU" sz="1600" dirty="0" err="1">
                <a:latin typeface="Times New Roman" panose="02020603050405020304" pitchFamily="18" charset="0"/>
                <a:cs typeface="Times New Roman" panose="02020603050405020304" pitchFamily="18" charset="0"/>
              </a:rPr>
              <a:t>протидіє</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руці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дослідника</a:t>
            </a:r>
            <a:r>
              <a:rPr lang="ru-RU" sz="1600" dirty="0">
                <a:latin typeface="Times New Roman" panose="02020603050405020304" pitchFamily="18" charset="0"/>
                <a:cs typeface="Times New Roman" panose="02020603050405020304" pitchFamily="18" charset="0"/>
              </a:rPr>
              <a:t>, не </a:t>
            </a:r>
            <a:r>
              <a:rPr lang="ru-RU" sz="1600" dirty="0" err="1">
                <a:latin typeface="Times New Roman" panose="02020603050405020304" pitchFamily="18" charset="0"/>
                <a:cs typeface="Times New Roman" panose="02020603050405020304" pitchFamily="18" charset="0"/>
              </a:rPr>
              <a:t>може</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миттєво</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розслабитися</a:t>
            </a:r>
            <a:r>
              <a:rPr lang="ru-RU" sz="1600" dirty="0">
                <a:latin typeface="Times New Roman" panose="02020603050405020304" pitchFamily="18" charset="0"/>
                <a:cs typeface="Times New Roman" panose="02020603050405020304" pitchFamily="18" charset="0"/>
              </a:rPr>
              <a:t> в той момент, коли </a:t>
            </a:r>
            <a:r>
              <a:rPr lang="ru-RU" sz="1600" dirty="0" err="1">
                <a:latin typeface="Times New Roman" panose="02020603050405020304" pitchFamily="18" charset="0"/>
                <a:cs typeface="Times New Roman" panose="02020603050405020304" pitchFamily="18" charset="0"/>
              </a:rPr>
              <a:t>дослідник</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раптово</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прибирає</a:t>
            </a:r>
            <a:r>
              <a:rPr lang="ru-RU" sz="1600" dirty="0">
                <a:latin typeface="Times New Roman" panose="02020603050405020304" pitchFamily="18" charset="0"/>
                <a:cs typeface="Times New Roman" panose="02020603050405020304" pitchFamily="18" charset="0"/>
              </a:rPr>
              <a:t> свою руку </a:t>
            </a:r>
            <a:r>
              <a:rPr lang="ru-RU" sz="1600" dirty="0" err="1">
                <a:latin typeface="Times New Roman" panose="02020603050405020304" pitchFamily="18" charset="0"/>
                <a:cs typeface="Times New Roman" panose="02020603050405020304" pitchFamily="18" charset="0"/>
              </a:rPr>
              <a:t>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відмічається</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подальший</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рух</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кінцівок</a:t>
            </a:r>
            <a:r>
              <a:rPr lang="ru-RU" sz="1600" dirty="0">
                <a:latin typeface="Times New Roman" panose="02020603050405020304" pitchFamily="18" charset="0"/>
                <a:cs typeface="Times New Roman" panose="02020603050405020304" pitchFamily="18" charset="0"/>
              </a:rPr>
              <a:t>.</a:t>
            </a:r>
          </a:p>
          <a:p>
            <a:pPr marL="0" indent="0">
              <a:buNone/>
            </a:pPr>
            <a:r>
              <a:rPr lang="ru-RU" sz="1600" dirty="0" err="1">
                <a:latin typeface="Times New Roman" panose="02020603050405020304" pitchFamily="18" charset="0"/>
                <a:cs typeface="Times New Roman" panose="02020603050405020304" pitchFamily="18" charset="0"/>
              </a:rPr>
              <a:t>Гіпотонія</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гіпорефлексія</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Млявість</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швидка</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виснаженість</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мускулатури</a:t>
            </a:r>
            <a:r>
              <a:rPr lang="ru-RU" sz="1600" dirty="0">
                <a:latin typeface="Times New Roman" panose="02020603050405020304" pitchFamily="18" charset="0"/>
                <a:cs typeface="Times New Roman" panose="02020603050405020304" pitchFamily="18" charset="0"/>
              </a:rPr>
              <a:t> в </a:t>
            </a:r>
            <a:r>
              <a:rPr lang="ru-RU" sz="1600" dirty="0" err="1">
                <a:latin typeface="Times New Roman" panose="02020603050405020304" pitchFamily="18" charset="0"/>
                <a:cs typeface="Times New Roman" panose="02020603050405020304" pitchFamily="18" charset="0"/>
              </a:rPr>
              <a:t>результаті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порушення</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регуляції</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м’язового</a:t>
            </a:r>
            <a:r>
              <a:rPr lang="ru-RU" sz="1600" dirty="0">
                <a:latin typeface="Times New Roman" panose="02020603050405020304" pitchFamily="18" charset="0"/>
                <a:cs typeface="Times New Roman" panose="02020603050405020304" pitchFamily="18" charset="0"/>
              </a:rPr>
              <a:t> тонусу, </a:t>
            </a:r>
            <a:r>
              <a:rPr lang="ru-RU" sz="1600" dirty="0" err="1">
                <a:latin typeface="Times New Roman" panose="02020603050405020304" pitchFamily="18" charset="0"/>
                <a:cs typeface="Times New Roman" panose="02020603050405020304" pitchFamily="18" charset="0"/>
              </a:rPr>
              <a:t>переважно</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гомолатерально</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вогнищу</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ураження</a:t>
            </a:r>
            <a:r>
              <a:rPr lang="ru-RU" sz="1600" dirty="0">
                <a:latin typeface="Times New Roman" panose="02020603050405020304" pitchFamily="18" charset="0"/>
                <a:cs typeface="Times New Roman" panose="02020603050405020304" pitchFamily="18" charset="0"/>
              </a:rPr>
              <a:t> у </a:t>
            </a:r>
            <a:r>
              <a:rPr lang="ru-RU" sz="1600" dirty="0" err="1">
                <a:latin typeface="Times New Roman" panose="02020603050405020304" pitchFamily="18" charset="0"/>
                <a:cs typeface="Times New Roman" panose="02020603050405020304" pitchFamily="18" charset="0"/>
              </a:rPr>
              <a:t>мозочку</a:t>
            </a:r>
            <a:r>
              <a:rPr lang="ru-RU" sz="1600" dirty="0">
                <a:latin typeface="Times New Roman" panose="02020603050405020304" pitchFamily="18" charset="0"/>
                <a:cs typeface="Times New Roman" panose="02020603050405020304" pitchFamily="18" charset="0"/>
              </a:rPr>
              <a:t>.</a:t>
            </a:r>
          </a:p>
          <a:p>
            <a:pPr marL="0" indent="0">
              <a:buNone/>
            </a:pPr>
            <a:endParaRPr lang="ru-RU" sz="1600" dirty="0">
              <a:latin typeface="Times New Roman" panose="02020603050405020304" pitchFamily="18" charset="0"/>
              <a:cs typeface="Times New Roman" panose="02020603050405020304" pitchFamily="18" charset="0"/>
            </a:endParaRPr>
          </a:p>
        </p:txBody>
      </p:sp>
      <p:pic>
        <p:nvPicPr>
          <p:cNvPr id="5" name="Рисунок 4">
            <a:extLst>
              <a:ext uri="{FF2B5EF4-FFF2-40B4-BE49-F238E27FC236}">
                <a16:creationId xmlns:a16="http://schemas.microsoft.com/office/drawing/2014/main" id="{A82317CA-729D-B440-B895-F676B99E3E5F}"/>
              </a:ext>
            </a:extLst>
          </p:cNvPr>
          <p:cNvPicPr>
            <a:picLocks noChangeAspect="1"/>
          </p:cNvPicPr>
          <p:nvPr/>
        </p:nvPicPr>
        <p:blipFill>
          <a:blip r:embed="rId2"/>
          <a:stretch>
            <a:fillRect/>
          </a:stretch>
        </p:blipFill>
        <p:spPr>
          <a:xfrm>
            <a:off x="4429125" y="4135340"/>
            <a:ext cx="4476750" cy="2532162"/>
          </a:xfrm>
          <a:prstGeom prst="rect">
            <a:avLst/>
          </a:prstGeom>
        </p:spPr>
      </p:pic>
      <p:pic>
        <p:nvPicPr>
          <p:cNvPr id="4" name="Рисунок 3">
            <a:extLst>
              <a:ext uri="{FF2B5EF4-FFF2-40B4-BE49-F238E27FC236}">
                <a16:creationId xmlns:a16="http://schemas.microsoft.com/office/drawing/2014/main" id="{5548B607-808A-E943-9710-11108162605C}"/>
              </a:ext>
            </a:extLst>
          </p:cNvPr>
          <p:cNvPicPr>
            <a:picLocks noChangeAspect="1"/>
          </p:cNvPicPr>
          <p:nvPr/>
        </p:nvPicPr>
        <p:blipFill>
          <a:blip r:embed="rId3"/>
          <a:stretch>
            <a:fillRect/>
          </a:stretch>
        </p:blipFill>
        <p:spPr>
          <a:xfrm>
            <a:off x="631031" y="4149330"/>
            <a:ext cx="3357563" cy="2518172"/>
          </a:xfrm>
          <a:prstGeom prst="rect">
            <a:avLst/>
          </a:prstGeom>
        </p:spPr>
      </p:pic>
    </p:spTree>
    <p:extLst>
      <p:ext uri="{BB962C8B-B14F-4D97-AF65-F5344CB8AC3E}">
        <p14:creationId xmlns:p14="http://schemas.microsoft.com/office/powerpoint/2010/main" val="9621899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2">
            <a:extLst>
              <a:ext uri="{FF2B5EF4-FFF2-40B4-BE49-F238E27FC236}">
                <a16:creationId xmlns:a16="http://schemas.microsoft.com/office/drawing/2014/main" id="{8994CAA7-4431-1344-8B6E-C3D581E14C15}"/>
              </a:ext>
            </a:extLst>
          </p:cNvPr>
          <p:cNvSpPr txBox="1">
            <a:spLocks noGrp="1"/>
          </p:cNvSpPr>
          <p:nvPr>
            <p:ph idx="1"/>
          </p:nvPr>
        </p:nvSpPr>
        <p:spPr>
          <a:xfrm>
            <a:off x="0" y="-329802"/>
            <a:ext cx="8703469" cy="4961334"/>
          </a:xfrm>
          <a:prstGeom prst="rect">
            <a:avLst/>
          </a:prstGeom>
        </p:spPr>
        <p:txBody>
          <a:bodyPr vert="horz" lIns="91440" tIns="45720" rIns="91440" bIns="45720" rtlCol="0">
            <a:no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buFont typeface="Arial" panose="020B0604020202020204" pitchFamily="34" charset="0"/>
              <a:buNone/>
            </a:pPr>
            <a:endParaRPr lang="ru-RU" sz="1600" dirty="0">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r>
              <a:rPr lang="ru-RU" sz="1600" b="1" dirty="0" err="1">
                <a:latin typeface="Times New Roman" panose="02020603050405020304" pitchFamily="18" charset="0"/>
                <a:cs typeface="Times New Roman" panose="02020603050405020304" pitchFamily="18" charset="0"/>
              </a:rPr>
              <a:t>Ністагм</a:t>
            </a:r>
            <a:r>
              <a:rPr lang="ru-RU" sz="1600" dirty="0">
                <a:latin typeface="Times New Roman" panose="02020603050405020304" pitchFamily="18" charset="0"/>
                <a:cs typeface="Times New Roman" panose="02020603050405020304" pitchFamily="18" charset="0"/>
              </a:rPr>
              <a:t>. При </a:t>
            </a:r>
            <a:r>
              <a:rPr lang="ru-RU" sz="1600" dirty="0" err="1">
                <a:latin typeface="Times New Roman" panose="02020603050405020304" pitchFamily="18" charset="0"/>
                <a:cs typeface="Times New Roman" panose="02020603050405020304" pitchFamily="18" charset="0"/>
              </a:rPr>
              <a:t>ураженні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мозочка</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ністагм</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розглядається</a:t>
            </a:r>
            <a:r>
              <a:rPr lang="ru-RU" sz="1600" dirty="0">
                <a:latin typeface="Times New Roman" panose="02020603050405020304" pitchFamily="18" charset="0"/>
                <a:cs typeface="Times New Roman" panose="02020603050405020304" pitchFamily="18" charset="0"/>
              </a:rPr>
              <a:t> як результат </a:t>
            </a:r>
            <a:r>
              <a:rPr lang="ru-RU" sz="1600" dirty="0" err="1">
                <a:latin typeface="Times New Roman" panose="02020603050405020304" pitchFamily="18" charset="0"/>
                <a:cs typeface="Times New Roman" panose="02020603050405020304" pitchFamily="18" charset="0"/>
              </a:rPr>
              <a:t>інтенційного</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тремтіння</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очних</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яблук</a:t>
            </a:r>
            <a:r>
              <a:rPr lang="ru-RU" sz="1600" dirty="0">
                <a:latin typeface="Times New Roman" panose="02020603050405020304" pitchFamily="18" charset="0"/>
                <a:cs typeface="Times New Roman" panose="02020603050405020304" pitchFamily="18" charset="0"/>
              </a:rPr>
              <a:t>. При </a:t>
            </a:r>
            <a:r>
              <a:rPr lang="ru-RU" sz="1600" dirty="0" err="1">
                <a:latin typeface="Times New Roman" panose="02020603050405020304" pitchFamily="18" charset="0"/>
                <a:cs typeface="Times New Roman" panose="02020603050405020304" pitchFamily="18" charset="0"/>
              </a:rPr>
              <a:t>цьому</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площина</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ністагму</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збігається</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з</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площиноюрухів</a:t>
            </a:r>
            <a:r>
              <a:rPr lang="ru-RU" sz="1600" dirty="0">
                <a:latin typeface="Times New Roman" panose="02020603050405020304" pitchFamily="18" charset="0"/>
                <a:cs typeface="Times New Roman" panose="02020603050405020304" pitchFamily="18" charset="0"/>
              </a:rPr>
              <a:t> очей – пзбігає</a:t>
            </a:r>
            <a:r>
              <a:rPr lang="ru-RU" sz="1600" dirty="0" err="1">
                <a:latin typeface="Times New Roman" panose="02020603050405020304" pitchFamily="18" charset="0"/>
                <a:cs typeface="Times New Roman" panose="02020603050405020304" pitchFamily="18" charset="0"/>
              </a:rPr>
              <a:t>гм</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горизонтальний</a:t>
            </a:r>
            <a:r>
              <a:rPr lang="ru-RU" sz="1600" dirty="0">
                <a:latin typeface="Times New Roman" panose="02020603050405020304" pitchFamily="18" charset="0"/>
                <a:cs typeface="Times New Roman" panose="02020603050405020304" pitchFamily="18" charset="0"/>
              </a:rPr>
              <a:t>, при </a:t>
            </a:r>
            <a:r>
              <a:rPr lang="ru-RU" sz="1600" dirty="0" err="1">
                <a:latin typeface="Times New Roman" panose="02020603050405020304" pitchFamily="18" charset="0"/>
                <a:cs typeface="Times New Roman" panose="02020603050405020304" pitchFamily="18" charset="0"/>
              </a:rPr>
              <a:t>погляді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вгору</a:t>
            </a:r>
            <a:r>
              <a:rPr lang="ru-RU" sz="1600" dirty="0">
                <a:latin typeface="Times New Roman" panose="02020603050405020304" pitchFamily="18" charset="0"/>
                <a:cs typeface="Times New Roman" panose="02020603050405020304" pitchFamily="18" charset="0"/>
              </a:rPr>
              <a:t> – </a:t>
            </a:r>
            <a:r>
              <a:rPr lang="ru-RU" sz="1600" dirty="0" err="1">
                <a:latin typeface="Times New Roman" panose="02020603050405020304" pitchFamily="18" charset="0"/>
                <a:cs typeface="Times New Roman" panose="02020603050405020304" pitchFamily="18" charset="0"/>
              </a:rPr>
              <a:t>вертикальний</a:t>
            </a:r>
            <a:r>
              <a:rPr lang="ru-RU" sz="1600" dirty="0">
                <a:latin typeface="Times New Roman" panose="02020603050405020304" pitchFamily="18" charset="0"/>
                <a:cs typeface="Times New Roman" panose="02020603050405020304" pitchFamily="18" charset="0"/>
              </a:rPr>
              <a:t>.</a:t>
            </a:r>
          </a:p>
          <a:p>
            <a:pPr marL="0" indent="0">
              <a:buFont typeface="Arial" panose="020B0604020202020204" pitchFamily="34" charset="0"/>
              <a:buNone/>
            </a:pPr>
            <a:r>
              <a:rPr lang="ru-RU" sz="1600" dirty="0" err="1">
                <a:latin typeface="Times New Roman" panose="02020603050405020304" pitchFamily="18" charset="0"/>
                <a:cs typeface="Times New Roman" panose="02020603050405020304" pitchFamily="18" charset="0"/>
              </a:rPr>
              <a:t>Зміни</a:t>
            </a:r>
            <a:r>
              <a:rPr lang="ru-RU" sz="1600" dirty="0">
                <a:latin typeface="Times New Roman" panose="02020603050405020304" pitchFamily="18" charset="0"/>
                <a:cs typeface="Times New Roman" panose="02020603050405020304" pitchFamily="18" charset="0"/>
              </a:rPr>
              <a:t> почерку. </a:t>
            </a:r>
            <a:r>
              <a:rPr lang="ru-RU" sz="1600" dirty="0" err="1">
                <a:latin typeface="Times New Roman" panose="02020603050405020304" pitchFamily="18" charset="0"/>
                <a:cs typeface="Times New Roman" panose="02020603050405020304" pitchFamily="18" charset="0"/>
              </a:rPr>
              <a:t>Нерівність</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розмашистість</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макрографія</a:t>
            </a:r>
            <a:r>
              <a:rPr lang="ru-RU" sz="1600" dirty="0">
                <a:latin typeface="Times New Roman" panose="02020603050405020304" pitchFamily="18" charset="0"/>
                <a:cs typeface="Times New Roman" panose="02020603050405020304" pitchFamily="18" charset="0"/>
              </a:rPr>
              <a:t>.</a:t>
            </a:r>
          </a:p>
          <a:p>
            <a:pPr marL="0" indent="0">
              <a:buFont typeface="Arial" panose="020B0604020202020204" pitchFamily="34" charset="0"/>
              <a:buNone/>
            </a:pPr>
            <a:r>
              <a:rPr lang="ru-RU" sz="1600" dirty="0">
                <a:latin typeface="Times New Roman" panose="02020603050405020304" pitchFamily="18" charset="0"/>
                <a:cs typeface="Times New Roman" panose="02020603050405020304" pitchFamily="18" charset="0"/>
              </a:rPr>
              <a:t>Контроль </a:t>
            </a:r>
            <a:r>
              <a:rPr lang="ru-RU" sz="1600" dirty="0" err="1">
                <a:latin typeface="Times New Roman" panose="02020603050405020304" pitchFamily="18" charset="0"/>
                <a:cs typeface="Times New Roman" panose="02020603050405020304" pitchFamily="18" charset="0"/>
              </a:rPr>
              <a:t>зору</a:t>
            </a:r>
            <a:r>
              <a:rPr lang="ru-RU" sz="1600" dirty="0">
                <a:latin typeface="Times New Roman" panose="02020603050405020304" pitchFamily="18" charset="0"/>
                <a:cs typeface="Times New Roman" panose="02020603050405020304" pitchFamily="18" charset="0"/>
              </a:rPr>
              <a:t> мало </a:t>
            </a:r>
            <a:r>
              <a:rPr lang="ru-RU" sz="1600" dirty="0" err="1">
                <a:latin typeface="Times New Roman" panose="02020603050405020304" pitchFamily="18" charset="0"/>
                <a:cs typeface="Times New Roman" panose="02020603050405020304" pitchFamily="18" charset="0"/>
              </a:rPr>
              <a:t>впливає</a:t>
            </a:r>
            <a:r>
              <a:rPr lang="ru-RU" sz="1600" dirty="0">
                <a:latin typeface="Times New Roman" panose="02020603050405020304" pitchFamily="18" charset="0"/>
                <a:cs typeface="Times New Roman" panose="02020603050405020304" pitchFamily="18" charset="0"/>
              </a:rPr>
              <a:t> на </a:t>
            </a:r>
            <a:r>
              <a:rPr lang="ru-RU" sz="1600" dirty="0" err="1">
                <a:latin typeface="Times New Roman" panose="02020603050405020304" pitchFamily="18" charset="0"/>
                <a:cs typeface="Times New Roman" panose="02020603050405020304" pitchFamily="18" charset="0"/>
              </a:rPr>
              <a:t>вираженість</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порушень</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рівноваги</a:t>
            </a:r>
            <a:r>
              <a:rPr lang="ru-RU" sz="1600" dirty="0">
                <a:latin typeface="Times New Roman" panose="02020603050405020304" pitchFamily="18" charset="0"/>
                <a:cs typeface="Times New Roman" panose="02020603050405020304" pitchFamily="18" charset="0"/>
              </a:rPr>
              <a:t>.</a:t>
            </a:r>
          </a:p>
          <a:p>
            <a:pPr marL="0" indent="0">
              <a:buFont typeface="Arial" panose="020B0604020202020204" pitchFamily="34" charset="0"/>
              <a:buNone/>
            </a:pPr>
            <a:r>
              <a:rPr lang="ru-RU" sz="1600" b="1" dirty="0" err="1">
                <a:latin typeface="Times New Roman" panose="02020603050405020304" pitchFamily="18" charset="0"/>
                <a:cs typeface="Times New Roman" panose="02020603050405020304" pitchFamily="18" charset="0"/>
              </a:rPr>
              <a:t>Вестибулярна</a:t>
            </a:r>
            <a:r>
              <a:rPr lang="ru-RU" sz="1600" b="1" dirty="0">
                <a:latin typeface="Times New Roman" panose="02020603050405020304" pitchFamily="18" charset="0"/>
                <a:cs typeface="Times New Roman" panose="02020603050405020304" pitchFamily="18" charset="0"/>
              </a:rPr>
              <a:t> </a:t>
            </a:r>
            <a:r>
              <a:rPr lang="ru-RU" sz="1600" b="1" dirty="0" err="1">
                <a:latin typeface="Times New Roman" panose="02020603050405020304" pitchFamily="18" charset="0"/>
                <a:cs typeface="Times New Roman" panose="02020603050405020304" pitchFamily="18" charset="0"/>
              </a:rPr>
              <a:t>атаксія</a:t>
            </a:r>
            <a:r>
              <a:rPr lang="ru-RU" sz="1600" b="1"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Вестибулярна</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атаксія</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розвивається</a:t>
            </a:r>
            <a:r>
              <a:rPr lang="ru-RU" sz="1600" dirty="0">
                <a:latin typeface="Times New Roman" panose="02020603050405020304" pitchFamily="18" charset="0"/>
                <a:cs typeface="Times New Roman" panose="02020603050405020304" pitchFamily="18" charset="0"/>
              </a:rPr>
              <a:t> при </a:t>
            </a:r>
            <a:r>
              <a:rPr lang="ru-RU" sz="1600" dirty="0" err="1">
                <a:latin typeface="Times New Roman" panose="02020603050405020304" pitchFamily="18" charset="0"/>
                <a:cs typeface="Times New Roman" panose="02020603050405020304" pitchFamily="18" charset="0"/>
              </a:rPr>
              <a:t>ураженні</a:t>
            </a:r>
            <a:r>
              <a:rPr lang="ru-RU" sz="1600" dirty="0">
                <a:latin typeface="Times New Roman" panose="02020603050405020304" pitchFamily="18" charset="0"/>
                <a:cs typeface="Times New Roman" panose="02020603050405020304" pitchFamily="18" charset="0"/>
              </a:rPr>
              <a:t> одного </a:t>
            </a:r>
            <a:r>
              <a:rPr lang="ru-RU" sz="1600" dirty="0" err="1">
                <a:latin typeface="Times New Roman" panose="02020603050405020304" pitchFamily="18" charset="0"/>
                <a:cs typeface="Times New Roman" panose="02020603050405020304" pitchFamily="18" charset="0"/>
              </a:rPr>
              <a:t>з</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відділів</a:t>
            </a:r>
            <a:r>
              <a:rPr lang="ru-RU" sz="1600" dirty="0">
                <a:latin typeface="Times New Roman" panose="02020603050405020304" pitchFamily="18" charset="0"/>
                <a:cs typeface="Times New Roman" panose="02020603050405020304" pitchFamily="18" charset="0"/>
              </a:rPr>
              <a:t> вестибулярного </a:t>
            </a:r>
            <a:r>
              <a:rPr lang="ru-RU" sz="1600" dirty="0" err="1">
                <a:latin typeface="Times New Roman" panose="02020603050405020304" pitchFamily="18" charset="0"/>
                <a:cs typeface="Times New Roman" panose="02020603050405020304" pitchFamily="18" charset="0"/>
              </a:rPr>
              <a:t>апарату</a:t>
            </a:r>
            <a:r>
              <a:rPr lang="ru-RU" sz="1600" dirty="0">
                <a:latin typeface="Times New Roman" panose="02020603050405020304" pitchFamily="18" charset="0"/>
                <a:cs typeface="Times New Roman" panose="02020603050405020304" pitchFamily="18" charset="0"/>
              </a:rPr>
              <a:t> – </a:t>
            </a:r>
            <a:r>
              <a:rPr lang="ru-RU" sz="1600" dirty="0" err="1">
                <a:latin typeface="Times New Roman" panose="02020603050405020304" pitchFamily="18" charset="0"/>
                <a:cs typeface="Times New Roman" panose="02020603050405020304" pitchFamily="18" charset="0"/>
              </a:rPr>
              <a:t>лабіринту</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вестибулярного</a:t>
            </a:r>
            <a:r>
              <a:rPr lang="ru-RU" sz="1600" dirty="0">
                <a:latin typeface="Times New Roman" panose="02020603050405020304" pitchFamily="18" charset="0"/>
                <a:cs typeface="Times New Roman" panose="02020603050405020304" pitchFamily="18" charset="0"/>
              </a:rPr>
              <a:t> нерва, ядер в </a:t>
            </a:r>
            <a:r>
              <a:rPr lang="ru-RU" sz="1600" dirty="0" err="1">
                <a:latin typeface="Times New Roman" panose="02020603050405020304" pitchFamily="18" charset="0"/>
                <a:cs typeface="Times New Roman" panose="02020603050405020304" pitchFamily="18" charset="0"/>
              </a:rPr>
              <a:t>стовбурі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мозку</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кіркового</a:t>
            </a:r>
            <a:r>
              <a:rPr lang="ru-RU" sz="1600" dirty="0">
                <a:latin typeface="Times New Roman" panose="02020603050405020304" pitchFamily="18" charset="0"/>
                <a:cs typeface="Times New Roman" panose="02020603050405020304" pitchFamily="18" charset="0"/>
              </a:rPr>
              <a:t> центру у </a:t>
            </a:r>
            <a:r>
              <a:rPr lang="ru-RU" sz="1600" dirty="0" err="1">
                <a:latin typeface="Times New Roman" panose="02020603050405020304" pitchFamily="18" charset="0"/>
                <a:cs typeface="Times New Roman" panose="02020603050405020304" pitchFamily="18" charset="0"/>
              </a:rPr>
              <a:t>скроневій</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частці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мозку</a:t>
            </a:r>
            <a:r>
              <a:rPr lang="ru-RU" sz="1600" dirty="0">
                <a:latin typeface="Times New Roman" panose="02020603050405020304" pitchFamily="18" charset="0"/>
                <a:cs typeface="Times New Roman" panose="02020603050405020304" pitchFamily="18" charset="0"/>
              </a:rPr>
              <a:t>. Основною </a:t>
            </a:r>
            <a:r>
              <a:rPr lang="ru-RU" sz="1600" dirty="0" err="1">
                <a:latin typeface="Times New Roman" panose="02020603050405020304" pitchFamily="18" charset="0"/>
                <a:cs typeface="Times New Roman" panose="02020603050405020304" pitchFamily="18" charset="0"/>
              </a:rPr>
              <a:t>ознакою</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вестибулярної</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атаксії</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є</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системне</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запаморочення</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пацієнтові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здається</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що</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всі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навколишні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предмети</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рухаються</a:t>
            </a:r>
            <a:r>
              <a:rPr lang="ru-RU" sz="1600" dirty="0">
                <a:latin typeface="Times New Roman" panose="02020603050405020304" pitchFamily="18" charset="0"/>
                <a:cs typeface="Times New Roman" panose="02020603050405020304" pitchFamily="18" charset="0"/>
              </a:rPr>
              <a:t> в одному </a:t>
            </a:r>
            <a:r>
              <a:rPr lang="ru-RU" sz="1600" dirty="0" err="1">
                <a:latin typeface="Times New Roman" panose="02020603050405020304" pitchFamily="18" charset="0"/>
                <a:cs typeface="Times New Roman" panose="02020603050405020304" pitchFamily="18" charset="0"/>
              </a:rPr>
              <a:t>напрямку</a:t>
            </a:r>
            <a:r>
              <a:rPr lang="ru-RU" sz="1600" dirty="0">
                <a:latin typeface="Times New Roman" panose="02020603050405020304" pitchFamily="18" charset="0"/>
                <a:cs typeface="Times New Roman" panose="02020603050405020304" pitchFamily="18" charset="0"/>
              </a:rPr>
              <a:t>), при поворотах </a:t>
            </a:r>
            <a:r>
              <a:rPr lang="ru-RU" sz="1600" dirty="0" err="1">
                <a:latin typeface="Times New Roman" panose="02020603050405020304" pitchFamily="18" charset="0"/>
                <a:cs typeface="Times New Roman" panose="02020603050405020304" pitchFamily="18" charset="0"/>
              </a:rPr>
              <a:t>голови</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запаморочення</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посилюється</a:t>
            </a:r>
            <a:r>
              <a:rPr lang="ru-RU" sz="1600" dirty="0">
                <a:latin typeface="Times New Roman" panose="02020603050405020304" pitchFamily="18" charset="0"/>
                <a:cs typeface="Times New Roman" panose="02020603050405020304" pitchFamily="18" charset="0"/>
              </a:rPr>
              <a:t>. У </a:t>
            </a:r>
            <a:r>
              <a:rPr lang="ru-RU" sz="1600" dirty="0" err="1">
                <a:latin typeface="Times New Roman" panose="02020603050405020304" pitchFamily="18" charset="0"/>
                <a:cs typeface="Times New Roman" panose="02020603050405020304" pitchFamily="18" charset="0"/>
              </a:rPr>
              <a:t>зв’язку</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з</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цим</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пацієнт</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безладно</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хитається</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або</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падає</a:t>
            </a:r>
            <a:r>
              <a:rPr lang="ru-RU" sz="1600" dirty="0">
                <a:latin typeface="Times New Roman" panose="02020603050405020304" pitchFamily="18" charset="0"/>
                <a:cs typeface="Times New Roman" panose="02020603050405020304" pitchFamily="18" charset="0"/>
              </a:rPr>
              <a:t>, а </a:t>
            </a:r>
            <a:r>
              <a:rPr lang="ru-RU" sz="1600" dirty="0" err="1">
                <a:latin typeface="Times New Roman" panose="02020603050405020304" pitchFamily="18" charset="0"/>
                <a:cs typeface="Times New Roman" panose="02020603050405020304" pitchFamily="18" charset="0"/>
              </a:rPr>
              <a:t>рухи</a:t>
            </a:r>
            <a:r>
              <a:rPr lang="ru-RU" sz="1600" dirty="0">
                <a:latin typeface="Times New Roman" panose="02020603050405020304" pitchFamily="18" charset="0"/>
                <a:cs typeface="Times New Roman" panose="02020603050405020304" pitchFamily="18" charset="0"/>
              </a:rPr>
              <a:t> головою </a:t>
            </a:r>
            <a:r>
              <a:rPr lang="ru-RU" sz="1600" dirty="0" err="1">
                <a:latin typeface="Times New Roman" panose="02020603050405020304" pitchFamily="18" charset="0"/>
                <a:cs typeface="Times New Roman" panose="02020603050405020304" pitchFamily="18" charset="0"/>
              </a:rPr>
              <a:t>здійснює</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з</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помітною</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обережністю</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Крім</a:t>
            </a:r>
            <a:r>
              <a:rPr lang="ru-RU" sz="1600" dirty="0">
                <a:latin typeface="Times New Roman" panose="02020603050405020304" pitchFamily="18" charset="0"/>
                <a:cs typeface="Times New Roman" panose="02020603050405020304" pitchFamily="18" charset="0"/>
              </a:rPr>
              <a:t> того, для </a:t>
            </a:r>
            <a:r>
              <a:rPr lang="ru-RU" sz="1600" dirty="0" err="1">
                <a:latin typeface="Times New Roman" panose="02020603050405020304" pitchFamily="18" charset="0"/>
                <a:cs typeface="Times New Roman" panose="02020603050405020304" pitchFamily="18" charset="0"/>
              </a:rPr>
              <a:t>вестибулярної</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атаксії</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характерні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нудота</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блювота</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горизонтальний</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ністагм</a:t>
            </a:r>
            <a:r>
              <a:rPr lang="ru-RU" sz="1600" dirty="0">
                <a:latin typeface="Times New Roman" panose="02020603050405020304" pitchFamily="18" charset="0"/>
                <a:cs typeface="Times New Roman" panose="02020603050405020304" pitchFamily="18" charset="0"/>
              </a:rPr>
              <a:t>.</a:t>
            </a:r>
          </a:p>
          <a:p>
            <a:pPr marL="0" indent="0">
              <a:buFont typeface="Arial" panose="020B0604020202020204" pitchFamily="34" charset="0"/>
              <a:buNone/>
            </a:pPr>
            <a:r>
              <a:rPr lang="ru-RU" sz="1600" dirty="0" err="1">
                <a:latin typeface="Times New Roman" panose="02020603050405020304" pitchFamily="18" charset="0"/>
                <a:cs typeface="Times New Roman" panose="02020603050405020304" pitchFamily="18" charset="0"/>
              </a:rPr>
              <a:t>Стійке</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порушення</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функції</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призводить</a:t>
            </a:r>
            <a:r>
              <a:rPr lang="ru-RU" sz="1600" dirty="0">
                <a:latin typeface="Times New Roman" panose="02020603050405020304" pitchFamily="18" charset="0"/>
                <a:cs typeface="Times New Roman" panose="02020603050405020304" pitchFamily="18" charset="0"/>
              </a:rPr>
              <a:t> до </a:t>
            </a:r>
            <a:r>
              <a:rPr lang="ru-RU" sz="1600" dirty="0" err="1">
                <a:latin typeface="Times New Roman" panose="02020603050405020304" pitchFamily="18" charset="0"/>
                <a:cs typeface="Times New Roman" panose="02020603050405020304" pitchFamily="18" charset="0"/>
              </a:rPr>
              <a:t>зниження</a:t>
            </a:r>
            <a:r>
              <a:rPr lang="ru-RU" sz="1600" dirty="0">
                <a:latin typeface="Times New Roman" panose="02020603050405020304" pitchFamily="18" charset="0"/>
                <a:cs typeface="Times New Roman" panose="02020603050405020304" pitchFamily="18" charset="0"/>
              </a:rPr>
              <a:t> автоматичного контролю за </a:t>
            </a:r>
            <a:r>
              <a:rPr lang="ru-RU" sz="1600" dirty="0" err="1">
                <a:latin typeface="Times New Roman" panose="02020603050405020304" pitchFamily="18" charset="0"/>
                <a:cs typeface="Times New Roman" panose="02020603050405020304" pitchFamily="18" charset="0"/>
              </a:rPr>
              <a:t>підтриманням</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пози</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рівноваги</a:t>
            </a:r>
            <a:r>
              <a:rPr lang="ru-RU" sz="1600" dirty="0">
                <a:latin typeface="Times New Roman" panose="02020603050405020304" pitchFamily="18" charset="0"/>
                <a:cs typeface="Times New Roman" panose="02020603050405020304" pitchFamily="18" charset="0"/>
              </a:rPr>
              <a:t> (страх </a:t>
            </a:r>
            <a:r>
              <a:rPr lang="ru-RU" sz="1600" dirty="0" err="1">
                <a:latin typeface="Times New Roman" panose="02020603050405020304" pitchFamily="18" charset="0"/>
                <a:cs typeface="Times New Roman" panose="02020603050405020304" pitchFamily="18" charset="0"/>
              </a:rPr>
              <a:t>падіння</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зниження</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динамічної</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гостроти</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зору</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зниження</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здатності</a:t>
            </a:r>
            <a:r>
              <a:rPr lang="ru-RU" sz="1600" dirty="0">
                <a:latin typeface="Times New Roman" panose="02020603050405020304" pitchFamily="18" charset="0"/>
                <a:cs typeface="Times New Roman" panose="02020603050405020304" pitchFamily="18" charset="0"/>
              </a:rPr>
              <a:t> до </a:t>
            </a:r>
            <a:r>
              <a:rPr lang="ru-RU" sz="1600" dirty="0" err="1">
                <a:latin typeface="Times New Roman" panose="02020603050405020304" pitchFamily="18" charset="0"/>
                <a:cs typeface="Times New Roman" panose="02020603050405020304" pitchFamily="18" charset="0"/>
              </a:rPr>
              <a:t>просторової</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орієнтації</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потрібна</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постійна</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увага</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і</a:t>
            </a:r>
            <a:r>
              <a:rPr lang="ru-RU" sz="1600" dirty="0">
                <a:latin typeface="Times New Roman" panose="02020603050405020304" pitchFamily="18" charset="0"/>
                <a:cs typeface="Times New Roman" panose="02020603050405020304" pitchFamily="18" charset="0"/>
              </a:rPr>
              <a:t>, як </a:t>
            </a:r>
            <a:r>
              <a:rPr lang="ru-RU" sz="1600" dirty="0" err="1">
                <a:latin typeface="Times New Roman" panose="02020603050405020304" pitchFamily="18" charset="0"/>
                <a:cs typeface="Times New Roman" panose="02020603050405020304" pitchFamily="18" charset="0"/>
              </a:rPr>
              <a:t>наслідок</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втома</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підвищення</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оптикокінетичної</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чутливості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непереносимість</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людних</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місць</a:t>
            </a:r>
            <a:r>
              <a:rPr lang="ru-RU" sz="1600" dirty="0">
                <a:latin typeface="Times New Roman" panose="02020603050405020304" pitchFamily="18" charset="0"/>
                <a:cs typeface="Times New Roman" panose="02020603050405020304" pitchFamily="18" charset="0"/>
              </a:rPr>
              <a:t>, перегляду </a:t>
            </a:r>
            <a:r>
              <a:rPr lang="ru-RU" sz="1600" dirty="0" err="1">
                <a:latin typeface="Times New Roman" panose="02020603050405020304" pitchFamily="18" charset="0"/>
                <a:cs typeface="Times New Roman" panose="02020603050405020304" pitchFamily="18" charset="0"/>
              </a:rPr>
              <a:t>фільмів</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соціальна</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ізоляція</a:t>
            </a:r>
            <a:r>
              <a:rPr lang="ru-RU" sz="16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2157767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679450"/>
            <a:ext cx="8229600" cy="4525963"/>
          </a:xfrm>
        </p:spPr>
        <p:txBody>
          <a:bodyPr>
            <a:noAutofit/>
          </a:bodyPr>
          <a:lstStyle/>
          <a:p>
            <a:pPr marL="0" indent="0">
              <a:buNone/>
            </a:pPr>
            <a:r>
              <a:rPr lang="ru-RU" sz="1600" dirty="0">
                <a:latin typeface="Times New Roman" panose="02020603050405020304" pitchFamily="18" charset="0"/>
                <a:cs typeface="Times New Roman" panose="02020603050405020304" pitchFamily="18" charset="0"/>
              </a:rPr>
              <a:t>Причини </a:t>
            </a:r>
            <a:r>
              <a:rPr lang="ru-RU" sz="1600" dirty="0" err="1">
                <a:latin typeface="Times New Roman" panose="02020603050405020304" pitchFamily="18" charset="0"/>
                <a:cs typeface="Times New Roman" panose="02020603050405020304" pitchFamily="18" charset="0"/>
              </a:rPr>
              <a:t>порушення</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рівноваги</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запаморочення</a:t>
            </a:r>
            <a:r>
              <a:rPr lang="ru-RU" sz="1600" dirty="0">
                <a:latin typeface="Times New Roman" panose="02020603050405020304" pitchFamily="18" charset="0"/>
                <a:cs typeface="Times New Roman" panose="02020603050405020304" pitchFamily="18" charset="0"/>
              </a:rPr>
              <a:t> у </a:t>
            </a:r>
            <a:r>
              <a:rPr lang="ru-RU" sz="1600" dirty="0" err="1">
                <a:latin typeface="Times New Roman" panose="02020603050405020304" pitchFamily="18" charset="0"/>
                <a:cs typeface="Times New Roman" panose="02020603050405020304" pitchFamily="18" charset="0"/>
              </a:rPr>
              <a:t>літніх</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людей.Дуже</a:t>
            </a:r>
            <a:r>
              <a:rPr lang="ru-RU" sz="1600" dirty="0">
                <a:latin typeface="Times New Roman" panose="02020603050405020304" pitchFamily="18" charset="0"/>
                <a:cs typeface="Times New Roman" panose="02020603050405020304" pitchFamily="18" charset="0"/>
              </a:rPr>
              <a:t> часто </a:t>
            </a:r>
            <a:r>
              <a:rPr lang="ru-RU" sz="1600" dirty="0" err="1">
                <a:latin typeface="Times New Roman" panose="02020603050405020304" pitchFamily="18" charset="0"/>
                <a:cs typeface="Times New Roman" panose="02020603050405020304" pitchFamily="18" charset="0"/>
              </a:rPr>
              <a:t>втрата</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рівноваги</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викликані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захворюваннями</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вуха</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адже</a:t>
            </a:r>
            <a:r>
              <a:rPr lang="ru-RU" sz="1600" dirty="0">
                <a:latin typeface="Times New Roman" panose="02020603050405020304" pitchFamily="18" charset="0"/>
                <a:cs typeface="Times New Roman" panose="02020603050405020304" pitchFamily="18" charset="0"/>
              </a:rPr>
              <a:t> там </a:t>
            </a:r>
            <a:r>
              <a:rPr lang="ru-RU" sz="1600" dirty="0" err="1">
                <a:latin typeface="Times New Roman" panose="02020603050405020304" pitchFamily="18" charset="0"/>
                <a:cs typeface="Times New Roman" panose="02020603050405020304" pitchFamily="18" charset="0"/>
              </a:rPr>
              <a:t>знаходиться</a:t>
            </a:r>
            <a:r>
              <a:rPr lang="ru-RU" sz="1600" dirty="0">
                <a:latin typeface="Times New Roman" panose="02020603050405020304" pitchFamily="18" charset="0"/>
                <a:cs typeface="Times New Roman" panose="02020603050405020304" pitchFamily="18" charset="0"/>
              </a:rPr>
              <a:t> орган, </a:t>
            </a:r>
            <a:r>
              <a:rPr lang="ru-RU" sz="1600" dirty="0" err="1">
                <a:latin typeface="Times New Roman" panose="02020603050405020304" pitchFamily="18" charset="0"/>
                <a:cs typeface="Times New Roman" panose="02020603050405020304" pitchFamily="18" charset="0"/>
              </a:rPr>
              <a:t>який</a:t>
            </a:r>
            <a:r>
              <a:rPr lang="ru-RU" sz="1600" dirty="0">
                <a:latin typeface="Times New Roman" panose="02020603050405020304" pitchFamily="18" charset="0"/>
                <a:cs typeface="Times New Roman" panose="02020603050405020304" pitchFamily="18" charset="0"/>
              </a:rPr>
              <a:t> за </a:t>
            </a:r>
            <a:r>
              <a:rPr lang="ru-RU" sz="1600" dirty="0" err="1">
                <a:latin typeface="Times New Roman" panose="02020603050405020304" pitchFamily="18" charset="0"/>
                <a:cs typeface="Times New Roman" panose="02020603050405020304" pitchFamily="18" charset="0"/>
              </a:rPr>
              <a:t>нього</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відповідає</a:t>
            </a:r>
            <a:r>
              <a:rPr lang="ru-RU" sz="1600" dirty="0">
                <a:latin typeface="Times New Roman" panose="02020603050405020304" pitchFamily="18" charset="0"/>
                <a:cs typeface="Times New Roman" panose="02020603050405020304" pitchFamily="18" charset="0"/>
              </a:rPr>
              <a:t> – </a:t>
            </a:r>
            <a:r>
              <a:rPr lang="ru-RU" sz="1600" dirty="0" err="1">
                <a:latin typeface="Times New Roman" panose="02020603050405020304" pitchFamily="18" charset="0"/>
                <a:cs typeface="Times New Roman" panose="02020603050405020304" pitchFamily="18" charset="0"/>
              </a:rPr>
              <a:t>вестибулярний</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апарат</a:t>
            </a:r>
            <a:r>
              <a:rPr lang="ru-RU" sz="1600" dirty="0">
                <a:latin typeface="Times New Roman" panose="02020603050405020304" pitchFamily="18" charset="0"/>
                <a:cs typeface="Times New Roman" panose="02020603050405020304" pitchFamily="18" charset="0"/>
              </a:rPr>
              <a:t>. Причиною </a:t>
            </a:r>
            <a:r>
              <a:rPr lang="ru-RU" sz="1600" dirty="0" err="1">
                <a:latin typeface="Times New Roman" panose="02020603050405020304" pitchFamily="18" charset="0"/>
                <a:cs typeface="Times New Roman" panose="02020603050405020304" pitchFamily="18" charset="0"/>
              </a:rPr>
              <a:t>також</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можуть</a:t>
            </a:r>
            <a:r>
              <a:rPr lang="ru-RU" sz="1600" dirty="0">
                <a:latin typeface="Times New Roman" panose="02020603050405020304" pitchFamily="18" charset="0"/>
                <a:cs typeface="Times New Roman" panose="02020603050405020304" pitchFamily="18" charset="0"/>
              </a:rPr>
              <a:t> бути </a:t>
            </a:r>
            <a:r>
              <a:rPr lang="ru-RU" sz="1600" dirty="0" err="1">
                <a:latin typeface="Times New Roman" panose="02020603050405020304" pitchFamily="18" charset="0"/>
                <a:cs typeface="Times New Roman" panose="02020603050405020304" pitchFamily="18" charset="0"/>
              </a:rPr>
              <a:t>отруєння</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наприклад</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аспірином</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хініном</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ботулотоксином</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викликає</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ботулізм</a:t>
            </a:r>
            <a:r>
              <a:rPr lang="ru-RU" sz="1600" dirty="0">
                <a:latin typeface="Times New Roman" panose="02020603050405020304" pitchFamily="18" charset="0"/>
                <a:cs typeface="Times New Roman" panose="02020603050405020304" pitchFamily="18" charset="0"/>
              </a:rPr>
              <a:t>), грибами, алкоголем та </a:t>
            </a:r>
            <a:r>
              <a:rPr lang="ru-RU" sz="1600" dirty="0" err="1">
                <a:latin typeface="Times New Roman" panose="02020603050405020304" pitchFamily="18" charset="0"/>
                <a:cs typeface="Times New Roman" panose="02020603050405020304" pitchFamily="18" charset="0"/>
              </a:rPr>
              <a:t>ін</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Після</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детоксикації</a:t>
            </a:r>
            <a:r>
              <a:rPr lang="ru-RU" sz="1600" dirty="0">
                <a:latin typeface="Times New Roman" panose="02020603050405020304" pitchFamily="18" charset="0"/>
                <a:cs typeface="Times New Roman" panose="02020603050405020304" pitchFamily="18" charset="0"/>
              </a:rPr>
              <a:t>, як правило, все </a:t>
            </a:r>
            <a:r>
              <a:rPr lang="ru-RU" sz="1600" dirty="0" err="1">
                <a:latin typeface="Times New Roman" panose="02020603050405020304" pitchFamily="18" charset="0"/>
                <a:cs typeface="Times New Roman" panose="02020603050405020304" pitchFamily="18" charset="0"/>
              </a:rPr>
              <a:t>повертається</a:t>
            </a:r>
            <a:r>
              <a:rPr lang="ru-RU" sz="1600" dirty="0">
                <a:latin typeface="Times New Roman" panose="02020603050405020304" pitchFamily="18" charset="0"/>
                <a:cs typeface="Times New Roman" panose="02020603050405020304" pitchFamily="18" charset="0"/>
              </a:rPr>
              <a:t> в норму. Але у </a:t>
            </a:r>
            <a:r>
              <a:rPr lang="ru-RU" sz="1600" dirty="0" err="1">
                <a:latin typeface="Times New Roman" panose="02020603050405020304" pitchFamily="18" charset="0"/>
                <a:cs typeface="Times New Roman" panose="02020603050405020304" pitchFamily="18" charset="0"/>
              </a:rPr>
              <a:t>випадку</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з</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літніми</a:t>
            </a:r>
            <a:r>
              <a:rPr lang="ru-RU" sz="1600" dirty="0">
                <a:latin typeface="Times New Roman" panose="02020603050405020304" pitchFamily="18" charset="0"/>
                <a:cs typeface="Times New Roman" panose="02020603050405020304" pitchFamily="18" charset="0"/>
              </a:rPr>
              <a:t> людьми </a:t>
            </a:r>
            <a:r>
              <a:rPr lang="ru-RU" sz="1600" dirty="0" err="1">
                <a:latin typeface="Times New Roman" panose="02020603050405020304" pitchFamily="18" charset="0"/>
                <a:cs typeface="Times New Roman" panose="02020603050405020304" pitchFamily="18" charset="0"/>
              </a:rPr>
              <a:t>запаморочення</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порушення</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відчуття</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рівноваги</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дуже</a:t>
            </a:r>
            <a:r>
              <a:rPr lang="ru-RU" sz="1600" dirty="0">
                <a:latin typeface="Times New Roman" panose="02020603050405020304" pitchFamily="18" charset="0"/>
                <a:cs typeface="Times New Roman" panose="02020603050405020304" pitchFamily="18" charset="0"/>
              </a:rPr>
              <a:t> часто </a:t>
            </a:r>
            <a:r>
              <a:rPr lang="ru-RU" sz="1600" dirty="0" err="1">
                <a:latin typeface="Times New Roman" panose="02020603050405020304" pitchFamily="18" charset="0"/>
                <a:cs typeface="Times New Roman" panose="02020603050405020304" pitchFamily="18" charset="0"/>
              </a:rPr>
              <a:t>є</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наслідком</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гіпоксії</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мозку</a:t>
            </a:r>
            <a:r>
              <a:rPr lang="ru-RU" sz="1600" dirty="0">
                <a:latin typeface="Times New Roman" panose="02020603050405020304" pitchFamily="18" charset="0"/>
                <a:cs typeface="Times New Roman" panose="02020603050405020304" pitchFamily="18" charset="0"/>
              </a:rPr>
              <a:t> – </a:t>
            </a:r>
            <a:r>
              <a:rPr lang="ru-RU" sz="1600" dirty="0" err="1">
                <a:latin typeface="Times New Roman" panose="02020603050405020304" pitchFamily="18" charset="0"/>
                <a:cs typeface="Times New Roman" panose="02020603050405020304" pitchFamily="18" charset="0"/>
              </a:rPr>
              <a:t>виникає</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недостатнє</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постачання</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його</a:t>
            </a:r>
            <a:r>
              <a:rPr lang="ru-RU" sz="1600" dirty="0">
                <a:latin typeface="Times New Roman" panose="02020603050405020304" pitchFamily="18" charset="0"/>
                <a:cs typeface="Times New Roman" panose="02020603050405020304" pitchFamily="18" charset="0"/>
              </a:rPr>
              <a:t> киснем, у </a:t>
            </a:r>
            <a:r>
              <a:rPr lang="ru-RU" sz="1600" dirty="0" err="1">
                <a:latin typeface="Times New Roman" panose="02020603050405020304" pitchFamily="18" charset="0"/>
                <a:cs typeface="Times New Roman" panose="02020603050405020304" pitchFamily="18" charset="0"/>
              </a:rPr>
              <a:t>зв’язку</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з</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порушенням</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кровотоку.Провину</a:t>
            </a:r>
            <a:r>
              <a:rPr lang="ru-RU" sz="1600" dirty="0">
                <a:latin typeface="Times New Roman" panose="02020603050405020304" pitchFamily="18" charset="0"/>
                <a:cs typeface="Times New Roman" panose="02020603050405020304" pitchFamily="18" charset="0"/>
              </a:rPr>
              <a:t> за </a:t>
            </a:r>
            <a:r>
              <a:rPr lang="ru-RU" sz="1600" dirty="0" err="1">
                <a:latin typeface="Times New Roman" panose="02020603050405020304" pitchFamily="18" charset="0"/>
                <a:cs typeface="Times New Roman" panose="02020603050405020304" pitchFamily="18" charset="0"/>
              </a:rPr>
              <a:t>це</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несуть</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атеросклеротичні</a:t>
            </a:r>
            <a:r>
              <a:rPr lang="ru-RU" sz="1600" dirty="0">
                <a:latin typeface="Times New Roman" panose="02020603050405020304" pitchFamily="18" charset="0"/>
                <a:cs typeface="Times New Roman" panose="02020603050405020304" pitchFamily="18" charset="0"/>
              </a:rPr>
              <a:t> бляшки, </a:t>
            </a:r>
            <a:r>
              <a:rPr lang="ru-RU" sz="1600" dirty="0" err="1">
                <a:latin typeface="Times New Roman" panose="02020603050405020304" pitchFamily="18" charset="0"/>
                <a:cs typeface="Times New Roman" panose="02020603050405020304" pitchFamily="18" charset="0"/>
              </a:rPr>
              <a:t>які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утворюються</a:t>
            </a:r>
            <a:r>
              <a:rPr lang="ru-RU" sz="1600" dirty="0">
                <a:latin typeface="Times New Roman" panose="02020603050405020304" pitchFamily="18" charset="0"/>
                <a:cs typeface="Times New Roman" panose="02020603050405020304" pitchFamily="18" charset="0"/>
              </a:rPr>
              <a:t> на </a:t>
            </a:r>
            <a:r>
              <a:rPr lang="ru-RU" sz="1600" dirty="0" err="1">
                <a:latin typeface="Times New Roman" panose="02020603050405020304" pitchFamily="18" charset="0"/>
                <a:cs typeface="Times New Roman" panose="02020603050405020304" pitchFamily="18" charset="0"/>
              </a:rPr>
              <a:t>стінках</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артерій</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з</a:t>
            </a:r>
            <a:r>
              <a:rPr lang="ru-RU" sz="1600" dirty="0">
                <a:latin typeface="Times New Roman" panose="02020603050405020304" pitchFamily="18" charset="0"/>
                <a:cs typeface="Times New Roman" panose="02020603050405020304" pitchFamily="18" charset="0"/>
              </a:rPr>
              <a:t> «поганого» холестерину, а </a:t>
            </a:r>
            <a:r>
              <a:rPr lang="ru-RU" sz="1600" dirty="0" err="1">
                <a:latin typeface="Times New Roman" panose="02020603050405020304" pitchFamily="18" charset="0"/>
                <a:cs typeface="Times New Roman" panose="02020603050405020304" pitchFamily="18" charset="0"/>
              </a:rPr>
              <a:t>також</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дегенеративні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зміни</a:t>
            </a:r>
            <a:r>
              <a:rPr lang="ru-RU" sz="1600" dirty="0">
                <a:latin typeface="Times New Roman" panose="02020603050405020304" pitchFamily="18" charset="0"/>
                <a:cs typeface="Times New Roman" panose="02020603050405020304" pitchFamily="18" charset="0"/>
              </a:rPr>
              <a:t> в </a:t>
            </a:r>
            <a:r>
              <a:rPr lang="ru-RU" sz="1600" dirty="0" err="1">
                <a:latin typeface="Times New Roman" panose="02020603050405020304" pitchFamily="18" charset="0"/>
                <a:cs typeface="Times New Roman" panose="02020603050405020304" pitchFamily="18" charset="0"/>
              </a:rPr>
              <a:t>шийному</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відділі</a:t>
            </a:r>
            <a:r>
              <a:rPr lang="ru-RU" sz="1600" dirty="0">
                <a:latin typeface="Times New Roman" panose="02020603050405020304" pitchFamily="18" charset="0"/>
                <a:cs typeface="Times New Roman" panose="02020603050405020304" pitchFamily="18" charset="0"/>
              </a:rPr>
              <a:t> хребта. </a:t>
            </a:r>
            <a:r>
              <a:rPr lang="ru-RU" sz="1600" dirty="0" err="1">
                <a:latin typeface="Times New Roman" panose="02020603050405020304" pitchFamily="18" charset="0"/>
                <a:cs typeface="Times New Roman" panose="02020603050405020304" pitchFamily="18" charset="0"/>
              </a:rPr>
              <a:t>Це</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призводить</a:t>
            </a:r>
            <a:r>
              <a:rPr lang="ru-RU" sz="1600" dirty="0">
                <a:latin typeface="Times New Roman" panose="02020603050405020304" pitchFamily="18" charset="0"/>
                <a:cs typeface="Times New Roman" panose="02020603050405020304" pitchFamily="18" charset="0"/>
              </a:rPr>
              <a:t> до </a:t>
            </a:r>
            <a:r>
              <a:rPr lang="ru-RU" sz="1600" dirty="0" err="1">
                <a:latin typeface="Times New Roman" panose="02020603050405020304" pitchFamily="18" charset="0"/>
                <a:cs typeface="Times New Roman" panose="02020603050405020304" pitchFamily="18" charset="0"/>
              </a:rPr>
              <a:t>утруднення</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переміщення</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крові</a:t>
            </a:r>
            <a:r>
              <a:rPr lang="ru-RU" sz="1600" dirty="0">
                <a:latin typeface="Times New Roman" panose="02020603050405020304" pitchFamily="18" charset="0"/>
                <a:cs typeface="Times New Roman" panose="02020603050405020304" pitchFamily="18" charset="0"/>
              </a:rPr>
              <a:t> в </a:t>
            </a:r>
            <a:r>
              <a:rPr lang="ru-RU" sz="1600" dirty="0" err="1">
                <a:latin typeface="Times New Roman" panose="02020603050405020304" pitchFamily="18" charset="0"/>
                <a:cs typeface="Times New Roman" panose="02020603050405020304" pitchFamily="18" charset="0"/>
              </a:rPr>
              <a:t>артеріях</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що</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постачають</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мозок</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Несприятливі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зміни</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судин</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можуть</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також</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з’являтися</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якщо</a:t>
            </a:r>
            <a:r>
              <a:rPr lang="ru-RU" sz="1600" dirty="0">
                <a:latin typeface="Times New Roman" panose="02020603050405020304" pitchFamily="18" charset="0"/>
                <a:cs typeface="Times New Roman" panose="02020603050405020304" pitchFamily="18" charset="0"/>
              </a:rPr>
              <a:t> не </a:t>
            </a:r>
            <a:r>
              <a:rPr lang="ru-RU" sz="1600" dirty="0" err="1">
                <a:latin typeface="Times New Roman" panose="02020603050405020304" pitchFamily="18" charset="0"/>
                <a:cs typeface="Times New Roman" panose="02020603050405020304" pitchFamily="18" charset="0"/>
              </a:rPr>
              <a:t>вживати</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заходів</a:t>
            </a:r>
            <a:r>
              <a:rPr lang="ru-RU" sz="1600" dirty="0">
                <a:latin typeface="Times New Roman" panose="02020603050405020304" pitchFamily="18" charset="0"/>
                <a:cs typeface="Times New Roman" panose="02020603050405020304" pitchFamily="18" charset="0"/>
              </a:rPr>
              <a:t> при </a:t>
            </a:r>
            <a:r>
              <a:rPr lang="ru-RU" sz="1600" dirty="0" err="1">
                <a:latin typeface="Times New Roman" panose="02020603050405020304" pitchFamily="18" charset="0"/>
                <a:cs typeface="Times New Roman" panose="02020603050405020304" pitchFamily="18" charset="0"/>
              </a:rPr>
              <a:t>діабеті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або</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гіпертонії</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Крім</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цього</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гіпоксія</a:t>
            </a:r>
            <a:r>
              <a:rPr lang="ru-RU" sz="1600" dirty="0">
                <a:latin typeface="Times New Roman" panose="02020603050405020304" pitchFamily="18" charset="0"/>
                <a:cs typeface="Times New Roman" panose="02020603050405020304" pitchFamily="18" charset="0"/>
              </a:rPr>
              <a:t> головного </a:t>
            </a:r>
            <a:r>
              <a:rPr lang="ru-RU" sz="1600" dirty="0" err="1">
                <a:latin typeface="Times New Roman" panose="02020603050405020304" pitchFamily="18" charset="0"/>
                <a:cs typeface="Times New Roman" panose="02020603050405020304" pitchFamily="18" charset="0"/>
              </a:rPr>
              <a:t>мозку</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може</a:t>
            </a:r>
            <a:r>
              <a:rPr lang="ru-RU" sz="1600" dirty="0">
                <a:latin typeface="Times New Roman" panose="02020603050405020304" pitchFamily="18" charset="0"/>
                <a:cs typeface="Times New Roman" panose="02020603050405020304" pitchFamily="18" charset="0"/>
              </a:rPr>
              <a:t> бути </a:t>
            </a:r>
            <a:r>
              <a:rPr lang="ru-RU" sz="1600" dirty="0" err="1">
                <a:latin typeface="Times New Roman" panose="02020603050405020304" pitchFamily="18" charset="0"/>
                <a:cs typeface="Times New Roman" panose="02020603050405020304" pitchFamily="18" charset="0"/>
              </a:rPr>
              <a:t>наслідком</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сильної</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анемії</a:t>
            </a:r>
            <a:r>
              <a:rPr lang="ru-RU" sz="1600" dirty="0">
                <a:latin typeface="Times New Roman" panose="02020603050405020304" pitchFamily="18" charset="0"/>
                <a:cs typeface="Times New Roman" panose="02020603050405020304" pitchFamily="18" charset="0"/>
              </a:rPr>
              <a:t>. У таких </a:t>
            </a:r>
            <a:r>
              <a:rPr lang="ru-RU" sz="1600" dirty="0" err="1">
                <a:latin typeface="Times New Roman" panose="02020603050405020304" pitchFamily="18" charset="0"/>
                <a:cs typeface="Times New Roman" panose="02020603050405020304" pitchFamily="18" charset="0"/>
              </a:rPr>
              <a:t>випадках</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найбільш</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ефективний</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спосіб</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пом’якшення</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запаморочення</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втрати</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рівноваги</a:t>
            </a:r>
            <a:r>
              <a:rPr lang="ru-RU" sz="1600" dirty="0">
                <a:latin typeface="Times New Roman" panose="02020603050405020304" pitchFamily="18" charset="0"/>
                <a:cs typeface="Times New Roman" panose="02020603050405020304" pitchFamily="18" charset="0"/>
              </a:rPr>
              <a:t> – </a:t>
            </a:r>
            <a:r>
              <a:rPr lang="ru-RU" sz="1600" dirty="0" err="1">
                <a:latin typeface="Times New Roman" panose="02020603050405020304" pitchFamily="18" charset="0"/>
                <a:cs typeface="Times New Roman" panose="02020603050405020304" pitchFamily="18" charset="0"/>
              </a:rPr>
              <a:t>лікування</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серцево-судинних</a:t>
            </a:r>
            <a:r>
              <a:rPr lang="ru-RU" sz="1600" dirty="0">
                <a:latin typeface="Times New Roman" panose="02020603050405020304" pitchFamily="18" charset="0"/>
                <a:cs typeface="Times New Roman" panose="02020603050405020304" pitchFamily="18" charset="0"/>
              </a:rPr>
              <a:t> проблем </a:t>
            </a:r>
            <a:r>
              <a:rPr lang="ru-RU" sz="1600" dirty="0" err="1">
                <a:latin typeface="Times New Roman" panose="02020603050405020304" pitchFamily="18" charset="0"/>
                <a:cs typeface="Times New Roman" panose="02020603050405020304" pitchFamily="18" charset="0"/>
              </a:rPr>
              <a:t>і</a:t>
            </a:r>
            <a:r>
              <a:rPr lang="ru-RU" sz="1600" dirty="0">
                <a:latin typeface="Times New Roman" panose="02020603050405020304" pitchFamily="18" charset="0"/>
                <a:cs typeface="Times New Roman" panose="02020603050405020304" pitchFamily="18" charset="0"/>
              </a:rPr>
              <a:t> причин, </a:t>
            </a:r>
            <a:r>
              <a:rPr lang="ru-RU" sz="1600" dirty="0" err="1">
                <a:latin typeface="Times New Roman" panose="02020603050405020304" pitchFamily="18" charset="0"/>
                <a:cs typeface="Times New Roman" panose="02020603050405020304" pitchFamily="18" charset="0"/>
              </a:rPr>
              <a:t>що</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їх</a:t>
            </a:r>
            <a:r>
              <a:rPr lang="ru-RU" sz="1600" dirty="0">
                <a:latin typeface="Times New Roman" panose="02020603050405020304" pitchFamily="18" charset="0"/>
                <a:cs typeface="Times New Roman" panose="02020603050405020304" pitchFamily="18" charset="0"/>
              </a:rPr>
              <a:t> </a:t>
            </a:r>
            <a:r>
              <a:rPr lang="" sz="1600" dirty="0" err="1">
                <a:latin typeface="Times New Roman" panose="02020603050405020304" pitchFamily="18" charset="0"/>
                <a:cs typeface="Times New Roman" panose="02020603050405020304" pitchFamily="18" charset="0"/>
              </a:rPr>
              <a:t>викликають.</a:t>
            </a:r>
            <a:endParaRPr lang="ru-RU" sz="16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11367" y="-273843"/>
            <a:ext cx="8801726" cy="1547944"/>
          </a:xfrm>
        </p:spPr>
        <p:txBody>
          <a:bodyPr>
            <a:normAutofit/>
          </a:bodyPr>
          <a:lstStyle/>
          <a:p>
            <a:r>
              <a:rPr lang="ru-RU" sz="2000" b="1">
                <a:latin typeface="Times New Roman" panose="02020603050405020304" pitchFamily="18" charset="0"/>
                <a:cs typeface="Times New Roman" panose="02020603050405020304" pitchFamily="18" charset="0"/>
              </a:rPr>
              <a:t>Цукровий діабет в порушеннях координації</a:t>
            </a:r>
          </a:p>
        </p:txBody>
      </p:sp>
      <p:sp>
        <p:nvSpPr>
          <p:cNvPr id="3" name="Содержимое 2"/>
          <p:cNvSpPr>
            <a:spLocks noGrp="1"/>
          </p:cNvSpPr>
          <p:nvPr>
            <p:ph idx="1"/>
          </p:nvPr>
        </p:nvSpPr>
        <p:spPr>
          <a:xfrm>
            <a:off x="107157" y="1047750"/>
            <a:ext cx="9036843" cy="4298156"/>
          </a:xfrm>
        </p:spPr>
        <p:txBody>
          <a:bodyPr>
            <a:noAutofit/>
          </a:bodyPr>
          <a:lstStyle/>
          <a:p>
            <a:pPr marL="0" indent="0">
              <a:buNone/>
            </a:pPr>
            <a:r>
              <a:rPr lang="ru-RU" sz="1600">
                <a:latin typeface="Times New Roman" panose="02020603050405020304" pitchFamily="18" charset="0"/>
                <a:cs typeface="Times New Roman" panose="02020603050405020304" pitchFamily="18" charset="0"/>
              </a:rPr>
              <a:t>Старіння та наявність цукрового діабету факторами ризику розвитку функціональних порушень. Пацієнти з цукровим діабетом є менш фізично</a:t>
            </a:r>
          </a:p>
          <a:p>
            <a:pPr marL="0" indent="0">
              <a:buNone/>
            </a:pPr>
            <a:r>
              <a:rPr lang="ru-RU" sz="1600">
                <a:latin typeface="Times New Roman" panose="02020603050405020304" pitchFamily="18" charset="0"/>
                <a:cs typeface="Times New Roman" panose="02020603050405020304" pitchFamily="18" charset="0"/>
              </a:rPr>
              <a:t>активними та мають більше функціональних порушень, аніж особи без діабету. Етіологія функціональних порушень при діабеті може також включати вплив супутніх медичних станів, периферичної нейропатії, порушень зору та слуху і проблеми з підтриманням оординації та балансу. Периферична нейропатія, яка навна у 50-70% діабетиків літнього
віку, підвищує ризик ортостатичної нестабільності, порушень балансу та атрофії м’язів, що
зменшує фізичну активність та збільшує ризик падінь. Інші медичні стани, що часто
супроводжують перебіг цукрового діабету, такі як ІХС, ожиріння, дегенеративні суглобові
розлади, депресія та порушення зору, також можуть негативно впливати на фізичну
активність і функціонування.</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1">
            <a:extLst>
              <a:ext uri="{FF2B5EF4-FFF2-40B4-BE49-F238E27FC236}">
                <a16:creationId xmlns:a16="http://schemas.microsoft.com/office/drawing/2014/main" id="{113351C9-16D0-B34B-8C26-E1371A6F8291}"/>
              </a:ext>
            </a:extLst>
          </p:cNvPr>
          <p:cNvSpPr>
            <a:spLocks noGrp="1"/>
          </p:cNvSpPr>
          <p:nvPr>
            <p:ph idx="1"/>
          </p:nvPr>
        </p:nvSpPr>
        <p:spPr>
          <a:xfrm>
            <a:off x="404812" y="809625"/>
            <a:ext cx="8739188" cy="4845844"/>
          </a:xfrm>
        </p:spPr>
        <p:txBody>
          <a:bodyPr>
            <a:normAutofit/>
          </a:bodyPr>
          <a:lstStyle/>
          <a:p>
            <a:pPr marL="0" indent="0">
              <a:buNone/>
            </a:pPr>
            <a:r>
              <a:rPr lang="uk-UA" b="1">
                <a:effectLst/>
                <a:latin typeface="Times New Roman" panose="02020603050405020304" pitchFamily="18" charset="0"/>
                <a:cs typeface="Times New Roman" panose="02020603050405020304" pitchFamily="18" charset="0"/>
              </a:rPr>
              <a:t>Обстеження необхідні </a:t>
            </a:r>
            <a:r>
              <a:rPr lang="" b="1">
                <a:effectLst/>
                <a:latin typeface="Times New Roman" panose="02020603050405020304" pitchFamily="18" charset="0"/>
                <a:cs typeface="Times New Roman" panose="02020603050405020304" pitchFamily="18" charset="0"/>
              </a:rPr>
              <a:t>Для </a:t>
            </a:r>
            <a:r>
              <a:rPr lang="uk-UA" b="1">
                <a:effectLst/>
                <a:latin typeface="Times New Roman" panose="02020603050405020304" pitchFamily="18" charset="0"/>
                <a:cs typeface="Times New Roman" panose="02020603050405020304" pitchFamily="18" charset="0"/>
              </a:rPr>
              <a:t>поставки діагнозу - порушення координації рухів. </a:t>
            </a:r>
          </a:p>
          <a:p>
            <a:pPr marL="0" indent="0">
              <a:buNone/>
            </a:pPr>
            <a:r>
              <a:rPr lang="" sz="1600">
                <a:latin typeface="Times New Roman" panose="02020603050405020304" pitchFamily="18" charset="0"/>
                <a:cs typeface="Times New Roman" panose="02020603050405020304" pitchFamily="18" charset="0"/>
              </a:rPr>
              <a:t>-</a:t>
            </a:r>
            <a:r>
              <a:rPr lang="uk-UA" sz="1600">
                <a:effectLst/>
                <a:latin typeface="Times New Roman" panose="02020603050405020304" pitchFamily="18" charset="0"/>
                <a:cs typeface="Times New Roman" panose="02020603050405020304" pitchFamily="18" charset="0"/>
              </a:rPr>
              <a:t>КТ та МРТ головного мозку та шийного відділу хребта дозволить виявити порушення у будові головного мозку, також буде видно наявність пухлин або крововиливів.</a:t>
            </a:r>
          </a:p>
          <a:p>
            <a:pPr marL="0" indent="0">
              <a:buNone/>
            </a:pPr>
            <a:r>
              <a:rPr lang="" sz="1600">
                <a:effectLst/>
                <a:latin typeface="Times New Roman" panose="02020603050405020304" pitchFamily="18" charset="0"/>
                <a:cs typeface="Times New Roman" panose="02020603050405020304" pitchFamily="18" charset="0"/>
              </a:rPr>
              <a:t>-</a:t>
            </a:r>
            <a:r>
              <a:rPr lang="uk-UA" sz="1600">
                <a:effectLst/>
                <a:latin typeface="Times New Roman" panose="02020603050405020304" pitchFamily="18" charset="0"/>
                <a:cs typeface="Times New Roman" panose="02020603050405020304" pitchFamily="18" charset="0"/>
              </a:rPr>
              <a:t>Огляд лікарем оториноларингологом (ЛОР-лікар) для перевірки внутрішнього вуха та оцінки слуху. </a:t>
            </a:r>
          </a:p>
          <a:p>
            <a:pPr marL="0" indent="0">
              <a:buNone/>
            </a:pPr>
            <a:r>
              <a:rPr lang="" sz="1600">
                <a:latin typeface="Times New Roman" panose="02020603050405020304" pitchFamily="18" charset="0"/>
                <a:cs typeface="Times New Roman" panose="02020603050405020304" pitchFamily="18" charset="0"/>
              </a:rPr>
              <a:t>-Л</a:t>
            </a:r>
            <a:r>
              <a:rPr lang="uk-UA" sz="1600">
                <a:effectLst/>
                <a:latin typeface="Times New Roman" panose="02020603050405020304" pitchFamily="18" charset="0"/>
                <a:cs typeface="Times New Roman" panose="02020603050405020304" pitchFamily="18" charset="0"/>
              </a:rPr>
              <a:t>абораторні дослідження: токсикологічний аналіз допоможе виявити ознаки отруєння, аналіз крові на виявлення запальних процесів в організмі, перевірка концентрації вітаміну В12, аналіз крові на вміст гормонів. </a:t>
            </a:r>
          </a:p>
          <a:p>
            <a:pPr>
              <a:buFontTx/>
              <a:buChar char="-"/>
            </a:pPr>
            <a:r>
              <a:rPr lang="uk-UA" sz="1600">
                <a:effectLst/>
                <a:latin typeface="Times New Roman" panose="02020603050405020304" pitchFamily="18" charset="0"/>
                <a:cs typeface="Times New Roman" panose="02020603050405020304" pitchFamily="18" charset="0"/>
              </a:rPr>
              <a:t>ЕКГ. </a:t>
            </a:r>
          </a:p>
          <a:p>
            <a:pPr marL="0" indent="0">
              <a:buNone/>
            </a:pPr>
            <a:r>
              <a:rPr lang="" sz="1600">
                <a:effectLst/>
                <a:latin typeface="Times New Roman" panose="02020603050405020304" pitchFamily="18" charset="0"/>
                <a:cs typeface="Times New Roman" panose="02020603050405020304" pitchFamily="18" charset="0"/>
              </a:rPr>
              <a:t>-У</a:t>
            </a:r>
            <a:r>
              <a:rPr lang="uk-UA" sz="1600">
                <a:effectLst/>
                <a:latin typeface="Times New Roman" panose="02020603050405020304" pitchFamily="18" charset="0"/>
                <a:cs typeface="Times New Roman" panose="02020603050405020304" pitchFamily="18" charset="0"/>
              </a:rPr>
              <a:t>ЗД внутрішніх органів.</a:t>
            </a:r>
            <a:endParaRPr lang="" sz="16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848119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199" y="631032"/>
            <a:ext cx="8008145" cy="4911725"/>
          </a:xfrm>
        </p:spPr>
        <p:txBody>
          <a:bodyPr>
            <a:normAutofit/>
          </a:bodyPr>
          <a:lstStyle/>
          <a:p>
            <a:pPr marL="0" indent="0">
              <a:buNone/>
            </a:pPr>
            <a:r>
              <a:rPr lang="ru-RU" sz="1600" dirty="0" err="1">
                <a:latin typeface="Times New Roman" panose="02020603050405020304" pitchFamily="18" charset="0"/>
                <a:cs typeface="Times New Roman" panose="02020603050405020304" pitchFamily="18" charset="0"/>
              </a:rPr>
              <a:t>Геронтологія</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включає</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геріатрію</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герогігієну</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геронтопсихологію</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Основними</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завданнями</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геронтології</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є</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з’ясування</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механізмів</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старіння</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встановлення</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їх</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взаємозв’язку</a:t>
            </a:r>
            <a:r>
              <a:rPr lang="ru-RU" sz="1600" dirty="0">
                <a:latin typeface="Times New Roman" panose="02020603050405020304" pitchFamily="18" charset="0"/>
                <a:cs typeface="Times New Roman" panose="02020603050405020304" pitchFamily="18" charset="0"/>
              </a:rPr>
              <a:t> в </a:t>
            </a:r>
            <a:r>
              <a:rPr lang="ru-RU" sz="1600" dirty="0" err="1">
                <a:latin typeface="Times New Roman" panose="02020603050405020304" pitchFamily="18" charset="0"/>
                <a:cs typeface="Times New Roman" panose="02020603050405020304" pitchFamily="18" charset="0"/>
              </a:rPr>
              <a:t>процесі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життєдіяльності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організмів</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визначення</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механізмів</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адаптації</a:t>
            </a:r>
            <a:r>
              <a:rPr lang="ru-RU" sz="1600" dirty="0">
                <a:latin typeface="Times New Roman" panose="02020603050405020304" pitchFamily="18" charset="0"/>
                <a:cs typeface="Times New Roman" panose="02020603050405020304" pitchFamily="18" charset="0"/>
              </a:rPr>
              <a:t> до умов </a:t>
            </a:r>
            <a:r>
              <a:rPr lang="ru-RU" sz="1600" dirty="0" err="1">
                <a:latin typeface="Times New Roman" panose="02020603050405020304" pitchFamily="18" charset="0"/>
                <a:cs typeface="Times New Roman" panose="02020603050405020304" pitchFamily="18" charset="0"/>
              </a:rPr>
              <a:t>навколишнього</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середовища</a:t>
            </a:r>
            <a:r>
              <a:rPr lang="ru-RU" sz="1600" dirty="0">
                <a:latin typeface="Times New Roman" panose="02020603050405020304" pitchFamily="18" charset="0"/>
                <a:cs typeface="Times New Roman" panose="02020603050405020304" pitchFamily="18" charset="0"/>
              </a:rPr>
              <a:t>.</a:t>
            </a:r>
          </a:p>
        </p:txBody>
      </p:sp>
      <p:pic>
        <p:nvPicPr>
          <p:cNvPr id="6" name="Рисунок 5">
            <a:extLst>
              <a:ext uri="{FF2B5EF4-FFF2-40B4-BE49-F238E27FC236}">
                <a16:creationId xmlns:a16="http://schemas.microsoft.com/office/drawing/2014/main" id="{217318CA-18C8-0F4C-B5F0-956B5DCD2A79}"/>
              </a:ext>
            </a:extLst>
          </p:cNvPr>
          <p:cNvPicPr>
            <a:picLocks noChangeAspect="1"/>
          </p:cNvPicPr>
          <p:nvPr/>
        </p:nvPicPr>
        <p:blipFill>
          <a:blip r:embed="rId2"/>
          <a:stretch>
            <a:fillRect/>
          </a:stretch>
        </p:blipFill>
        <p:spPr>
          <a:xfrm>
            <a:off x="2100175" y="2546129"/>
            <a:ext cx="4943650" cy="3882206"/>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2C57348F-5A78-CA48-BBA4-33C36A6F0496}"/>
              </a:ext>
            </a:extLst>
          </p:cNvPr>
          <p:cNvSpPr>
            <a:spLocks noGrp="1"/>
          </p:cNvSpPr>
          <p:nvPr>
            <p:ph idx="1"/>
          </p:nvPr>
        </p:nvSpPr>
        <p:spPr>
          <a:xfrm>
            <a:off x="464344" y="892969"/>
            <a:ext cx="8215311" cy="4452937"/>
          </a:xfrm>
        </p:spPr>
        <p:txBody>
          <a:bodyPr>
            <a:noAutofit/>
          </a:bodyPr>
          <a:lstStyle/>
          <a:p>
            <a:pPr marL="0" indent="0">
              <a:buNone/>
            </a:pPr>
            <a:r>
              <a:rPr lang="" b="1">
                <a:latin typeface="Times New Roman" panose="02020603050405020304" pitchFamily="18" charset="0"/>
                <a:cs typeface="Times New Roman" panose="02020603050405020304" pitchFamily="18" charset="0"/>
              </a:rPr>
              <a:t>Лікування</a:t>
            </a:r>
          </a:p>
          <a:p>
            <a:pPr marL="0" indent="0">
              <a:buNone/>
            </a:pPr>
            <a:r>
              <a:rPr lang="" sz="1600">
                <a:latin typeface="Times New Roman" panose="02020603050405020304" pitchFamily="18" charset="0"/>
                <a:cs typeface="Times New Roman" panose="02020603050405020304" pitchFamily="18" charset="0"/>
              </a:rPr>
              <a:t>Лікування Захворювання індивідуальне і пов'язане з причиною цих відхилень. Можливо, буде потрібно лікування у кількох фахівців крім невролога.</a:t>
            </a:r>
          </a:p>
          <a:p>
            <a:pPr marL="0" indent="0">
              <a:buNone/>
            </a:pPr>
            <a:r>
              <a:rPr lang="" sz="1600">
                <a:latin typeface="Times New Roman" panose="02020603050405020304" pitchFamily="18" charset="0"/>
                <a:cs typeface="Times New Roman" panose="02020603050405020304" pitchFamily="18" charset="0"/>
              </a:rPr>
              <a:t>При виявленні пухлин або крововиливів найчастіше потрібне хірургічне втручання.</a:t>
            </a:r>
          </a:p>
          <a:p>
            <a:pPr marL="0" indent="0">
              <a:buNone/>
            </a:pPr>
            <a:r>
              <a:rPr lang="" sz="1600">
                <a:latin typeface="Times New Roman" panose="02020603050405020304" pitchFamily="18" charset="0"/>
                <a:cs typeface="Times New Roman" panose="02020603050405020304" pitchFamily="18" charset="0"/>
              </a:rPr>
              <a:t>Для нормалізації мозкового кровообігу призначають препарати, що покращують мозковий кровотік.</a:t>
            </a:r>
          </a:p>
          <a:p>
            <a:pPr marL="0" indent="0">
              <a:buNone/>
            </a:pPr>
            <a:r>
              <a:rPr lang="" sz="1600">
                <a:latin typeface="Times New Roman" panose="02020603050405020304" pitchFamily="18" charset="0"/>
                <a:cs typeface="Times New Roman" panose="02020603050405020304" pitchFamily="18" charset="0"/>
              </a:rPr>
              <a:t>При отруєнні токсичними речовинами організм прочищається за допомогою різних розчинів.</a:t>
            </a:r>
          </a:p>
          <a:p>
            <a:pPr marL="0" indent="0">
              <a:buNone/>
            </a:pPr>
            <a:r>
              <a:rPr lang="" sz="1600">
                <a:latin typeface="Times New Roman" panose="02020603050405020304" pitchFamily="18" charset="0"/>
                <a:cs typeface="Times New Roman" panose="02020603050405020304" pitchFamily="18" charset="0"/>
              </a:rPr>
              <a:t>При нестачі вітаміну В12 призначаються препарати, що містять цей вітамін.</a:t>
            </a:r>
          </a:p>
          <a:p>
            <a:pPr marL="0" indent="0">
              <a:buNone/>
            </a:pPr>
            <a:r>
              <a:rPr lang="" sz="1600">
                <a:latin typeface="Times New Roman" panose="02020603050405020304" pitchFamily="18" charset="0"/>
                <a:cs typeface="Times New Roman" panose="02020603050405020304" pitchFamily="18" charset="0"/>
              </a:rPr>
              <a:t>Крім медикаментозної терапії призначаються: масаж, фізіопроцедури, ЛФК.</a:t>
            </a:r>
          </a:p>
        </p:txBody>
      </p:sp>
    </p:spTree>
    <p:extLst>
      <p:ext uri="{BB962C8B-B14F-4D97-AF65-F5344CB8AC3E}">
        <p14:creationId xmlns:p14="http://schemas.microsoft.com/office/powerpoint/2010/main" val="7887174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7C27085B-7CD6-CB4E-8AA0-3940B2AF49CF}"/>
              </a:ext>
            </a:extLst>
          </p:cNvPr>
          <p:cNvSpPr>
            <a:spLocks noGrp="1"/>
          </p:cNvSpPr>
          <p:nvPr>
            <p:ph idx="1"/>
          </p:nvPr>
        </p:nvSpPr>
        <p:spPr>
          <a:xfrm>
            <a:off x="553640" y="2269332"/>
            <a:ext cx="8036720" cy="2862262"/>
          </a:xfrm>
        </p:spPr>
        <p:txBody>
          <a:bodyPr>
            <a:normAutofit/>
          </a:bodyPr>
          <a:lstStyle/>
          <a:p>
            <a:pPr marL="0" indent="0">
              <a:buNone/>
            </a:pPr>
            <a:r>
              <a:rPr lang="" sz="1600">
                <a:latin typeface="Times New Roman" panose="02020603050405020304" pitchFamily="18" charset="0"/>
                <a:cs typeface="Times New Roman" panose="02020603050405020304" pitchFamily="18" charset="0"/>
              </a:rPr>
              <a:t>Для того щоб визначити захворювання у іншої людини, проведіть з ним 1-хвилинний тест: попросіть його заплющити очі і доторкнутися пальцем руки до кінчика носа або намалювати в повітрі геометричну фігуру. При порушенні координації руху йому буде складно вчинити подібні дії.</a:t>
            </a:r>
          </a:p>
        </p:txBody>
      </p:sp>
    </p:spTree>
    <p:extLst>
      <p:ext uri="{BB962C8B-B14F-4D97-AF65-F5344CB8AC3E}">
        <p14:creationId xmlns:p14="http://schemas.microsoft.com/office/powerpoint/2010/main" val="15040429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19725" y="-17039"/>
            <a:ext cx="10364451" cy="1596177"/>
          </a:xfrm>
        </p:spPr>
        <p:txBody>
          <a:bodyPr>
            <a:normAutofit/>
          </a:bodyPr>
          <a:lstStyle/>
          <a:p>
            <a:r>
              <a:rPr lang="ru-RU" sz="2000" b="1">
                <a:latin typeface="Times New Roman" panose="02020603050405020304" pitchFamily="18" charset="0"/>
                <a:cs typeface="Times New Roman" panose="02020603050405020304" pitchFamily="18" charset="0"/>
              </a:rPr>
              <a:t>Фізична реабілітація</a:t>
            </a:r>
          </a:p>
        </p:txBody>
      </p:sp>
      <p:sp>
        <p:nvSpPr>
          <p:cNvPr id="3" name="Содержимое 2"/>
          <p:cNvSpPr>
            <a:spLocks noGrp="1"/>
          </p:cNvSpPr>
          <p:nvPr>
            <p:ph idx="1"/>
          </p:nvPr>
        </p:nvSpPr>
        <p:spPr>
          <a:xfrm>
            <a:off x="272340" y="1738313"/>
            <a:ext cx="8837446" cy="2790825"/>
          </a:xfrm>
        </p:spPr>
        <p:txBody>
          <a:bodyPr>
            <a:noAutofit/>
          </a:bodyPr>
          <a:lstStyle/>
          <a:p>
            <a:pPr marL="0" indent="0">
              <a:buNone/>
            </a:pPr>
            <a:r>
              <a:rPr lang="ru-RU" sz="1600">
                <a:latin typeface="Times New Roman" panose="02020603050405020304" pitchFamily="18" charset="0"/>
                <a:cs typeface="Times New Roman" panose="02020603050405020304" pitchFamily="18" charset="0"/>
              </a:rPr>
              <a:t>Фізична реабілітація
Поточні дослідження показують, що якщо людина може ходити, фізична реабілітація повинна містити програму вправ з наступними компонентами:
статичний баланс;
динамічний баланс;
координація тулуба та кінцівок;
попередження утворення контрактур.
Щойно лікар визначає, що людина здатна безпечно виконувати вправи самостійно, пацієнту рекомендують щоденні заняття вдома. Систематичне виконання комплексу вправ сприяє подальшому поліпшенню стану</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Объект 6">
            <a:extLst>
              <a:ext uri="{FF2B5EF4-FFF2-40B4-BE49-F238E27FC236}">
                <a16:creationId xmlns:a16="http://schemas.microsoft.com/office/drawing/2014/main" id="{151EF793-6F78-9B4A-9E1F-3A4E48F2D811}"/>
              </a:ext>
            </a:extLst>
          </p:cNvPr>
          <p:cNvSpPr>
            <a:spLocks noGrp="1"/>
          </p:cNvSpPr>
          <p:nvPr>
            <p:ph idx="1"/>
          </p:nvPr>
        </p:nvSpPr>
        <p:spPr>
          <a:xfrm>
            <a:off x="355683" y="616875"/>
            <a:ext cx="8432633" cy="2157282"/>
          </a:xfrm>
        </p:spPr>
        <p:txBody>
          <a:bodyPr>
            <a:normAutofit/>
          </a:bodyPr>
          <a:lstStyle/>
          <a:p>
            <a:pPr marL="0" indent="0">
              <a:buNone/>
            </a:pPr>
            <a:r>
              <a:rPr lang="ru-RU" sz="1600">
                <a:latin typeface="Times New Roman" panose="02020603050405020304" pitchFamily="18" charset="0"/>
                <a:cs typeface="Times New Roman" panose="02020603050405020304" pitchFamily="18" charset="0"/>
              </a:rPr>
              <a:t>Для запобігання ризику падіння, пов’язаного з порушенням рівноваги або поганою координацією, пацієнтам рекомендують користуватися тростиною або ходунками. Оскільки атаксія може призвести до важкої інвалідизації та необхідності використання інвалідного візка, потрібно, крім терапії атаксії, проводити заходи щодо збільшення м’язової сили та загальної витривалості</a:t>
            </a:r>
          </a:p>
        </p:txBody>
      </p:sp>
      <p:pic>
        <p:nvPicPr>
          <p:cNvPr id="3" name="Рисунок 2">
            <a:extLst>
              <a:ext uri="{FF2B5EF4-FFF2-40B4-BE49-F238E27FC236}">
                <a16:creationId xmlns:a16="http://schemas.microsoft.com/office/drawing/2014/main" id="{712C1FDB-3AF4-0246-9278-FF2D07281B9C}"/>
              </a:ext>
            </a:extLst>
          </p:cNvPr>
          <p:cNvPicPr>
            <a:picLocks noChangeAspect="1"/>
          </p:cNvPicPr>
          <p:nvPr/>
        </p:nvPicPr>
        <p:blipFill>
          <a:blip r:embed="rId2"/>
          <a:stretch>
            <a:fillRect/>
          </a:stretch>
        </p:blipFill>
        <p:spPr>
          <a:xfrm>
            <a:off x="628649" y="3095626"/>
            <a:ext cx="4467225" cy="3293268"/>
          </a:xfrm>
          <a:prstGeom prst="rect">
            <a:avLst/>
          </a:prstGeom>
        </p:spPr>
      </p:pic>
      <p:pic>
        <p:nvPicPr>
          <p:cNvPr id="6" name="Рисунок 5">
            <a:extLst>
              <a:ext uri="{FF2B5EF4-FFF2-40B4-BE49-F238E27FC236}">
                <a16:creationId xmlns:a16="http://schemas.microsoft.com/office/drawing/2014/main" id="{A58E38A3-B9E8-F74C-94EA-83FC4D696DAB}"/>
              </a:ext>
            </a:extLst>
          </p:cNvPr>
          <p:cNvPicPr>
            <a:picLocks noChangeAspect="1"/>
          </p:cNvPicPr>
          <p:nvPr/>
        </p:nvPicPr>
        <p:blipFill>
          <a:blip r:embed="rId3"/>
          <a:stretch>
            <a:fillRect/>
          </a:stretch>
        </p:blipFill>
        <p:spPr>
          <a:xfrm>
            <a:off x="5765005" y="3095626"/>
            <a:ext cx="3023311" cy="3345656"/>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B6C48E17-3D92-354C-B523-A6FAFCA69743}"/>
              </a:ext>
            </a:extLst>
          </p:cNvPr>
          <p:cNvSpPr>
            <a:spLocks noGrp="1"/>
          </p:cNvSpPr>
          <p:nvPr>
            <p:ph idx="1"/>
          </p:nvPr>
        </p:nvSpPr>
        <p:spPr>
          <a:xfrm>
            <a:off x="379495" y="1631156"/>
            <a:ext cx="8623133" cy="3409950"/>
          </a:xfrm>
        </p:spPr>
        <p:txBody>
          <a:bodyPr>
            <a:normAutofit/>
          </a:bodyPr>
          <a:lstStyle/>
          <a:p>
            <a:pPr marL="0" indent="0">
              <a:buNone/>
            </a:pPr>
            <a:r>
              <a:rPr lang="uk-UA" sz="1800" b="1">
                <a:effectLst/>
                <a:latin typeface="Times New Roman" panose="02020603050405020304" pitchFamily="18" charset="0"/>
                <a:cs typeface="Times New Roman" panose="02020603050405020304" pitchFamily="18" charset="0"/>
              </a:rPr>
              <a:t>Профілактика порушень координації</a:t>
            </a:r>
          </a:p>
          <a:p>
            <a:pPr marL="0" indent="0">
              <a:buNone/>
            </a:pPr>
            <a:r>
              <a:rPr lang="uk-UA" sz="1800" b="1">
                <a:effectLst/>
                <a:latin typeface="Times New Roman" panose="02020603050405020304" pitchFamily="18" charset="0"/>
                <a:cs typeface="Times New Roman" panose="02020603050405020304" pitchFamily="18" charset="0"/>
              </a:rPr>
              <a:t>Профілактика атаксії </a:t>
            </a:r>
            <a:r>
              <a:rPr lang="uk-UA" sz="1800">
                <a:effectLst/>
                <a:latin typeface="Times New Roman" panose="02020603050405020304" pitchFamily="18" charset="0"/>
                <a:cs typeface="Times New Roman" panose="02020603050405020304" pitchFamily="18" charset="0"/>
              </a:rPr>
              <a:t>– це своєчасне лікування та профілактика захворювань, що її викликають. Це виняток фактора отруєння алкогольними, хімічними, лікарськими засобами, контроль за рівнем вітамінів та мінералів в організмі, здоровий спосіб життя, спорт.</a:t>
            </a:r>
            <a:endParaRPr lang="" sz="1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617701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DB3699DF-CFB3-5B46-98A7-D44C0299070D}"/>
              </a:ext>
            </a:extLst>
          </p:cNvPr>
          <p:cNvSpPr>
            <a:spLocks noGrp="1"/>
          </p:cNvSpPr>
          <p:nvPr>
            <p:ph idx="1"/>
          </p:nvPr>
        </p:nvSpPr>
        <p:spPr>
          <a:xfrm>
            <a:off x="415215" y="1273969"/>
            <a:ext cx="8313570" cy="2826543"/>
          </a:xfrm>
        </p:spPr>
        <p:txBody>
          <a:bodyPr>
            <a:noAutofit/>
          </a:bodyPr>
          <a:lstStyle/>
          <a:p>
            <a:pPr marL="0" indent="0">
              <a:buNone/>
            </a:pPr>
            <a:r>
              <a:rPr lang="" b="1">
                <a:latin typeface="Times New Roman" panose="02020603050405020304" pitchFamily="18" charset="0"/>
                <a:cs typeface="Times New Roman" panose="02020603050405020304" pitchFamily="18" charset="0"/>
              </a:rPr>
              <a:t>Наслідки</a:t>
            </a:r>
          </a:p>
          <a:p>
            <a:pPr marL="0" indent="0">
              <a:buNone/>
            </a:pPr>
            <a:r>
              <a:rPr lang="" sz="1600">
                <a:latin typeface="Times New Roman" panose="02020603050405020304" pitchFamily="18" charset="0"/>
                <a:cs typeface="Times New Roman" panose="02020603050405020304" pitchFamily="18" charset="0"/>
              </a:rPr>
              <a:t>Наслідки атаксії залежать від причини, яка спричинила порушення. Якщо це отруєння алкоголем, то за винятком спиртного, найчастіше відбувається відновлення фізіологічних функцій організму.</a:t>
            </a:r>
          </a:p>
          <a:p>
            <a:pPr marL="0" indent="0">
              <a:buNone/>
            </a:pPr>
            <a:r>
              <a:rPr lang="" sz="1600">
                <a:latin typeface="Times New Roman" panose="02020603050405020304" pitchFamily="18" charset="0"/>
                <a:cs typeface="Times New Roman" panose="02020603050405020304" pitchFamily="18" charset="0"/>
              </a:rPr>
              <a:t>При гіпотиреозі, пухлинах мозку або нестачі вітаміну B12 – можливе зменшення при усуненні причин.Якщо це спадкові розлади, корекції вони не піддаються. Тоді лікування необхідно для того, щоб послабити симптоматику та покращити життя пацієнта.За допомогою лікувальної фізкультури пацієнт зможе покращити рівновагу тіла, поставу та скоординувати рухи настільки максимально, наскільки можливо у його випадку.</a:t>
            </a:r>
          </a:p>
          <a:p>
            <a:pPr marL="0" indent="0">
              <a:buNone/>
            </a:pPr>
            <a:r>
              <a:rPr lang="" sz="1600">
                <a:latin typeface="Times New Roman" panose="02020603050405020304" pitchFamily="18" charset="0"/>
                <a:cs typeface="Times New Roman" panose="02020603050405020304" pitchFamily="18" charset="0"/>
              </a:rPr>
              <a:t> Використовуються пристрої, які допомагають та полегшують хворому приймати їжу, виконувати повсякденні дії, ходити.</a:t>
            </a:r>
          </a:p>
        </p:txBody>
      </p:sp>
    </p:spTree>
    <p:extLst>
      <p:ext uri="{BB962C8B-B14F-4D97-AF65-F5344CB8AC3E}">
        <p14:creationId xmlns:p14="http://schemas.microsoft.com/office/powerpoint/2010/main" val="41501638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20451" y="223098"/>
            <a:ext cx="10364451" cy="1596177"/>
          </a:xfrm>
        </p:spPr>
        <p:txBody>
          <a:bodyPr>
            <a:normAutofit/>
          </a:bodyPr>
          <a:lstStyle/>
          <a:p>
            <a:r>
              <a:rPr lang="ru-RU" sz="2400" b="1">
                <a:latin typeface="Times New Roman" panose="02020603050405020304" pitchFamily="18" charset="0"/>
                <a:cs typeface="Times New Roman" panose="02020603050405020304" pitchFamily="18" charset="0"/>
              </a:rPr>
              <a:t>Вправа 1: Стоячи на одній нозі</a:t>
            </a:r>
          </a:p>
        </p:txBody>
      </p:sp>
      <p:pic>
        <p:nvPicPr>
          <p:cNvPr id="4" name="Рисунок 4">
            <a:extLst>
              <a:ext uri="{FF2B5EF4-FFF2-40B4-BE49-F238E27FC236}">
                <a16:creationId xmlns:a16="http://schemas.microsoft.com/office/drawing/2014/main" id="{4EFAD380-4E45-A646-B838-2B1072D76FB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81501" y="1451539"/>
            <a:ext cx="4509812" cy="4406335"/>
          </a:xfrm>
        </p:spPr>
      </p:pic>
      <p:sp>
        <p:nvSpPr>
          <p:cNvPr id="5" name="TextBox 4">
            <a:extLst>
              <a:ext uri="{FF2B5EF4-FFF2-40B4-BE49-F238E27FC236}">
                <a16:creationId xmlns:a16="http://schemas.microsoft.com/office/drawing/2014/main" id="{FD454352-F2AA-E949-93CA-670BCB560735}"/>
              </a:ext>
            </a:extLst>
          </p:cNvPr>
          <p:cNvSpPr txBox="1"/>
          <p:nvPr/>
        </p:nvSpPr>
        <p:spPr>
          <a:xfrm>
            <a:off x="3657600" y="2514600"/>
            <a:ext cx="1828800" cy="1828800"/>
          </a:xfrm>
          <a:prstGeom prst="rect">
            <a:avLst/>
          </a:prstGeom>
          <a:noFill/>
        </p:spPr>
        <p:txBody>
          <a:bodyPr wrap="square" rtlCol="0">
            <a:spAutoFit/>
          </a:bodyPr>
          <a:lstStyle/>
          <a:p>
            <a:pPr algn="l"/>
            <a:endParaRPr lang="ru-RU"/>
          </a:p>
        </p:txBody>
      </p:sp>
      <p:sp>
        <p:nvSpPr>
          <p:cNvPr id="6" name="TextBox 5">
            <a:extLst>
              <a:ext uri="{FF2B5EF4-FFF2-40B4-BE49-F238E27FC236}">
                <a16:creationId xmlns:a16="http://schemas.microsoft.com/office/drawing/2014/main" id="{EF8BE6AB-C2BE-954D-A472-740FE5EC7DE9}"/>
              </a:ext>
            </a:extLst>
          </p:cNvPr>
          <p:cNvSpPr txBox="1"/>
          <p:nvPr/>
        </p:nvSpPr>
        <p:spPr>
          <a:xfrm>
            <a:off x="252688" y="1416844"/>
            <a:ext cx="3954641" cy="3416320"/>
          </a:xfrm>
          <a:prstGeom prst="rect">
            <a:avLst/>
          </a:prstGeom>
          <a:noFill/>
        </p:spPr>
        <p:txBody>
          <a:bodyPr wrap="square" rtlCol="0">
            <a:spAutoFit/>
          </a:bodyPr>
          <a:lstStyle/>
          <a:p>
            <a:pPr algn="l"/>
            <a:r>
              <a:rPr lang="ru-RU">
                <a:latin typeface="Times New Roman" panose="02020603050405020304" pitchFamily="18" charset="0"/>
                <a:cs typeface="Times New Roman" panose="02020603050405020304" pitchFamily="18" charset="0"/>
              </a:rPr>
              <a:t>Найкраще починати з простої вправи на баланс для людей похилого віку. Ось як це зробити: Сядьте за міцний стілець (не інвалідний візок) і тримайтеся за спину. Підніміть праву ногу і тримайте рівновагу лише на лівій нозі. Залишайтеся в цьому положенні як можна довше, а потім поміняйте ногу. Мета – стати на одній нозі, не тримаючи стільця, і затриматися в такому положенні до хвилини.</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5443" y="172045"/>
            <a:ext cx="10364451" cy="1596177"/>
          </a:xfrm>
        </p:spPr>
        <p:txBody>
          <a:bodyPr>
            <a:normAutofit/>
          </a:bodyPr>
          <a:lstStyle/>
          <a:p>
            <a:r>
              <a:rPr lang="ru-RU" sz="2400" b="1">
                <a:latin typeface="Times New Roman" panose="02020603050405020304" pitchFamily="18" charset="0"/>
                <a:cs typeface="Times New Roman" panose="02020603050405020304" pitchFamily="18" charset="0"/>
              </a:rPr>
              <a:t>Вправа 2: Перехід від п’яти до кінчиків пальців</a:t>
            </a:r>
          </a:p>
        </p:txBody>
      </p:sp>
      <p:sp>
        <p:nvSpPr>
          <p:cNvPr id="3" name="Содержимое 2"/>
          <p:cNvSpPr>
            <a:spLocks noGrp="1"/>
          </p:cNvSpPr>
          <p:nvPr>
            <p:ph idx="1"/>
          </p:nvPr>
        </p:nvSpPr>
        <p:spPr>
          <a:xfrm>
            <a:off x="457200" y="1600200"/>
            <a:ext cx="3761014" cy="4525963"/>
          </a:xfrm>
        </p:spPr>
        <p:txBody>
          <a:bodyPr>
            <a:noAutofit/>
          </a:bodyPr>
          <a:lstStyle/>
          <a:p>
            <a:pPr marL="0" indent="0">
              <a:buNone/>
            </a:pPr>
            <a:r>
              <a:rPr lang="ru-RU" sz="1600">
                <a:latin typeface="Times New Roman" panose="02020603050405020304" pitchFamily="18" charset="0"/>
                <a:cs typeface="Times New Roman" panose="02020603050405020304" pitchFamily="18" charset="0"/>
              </a:rPr>
              <a:t>Ця вправа робить ноги міцнішими, що дозволяє ходити, не врівноважуючись. Поставте праву ногу перед лівою ногою так, щоб п’ята правої ноги торкалася пальців лівої ноги. Перемістіть ліву ногу перед правою, поклавши свою вагу на п’яти. Потім перенесіть вагу на пальці ніг. Повторіть крок лівою ногою. Пройдіть цим шляхом 20 кроків.</a:t>
            </a:r>
          </a:p>
        </p:txBody>
      </p:sp>
      <p:pic>
        <p:nvPicPr>
          <p:cNvPr id="5" name="Рисунок 5">
            <a:extLst>
              <a:ext uri="{FF2B5EF4-FFF2-40B4-BE49-F238E27FC236}">
                <a16:creationId xmlns:a16="http://schemas.microsoft.com/office/drawing/2014/main" id="{05C2504C-9D10-1C42-AAB3-E7CFBF4B92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18214" y="1936245"/>
            <a:ext cx="4420175" cy="3504567"/>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5616" y="106549"/>
            <a:ext cx="10364451" cy="1596177"/>
          </a:xfrm>
        </p:spPr>
        <p:txBody>
          <a:bodyPr>
            <a:normAutofit/>
          </a:bodyPr>
          <a:lstStyle/>
          <a:p>
            <a:r>
              <a:rPr lang="ru-RU" sz="2400" b="1">
                <a:latin typeface="Times New Roman" panose="02020603050405020304" pitchFamily="18" charset="0"/>
                <a:cs typeface="Times New Roman" panose="02020603050405020304" pitchFamily="18" charset="0"/>
              </a:rPr>
              <a:t>Вправа 3: Вага в човні</a:t>
            </a:r>
          </a:p>
        </p:txBody>
      </p:sp>
      <p:sp>
        <p:nvSpPr>
          <p:cNvPr id="3" name="Содержимое 2"/>
          <p:cNvSpPr>
            <a:spLocks noGrp="1"/>
          </p:cNvSpPr>
          <p:nvPr>
            <p:ph idx="1"/>
          </p:nvPr>
        </p:nvSpPr>
        <p:spPr>
          <a:xfrm>
            <a:off x="214313" y="1576389"/>
            <a:ext cx="4606908" cy="2852737"/>
          </a:xfrm>
        </p:spPr>
        <p:txBody>
          <a:bodyPr>
            <a:noAutofit/>
          </a:bodyPr>
          <a:lstStyle/>
          <a:p>
            <a:pPr marL="0" indent="0">
              <a:buNone/>
            </a:pPr>
            <a:r>
              <a:rPr lang="ru-RU" sz="1600">
                <a:latin typeface="Times New Roman" panose="02020603050405020304" pitchFamily="18" charset="0"/>
                <a:cs typeface="Times New Roman" panose="02020603050405020304" pitchFamily="18" charset="0"/>
              </a:rPr>
              <a:t>Встаньте, розставивши ноги, щоб простір між ними був такої ж ширини, як стегна. Переконайтесь, що обидві ноги міцно розташовані на землі. Встаньте в ідеально вертикальному положенні. Потім перенесіть вагу на праву ногу і повільно підніміть ліву ногу від землі. Затримайтеся в цьому положенні якомога довше (але не більше 30 секунд). Акуратно покладіть ногу назад на землю, а потім перенесіть вагу стопи. Повільно підніміть протилежну ногу. Почніть з виконання цієї вправи на баланс п’ять разів на сторону, а потім зробіть кілька повторень.</a:t>
            </a:r>
          </a:p>
        </p:txBody>
      </p:sp>
      <p:pic>
        <p:nvPicPr>
          <p:cNvPr id="4" name="Рисунок 4">
            <a:extLst>
              <a:ext uri="{FF2B5EF4-FFF2-40B4-BE49-F238E27FC236}">
                <a16:creationId xmlns:a16="http://schemas.microsoft.com/office/drawing/2014/main" id="{E356578E-B6F8-9542-9BBA-A9DBF58B0C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21221" y="2069987"/>
            <a:ext cx="4322779" cy="3427347"/>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19725" y="4023"/>
            <a:ext cx="10364451" cy="1596177"/>
          </a:xfrm>
        </p:spPr>
        <p:txBody>
          <a:bodyPr>
            <a:normAutofit/>
          </a:bodyPr>
          <a:lstStyle/>
          <a:p>
            <a:r>
              <a:rPr lang="ru-RU" sz="2400" b="1">
                <a:latin typeface="Times New Roman" panose="02020603050405020304" pitchFamily="18" charset="0"/>
                <a:cs typeface="Times New Roman" panose="02020603050405020304" pitchFamily="18" charset="0"/>
              </a:rPr>
              <a:t>Вправа 4: Колінеарне положення кінцівок рукою</a:t>
            </a:r>
          </a:p>
        </p:txBody>
      </p:sp>
      <p:sp>
        <p:nvSpPr>
          <p:cNvPr id="3" name="Содержимое 2"/>
          <p:cNvSpPr>
            <a:spLocks noGrp="1"/>
          </p:cNvSpPr>
          <p:nvPr>
            <p:ph idx="1"/>
          </p:nvPr>
        </p:nvSpPr>
        <p:spPr>
          <a:xfrm>
            <a:off x="457200" y="1600200"/>
            <a:ext cx="3570514" cy="4525963"/>
          </a:xfrm>
        </p:spPr>
        <p:txBody>
          <a:bodyPr>
            <a:normAutofit/>
          </a:bodyPr>
          <a:lstStyle/>
          <a:p>
            <a:pPr marL="0" indent="0">
              <a:buNone/>
            </a:pPr>
            <a:r>
              <a:rPr lang="ru-RU" sz="1600">
                <a:latin typeface="Times New Roman" panose="02020603050405020304" pitchFamily="18" charset="0"/>
                <a:cs typeface="Times New Roman" panose="02020603050405020304" pitchFamily="18" charset="0"/>
              </a:rPr>
              <a:t>Ця вправа для балансу для людей похилого віку покращує вашу фізичну координацію. Сядьте, зігнувши ноги, а руки поруч із собою, поруч зі стільцем. Підніміть ліву руку над головою. Потім повільно підніміть ліву ногу від підлоги. Затримайтеся в такому положенні протягом десяти секунд. Повторіть ту ж дію з правого боку.</a:t>
            </a:r>
          </a:p>
        </p:txBody>
      </p:sp>
      <p:pic>
        <p:nvPicPr>
          <p:cNvPr id="4" name="Рисунок 4">
            <a:extLst>
              <a:ext uri="{FF2B5EF4-FFF2-40B4-BE49-F238E27FC236}">
                <a16:creationId xmlns:a16="http://schemas.microsoft.com/office/drawing/2014/main" id="{149E4598-CB6B-6648-AEB5-7F8788D0C1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27714" y="1804307"/>
            <a:ext cx="4822697" cy="382371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idx="1"/>
          </p:nvPr>
        </p:nvSpPr>
        <p:spPr>
          <a:xfrm>
            <a:off x="457200" y="854075"/>
            <a:ext cx="8229600" cy="4525963"/>
          </a:xfrm>
        </p:spPr>
        <p:txBody>
          <a:bodyPr>
            <a:normAutofit/>
          </a:bodyPr>
          <a:lstStyle/>
          <a:p>
            <a:pPr marL="0" indent="0">
              <a:buNone/>
            </a:pPr>
            <a:r>
              <a:rPr lang="" sz="1600" dirty="0" err="1">
                <a:latin typeface="Times New Roman" panose="02020603050405020304" pitchFamily="18" charset="0"/>
                <a:cs typeface="Times New Roman" panose="02020603050405020304" pitchFamily="18" charset="0"/>
              </a:rPr>
              <a:t>І</a:t>
            </a:r>
            <a:r>
              <a:rPr lang="ru-RU" sz="1600" dirty="0" err="1">
                <a:latin typeface="Times New Roman" panose="02020603050405020304" pitchFamily="18" charset="0"/>
                <a:cs typeface="Times New Roman" panose="02020603050405020304" pitchFamily="18" charset="0"/>
              </a:rPr>
              <a:t>снує</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дві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традиційні</a:t>
            </a:r>
            <a:r>
              <a:rPr lang="ru-RU" sz="1600" dirty="0">
                <a:latin typeface="Times New Roman" panose="02020603050405020304" pitchFamily="18" charset="0"/>
                <a:cs typeface="Times New Roman" panose="02020603050405020304" pitchFamily="18" charset="0"/>
              </a:rPr>
              <a:t> точки </a:t>
            </a:r>
            <a:r>
              <a:rPr lang="ru-RU" sz="1600" dirty="0" err="1">
                <a:latin typeface="Times New Roman" panose="02020603050405020304" pitchFamily="18" charset="0"/>
                <a:cs typeface="Times New Roman" panose="02020603050405020304" pitchFamily="18" charset="0"/>
              </a:rPr>
              <a:t>зору</a:t>
            </a:r>
            <a:r>
              <a:rPr lang="ru-RU" sz="1600" dirty="0">
                <a:latin typeface="Times New Roman" panose="02020603050405020304" pitchFamily="18" charset="0"/>
                <a:cs typeface="Times New Roman" panose="02020603050405020304" pitchFamily="18" charset="0"/>
              </a:rPr>
              <a:t> на причини </a:t>
            </a:r>
            <a:r>
              <a:rPr lang="ru-RU" sz="1600" dirty="0" err="1">
                <a:latin typeface="Times New Roman" panose="02020603050405020304" pitchFamily="18" charset="0"/>
                <a:cs typeface="Times New Roman" panose="02020603050405020304" pitchFamily="18" charset="0"/>
              </a:rPr>
              <a:t>розвитку</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старіння</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закономірності</a:t>
            </a:r>
            <a:r>
              <a:rPr lang="ru-RU" sz="1600" dirty="0">
                <a:latin typeface="Times New Roman" panose="02020603050405020304" pitchFamily="18" charset="0"/>
                <a:cs typeface="Times New Roman" panose="02020603050405020304" pitchFamily="18" charset="0"/>
              </a:rPr>
              <a:t>):</a:t>
            </a:r>
          </a:p>
          <a:p>
            <a:endParaRPr lang="ru-RU" sz="1600" dirty="0">
              <a:latin typeface="Times New Roman" panose="02020603050405020304" pitchFamily="18" charset="0"/>
              <a:cs typeface="Times New Roman" panose="02020603050405020304" pitchFamily="18" charset="0"/>
            </a:endParaRPr>
          </a:p>
          <a:p>
            <a:pPr marL="0" indent="0">
              <a:buNone/>
            </a:pPr>
            <a:r>
              <a:rPr lang="" sz="1600" b="1" dirty="0" err="1">
                <a:latin typeface="Times New Roman" panose="02020603050405020304" pitchFamily="18" charset="0"/>
                <a:cs typeface="Times New Roman" panose="02020603050405020304" pitchFamily="18" charset="0"/>
              </a:rPr>
              <a:t>с</a:t>
            </a:r>
            <a:r>
              <a:rPr lang="ru-RU" sz="1600" b="1" dirty="0" err="1">
                <a:latin typeface="Times New Roman" panose="02020603050405020304" pitchFamily="18" charset="0"/>
                <a:cs typeface="Times New Roman" panose="02020603050405020304" pitchFamily="18" charset="0"/>
              </a:rPr>
              <a:t>таріння</a:t>
            </a:r>
            <a:r>
              <a:rPr lang="ru-RU" sz="1600" dirty="0">
                <a:latin typeface="Times New Roman" panose="02020603050405020304" pitchFamily="18" charset="0"/>
                <a:cs typeface="Times New Roman" panose="02020603050405020304" pitchFamily="18" charset="0"/>
              </a:rPr>
              <a:t> – </a:t>
            </a:r>
            <a:r>
              <a:rPr lang="ru-RU" sz="1600" dirty="0" err="1">
                <a:latin typeface="Times New Roman" panose="02020603050405020304" pitchFamily="18" charset="0"/>
                <a:cs typeface="Times New Roman" panose="02020603050405020304" pitchFamily="18" charset="0"/>
              </a:rPr>
              <a:t>генетично</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запрограмований</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процес</a:t>
            </a:r>
            <a:r>
              <a:rPr lang="ru-RU" sz="1600" dirty="0">
                <a:latin typeface="Times New Roman" panose="02020603050405020304" pitchFamily="18" charset="0"/>
                <a:cs typeface="Times New Roman" panose="02020603050405020304" pitchFamily="18" charset="0"/>
              </a:rPr>
              <a:t>, результат </a:t>
            </a:r>
            <a:r>
              <a:rPr lang="ru-RU" sz="1600" dirty="0" err="1">
                <a:latin typeface="Times New Roman" panose="02020603050405020304" pitchFamily="18" charset="0"/>
                <a:cs typeface="Times New Roman" panose="02020603050405020304" pitchFamily="18" charset="0"/>
              </a:rPr>
              <a:t>закономірної</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реалізації</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програми</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закладеної</a:t>
            </a:r>
            <a:r>
              <a:rPr lang="ru-RU" sz="1600" dirty="0">
                <a:latin typeface="Times New Roman" panose="02020603050405020304" pitchFamily="18" charset="0"/>
                <a:cs typeface="Times New Roman" panose="02020603050405020304" pitchFamily="18" charset="0"/>
              </a:rPr>
              <a:t> у </a:t>
            </a:r>
            <a:r>
              <a:rPr lang="ru-RU" sz="1600" dirty="0" err="1">
                <a:latin typeface="Times New Roman" panose="02020603050405020304" pitchFamily="18" charset="0"/>
                <a:cs typeface="Times New Roman" panose="02020603050405020304" pitchFamily="18" charset="0"/>
              </a:rPr>
              <a:t>генетичному</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апараті</a:t>
            </a:r>
            <a:r>
              <a:rPr lang="ru-RU" sz="1600" dirty="0">
                <a:latin typeface="Times New Roman" panose="02020603050405020304" pitchFamily="18" charset="0"/>
                <a:cs typeface="Times New Roman" panose="02020603050405020304" pitchFamily="18" charset="0"/>
              </a:rPr>
              <a:t>.</a:t>
            </a:r>
          </a:p>
          <a:p>
            <a:pPr marL="0" indent="0">
              <a:buNone/>
            </a:pPr>
            <a:endParaRPr lang="ru-RU" sz="1600" dirty="0">
              <a:latin typeface="Times New Roman" panose="02020603050405020304" pitchFamily="18" charset="0"/>
              <a:cs typeface="Times New Roman" panose="02020603050405020304" pitchFamily="18" charset="0"/>
            </a:endParaRPr>
          </a:p>
          <a:p>
            <a:pPr marL="0" indent="0">
              <a:buNone/>
            </a:pPr>
            <a:r>
              <a:rPr lang="" sz="1600" b="1" dirty="0" err="1">
                <a:latin typeface="Times New Roman" panose="02020603050405020304" pitchFamily="18" charset="0"/>
                <a:cs typeface="Times New Roman" panose="02020603050405020304" pitchFamily="18" charset="0"/>
              </a:rPr>
              <a:t>ст</a:t>
            </a:r>
            <a:r>
              <a:rPr lang="ru-RU" sz="1600" b="1" dirty="0" err="1">
                <a:latin typeface="Times New Roman" panose="02020603050405020304" pitchFamily="18" charset="0"/>
                <a:cs typeface="Times New Roman" panose="02020603050405020304" pitchFamily="18" charset="0"/>
              </a:rPr>
              <a:t>аріння</a:t>
            </a:r>
            <a:r>
              <a:rPr lang="ru-RU" sz="1600" dirty="0">
                <a:latin typeface="Times New Roman" panose="02020603050405020304" pitchFamily="18" charset="0"/>
                <a:cs typeface="Times New Roman" panose="02020603050405020304" pitchFamily="18" charset="0"/>
              </a:rPr>
              <a:t> – результат </a:t>
            </a:r>
            <a:r>
              <a:rPr lang="ru-RU" sz="1600" dirty="0" err="1">
                <a:latin typeface="Times New Roman" panose="02020603050405020304" pitchFamily="18" charset="0"/>
                <a:cs typeface="Times New Roman" panose="02020603050405020304" pitchFamily="18" charset="0"/>
              </a:rPr>
              <a:t>руйнування</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організму</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викликаний</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різними</a:t>
            </a:r>
            <a:r>
              <a:rPr lang="ru-RU" sz="1600" dirty="0">
                <a:latin typeface="Times New Roman" panose="02020603050405020304" pitchFamily="18" charset="0"/>
                <a:cs typeface="Times New Roman" panose="02020603050405020304" pitchFamily="18" charset="0"/>
              </a:rPr>
              <a:t> факторами, </a:t>
            </a:r>
            <a:r>
              <a:rPr lang="ru-RU" sz="1600" dirty="0" err="1">
                <a:latin typeface="Times New Roman" panose="02020603050405020304" pitchFamily="18" charset="0"/>
                <a:cs typeface="Times New Roman" panose="02020603050405020304" pitchFamily="18" charset="0"/>
              </a:rPr>
              <a:t>дія</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яких</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повторюється</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накопичується</a:t>
            </a:r>
            <a:r>
              <a:rPr lang="ru-RU" sz="1600" dirty="0">
                <a:latin typeface="Times New Roman" panose="02020603050405020304" pitchFamily="18" charset="0"/>
                <a:cs typeface="Times New Roman" panose="02020603050405020304" pitchFamily="18" charset="0"/>
              </a:rPr>
              <a:t> на </a:t>
            </a:r>
            <a:r>
              <a:rPr lang="ru-RU" sz="1600" dirty="0" err="1">
                <a:latin typeface="Times New Roman" panose="02020603050405020304" pitchFamily="18" charset="0"/>
                <a:cs typeface="Times New Roman" panose="02020603050405020304" pitchFamily="18" charset="0"/>
              </a:rPr>
              <a:t>протязі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всього</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життя</a:t>
            </a:r>
            <a:r>
              <a:rPr lang="ru-RU" sz="1600" dirty="0">
                <a:latin typeface="Times New Roman" panose="02020603050405020304" pitchFamily="18" charset="0"/>
                <a:cs typeface="Times New Roman" panose="02020603050405020304" pitchFamily="18" charset="0"/>
              </a:rPr>
              <a:t>.</a:t>
            </a:r>
          </a:p>
          <a:p>
            <a:endParaRPr lang="ru-RU" sz="16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104401" y="2605218"/>
            <a:ext cx="10364452" cy="3424107"/>
          </a:xfrm>
        </p:spPr>
        <p:txBody>
          <a:bodyPr>
            <a:normAutofit/>
          </a:bodyPr>
          <a:lstStyle/>
          <a:p>
            <a:pPr marL="0" indent="0">
              <a:buNone/>
            </a:pPr>
            <a:r>
              <a:rPr lang="" sz="3600">
                <a:latin typeface="Times New Roman" panose="02020603050405020304" pitchFamily="18" charset="0"/>
                <a:cs typeface="Times New Roman" panose="02020603050405020304" pitchFamily="18" charset="0"/>
              </a:rPr>
              <a:t>Дякуємо за увагу !!!</a:t>
            </a:r>
            <a:endParaRPr lang="ru-RU" sz="3600">
              <a:latin typeface="Times New Roman" panose="02020603050405020304" pitchFamily="18" charset="0"/>
              <a:cs typeface="Times New Roman" panose="02020603050405020304"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568325"/>
            <a:ext cx="8229600" cy="4525963"/>
          </a:xfrm>
        </p:spPr>
        <p:txBody>
          <a:bodyPr>
            <a:normAutofit/>
          </a:bodyPr>
          <a:lstStyle/>
          <a:p>
            <a:pPr>
              <a:buNone/>
            </a:pPr>
            <a:r>
              <a:rPr lang="ru-RU" sz="1600" dirty="0">
                <a:latin typeface="Times New Roman" panose="02020603050405020304" pitchFamily="18" charset="0"/>
                <a:cs typeface="Times New Roman" panose="02020603050405020304" pitchFamily="18" charset="0"/>
              </a:rPr>
              <a:t>   </a:t>
            </a:r>
            <a:r>
              <a:rPr lang="ru-RU" sz="1600" b="1" dirty="0">
                <a:latin typeface="Times New Roman" panose="02020603050405020304" pitchFamily="18" charset="0"/>
                <a:cs typeface="Times New Roman" panose="02020603050405020304" pitchFamily="18" charset="0"/>
              </a:rPr>
              <a:t>    В </a:t>
            </a:r>
            <a:r>
              <a:rPr lang="ru-RU" sz="1600" b="1" dirty="0" err="1">
                <a:latin typeface="Times New Roman" panose="02020603050405020304" pitchFamily="18" charset="0"/>
                <a:cs typeface="Times New Roman" panose="02020603050405020304" pitchFamily="18" charset="0"/>
              </a:rPr>
              <a:t>сучасній</a:t>
            </a:r>
            <a:r>
              <a:rPr lang="ru-RU" sz="1600" b="1" dirty="0">
                <a:latin typeface="Times New Roman" panose="02020603050405020304" pitchFamily="18" charset="0"/>
                <a:cs typeface="Times New Roman" panose="02020603050405020304" pitchFamily="18" charset="0"/>
              </a:rPr>
              <a:t> </a:t>
            </a:r>
            <a:r>
              <a:rPr lang="ru-RU" sz="1600" b="1" dirty="0" err="1">
                <a:latin typeface="Times New Roman" panose="02020603050405020304" pitchFamily="18" charset="0"/>
                <a:cs typeface="Times New Roman" panose="02020603050405020304" pitchFamily="18" charset="0"/>
              </a:rPr>
              <a:t>геронтології</a:t>
            </a:r>
            <a:r>
              <a:rPr lang="ru-RU" sz="1600" b="1" dirty="0">
                <a:latin typeface="Times New Roman" panose="02020603050405020304" pitchFamily="18" charset="0"/>
                <a:cs typeface="Times New Roman" panose="02020603050405020304" pitchFamily="18" charset="0"/>
              </a:rPr>
              <a:t> </a:t>
            </a:r>
            <a:r>
              <a:rPr lang="ru-RU" sz="1600" b="1" dirty="0" err="1">
                <a:latin typeface="Times New Roman" panose="02020603050405020304" pitchFamily="18" charset="0"/>
                <a:cs typeface="Times New Roman" panose="02020603050405020304" pitchFamily="18" charset="0"/>
              </a:rPr>
              <a:t>виділяють</a:t>
            </a:r>
            <a:r>
              <a:rPr lang="ru-RU" sz="1600" b="1" dirty="0">
                <a:latin typeface="Times New Roman" panose="02020603050405020304" pitchFamily="18" charset="0"/>
                <a:cs typeface="Times New Roman" panose="02020603050405020304" pitchFamily="18" charset="0"/>
              </a:rPr>
              <a:t> </a:t>
            </a:r>
            <a:r>
              <a:rPr lang="ru-RU" sz="1600" b="1" dirty="0" err="1">
                <a:latin typeface="Times New Roman" panose="02020603050405020304" pitchFamily="18" charset="0"/>
                <a:cs typeface="Times New Roman" panose="02020603050405020304" pitchFamily="18" charset="0"/>
              </a:rPr>
              <a:t>кілька</a:t>
            </a:r>
            <a:r>
              <a:rPr lang="ru-RU" sz="1600" b="1" dirty="0">
                <a:latin typeface="Times New Roman" panose="02020603050405020304" pitchFamily="18" charset="0"/>
                <a:cs typeface="Times New Roman" panose="02020603050405020304" pitchFamily="18" charset="0"/>
              </a:rPr>
              <a:t> </a:t>
            </a:r>
            <a:r>
              <a:rPr lang="ru-RU" sz="1600" b="1" dirty="0" err="1">
                <a:latin typeface="Times New Roman" panose="02020603050405020304" pitchFamily="18" charset="0"/>
                <a:cs typeface="Times New Roman" panose="02020603050405020304" pitchFamily="18" charset="0"/>
              </a:rPr>
              <a:t>видів</a:t>
            </a:r>
            <a:r>
              <a:rPr lang="ru-RU" sz="1600" b="1" dirty="0">
                <a:latin typeface="Times New Roman" panose="02020603050405020304" pitchFamily="18" charset="0"/>
                <a:cs typeface="Times New Roman" panose="02020603050405020304" pitchFamily="18" charset="0"/>
              </a:rPr>
              <a:t> </a:t>
            </a:r>
            <a:r>
              <a:rPr lang="ru-RU" sz="1600" b="1" dirty="0" err="1">
                <a:latin typeface="Times New Roman" panose="02020603050405020304" pitchFamily="18" charset="0"/>
                <a:cs typeface="Times New Roman" panose="02020603050405020304" pitchFamily="18" charset="0"/>
              </a:rPr>
              <a:t>старіння</a:t>
            </a:r>
            <a:r>
              <a:rPr lang="ru-RU" sz="1600" b="1" dirty="0">
                <a:latin typeface="Times New Roman" panose="02020603050405020304" pitchFamily="18" charset="0"/>
                <a:cs typeface="Times New Roman" panose="02020603050405020304" pitchFamily="18" charset="0"/>
              </a:rPr>
              <a:t>.</a:t>
            </a:r>
            <a:br>
              <a:rPr lang="ru-RU" sz="1600" b="1" dirty="0">
                <a:latin typeface="Times New Roman" panose="02020603050405020304" pitchFamily="18" charset="0"/>
                <a:cs typeface="Times New Roman" panose="02020603050405020304" pitchFamily="18" charset="0"/>
              </a:rPr>
            </a:br>
            <a:r>
              <a:rPr lang="ru-RU" sz="1600" dirty="0">
                <a:latin typeface="Times New Roman" panose="02020603050405020304" pitchFamily="18" charset="0"/>
                <a:cs typeface="Times New Roman" panose="02020603050405020304" pitchFamily="18" charset="0"/>
              </a:rPr>
              <a:t/>
            </a:r>
            <a:br>
              <a:rPr lang="ru-RU" sz="1600" dirty="0">
                <a:latin typeface="Times New Roman" panose="02020603050405020304" pitchFamily="18" charset="0"/>
                <a:cs typeface="Times New Roman" panose="02020603050405020304" pitchFamily="18" charset="0"/>
              </a:rPr>
            </a:br>
            <a:r>
              <a:rPr lang="ru-RU" sz="1600" b="1" dirty="0" err="1">
                <a:latin typeface="Times New Roman" panose="02020603050405020304" pitchFamily="18" charset="0"/>
                <a:cs typeface="Times New Roman" panose="02020603050405020304" pitchFamily="18" charset="0"/>
              </a:rPr>
              <a:t>Фізіологічне</a:t>
            </a:r>
            <a:r>
              <a:rPr lang="ru-RU" sz="1600" i="1" dirty="0">
                <a:latin typeface="Times New Roman" panose="02020603050405020304" pitchFamily="18" charset="0"/>
                <a:cs typeface="Times New Roman" panose="02020603050405020304" pitchFamily="18" charset="0"/>
              </a:rPr>
              <a:t>,</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або</a:t>
            </a:r>
            <a:r>
              <a:rPr lang="ru-RU" sz="1600" dirty="0">
                <a:latin typeface="Times New Roman" panose="02020603050405020304" pitchFamily="18" charset="0"/>
                <a:cs typeface="Times New Roman" panose="02020603050405020304" pitchFamily="18" charset="0"/>
              </a:rPr>
              <a:t> </a:t>
            </a:r>
            <a:r>
              <a:rPr lang="ru-RU" sz="1600" b="1" dirty="0" err="1">
                <a:latin typeface="Times New Roman" panose="02020603050405020304" pitchFamily="18" charset="0"/>
                <a:cs typeface="Times New Roman" panose="02020603050405020304" pitchFamily="18" charset="0"/>
              </a:rPr>
              <a:t>природне</a:t>
            </a:r>
            <a:r>
              <a:rPr lang="ru-RU" sz="1600" i="1" dirty="0">
                <a:latin typeface="Times New Roman" panose="02020603050405020304" pitchFamily="18" charset="0"/>
                <a:cs typeface="Times New Roman" panose="02020603050405020304" pitchFamily="18" charset="0"/>
              </a:rPr>
              <a:t>,</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старіння</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характеризується</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визначеним</a:t>
            </a:r>
            <a:r>
              <a:rPr lang="ru-RU" sz="1600" dirty="0">
                <a:latin typeface="Times New Roman" panose="02020603050405020304" pitchFamily="18" charset="0"/>
                <a:cs typeface="Times New Roman" panose="02020603050405020304" pitchFamily="18" charset="0"/>
              </a:rPr>
              <a:t> темпом </a:t>
            </a:r>
            <a:r>
              <a:rPr lang="ru-RU" sz="1600" dirty="0" err="1">
                <a:latin typeface="Times New Roman" panose="02020603050405020304" pitchFamily="18" charset="0"/>
                <a:cs typeface="Times New Roman" panose="02020603050405020304" pitchFamily="18" charset="0"/>
              </a:rPr>
              <a:t>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послідовністю</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вікових</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змін</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що</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відповідають</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біологічним</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адаптаційно-регуляторним</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можливостям</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певної</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людської</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популяції</a:t>
            </a:r>
            <a:r>
              <a:rPr lang="ru-RU" sz="1600" dirty="0">
                <a:latin typeface="Times New Roman" panose="02020603050405020304" pitchFamily="18" charset="0"/>
                <a:cs typeface="Times New Roman" panose="02020603050405020304" pitchFamily="18" charset="0"/>
              </a:rPr>
              <a:t>.</a:t>
            </a:r>
            <a:br>
              <a:rPr lang="ru-RU" sz="1600" dirty="0">
                <a:latin typeface="Times New Roman" panose="02020603050405020304" pitchFamily="18" charset="0"/>
                <a:cs typeface="Times New Roman" panose="02020603050405020304" pitchFamily="18" charset="0"/>
              </a:rPr>
            </a:br>
            <a:r>
              <a:rPr lang="ru-RU" sz="1600" dirty="0">
                <a:latin typeface="Times New Roman" panose="02020603050405020304" pitchFamily="18" charset="0"/>
                <a:cs typeface="Times New Roman" panose="02020603050405020304" pitchFamily="18" charset="0"/>
              </a:rPr>
              <a:t/>
            </a:r>
            <a:br>
              <a:rPr lang="ru-RU" sz="1600" dirty="0">
                <a:latin typeface="Times New Roman" panose="02020603050405020304" pitchFamily="18" charset="0"/>
                <a:cs typeface="Times New Roman" panose="02020603050405020304" pitchFamily="18" charset="0"/>
              </a:rPr>
            </a:br>
            <a:r>
              <a:rPr lang="ru-RU" sz="1600" b="1" dirty="0" err="1">
                <a:latin typeface="Times New Roman" panose="02020603050405020304" pitchFamily="18" charset="0"/>
                <a:cs typeface="Times New Roman" panose="02020603050405020304" pitchFamily="18" charset="0"/>
              </a:rPr>
              <a:t>Передчасне</a:t>
            </a:r>
            <a:r>
              <a:rPr lang="ru-RU" sz="1600" b="1" dirty="0">
                <a:latin typeface="Times New Roman" panose="02020603050405020304" pitchFamily="18" charset="0"/>
                <a:cs typeface="Times New Roman" panose="02020603050405020304" pitchFamily="18" charset="0"/>
              </a:rPr>
              <a:t> (</a:t>
            </a:r>
            <a:r>
              <a:rPr lang="ru-RU" sz="1600" b="1" dirty="0" err="1">
                <a:latin typeface="Times New Roman" panose="02020603050405020304" pitchFamily="18" charset="0"/>
                <a:cs typeface="Times New Roman" panose="02020603050405020304" pitchFamily="18" charset="0"/>
              </a:rPr>
              <a:t>прискорене</a:t>
            </a:r>
            <a:r>
              <a:rPr lang="ru-RU" sz="1600" b="1"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старіння</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характеризується</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швидшим</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розвитком</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вікових</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змін</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або</a:t>
            </a:r>
            <a:r>
              <a:rPr lang="ru-RU" sz="1600" dirty="0">
                <a:latin typeface="Times New Roman" panose="02020603050405020304" pitchFamily="18" charset="0"/>
                <a:cs typeface="Times New Roman" panose="02020603050405020304" pitchFamily="18" charset="0"/>
              </a:rPr>
              <a:t> ж </a:t>
            </a:r>
            <a:r>
              <a:rPr lang="ru-RU" sz="1600" dirty="0" err="1">
                <a:latin typeface="Times New Roman" panose="02020603050405020304" pitchFamily="18" charset="0"/>
                <a:cs typeface="Times New Roman" panose="02020603050405020304" pitchFamily="18" charset="0"/>
              </a:rPr>
              <a:t>більшою</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мірою</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їх</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прояву</a:t>
            </a:r>
            <a:r>
              <a:rPr lang="ru-RU" sz="1600" dirty="0">
                <a:latin typeface="Times New Roman" panose="02020603050405020304" pitchFamily="18" charset="0"/>
                <a:cs typeface="Times New Roman" panose="02020603050405020304" pitchFamily="18" charset="0"/>
              </a:rPr>
              <a:t> в </a:t>
            </a:r>
            <a:r>
              <a:rPr lang="ru-RU" sz="1600" dirty="0" err="1">
                <a:latin typeface="Times New Roman" panose="02020603050405020304" pitchFamily="18" charset="0"/>
                <a:cs typeface="Times New Roman" panose="02020603050405020304" pitchFamily="18" charset="0"/>
              </a:rPr>
              <a:t>певний</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віковий</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період</a:t>
            </a:r>
            <a:r>
              <a:rPr lang="ru-RU" sz="1600" dirty="0">
                <a:latin typeface="Times New Roman" panose="02020603050405020304" pitchFamily="18" charset="0"/>
                <a:cs typeface="Times New Roman" panose="02020603050405020304" pitchFamily="18" charset="0"/>
              </a:rPr>
              <a:t>.</a:t>
            </a:r>
            <a:br>
              <a:rPr lang="ru-RU" sz="1600" dirty="0">
                <a:latin typeface="Times New Roman" panose="02020603050405020304" pitchFamily="18" charset="0"/>
                <a:cs typeface="Times New Roman" panose="02020603050405020304" pitchFamily="18" charset="0"/>
              </a:rPr>
            </a:br>
            <a:r>
              <a:rPr lang="ru-RU" sz="1600" dirty="0">
                <a:latin typeface="Times New Roman" panose="02020603050405020304" pitchFamily="18" charset="0"/>
                <a:cs typeface="Times New Roman" panose="02020603050405020304" pitchFamily="18" charset="0"/>
              </a:rPr>
              <a:t/>
            </a:r>
            <a:br>
              <a:rPr lang="ru-RU" sz="1600" dirty="0">
                <a:latin typeface="Times New Roman" panose="02020603050405020304" pitchFamily="18" charset="0"/>
                <a:cs typeface="Times New Roman" panose="02020603050405020304" pitchFamily="18" charset="0"/>
              </a:rPr>
            </a:br>
            <a:r>
              <a:rPr lang="ru-RU" sz="1600" dirty="0">
                <a:latin typeface="Times New Roman" panose="02020603050405020304" pitchFamily="18" charset="0"/>
                <a:cs typeface="Times New Roman" panose="02020603050405020304" pitchFamily="18" charset="0"/>
              </a:rPr>
              <a:t>При </a:t>
            </a:r>
            <a:r>
              <a:rPr lang="ru-RU" sz="1600" dirty="0" err="1">
                <a:latin typeface="Times New Roman" panose="02020603050405020304" pitchFamily="18" charset="0"/>
                <a:cs typeface="Times New Roman" panose="02020603050405020304" pitchFamily="18" charset="0"/>
              </a:rPr>
              <a:t>передчасному</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старінні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більш</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виражене</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обмеження</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пристосувальних</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можливостей</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організму</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що</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призводить</a:t>
            </a:r>
            <a:r>
              <a:rPr lang="ru-RU" sz="1600" dirty="0">
                <a:latin typeface="Times New Roman" panose="02020603050405020304" pitchFamily="18" charset="0"/>
                <a:cs typeface="Times New Roman" panose="02020603050405020304" pitchFamily="18" charset="0"/>
              </a:rPr>
              <a:t> до </a:t>
            </a:r>
            <a:r>
              <a:rPr lang="ru-RU" sz="1600" dirty="0" err="1">
                <a:latin typeface="Times New Roman" panose="02020603050405020304" pitchFamily="18" charset="0"/>
                <a:cs typeface="Times New Roman" panose="02020603050405020304" pitchFamily="18" charset="0"/>
              </a:rPr>
              <a:t>різкого</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скорочення</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резервних</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можливостей</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функціонування</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органів</a:t>
            </a:r>
            <a:r>
              <a:rPr lang="ru-RU" sz="1600" dirty="0">
                <a:latin typeface="Times New Roman" panose="02020603050405020304" pitchFamily="18" charset="0"/>
                <a:cs typeface="Times New Roman" panose="02020603050405020304" pitchFamily="18" charset="0"/>
              </a:rPr>
              <a:t> та систем.</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uk-UA" dirty="0"/>
              <a:t> </a:t>
            </a:r>
            <a:endParaRPr lang="ru-RU" dirty="0"/>
          </a:p>
        </p:txBody>
      </p:sp>
      <p:sp>
        <p:nvSpPr>
          <p:cNvPr id="3" name="Содержимое 2"/>
          <p:cNvSpPr>
            <a:spLocks noGrp="1"/>
          </p:cNvSpPr>
          <p:nvPr>
            <p:ph idx="1"/>
          </p:nvPr>
        </p:nvSpPr>
        <p:spPr>
          <a:xfrm>
            <a:off x="428596" y="0"/>
            <a:ext cx="8229600" cy="6429396"/>
          </a:xfrm>
        </p:spPr>
        <p:txBody>
          <a:bodyPr>
            <a:noAutofit/>
          </a:bodyPr>
          <a:lstStyle/>
          <a:p>
            <a:pPr marL="0" indent="0">
              <a:buNone/>
            </a:pPr>
            <a:r>
              <a:rPr lang="" sz="1600" b="1" dirty="0" err="1">
                <a:latin typeface="Times New Roman" panose="02020603050405020304" pitchFamily="18" charset="0"/>
                <a:cs typeface="Times New Roman" panose="02020603050405020304" pitchFamily="18" charset="0"/>
              </a:rPr>
              <a:t>ВВ</a:t>
            </a:r>
            <a:r>
              <a:rPr lang="ru-RU" sz="1600" b="1" dirty="0" err="1">
                <a:latin typeface="Times New Roman" panose="02020603050405020304" pitchFamily="18" charset="0"/>
                <a:cs typeface="Times New Roman" panose="02020603050405020304" pitchFamily="18" charset="0"/>
              </a:rPr>
              <a:t>иділяють</a:t>
            </a:r>
            <a:r>
              <a:rPr lang="ru-RU" sz="1600" b="1" dirty="0">
                <a:latin typeface="Times New Roman" panose="02020603050405020304" pitchFamily="18" charset="0"/>
                <a:cs typeface="Times New Roman" panose="02020603050405020304" pitchFamily="18" charset="0"/>
              </a:rPr>
              <a:t> </a:t>
            </a:r>
            <a:r>
              <a:rPr lang="ru-RU" sz="1600" b="1" dirty="0" err="1">
                <a:latin typeface="Times New Roman" panose="02020603050405020304" pitchFamily="18" charset="0"/>
                <a:cs typeface="Times New Roman" panose="02020603050405020304" pitchFamily="18" charset="0"/>
              </a:rPr>
              <a:t>ще</a:t>
            </a:r>
            <a:r>
              <a:rPr lang="ru-RU" sz="1600" b="1" dirty="0">
                <a:latin typeface="Times New Roman" panose="02020603050405020304" pitchFamily="18" charset="0"/>
                <a:cs typeface="Times New Roman" panose="02020603050405020304" pitchFamily="18" charset="0"/>
              </a:rPr>
              <a:t> </a:t>
            </a:r>
            <a:r>
              <a:rPr lang="ru-RU" sz="1600" b="1" dirty="0" err="1">
                <a:latin typeface="Times New Roman" panose="02020603050405020304" pitchFamily="18" charset="0"/>
                <a:cs typeface="Times New Roman" panose="02020603050405020304" pitchFamily="18" charset="0"/>
              </a:rPr>
              <a:t>молекулярні</a:t>
            </a:r>
            <a:r>
              <a:rPr lang="ru-RU" sz="1600" b="1" dirty="0">
                <a:latin typeface="Times New Roman" panose="02020603050405020304" pitchFamily="18" charset="0"/>
                <a:cs typeface="Times New Roman" panose="02020603050405020304" pitchFamily="18" charset="0"/>
              </a:rPr>
              <a:t>, </a:t>
            </a:r>
            <a:r>
              <a:rPr lang="ru-RU" sz="1600" b="1" dirty="0" err="1">
                <a:latin typeface="Times New Roman" panose="02020603050405020304" pitchFamily="18" charset="0"/>
                <a:cs typeface="Times New Roman" panose="02020603050405020304" pitchFamily="18" charset="0"/>
              </a:rPr>
              <a:t>клітинні</a:t>
            </a:r>
            <a:r>
              <a:rPr lang="ru-RU" sz="1600" b="1" dirty="0">
                <a:latin typeface="Times New Roman" panose="02020603050405020304" pitchFamily="18" charset="0"/>
                <a:cs typeface="Times New Roman" panose="02020603050405020304" pitchFamily="18" charset="0"/>
              </a:rPr>
              <a:t> та </a:t>
            </a:r>
            <a:r>
              <a:rPr lang="ru-RU" sz="1600" b="1" dirty="0" err="1">
                <a:latin typeface="Times New Roman" panose="02020603050405020304" pitchFamily="18" charset="0"/>
                <a:cs typeface="Times New Roman" panose="02020603050405020304" pitchFamily="18" charset="0"/>
              </a:rPr>
              <a:t>нейрогуморальні</a:t>
            </a:r>
            <a:r>
              <a:rPr lang="ru-RU" sz="1600" b="1" dirty="0">
                <a:latin typeface="Times New Roman" panose="02020603050405020304" pitchFamily="18" charset="0"/>
                <a:cs typeface="Times New Roman" panose="02020603050405020304" pitchFamily="18" charset="0"/>
              </a:rPr>
              <a:t> </a:t>
            </a:r>
            <a:r>
              <a:rPr lang="ru-RU" sz="1600" b="1" dirty="0" err="1">
                <a:latin typeface="Times New Roman" panose="02020603050405020304" pitchFamily="18" charset="0"/>
                <a:cs typeface="Times New Roman" panose="02020603050405020304" pitchFamily="18" charset="0"/>
              </a:rPr>
              <a:t>механізми</a:t>
            </a:r>
            <a:r>
              <a:rPr lang="ru-RU" sz="1600" b="1" dirty="0">
                <a:latin typeface="Times New Roman" panose="02020603050405020304" pitchFamily="18" charset="0"/>
                <a:cs typeface="Times New Roman" panose="02020603050405020304" pitchFamily="18" charset="0"/>
              </a:rPr>
              <a:t> </a:t>
            </a:r>
            <a:r>
              <a:rPr lang="ru-RU" sz="1600" b="1" dirty="0" err="1">
                <a:latin typeface="Times New Roman" panose="02020603050405020304" pitchFamily="18" charset="0"/>
                <a:cs typeface="Times New Roman" panose="02020603050405020304" pitchFamily="18" charset="0"/>
              </a:rPr>
              <a:t>старіння</a:t>
            </a:r>
            <a:r>
              <a:rPr lang="ru-RU" sz="1600" b="1" dirty="0">
                <a:latin typeface="Times New Roman" panose="02020603050405020304" pitchFamily="18" charset="0"/>
                <a:cs typeface="Times New Roman" panose="02020603050405020304" pitchFamily="18" charset="0"/>
              </a:rPr>
              <a:t>.</a:t>
            </a:r>
          </a:p>
          <a:p>
            <a:pPr marL="0" indent="0">
              <a:buNone/>
            </a:pPr>
            <a:r>
              <a:rPr lang="ru-RU" sz="1600" dirty="0">
                <a:latin typeface="Times New Roman" panose="02020603050405020304" pitchFamily="18" charset="0"/>
                <a:cs typeface="Times New Roman" panose="02020603050405020304" pitchFamily="18" charset="0"/>
              </a:rPr>
              <a:t>Суть </a:t>
            </a:r>
            <a:r>
              <a:rPr lang="ru-RU" sz="1600" dirty="0" err="1">
                <a:latin typeface="Times New Roman" panose="02020603050405020304" pitchFamily="18" charset="0"/>
                <a:cs typeface="Times New Roman" panose="02020603050405020304" pitchFamily="18" charset="0"/>
              </a:rPr>
              <a:t>молекулярних</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клітинних</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механізмів</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старіння</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полягає</a:t>
            </a:r>
            <a:r>
              <a:rPr lang="ru-RU" sz="1600" dirty="0">
                <a:latin typeface="Times New Roman" panose="02020603050405020304" pitchFamily="18" charset="0"/>
                <a:cs typeface="Times New Roman" panose="02020603050405020304" pitchFamily="18" charset="0"/>
              </a:rPr>
              <a:t> у:</a:t>
            </a:r>
          </a:p>
          <a:p>
            <a:pPr marL="0" indent="0">
              <a:buNone/>
            </a:pPr>
            <a:r>
              <a:rPr lang="ru-RU" sz="1600" b="1" dirty="0">
                <a:latin typeface="Times New Roman" panose="02020603050405020304" pitchFamily="18" charset="0"/>
                <a:cs typeface="Times New Roman" panose="02020603050405020304" pitchFamily="18" charset="0"/>
              </a:rPr>
              <a:t>1.</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Порушенні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генетичного</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апарату</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клітин</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програми</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біосинтезу</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білка</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з</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віком</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накопичуються</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помилки</a:t>
            </a:r>
            <a:r>
              <a:rPr lang="ru-RU" sz="1600" dirty="0">
                <a:latin typeface="Times New Roman" panose="02020603050405020304" pitchFamily="18" charset="0"/>
                <a:cs typeface="Times New Roman" panose="02020603050405020304" pitchFamily="18" charset="0"/>
              </a:rPr>
              <a:t> в </a:t>
            </a:r>
            <a:r>
              <a:rPr lang="ru-RU" sz="1600" dirty="0" err="1">
                <a:latin typeface="Times New Roman" panose="02020603050405020304" pitchFamily="18" charset="0"/>
                <a:cs typeface="Times New Roman" panose="02020603050405020304" pitchFamily="18" charset="0"/>
              </a:rPr>
              <a:t>генетичній</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інформації</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що</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призводить</a:t>
            </a:r>
            <a:r>
              <a:rPr lang="ru-RU" sz="1600" dirty="0">
                <a:latin typeface="Times New Roman" panose="02020603050405020304" pitchFamily="18" charset="0"/>
                <a:cs typeface="Times New Roman" panose="02020603050405020304" pitchFamily="18" charset="0"/>
              </a:rPr>
              <a:t> до </a:t>
            </a:r>
            <a:r>
              <a:rPr lang="ru-RU" sz="1600" dirty="0" err="1">
                <a:latin typeface="Times New Roman" panose="02020603050405020304" pitchFamily="18" charset="0"/>
                <a:cs typeface="Times New Roman" panose="02020603050405020304" pitchFamily="18" charset="0"/>
              </a:rPr>
              <a:t>появи</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дефектних</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білків</a:t>
            </a:r>
            <a:r>
              <a:rPr lang="ru-RU" sz="1600" dirty="0">
                <a:latin typeface="Times New Roman" panose="02020603050405020304" pitchFamily="18" charset="0"/>
                <a:cs typeface="Times New Roman" panose="02020603050405020304" pitchFamily="18" charset="0"/>
              </a:rPr>
              <a:t>).</a:t>
            </a:r>
          </a:p>
          <a:p>
            <a:pPr marL="0" indent="0">
              <a:buNone/>
            </a:pPr>
            <a:r>
              <a:rPr lang="ru-RU" sz="1600" b="1" dirty="0">
                <a:latin typeface="Times New Roman" panose="02020603050405020304" pitchFamily="18" charset="0"/>
                <a:cs typeface="Times New Roman" panose="02020603050405020304" pitchFamily="18" charset="0"/>
              </a:rPr>
              <a:t>2.</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Порушення</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клітинної</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біоенергетики</a:t>
            </a:r>
            <a:r>
              <a:rPr lang="ru-RU" sz="1600" dirty="0">
                <a:latin typeface="Times New Roman" panose="02020603050405020304" pitchFamily="18" charset="0"/>
                <a:cs typeface="Times New Roman" panose="02020603050405020304" pitchFamily="18" charset="0"/>
              </a:rPr>
              <a:t>.</a:t>
            </a:r>
          </a:p>
          <a:p>
            <a:pPr marL="0" indent="0">
              <a:buNone/>
            </a:pPr>
            <a:r>
              <a:rPr lang="ru-RU" sz="1600" b="1" dirty="0">
                <a:latin typeface="Times New Roman" panose="02020603050405020304" pitchFamily="18" charset="0"/>
                <a:cs typeface="Times New Roman" panose="02020603050405020304" pitchFamily="18" charset="0"/>
              </a:rPr>
              <a:t>3.</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Зменшення</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клітинної</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маси</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відмирання</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певної</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частини</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клітин</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призводить</a:t>
            </a:r>
            <a:r>
              <a:rPr lang="ru-RU" sz="1600" dirty="0">
                <a:latin typeface="Times New Roman" panose="02020603050405020304" pitchFamily="18" charset="0"/>
                <a:cs typeface="Times New Roman" panose="02020603050405020304" pitchFamily="18" charset="0"/>
              </a:rPr>
              <a:t> до того, </a:t>
            </a:r>
            <a:r>
              <a:rPr lang="ru-RU" sz="1600" dirty="0" err="1">
                <a:latin typeface="Times New Roman" panose="02020603050405020304" pitchFamily="18" charset="0"/>
                <a:cs typeface="Times New Roman" panose="02020603050405020304" pitchFamily="18" charset="0"/>
              </a:rPr>
              <a:t>що</a:t>
            </a:r>
            <a:r>
              <a:rPr lang="ru-RU" sz="1600" dirty="0">
                <a:latin typeface="Times New Roman" panose="02020603050405020304" pitchFamily="18" charset="0"/>
                <a:cs typeface="Times New Roman" panose="02020603050405020304" pitchFamily="18" charset="0"/>
              </a:rPr>
              <a:t> на </a:t>
            </a:r>
            <a:r>
              <a:rPr lang="ru-RU" sz="1600" dirty="0" err="1">
                <a:latin typeface="Times New Roman" panose="02020603050405020304" pitchFamily="18" charset="0"/>
                <a:cs typeface="Times New Roman" panose="02020603050405020304" pitchFamily="18" charset="0"/>
              </a:rPr>
              <a:t>інші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клітини</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випадає</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велике</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навантаження</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що</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сприяє</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їх</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гіперфункції</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викликає</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старіння</a:t>
            </a:r>
            <a:r>
              <a:rPr lang="ru-RU" sz="1600" dirty="0">
                <a:latin typeface="Times New Roman" panose="02020603050405020304" pitchFamily="18" charset="0"/>
                <a:cs typeface="Times New Roman" panose="02020603050405020304" pitchFamily="18" charset="0"/>
              </a:rPr>
              <a:t>).</a:t>
            </a:r>
          </a:p>
          <a:p>
            <a:pPr marL="0" indent="0">
              <a:buNone/>
            </a:pPr>
            <a:r>
              <a:rPr lang="ru-RU" sz="1600" b="1" dirty="0">
                <a:latin typeface="Times New Roman" panose="02020603050405020304" pitchFamily="18" charset="0"/>
                <a:cs typeface="Times New Roman" panose="02020603050405020304" pitchFamily="18" charset="0"/>
              </a:rPr>
              <a:t>4.</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Цитоморфологічні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зміни</a:t>
            </a:r>
            <a:r>
              <a:rPr lang="ru-RU" sz="1600" dirty="0">
                <a:latin typeface="Times New Roman" panose="02020603050405020304" pitchFamily="18" charset="0"/>
                <a:cs typeface="Times New Roman" panose="02020603050405020304" pitchFamily="18" charset="0"/>
              </a:rPr>
              <a:t> (в </a:t>
            </a:r>
            <a:r>
              <a:rPr lang="ru-RU" sz="1600" dirty="0" err="1">
                <a:latin typeface="Times New Roman" panose="02020603050405020304" pitchFamily="18" charset="0"/>
                <a:cs typeface="Times New Roman" panose="02020603050405020304" pitchFamily="18" charset="0"/>
              </a:rPr>
              <a:t>клітинах</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які</a:t>
            </a:r>
            <a:r>
              <a:rPr lang="ru-RU" sz="1600" dirty="0">
                <a:latin typeface="Times New Roman" panose="02020603050405020304" pitchFamily="18" charset="0"/>
                <a:cs typeface="Times New Roman" panose="02020603050405020304" pitchFamily="18" charset="0"/>
              </a:rPr>
              <a:t> не </a:t>
            </a:r>
            <a:r>
              <a:rPr lang="ru-RU" sz="1600" dirty="0" err="1">
                <a:latin typeface="Times New Roman" panose="02020603050405020304" pitchFamily="18" charset="0"/>
                <a:cs typeface="Times New Roman" panose="02020603050405020304" pitchFamily="18" charset="0"/>
              </a:rPr>
              <a:t>діляться</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накопичуються</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продукти</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їх</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життєдіяльності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що</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сприяє</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старінню</a:t>
            </a:r>
            <a:r>
              <a:rPr lang="ru-RU" sz="1600" dirty="0">
                <a:latin typeface="Times New Roman" panose="02020603050405020304" pitchFamily="18" charset="0"/>
                <a:cs typeface="Times New Roman" panose="02020603050405020304" pitchFamily="18" charset="0"/>
              </a:rPr>
              <a:t>).</a:t>
            </a:r>
          </a:p>
          <a:p>
            <a:pPr marL="0" indent="0">
              <a:buNone/>
            </a:pPr>
            <a:r>
              <a:rPr lang="ru-RU" sz="1600" b="1" dirty="0">
                <a:latin typeface="Times New Roman" panose="02020603050405020304" pitchFamily="18" charset="0"/>
                <a:cs typeface="Times New Roman" panose="02020603050405020304" pitchFamily="18" charset="0"/>
              </a:rPr>
              <a:t>5.</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Функціональні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зміни</a:t>
            </a:r>
            <a:r>
              <a:rPr lang="ru-RU" sz="1600" dirty="0">
                <a:latin typeface="Times New Roman" panose="02020603050405020304" pitchFamily="18" charset="0"/>
                <a:cs typeface="Times New Roman" panose="02020603050405020304" pitchFamily="18" charset="0"/>
              </a:rPr>
              <a:t>:</a:t>
            </a:r>
          </a:p>
          <a:p>
            <a:pPr marL="0" indent="0">
              <a:buNone/>
            </a:pPr>
            <a:r>
              <a:rPr lang="" sz="1600" dirty="0" err="1">
                <a:latin typeface="Times New Roman" panose="02020603050405020304" pitchFamily="18" charset="0"/>
                <a:cs typeface="Times New Roman" panose="02020603050405020304" pitchFamily="18" charset="0"/>
              </a:rPr>
              <a:t>з</a:t>
            </a:r>
            <a:r>
              <a:rPr lang="ru-RU" sz="1600" dirty="0" err="1">
                <a:latin typeface="Times New Roman" panose="02020603050405020304" pitchFamily="18" charset="0"/>
                <a:cs typeface="Times New Roman" panose="02020603050405020304" pitchFamily="18" charset="0"/>
              </a:rPr>
              <a:t>ниження</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здатності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нейронів</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відтворювати</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інформацію</a:t>
            </a:r>
            <a:r>
              <a:rPr lang="ru-RU" sz="1600" dirty="0">
                <a:latin typeface="Times New Roman" panose="02020603050405020304" pitchFamily="18" charset="0"/>
                <a:cs typeface="Times New Roman" panose="02020603050405020304" pitchFamily="18" charset="0"/>
              </a:rPr>
              <a:t>;</a:t>
            </a:r>
          </a:p>
          <a:p>
            <a:pPr marL="0" indent="0">
              <a:buNone/>
            </a:pPr>
            <a:r>
              <a:rPr lang="" sz="1600" dirty="0" err="1">
                <a:latin typeface="Times New Roman" panose="02020603050405020304" pitchFamily="18" charset="0"/>
                <a:cs typeface="Times New Roman" panose="02020603050405020304" pitchFamily="18" charset="0"/>
              </a:rPr>
              <a:t>з</a:t>
            </a:r>
            <a:r>
              <a:rPr lang="ru-RU" sz="1600" dirty="0" err="1">
                <a:latin typeface="Times New Roman" panose="02020603050405020304" pitchFamily="18" charset="0"/>
                <a:cs typeface="Times New Roman" panose="02020603050405020304" pitchFamily="18" charset="0"/>
              </a:rPr>
              <a:t>нижується</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функція</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секреторних</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клітин</a:t>
            </a:r>
            <a:r>
              <a:rPr lang="ru-RU" sz="1600" dirty="0">
                <a:latin typeface="Times New Roman" panose="02020603050405020304" pitchFamily="18" charset="0"/>
                <a:cs typeface="Times New Roman" panose="02020603050405020304" pitchFamily="18" charset="0"/>
              </a:rPr>
              <a:t> – </a:t>
            </a:r>
            <a:r>
              <a:rPr lang="ru-RU" sz="1600" dirty="0" err="1">
                <a:latin typeface="Times New Roman" panose="02020603050405020304" pitchFamily="18" charset="0"/>
                <a:cs typeface="Times New Roman" panose="02020603050405020304" pitchFamily="18" charset="0"/>
              </a:rPr>
              <a:t>синтезувати</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виділяти</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речовини</a:t>
            </a:r>
            <a:r>
              <a:rPr lang="ru-RU" sz="1600" dirty="0">
                <a:latin typeface="Times New Roman" panose="02020603050405020304" pitchFamily="18" charset="0"/>
                <a:cs typeface="Times New Roman" panose="02020603050405020304" pitchFamily="18" charset="0"/>
              </a:rPr>
              <a:t>;</a:t>
            </a:r>
          </a:p>
          <a:p>
            <a:pPr marL="0" indent="0">
              <a:buNone/>
            </a:pPr>
            <a:r>
              <a:rPr lang="" sz="1600" dirty="0" err="1">
                <a:latin typeface="Times New Roman" panose="02020603050405020304" pitchFamily="18" charset="0"/>
                <a:cs typeface="Times New Roman" panose="02020603050405020304" pitchFamily="18" charset="0"/>
              </a:rPr>
              <a:t>з</a:t>
            </a:r>
            <a:r>
              <a:rPr lang="ru-RU" sz="1600" dirty="0" err="1">
                <a:latin typeface="Times New Roman" panose="02020603050405020304" pitchFamily="18" charset="0"/>
                <a:cs typeface="Times New Roman" panose="02020603050405020304" pitchFamily="18" charset="0"/>
              </a:rPr>
              <a:t>ниження</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рівня</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працездатності</a:t>
            </a:r>
            <a:r>
              <a:rPr lang="ru-RU" sz="1600" dirty="0">
                <a:latin typeface="Times New Roman" panose="02020603050405020304" pitchFamily="18" charset="0"/>
                <a:cs typeface="Times New Roman" panose="02020603050405020304" pitchFamily="18" charset="0"/>
              </a:rPr>
              <a:t>, та </a:t>
            </a:r>
            <a:r>
              <a:rPr lang="" sz="1600" dirty="0" err="1">
                <a:latin typeface="Times New Roman" panose="02020603050405020304" pitchFamily="18" charset="0"/>
                <a:cs typeface="Times New Roman" panose="02020603050405020304" pitchFamily="18" charset="0"/>
              </a:rPr>
              <a:t>ін.</a:t>
            </a:r>
            <a:endParaRPr lang="ru-RU" sz="16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одержимое 2">
            <a:extLst>
              <a:ext uri="{FF2B5EF4-FFF2-40B4-BE49-F238E27FC236}">
                <a16:creationId xmlns:a16="http://schemas.microsoft.com/office/drawing/2014/main" id="{F699A7A7-E1BB-3B42-A2FA-AF3E9220326F}"/>
              </a:ext>
            </a:extLst>
          </p:cNvPr>
          <p:cNvSpPr txBox="1">
            <a:spLocks noGrp="1"/>
          </p:cNvSpPr>
          <p:nvPr>
            <p:ph idx="1"/>
          </p:nvPr>
        </p:nvSpPr>
        <p:spPr>
          <a:xfrm>
            <a:off x="177089" y="533400"/>
            <a:ext cx="8789821" cy="5791200"/>
          </a:xfrm>
          <a:prstGeom prst="rect">
            <a:avLst/>
          </a:prstGeom>
        </p:spPr>
        <p:txBody>
          <a:bodyPr vert="horz" lIns="91440" tIns="45720" rIns="91440" bIns="45720" rtlCol="0">
            <a:no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buFont typeface="Arial" panose="020B0604020202020204" pitchFamily="34" charset="0"/>
              <a:buNone/>
            </a:pPr>
            <a:endParaRPr lang="ru-RU" sz="1600" dirty="0">
              <a:latin typeface="Times New Roman" panose="02020603050405020304" pitchFamily="18" charset="0"/>
              <a:cs typeface="Times New Roman" panose="02020603050405020304" pitchFamily="18" charset="0"/>
            </a:endParaRPr>
          </a:p>
          <a:p>
            <a:pPr marL="0" indent="0">
              <a:buNone/>
            </a:pPr>
            <a:r>
              <a:rPr lang="ru-RU" sz="1600" b="1" dirty="0">
                <a:latin typeface="Times New Roman" panose="02020603050405020304" pitchFamily="18" charset="0"/>
                <a:cs typeface="Times New Roman" panose="02020603050405020304" pitchFamily="18" charset="0"/>
              </a:rPr>
              <a:t>6.</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Послідовність</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закономірність</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старіння</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клітин</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різних</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типів</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Первинне</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старіння</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властиве</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клітинам</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що</a:t>
            </a:r>
            <a:r>
              <a:rPr lang="ru-RU" sz="1600" dirty="0">
                <a:latin typeface="Times New Roman" panose="02020603050405020304" pitchFamily="18" charset="0"/>
                <a:cs typeface="Times New Roman" panose="02020603050405020304" pitchFamily="18" charset="0"/>
              </a:rPr>
              <a:t> не </a:t>
            </a:r>
            <a:r>
              <a:rPr lang="ru-RU" sz="1600" dirty="0" err="1">
                <a:latin typeface="Times New Roman" panose="02020603050405020304" pitchFamily="18" charset="0"/>
                <a:cs typeface="Times New Roman" panose="02020603050405020304" pitchFamily="18" charset="0"/>
              </a:rPr>
              <a:t>діляться</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Ділення</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клітин</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звільнює</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її</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від</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грубих</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вікових</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змін</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Вважається</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що</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є</a:t>
            </a:r>
            <a:r>
              <a:rPr lang="ru-RU" sz="1600" dirty="0">
                <a:latin typeface="Times New Roman" panose="02020603050405020304" pitchFamily="18" charset="0"/>
                <a:cs typeface="Times New Roman" panose="02020603050405020304" pitchFamily="18" charset="0"/>
              </a:rPr>
              <a:t> межа числа </a:t>
            </a:r>
            <a:r>
              <a:rPr lang="ru-RU" sz="1600" dirty="0" err="1">
                <a:latin typeface="Times New Roman" panose="02020603050405020304" pitchFamily="18" charset="0"/>
                <a:cs typeface="Times New Roman" panose="02020603050405020304" pitchFamily="18" charset="0"/>
              </a:rPr>
              <a:t>ділення</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клітин</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який</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визначає</a:t>
            </a:r>
            <a:r>
              <a:rPr lang="ru-RU" sz="1600" dirty="0">
                <a:latin typeface="Times New Roman" panose="02020603050405020304" pitchFamily="18" charset="0"/>
                <a:cs typeface="Times New Roman" panose="02020603050405020304" pitchFamily="18" charset="0"/>
              </a:rPr>
              <a:t> час </a:t>
            </a:r>
            <a:r>
              <a:rPr lang="ru-RU" sz="1600" dirty="0" err="1">
                <a:latin typeface="Times New Roman" panose="02020603050405020304" pitchFamily="18" charset="0"/>
                <a:cs typeface="Times New Roman" panose="02020603050405020304" pitchFamily="18" charset="0"/>
              </a:rPr>
              <a:t>життя</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клітинної</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популяції</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обумовлює</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старіння</a:t>
            </a:r>
            <a:r>
              <a:rPr lang="ru-RU" sz="1600" dirty="0">
                <a:latin typeface="Times New Roman" panose="02020603050405020304" pitchFamily="18" charset="0"/>
                <a:cs typeface="Times New Roman" panose="02020603050405020304" pitchFamily="18" charset="0"/>
              </a:rPr>
              <a:t>.</a:t>
            </a:r>
          </a:p>
          <a:p>
            <a:pPr marL="0" indent="0">
              <a:buNone/>
            </a:pPr>
            <a:r>
              <a:rPr lang="" sz="1600" dirty="0" err="1">
                <a:latin typeface="Times New Roman" panose="02020603050405020304" pitchFamily="18" charset="0"/>
                <a:cs typeface="Times New Roman" panose="02020603050405020304" pitchFamily="18" charset="0"/>
              </a:rPr>
              <a:t>т</a:t>
            </a:r>
            <a:r>
              <a:rPr lang="ru-RU" sz="1600" dirty="0" err="1">
                <a:latin typeface="Times New Roman" panose="02020603050405020304" pitchFamily="18" charset="0"/>
                <a:cs typeface="Times New Roman" panose="02020603050405020304" pitchFamily="18" charset="0"/>
              </a:rPr>
              <a:t>еорія</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старіння</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розроблена</a:t>
            </a:r>
            <a:r>
              <a:rPr lang="ru-RU" sz="1600" dirty="0">
                <a:latin typeface="Times New Roman" panose="02020603050405020304" pitchFamily="18" charset="0"/>
                <a:cs typeface="Times New Roman" panose="02020603050405020304" pitchFamily="18" charset="0"/>
              </a:rPr>
              <a:t> В. В. </a:t>
            </a:r>
            <a:r>
              <a:rPr lang="ru-RU" sz="1600" dirty="0" err="1">
                <a:latin typeface="Times New Roman" panose="02020603050405020304" pitchFamily="18" charset="0"/>
                <a:cs typeface="Times New Roman" panose="02020603050405020304" pitchFamily="18" charset="0"/>
              </a:rPr>
              <a:t>Фролькисом</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Згідно</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його</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вчення</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старіння</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організму</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пов’язане</a:t>
            </a:r>
            <a:r>
              <a:rPr lang="ru-RU" sz="1600" dirty="0">
                <a:latin typeface="Times New Roman" panose="02020603050405020304" pitchFamily="18" charset="0"/>
                <a:cs typeface="Times New Roman" panose="02020603050405020304" pitchFamily="18" charset="0"/>
              </a:rPr>
              <a:t> перш за все </a:t>
            </a:r>
            <a:r>
              <a:rPr lang="ru-RU" sz="1600" dirty="0" err="1">
                <a:latin typeface="Times New Roman" panose="02020603050405020304" pitchFamily="18" charset="0"/>
                <a:cs typeface="Times New Roman" panose="02020603050405020304" pitchFamily="18" charset="0"/>
              </a:rPr>
              <a:t>з</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порушення</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механізмів</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саморегуляції</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процесів</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переробки</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передачі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інформації</a:t>
            </a:r>
            <a:r>
              <a:rPr lang="ru-RU" sz="1600" dirty="0">
                <a:latin typeface="Times New Roman" panose="02020603050405020304" pitchFamily="18" charset="0"/>
                <a:cs typeface="Times New Roman" panose="02020603050405020304" pitchFamily="18" charset="0"/>
              </a:rPr>
              <a:t> на </a:t>
            </a:r>
            <a:r>
              <a:rPr lang="ru-RU" sz="1600" dirty="0" err="1">
                <a:latin typeface="Times New Roman" panose="02020603050405020304" pitchFamily="18" charset="0"/>
                <a:cs typeface="Times New Roman" panose="02020603050405020304" pitchFamily="18" charset="0"/>
              </a:rPr>
              <a:t>різних</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рівнях</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життєдіяльності</a:t>
            </a:r>
            <a:r>
              <a:rPr lang="ru-RU" sz="1600" dirty="0">
                <a:latin typeface="Times New Roman" panose="02020603050405020304" pitchFamily="18" charset="0"/>
                <a:cs typeface="Times New Roman" panose="02020603050405020304" pitchFamily="18" charset="0"/>
              </a:rPr>
              <a:t>. В </a:t>
            </a:r>
            <a:r>
              <a:rPr lang="ru-RU" sz="1600" dirty="0" err="1">
                <a:latin typeface="Times New Roman" panose="02020603050405020304" pitchFamily="18" charset="0"/>
                <a:cs typeface="Times New Roman" panose="02020603050405020304" pitchFamily="18" charset="0"/>
              </a:rPr>
              <a:t>даний</a:t>
            </a:r>
            <a:r>
              <a:rPr lang="ru-RU" sz="1600" dirty="0">
                <a:latin typeface="Times New Roman" panose="02020603050405020304" pitchFamily="18" charset="0"/>
                <a:cs typeface="Times New Roman" panose="02020603050405020304" pitchFamily="18" charset="0"/>
              </a:rPr>
              <a:t> час, на думку </a:t>
            </a:r>
            <a:r>
              <a:rPr lang="ru-RU" sz="1600" dirty="0" err="1">
                <a:latin typeface="Times New Roman" panose="02020603050405020304" pitchFamily="18" charset="0"/>
                <a:cs typeface="Times New Roman" panose="02020603050405020304" pitchFamily="18" charset="0"/>
              </a:rPr>
              <a:t>вченого</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важливі</a:t>
            </a:r>
            <a:r>
              <a:rPr lang="ru-RU" sz="1600" dirty="0">
                <a:latin typeface="Times New Roman" panose="02020603050405020304" pitchFamily="18" charset="0"/>
                <a:cs typeface="Times New Roman" panose="02020603050405020304" pitchFamily="18" charset="0"/>
              </a:rPr>
              <a:t> прояви </a:t>
            </a:r>
            <a:r>
              <a:rPr lang="ru-RU" sz="1600" dirty="0" err="1">
                <a:latin typeface="Times New Roman" panose="02020603050405020304" pitchFamily="18" charset="0"/>
                <a:cs typeface="Times New Roman" panose="02020603050405020304" pitchFamily="18" charset="0"/>
              </a:rPr>
              <a:t>старіння</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організму</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є</a:t>
            </a:r>
            <a:r>
              <a:rPr lang="ru-RU" sz="1600" dirty="0">
                <a:latin typeface="Times New Roman" panose="02020603050405020304" pitchFamily="18" charset="0"/>
                <a:cs typeface="Times New Roman" panose="02020603050405020304" pitchFamily="18" charset="0"/>
              </a:rPr>
              <a:t> результатом </a:t>
            </a:r>
            <a:r>
              <a:rPr lang="ru-RU" sz="1600" dirty="0" err="1">
                <a:latin typeface="Times New Roman" panose="02020603050405020304" pitchFamily="18" charset="0"/>
                <a:cs typeface="Times New Roman" panose="02020603050405020304" pitchFamily="18" charset="0"/>
              </a:rPr>
              <a:t>вікових</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змін</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мозку</a:t>
            </a:r>
            <a:r>
              <a:rPr lang="ru-RU" sz="1600" dirty="0">
                <a:latin typeface="Times New Roman" panose="02020603050405020304" pitchFamily="18" charset="0"/>
                <a:cs typeface="Times New Roman" panose="02020603050405020304" pitchFamily="18" charset="0"/>
              </a:rPr>
              <a:t>.</a:t>
            </a:r>
          </a:p>
          <a:p>
            <a:pPr marL="0" indent="0">
              <a:buNone/>
            </a:pPr>
            <a:r>
              <a:rPr lang="ru-RU" sz="1600" dirty="0">
                <a:latin typeface="Times New Roman" panose="02020603050405020304" pitchFamily="18" charset="0"/>
                <a:cs typeface="Times New Roman" panose="02020603050405020304" pitchFamily="18" charset="0"/>
              </a:rPr>
              <a:t>На думку </a:t>
            </a:r>
            <a:r>
              <a:rPr lang="ru-RU" sz="1600" dirty="0" err="1">
                <a:latin typeface="Times New Roman" panose="02020603050405020304" pitchFamily="18" charset="0"/>
                <a:cs typeface="Times New Roman" panose="02020603050405020304" pitchFamily="18" charset="0"/>
              </a:rPr>
              <a:t>болгарського</a:t>
            </a:r>
            <a:r>
              <a:rPr lang="ru-RU" sz="1600" dirty="0">
                <a:latin typeface="Times New Roman" panose="02020603050405020304" pitchFamily="18" charset="0"/>
                <a:cs typeface="Times New Roman" panose="02020603050405020304" pitchFamily="18" charset="0"/>
              </a:rPr>
              <a:t> геронтолога Г. </a:t>
            </a:r>
            <a:r>
              <a:rPr lang="ru-RU" sz="1600" dirty="0" err="1">
                <a:latin typeface="Times New Roman" panose="02020603050405020304" pitchFamily="18" charset="0"/>
                <a:cs typeface="Times New Roman" panose="02020603050405020304" pitchFamily="18" charset="0"/>
              </a:rPr>
              <a:t>Стойнева</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найбільш</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близькі</a:t>
            </a:r>
            <a:r>
              <a:rPr lang="ru-RU" sz="1600" dirty="0">
                <a:latin typeface="Times New Roman" panose="02020603050405020304" pitchFamily="18" charset="0"/>
                <a:cs typeface="Times New Roman" panose="02020603050405020304" pitchFamily="18" charset="0"/>
              </a:rPr>
              <a:t> до </a:t>
            </a:r>
            <a:r>
              <a:rPr lang="ru-RU" sz="1600" dirty="0" err="1">
                <a:latin typeface="Times New Roman" panose="02020603050405020304" pitchFamily="18" charset="0"/>
                <a:cs typeface="Times New Roman" panose="02020603050405020304" pitchFamily="18" charset="0"/>
              </a:rPr>
              <a:t>істини</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теорії</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концепції</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які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представляють</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старіння</a:t>
            </a:r>
            <a:r>
              <a:rPr lang="ru-RU" sz="1600" dirty="0">
                <a:latin typeface="Times New Roman" panose="02020603050405020304" pitchFamily="18" charset="0"/>
                <a:cs typeface="Times New Roman" panose="02020603050405020304" pitchFamily="18" charset="0"/>
              </a:rPr>
              <a:t> як </a:t>
            </a:r>
            <a:r>
              <a:rPr lang="ru-RU" sz="1600" dirty="0" err="1">
                <a:latin typeface="Times New Roman" panose="02020603050405020304" pitchFamily="18" charset="0"/>
                <a:cs typeface="Times New Roman" panose="02020603050405020304" pitchFamily="18" charset="0"/>
              </a:rPr>
              <a:t>біосоціальні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явища</a:t>
            </a:r>
            <a:r>
              <a:rPr lang="ru-RU" sz="1600" dirty="0">
                <a:latin typeface="Times New Roman" panose="02020603050405020304" pitchFamily="18" charset="0"/>
                <a:cs typeface="Times New Roman" panose="02020603050405020304" pitchFamily="18" charset="0"/>
              </a:rPr>
              <a:t>, на </a:t>
            </a:r>
            <a:r>
              <a:rPr lang="ru-RU" sz="1600" dirty="0" err="1">
                <a:latin typeface="Times New Roman" panose="02020603050405020304" pitchFamily="18" charset="0"/>
                <a:cs typeface="Times New Roman" panose="02020603050405020304" pitchFamily="18" charset="0"/>
              </a:rPr>
              <a:t>динаміку</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яких</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впливають</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генетичні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соціальні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економічні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фактори</a:t>
            </a:r>
            <a:r>
              <a:rPr lang="ru-RU" sz="1600" dirty="0">
                <a:latin typeface="Times New Roman" panose="02020603050405020304" pitchFamily="18" charset="0"/>
                <a:cs typeface="Times New Roman" panose="02020603050405020304" pitchFamily="18" charset="0"/>
              </a:rPr>
              <a:t>.</a:t>
            </a:r>
            <a:endParaRPr lang="" sz="1600" dirty="0">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r>
              <a:rPr lang="" sz="1600" dirty="0">
                <a:latin typeface="Times New Roman" panose="02020603050405020304" pitchFamily="18" charset="0"/>
                <a:cs typeface="Times New Roman" panose="02020603050405020304" pitchFamily="18" charset="0"/>
              </a:rPr>
              <a:t>по</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суті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кожна</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із</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вказаних</a:t>
            </a:r>
            <a:r>
              <a:rPr lang="ru-RU" sz="1600" dirty="0">
                <a:latin typeface="Times New Roman" panose="02020603050405020304" pitchFamily="18" charset="0"/>
                <a:cs typeface="Times New Roman" panose="02020603050405020304" pitchFamily="18" charset="0"/>
              </a:rPr>
              <a:t> характеристик </a:t>
            </a:r>
            <a:r>
              <a:rPr lang="ru-RU" sz="1600" dirty="0" err="1">
                <a:latin typeface="Times New Roman" panose="02020603050405020304" pitchFamily="18" charset="0"/>
                <a:cs typeface="Times New Roman" panose="02020603050405020304" pitchFamily="18" charset="0"/>
              </a:rPr>
              <a:t>старіння</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є</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функцією</a:t>
            </a:r>
            <a:r>
              <a:rPr lang="ru-RU" sz="1600" dirty="0">
                <a:latin typeface="Times New Roman" panose="02020603050405020304" pitchFamily="18" charset="0"/>
                <a:cs typeface="Times New Roman" panose="02020603050405020304" pitchFamily="18" charset="0"/>
              </a:rPr>
              <a:t> часу, </a:t>
            </a:r>
            <a:r>
              <a:rPr lang="ru-RU" sz="1600" dirty="0" err="1">
                <a:latin typeface="Times New Roman" panose="02020603050405020304" pitchFamily="18" charset="0"/>
                <a:cs typeface="Times New Roman" panose="02020603050405020304" pitchFamily="18" charset="0"/>
              </a:rPr>
              <a:t>що</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представляє</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конкретний</a:t>
            </a:r>
            <a:r>
              <a:rPr lang="ru-RU" sz="1600" dirty="0">
                <a:latin typeface="Times New Roman" panose="02020603050405020304" pitchFamily="18" charset="0"/>
                <a:cs typeface="Times New Roman" panose="02020603050405020304" pitchFamily="18" charset="0"/>
              </a:rPr>
              <a:t> вид </a:t>
            </a:r>
            <a:r>
              <a:rPr lang="ru-RU" sz="1600" dirty="0" err="1">
                <a:latin typeface="Times New Roman" panose="02020603050405020304" pitchFamily="18" charset="0"/>
                <a:cs typeface="Times New Roman" panose="02020603050405020304" pitchFamily="18" charset="0"/>
              </a:rPr>
              <a:t>і</a:t>
            </a:r>
            <a:r>
              <a:rPr lang="ru-RU" sz="1600" dirty="0">
                <a:latin typeface="Times New Roman" panose="02020603050405020304" pitchFamily="18" charset="0"/>
                <a:cs typeface="Times New Roman" panose="02020603050405020304" pitchFamily="18" charset="0"/>
              </a:rPr>
              <a:t> форму </a:t>
            </a:r>
            <a:r>
              <a:rPr lang="ru-RU" sz="1600" dirty="0" err="1">
                <a:latin typeface="Times New Roman" panose="02020603050405020304" pitchFamily="18" charset="0"/>
                <a:cs typeface="Times New Roman" panose="02020603050405020304" pitchFamily="18" charset="0"/>
              </a:rPr>
              <a:t>хронопатології</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інволюційного</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процесу</a:t>
            </a:r>
            <a:r>
              <a:rPr lang="ru-RU" sz="1600" dirty="0">
                <a:latin typeface="Times New Roman" panose="02020603050405020304" pitchFamily="18" charset="0"/>
                <a:cs typeface="Times New Roman" panose="02020603050405020304" pitchFamily="18" charset="0"/>
              </a:rPr>
              <a:t>.</a:t>
            </a:r>
          </a:p>
          <a:p>
            <a:pPr marL="0" indent="0">
              <a:buNone/>
            </a:pPr>
            <a:endParaRPr lang="ru-RU" sz="1600" baseline="30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737433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28596" y="428604"/>
            <a:ext cx="8229600" cy="4525963"/>
          </a:xfrm>
        </p:spPr>
        <p:txBody>
          <a:bodyPr>
            <a:normAutofit/>
          </a:bodyPr>
          <a:lstStyle/>
          <a:p>
            <a:pPr marL="0" indent="0">
              <a:buNone/>
            </a:pPr>
            <a:r>
              <a:rPr lang="" sz="1600" dirty="0">
                <a:latin typeface="Times New Roman" panose="02020603050405020304" pitchFamily="18" charset="0"/>
                <a:cs typeface="Times New Roman" panose="02020603050405020304" pitchFamily="18" charset="0"/>
              </a:rPr>
              <a:t>У</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Древній</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Греції</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вперше</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була</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розроблена</a:t>
            </a:r>
            <a:r>
              <a:rPr lang="ru-RU" sz="1600" dirty="0">
                <a:latin typeface="Times New Roman" panose="02020603050405020304" pitchFamily="18" charset="0"/>
                <a:cs typeface="Times New Roman" panose="02020603050405020304" pitchFamily="18" charset="0"/>
              </a:rPr>
              <a:t> схема </a:t>
            </a:r>
            <a:r>
              <a:rPr lang="ru-RU" sz="1600" dirty="0" err="1">
                <a:latin typeface="Times New Roman" panose="02020603050405020304" pitchFamily="18" charset="0"/>
                <a:cs typeface="Times New Roman" panose="02020603050405020304" pitchFamily="18" charset="0"/>
              </a:rPr>
              <a:t>гігієнічного</a:t>
            </a:r>
            <a:r>
              <a:rPr lang="ru-RU" sz="1600" dirty="0">
                <a:latin typeface="Times New Roman" panose="02020603050405020304" pitchFamily="18" charset="0"/>
                <a:cs typeface="Times New Roman" panose="02020603050405020304" pitchFamily="18" charset="0"/>
              </a:rPr>
              <a:t> режиму для </a:t>
            </a:r>
            <a:r>
              <a:rPr lang="ru-RU" sz="1600" dirty="0" err="1">
                <a:latin typeface="Times New Roman" panose="02020603050405020304" pitchFamily="18" charset="0"/>
                <a:cs typeface="Times New Roman" panose="02020603050405020304" pitchFamily="18" charset="0"/>
              </a:rPr>
              <a:t>старих</a:t>
            </a:r>
            <a:r>
              <a:rPr lang="ru-RU" sz="1600" dirty="0">
                <a:latin typeface="Times New Roman" panose="02020603050405020304" pitchFamily="18" charset="0"/>
                <a:cs typeface="Times New Roman" panose="02020603050405020304" pitchFamily="18" charset="0"/>
              </a:rPr>
              <a:t> людей. В </a:t>
            </a:r>
            <a:r>
              <a:rPr lang="ru-RU" sz="1600" dirty="0" err="1">
                <a:latin typeface="Times New Roman" panose="02020603050405020304" pitchFamily="18" charset="0"/>
                <a:cs typeface="Times New Roman" panose="02020603050405020304" pitchFamily="18" charset="0"/>
              </a:rPr>
              <a:t>її</a:t>
            </a:r>
            <a:r>
              <a:rPr lang="ru-RU" sz="1600" dirty="0">
                <a:latin typeface="Times New Roman" panose="02020603050405020304" pitchFamily="18" charset="0"/>
                <a:cs typeface="Times New Roman" panose="02020603050405020304" pitchFamily="18" charset="0"/>
              </a:rPr>
              <a:t> основу </a:t>
            </a:r>
            <a:r>
              <a:rPr lang="ru-RU" sz="1600" dirty="0" err="1">
                <a:latin typeface="Times New Roman" panose="02020603050405020304" pitchFamily="18" charset="0"/>
                <a:cs typeface="Times New Roman" panose="02020603050405020304" pitchFamily="18" charset="0"/>
              </a:rPr>
              <a:t>був</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покладений</a:t>
            </a:r>
            <a:r>
              <a:rPr lang="ru-RU" sz="1600" dirty="0">
                <a:latin typeface="Times New Roman" panose="02020603050405020304" pitchFamily="18" charset="0"/>
                <a:cs typeface="Times New Roman" panose="02020603050405020304" pitchFamily="18" charset="0"/>
              </a:rPr>
              <a:t> принцип “все в </a:t>
            </a:r>
            <a:r>
              <a:rPr lang="ru-RU" sz="1600" dirty="0" err="1">
                <a:latin typeface="Times New Roman" panose="02020603050405020304" pitchFamily="18" charset="0"/>
                <a:cs typeface="Times New Roman" panose="02020603050405020304" pitchFamily="18" charset="0"/>
              </a:rPr>
              <a:t>міру</a:t>
            </a:r>
            <a:r>
              <a:rPr lang="ru-RU" sz="1600" dirty="0">
                <a:latin typeface="Times New Roman" panose="02020603050405020304" pitchFamily="18" charset="0"/>
                <a:cs typeface="Times New Roman" panose="02020603050405020304" pitchFamily="18" charset="0"/>
              </a:rPr>
              <a:t>” – </a:t>
            </a:r>
            <a:r>
              <a:rPr lang="ru-RU" sz="1600" dirty="0" err="1">
                <a:latin typeface="Times New Roman" panose="02020603050405020304" pitchFamily="18" charset="0"/>
                <a:cs typeface="Times New Roman" panose="02020603050405020304" pitchFamily="18" charset="0"/>
              </a:rPr>
              <a:t>зменшення</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кількості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вживання</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їжі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збереження</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звичних</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навичок</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поступове</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припинення</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активності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трудової</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діяльності</a:t>
            </a:r>
            <a:r>
              <a:rPr lang="ru-RU" sz="1600" dirty="0">
                <a:latin typeface="Times New Roman" panose="02020603050405020304" pitchFamily="18" charset="0"/>
                <a:cs typeface="Times New Roman" panose="02020603050405020304" pitchFamily="18" charset="0"/>
              </a:rPr>
              <a:t>.</a:t>
            </a:r>
            <a:br>
              <a:rPr lang="ru-RU" sz="1600" dirty="0">
                <a:latin typeface="Times New Roman" panose="02020603050405020304" pitchFamily="18" charset="0"/>
                <a:cs typeface="Times New Roman" panose="02020603050405020304" pitchFamily="18" charset="0"/>
              </a:rPr>
            </a:br>
            <a:r>
              <a:rPr lang="ru-RU" sz="1600" dirty="0">
                <a:latin typeface="Times New Roman" panose="02020603050405020304" pitchFamily="18" charset="0"/>
                <a:cs typeface="Times New Roman" panose="02020603050405020304" pitchFamily="18" charset="0"/>
              </a:rPr>
              <a:t/>
            </a:r>
            <a:br>
              <a:rPr lang="ru-RU" sz="1600" dirty="0">
                <a:latin typeface="Times New Roman" panose="02020603050405020304" pitchFamily="18" charset="0"/>
                <a:cs typeface="Times New Roman" panose="02020603050405020304" pitchFamily="18" charset="0"/>
              </a:rPr>
            </a:br>
            <a:r>
              <a:rPr lang="ru-RU" sz="1600" dirty="0">
                <a:latin typeface="Times New Roman" panose="02020603050405020304" pitchFamily="18" charset="0"/>
                <a:cs typeface="Times New Roman" panose="02020603050405020304" pitchFamily="18" charset="0"/>
              </a:rPr>
              <a:t>Школа </a:t>
            </a:r>
            <a:r>
              <a:rPr lang="ru-RU" sz="1600" dirty="0" err="1">
                <a:latin typeface="Times New Roman" panose="02020603050405020304" pitchFamily="18" charset="0"/>
                <a:cs typeface="Times New Roman" panose="02020603050405020304" pitchFamily="18" charset="0"/>
              </a:rPr>
              <a:t>Гіппократа</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вперше</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розмежувала</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хронологічний</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вік</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людини</a:t>
            </a:r>
            <a:r>
              <a:rPr lang="ru-RU" sz="1600" dirty="0">
                <a:latin typeface="Times New Roman" panose="02020603050405020304" pitchFamily="18" charset="0"/>
                <a:cs typeface="Times New Roman" panose="02020603050405020304" pitchFamily="18" charset="0"/>
              </a:rPr>
              <a:t>:</a:t>
            </a:r>
            <a:br>
              <a:rPr lang="ru-RU" sz="1600" dirty="0">
                <a:latin typeface="Times New Roman" panose="02020603050405020304" pitchFamily="18" charset="0"/>
                <a:cs typeface="Times New Roman" panose="02020603050405020304" pitchFamily="18" charset="0"/>
              </a:rPr>
            </a:br>
            <a:r>
              <a:rPr lang="ru-RU" sz="1600" dirty="0">
                <a:latin typeface="Times New Roman" panose="02020603050405020304" pitchFamily="18" charset="0"/>
                <a:cs typeface="Times New Roman" panose="02020603050405020304" pitchFamily="18" charset="0"/>
              </a:rPr>
              <a:t/>
            </a:r>
            <a:br>
              <a:rPr lang="ru-RU" sz="1600" dirty="0">
                <a:latin typeface="Times New Roman" panose="02020603050405020304" pitchFamily="18" charset="0"/>
                <a:cs typeface="Times New Roman" panose="02020603050405020304" pitchFamily="18" charset="0"/>
              </a:rPr>
            </a:b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дитинство</a:t>
            </a:r>
            <a:r>
              <a:rPr lang="ru-RU" sz="1600" dirty="0">
                <a:latin typeface="Times New Roman" panose="02020603050405020304" pitchFamily="18" charset="0"/>
                <a:cs typeface="Times New Roman" panose="02020603050405020304" pitchFamily="18" charset="0"/>
              </a:rPr>
              <a:t> до 14 </a:t>
            </a:r>
            <a:r>
              <a:rPr lang="ru-RU" sz="1600" dirty="0" err="1">
                <a:latin typeface="Times New Roman" panose="02020603050405020304" pitchFamily="18" charset="0"/>
                <a:cs typeface="Times New Roman" panose="02020603050405020304" pitchFamily="18" charset="0"/>
              </a:rPr>
              <a:t>років</a:t>
            </a:r>
            <a:r>
              <a:rPr lang="ru-RU" sz="1600" dirty="0">
                <a:latin typeface="Times New Roman" panose="02020603050405020304" pitchFamily="18" charset="0"/>
                <a:cs typeface="Times New Roman" panose="02020603050405020304" pitchFamily="18" charset="0"/>
              </a:rPr>
              <a:t>;</a:t>
            </a:r>
            <a:br>
              <a:rPr lang="ru-RU" sz="1600" dirty="0">
                <a:latin typeface="Times New Roman" panose="02020603050405020304" pitchFamily="18" charset="0"/>
                <a:cs typeface="Times New Roman" panose="02020603050405020304" pitchFamily="18" charset="0"/>
              </a:rPr>
            </a:br>
            <a:r>
              <a:rPr lang="ru-RU" sz="1600" dirty="0">
                <a:latin typeface="Times New Roman" panose="02020603050405020304" pitchFamily="18" charset="0"/>
                <a:cs typeface="Times New Roman" panose="02020603050405020304" pitchFamily="18" charset="0"/>
              </a:rPr>
              <a:t/>
            </a:r>
            <a:br>
              <a:rPr lang="ru-RU" sz="1600" dirty="0">
                <a:latin typeface="Times New Roman" panose="02020603050405020304" pitchFamily="18" charset="0"/>
                <a:cs typeface="Times New Roman" panose="02020603050405020304" pitchFamily="18" charset="0"/>
              </a:rPr>
            </a:b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зрілість</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від</a:t>
            </a:r>
            <a:r>
              <a:rPr lang="ru-RU" sz="1600" dirty="0">
                <a:latin typeface="Times New Roman" panose="02020603050405020304" pitchFamily="18" charset="0"/>
                <a:cs typeface="Times New Roman" panose="02020603050405020304" pitchFamily="18" charset="0"/>
              </a:rPr>
              <a:t> 15 до 42 </a:t>
            </a:r>
            <a:r>
              <a:rPr lang="ru-RU" sz="1600" dirty="0" err="1">
                <a:latin typeface="Times New Roman" panose="02020603050405020304" pitchFamily="18" charset="0"/>
                <a:cs typeface="Times New Roman" panose="02020603050405020304" pitchFamily="18" charset="0"/>
              </a:rPr>
              <a:t>років</a:t>
            </a:r>
            <a:r>
              <a:rPr lang="ru-RU" sz="1600" dirty="0">
                <a:latin typeface="Times New Roman" panose="02020603050405020304" pitchFamily="18" charset="0"/>
                <a:cs typeface="Times New Roman" panose="02020603050405020304" pitchFamily="18" charset="0"/>
              </a:rPr>
              <a:t>;</a:t>
            </a:r>
            <a:br>
              <a:rPr lang="ru-RU" sz="1600" dirty="0">
                <a:latin typeface="Times New Roman" panose="02020603050405020304" pitchFamily="18" charset="0"/>
                <a:cs typeface="Times New Roman" panose="02020603050405020304" pitchFamily="18" charset="0"/>
              </a:rPr>
            </a:br>
            <a:r>
              <a:rPr lang="ru-RU" sz="1600" dirty="0">
                <a:latin typeface="Times New Roman" panose="02020603050405020304" pitchFamily="18" charset="0"/>
                <a:cs typeface="Times New Roman" panose="02020603050405020304" pitchFamily="18" charset="0"/>
              </a:rPr>
              <a:t/>
            </a:r>
            <a:br>
              <a:rPr lang="ru-RU" sz="1600" dirty="0">
                <a:latin typeface="Times New Roman" panose="02020603050405020304" pitchFamily="18" charset="0"/>
                <a:cs typeface="Times New Roman" panose="02020603050405020304" pitchFamily="18" charset="0"/>
              </a:rPr>
            </a:b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старість</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від</a:t>
            </a:r>
            <a:r>
              <a:rPr lang="ru-RU" sz="1600" dirty="0">
                <a:latin typeface="Times New Roman" panose="02020603050405020304" pitchFamily="18" charset="0"/>
                <a:cs typeface="Times New Roman" panose="02020603050405020304" pitchFamily="18" charset="0"/>
              </a:rPr>
              <a:t> 43 до 63 р.;</a:t>
            </a:r>
            <a:br>
              <a:rPr lang="ru-RU" sz="1600" dirty="0">
                <a:latin typeface="Times New Roman" panose="02020603050405020304" pitchFamily="18" charset="0"/>
                <a:cs typeface="Times New Roman" panose="02020603050405020304" pitchFamily="18" charset="0"/>
              </a:rPr>
            </a:br>
            <a:r>
              <a:rPr lang="ru-RU" sz="1600" dirty="0">
                <a:latin typeface="Times New Roman" panose="02020603050405020304" pitchFamily="18" charset="0"/>
                <a:cs typeface="Times New Roman" panose="02020603050405020304" pitchFamily="18" charset="0"/>
              </a:rPr>
              <a:t/>
            </a:r>
            <a:br>
              <a:rPr lang="ru-RU" sz="1600" dirty="0">
                <a:latin typeface="Times New Roman" panose="02020603050405020304" pitchFamily="18" charset="0"/>
                <a:cs typeface="Times New Roman" panose="02020603050405020304" pitchFamily="18" charset="0"/>
              </a:rPr>
            </a:b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довголіття</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від</a:t>
            </a:r>
            <a:r>
              <a:rPr lang="ru-RU" sz="1600" dirty="0">
                <a:latin typeface="Times New Roman" panose="02020603050405020304" pitchFamily="18" charset="0"/>
                <a:cs typeface="Times New Roman" panose="02020603050405020304" pitchFamily="18" charset="0"/>
              </a:rPr>
              <a:t> 64 </a:t>
            </a:r>
            <a:r>
              <a:rPr lang="ru-RU" sz="1600" dirty="0" err="1">
                <a:latin typeface="Times New Roman" panose="02020603050405020304" pitchFamily="18" charset="0"/>
                <a:cs typeface="Times New Roman" panose="02020603050405020304" pitchFamily="18" charset="0"/>
              </a:rPr>
              <a:t>і</a:t>
            </a:r>
            <a:r>
              <a:rPr lang="ru-RU" sz="1600" dirty="0">
                <a:latin typeface="Times New Roman" panose="02020603050405020304" pitchFamily="18" charset="0"/>
                <a:cs typeface="Times New Roman" panose="02020603050405020304" pitchFamily="18" charset="0"/>
              </a:rPr>
              <a:t> старше.</a:t>
            </a:r>
            <a:br>
              <a:rPr lang="ru-RU" sz="1600" dirty="0">
                <a:latin typeface="Times New Roman" panose="02020603050405020304" pitchFamily="18" charset="0"/>
                <a:cs typeface="Times New Roman" panose="02020603050405020304" pitchFamily="18" charset="0"/>
              </a:rPr>
            </a:br>
            <a:endParaRPr lang="ru-RU" sz="16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476251"/>
            <a:ext cx="8198644" cy="3881444"/>
          </a:xfrm>
        </p:spPr>
        <p:txBody>
          <a:bodyPr>
            <a:normAutofit/>
          </a:bodyPr>
          <a:lstStyle/>
          <a:p>
            <a:pPr marL="0" indent="0">
              <a:buNone/>
            </a:pPr>
            <a:r>
              <a:rPr lang="" sz="1600" dirty="0">
                <a:latin typeface="Times New Roman" panose="02020603050405020304" pitchFamily="18" charset="0"/>
                <a:cs typeface="Times New Roman" panose="02020603050405020304" pitchFamily="18" charset="0"/>
              </a:rPr>
              <a:t>З</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біологічного</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погляду</a:t>
            </a:r>
            <a:r>
              <a:rPr lang="ru-RU" sz="1600" dirty="0">
                <a:latin typeface="Times New Roman" panose="02020603050405020304" pitchFamily="18" charset="0"/>
                <a:cs typeface="Times New Roman" panose="02020603050405020304" pitchFamily="18" charset="0"/>
              </a:rPr>
              <a:t>, </a:t>
            </a:r>
            <a:r>
              <a:rPr lang="ru-RU" sz="1600" b="1" dirty="0" err="1">
                <a:latin typeface="Times New Roman" panose="02020603050405020304" pitchFamily="18" charset="0"/>
                <a:cs typeface="Times New Roman" panose="02020603050405020304" pitchFamily="18" charset="0"/>
              </a:rPr>
              <a:t>старіння</a:t>
            </a:r>
            <a:r>
              <a:rPr lang="ru-RU" sz="1600" dirty="0">
                <a:latin typeface="Times New Roman" panose="02020603050405020304" pitchFamily="18" charset="0"/>
                <a:cs typeface="Times New Roman" panose="02020603050405020304" pitchFamily="18" charset="0"/>
              </a:rPr>
              <a:t> – </a:t>
            </a:r>
            <a:r>
              <a:rPr lang="ru-RU" sz="1600" dirty="0" err="1">
                <a:latin typeface="Times New Roman" panose="02020603050405020304" pitchFamily="18" charset="0"/>
                <a:cs typeface="Times New Roman" panose="02020603050405020304" pitchFamily="18" charset="0"/>
              </a:rPr>
              <a:t>універсальний</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закономірний</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процес</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якому</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властива</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поступовість</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неухильне</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прогресування</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що</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призводить</a:t>
            </a:r>
            <a:r>
              <a:rPr lang="ru-RU" sz="1600" dirty="0">
                <a:latin typeface="Times New Roman" panose="02020603050405020304" pitchFamily="18" charset="0"/>
                <a:cs typeface="Times New Roman" panose="02020603050405020304" pitchFamily="18" charset="0"/>
              </a:rPr>
              <a:t> до </a:t>
            </a:r>
            <a:r>
              <a:rPr lang="ru-RU" sz="1600" dirty="0" err="1">
                <a:latin typeface="Times New Roman" panose="02020603050405020304" pitchFamily="18" charset="0"/>
                <a:cs typeface="Times New Roman" panose="02020603050405020304" pitchFamily="18" charset="0"/>
              </a:rPr>
              <a:t>зниження</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адаптаційних</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можливостей</a:t>
            </a:r>
            <a:r>
              <a:rPr lang="ru-RU" sz="1600" dirty="0">
                <a:latin typeface="Times New Roman" panose="02020603050405020304" pitchFamily="18" charset="0"/>
                <a:cs typeface="Times New Roman" panose="02020603050405020304" pitchFamily="18" charset="0"/>
              </a:rPr>
              <a:t> та </a:t>
            </a:r>
            <a:r>
              <a:rPr lang="ru-RU" sz="1600" dirty="0" err="1">
                <a:latin typeface="Times New Roman" panose="02020603050405020304" pitchFamily="18" charset="0"/>
                <a:cs typeface="Times New Roman" panose="02020603050405020304" pitchFamily="18" charset="0"/>
              </a:rPr>
              <a:t>життєздатності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індивідуума</a:t>
            </a:r>
            <a:r>
              <a:rPr lang="ru-RU" sz="1600" dirty="0">
                <a:latin typeface="Times New Roman" panose="02020603050405020304" pitchFamily="18" charset="0"/>
                <a:cs typeface="Times New Roman" panose="02020603050405020304" pitchFamily="18" charset="0"/>
              </a:rPr>
              <a:t>.</a:t>
            </a:r>
          </a:p>
        </p:txBody>
      </p:sp>
      <p:pic>
        <p:nvPicPr>
          <p:cNvPr id="7" name="Рисунок 6">
            <a:extLst>
              <a:ext uri="{FF2B5EF4-FFF2-40B4-BE49-F238E27FC236}">
                <a16:creationId xmlns:a16="http://schemas.microsoft.com/office/drawing/2014/main" id="{DCC93F81-4D5C-F641-9082-0A8D00221866}"/>
              </a:ext>
            </a:extLst>
          </p:cNvPr>
          <p:cNvPicPr>
            <a:picLocks noChangeAspect="1"/>
          </p:cNvPicPr>
          <p:nvPr/>
        </p:nvPicPr>
        <p:blipFill>
          <a:blip r:embed="rId3"/>
          <a:stretch>
            <a:fillRect/>
          </a:stretch>
        </p:blipFill>
        <p:spPr>
          <a:xfrm>
            <a:off x="1369700" y="1999787"/>
            <a:ext cx="5774049" cy="3881444"/>
          </a:xfrm>
          <a:prstGeom prst="rect">
            <a:avLst/>
          </a:prstGeom>
        </p:spPr>
      </p:pic>
    </p:spTree>
  </p:cSld>
  <p:clrMapOvr>
    <a:masterClrMapping/>
  </p:clrMapOvr>
</p:sld>
</file>

<file path=ppt/theme/theme1.xml><?xml version="1.0" encoding="utf-8"?>
<a:theme xmlns:a="http://schemas.openxmlformats.org/drawingml/2006/main" name="Капля">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260</TotalTime>
  <Words>1913</Words>
  <Application>Microsoft Office PowerPoint</Application>
  <PresentationFormat>Экран (4:3)</PresentationFormat>
  <Paragraphs>128</Paragraphs>
  <Slides>40</Slides>
  <Notes>1</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40</vt:i4>
      </vt:variant>
    </vt:vector>
  </HeadingPairs>
  <TitlesOfParts>
    <vt:vector size="45" baseType="lpstr">
      <vt:lpstr>Arial</vt:lpstr>
      <vt:lpstr>Calibri</vt:lpstr>
      <vt:lpstr>Times New Roman</vt:lpstr>
      <vt:lpstr>Tw Cen MT</vt:lpstr>
      <vt:lpstr>Капля</vt:lpstr>
      <vt:lpstr>     Геронтологія   Координація рухів та рівновага </vt:lpstr>
      <vt:lpstr>Геронтологія - це</vt:lpstr>
      <vt:lpstr>Презентация PowerPoint</vt:lpstr>
      <vt:lpstr>Презентация PowerPoint</vt:lpstr>
      <vt:lpstr>Презентация PowerPoint</vt:lpstr>
      <vt:lpstr> </vt:lpstr>
      <vt:lpstr>Презентация PowerPoint</vt:lpstr>
      <vt:lpstr>Презентация PowerPoint</vt:lpstr>
      <vt:lpstr>Презентация PowerPoint</vt:lpstr>
      <vt:lpstr>Презентация PowerPoint</vt:lpstr>
      <vt:lpstr>Презентация PowerPoint</vt:lpstr>
      <vt:lpstr>Фізіологія ходи</vt:lpstr>
      <vt:lpstr>Системи контролю за положенням і переміщенням тіла у просторі</vt:lpstr>
      <vt:lpstr>Презентация PowerPoint</vt:lpstr>
      <vt:lpstr>Відповідно головними функціями мозочка є:</vt:lpstr>
      <vt:lpstr>Презентация PowerPoint</vt:lpstr>
      <vt:lpstr>Рівновага в геронтології</vt:lpstr>
      <vt:lpstr>Презентация PowerPoint</vt:lpstr>
      <vt:lpstr>Презентация PowerPoint</vt:lpstr>
      <vt:lpstr>Презентация PowerPoint</vt:lpstr>
      <vt:lpstr>Презентация PowerPoint</vt:lpstr>
      <vt:lpstr>Клінічні прояви атаксій</vt:lpstr>
      <vt:lpstr>Презентация PowerPoint</vt:lpstr>
      <vt:lpstr>Презентация PowerPoint</vt:lpstr>
      <vt:lpstr>Презентация PowerPoint</vt:lpstr>
      <vt:lpstr>Презентация PowerPoint</vt:lpstr>
      <vt:lpstr>Презентация PowerPoint</vt:lpstr>
      <vt:lpstr>Цукровий діабет в порушеннях координації</vt:lpstr>
      <vt:lpstr>Презентация PowerPoint</vt:lpstr>
      <vt:lpstr>Презентация PowerPoint</vt:lpstr>
      <vt:lpstr>Презентация PowerPoint</vt:lpstr>
      <vt:lpstr>Фізична реабілітація</vt:lpstr>
      <vt:lpstr>Презентация PowerPoint</vt:lpstr>
      <vt:lpstr>Презентация PowerPoint</vt:lpstr>
      <vt:lpstr>Презентация PowerPoint</vt:lpstr>
      <vt:lpstr>Вправа 1: Стоячи на одній нозі</vt:lpstr>
      <vt:lpstr>Вправа 2: Перехід від п’яти до кінчиків пальців</vt:lpstr>
      <vt:lpstr>Вправа 3: Вага в човні</vt:lpstr>
      <vt:lpstr>Вправа 4: Колінеарне положення кінцівок рукою</vt:lpstr>
      <vt:lpstr>Презентация PowerPoint</vt:lpstr>
    </vt:vector>
  </TitlesOfParts>
  <Company>Reanimator Extreme Edition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Римка</dc:creator>
  <cp:lastModifiedBy>Пользователь</cp:lastModifiedBy>
  <cp:revision>42</cp:revision>
  <dcterms:created xsi:type="dcterms:W3CDTF">2021-11-08T09:51:53Z</dcterms:created>
  <dcterms:modified xsi:type="dcterms:W3CDTF">2022-03-29T21:15:55Z</dcterms:modified>
</cp:coreProperties>
</file>