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2" r:id="rId17"/>
    <p:sldId id="271" r:id="rId18"/>
    <p:sldId id="275" r:id="rId19"/>
    <p:sldId id="270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49D3309-FB5F-4371-97B7-33D7FFE04B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CE0EFD-F020-42B5-9D9E-99FC43111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CE5AD2-92E0-48F9-A44B-34538CEE78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8698AC-1F65-4F86-BB26-1816BF336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B80337-0C76-48E5-BD7E-12F8B2E3B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A9B08F-217A-42F8-9139-D3FA8A5D5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17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EF4299-E865-4BC1-ABEE-EBF4BD368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B0D69E7-E834-480B-89E9-2367A2154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53DDCE-143C-4D2F-B3EF-F788B520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565FDF-176C-451B-B18D-80BE5F053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B47DD8-CA59-464C-A504-6AD6E3F1D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2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77AC521-08FB-4505-ACF8-E86A1EFE4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3BA98B-3C67-4A6E-A6D2-1ED6FF992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CBDA9C-9268-4BF3-B43E-AB0A7673D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C7AB7B-6EC7-499C-9A59-9A4EB67C8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14AFD8-74B7-46E1-A95E-10B16DC3C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92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FD5DA9-E882-42FE-A49E-B49CE42D0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E1B8A1-060C-40A6-9B3E-1E7515BE2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6DE875-1C69-4768-9F18-6BEB89A98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C8FB6D-4771-4733-B8D7-1B403173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A3C66-59E5-4E43-816D-F824BFF0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10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323A6A-E3F2-44D7-B677-B3C74B60C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228BED-674E-4EA4-90DB-BD2DE0945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766689-F681-4DE9-8CF0-98F658755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7E08E7-A96E-4026-802E-C123B661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38144E-E165-4324-B375-C6E68B97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44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23CF1D-A1DD-4BAE-82ED-99551F490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44CE7B-3BEE-4B4D-924A-F7EAF8B15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2A49DA-3C7A-479E-8DE5-328575A1E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4BC1A3-9E00-4904-8F1C-022822429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B9FBAE-AF5C-4489-95D4-035ABF84E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64045F-11FB-43C8-A0FE-87A59F15F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0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1E4CC8-F93D-4EA4-8069-D7CC1A4C2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0AC2A1-4F31-4FC1-BC9C-B4A4BE87E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9F0B81-BD6D-4772-A25A-744F53DAA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9B7A9A8-1670-4D22-A3D2-0F87FE2D5B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711E92-E5FA-48A2-85E4-F97922F680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D8F0AA6-E0A4-4CD5-BCAA-31EDE4469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1253ECC-8E3A-4990-B38D-39EDBAD31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D3A1AD-CCC7-41A7-9C26-A0FF84089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31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2B85F5-7D5F-42DF-88B3-1E31C92B1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11EC1E8-AA33-4BC0-B66B-FD94BFF6D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0070AD-545F-4A52-9FD6-C3A1AE939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10B37E4-9193-4CE0-BC99-223802C2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26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E977721-BCED-4272-BFD5-016BE73D5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3E075F1-B0A1-4B7F-845A-00970A9DB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056F16-E3BA-4799-A5FE-3F03CDBA7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67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33AD51-C120-4980-9808-8F1EA7408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13EF98-649B-4ED0-AAAB-D9DAA8B86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CB6544F-8444-4E6D-B8A7-24E03BD2E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16CEEB-AAE1-4843-865A-373CF483B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891E46-AA87-4656-81EA-FEBCC6AFC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ECBFB6-BA63-4F1A-A8B6-B319CF36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0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24FEC6-C90B-41C4-8561-F6F2BF22E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8FADBB8-9AF7-4D48-8BE4-C8F7ECB15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51EFD8B-6258-4C6B-8992-F77C365B0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FCE8A7-E214-4FBF-8112-5DB8851AA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1880DC-8EF9-4C2C-A23C-6A2AD060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C04F86-E220-48D6-83B8-5CA59D38E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77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85C92AA-8093-4039-8EAA-7173550C775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3D3D00-E3E3-4B1F-993B-DB3368F13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B851B4-86CD-44E4-82BF-2291418AD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DF3415-4600-4C26-B663-FA116AD31E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59583-7489-4193-B835-FF69BB42DECD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753825-75E0-4A00-9DA9-0E859030C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C601F6-BFF4-476A-9105-B4BBF603B6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F17C6-6A3C-4596-8574-544E8821E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46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A468B6-B08D-4AF1-A7B3-DD35F3E69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14463"/>
            <a:ext cx="9144000" cy="2557314"/>
          </a:xfrm>
        </p:spPr>
        <p:txBody>
          <a:bodyPr>
            <a:normAutofit fontScale="90000"/>
          </a:bodyPr>
          <a:lstStyle/>
          <a:p>
            <a:r>
              <a:rPr lang="uk-UA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Лікувально-педагогічний контроль в геронтології</a:t>
            </a:r>
            <a:endParaRPr lang="ru-RU" sz="7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9955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51" y="442914"/>
            <a:ext cx="6915150" cy="6415086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Під</a:t>
            </a:r>
            <a:r>
              <a:rPr lang="ru-RU" dirty="0" smtClean="0"/>
              <a:t> час занять </a:t>
            </a:r>
            <a:r>
              <a:rPr lang="ru-RU" dirty="0" err="1" smtClean="0"/>
              <a:t>фізичними</a:t>
            </a:r>
            <a:r>
              <a:rPr lang="ru-RU" dirty="0" smtClean="0"/>
              <a:t> </a:t>
            </a:r>
            <a:r>
              <a:rPr lang="ru-RU" dirty="0" err="1" smtClean="0"/>
              <a:t>вправами</a:t>
            </a:r>
            <a:r>
              <a:rPr lang="ru-RU" dirty="0" smtClean="0"/>
              <a:t> </a:t>
            </a:r>
            <a:r>
              <a:rPr lang="ru-RU" dirty="0" err="1" smtClean="0"/>
              <a:t>серце</a:t>
            </a:r>
            <a:r>
              <a:rPr lang="ru-RU" dirty="0" smtClean="0"/>
              <a:t> повинно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певною</a:t>
            </a:r>
            <a:r>
              <a:rPr lang="ru-RU" dirty="0" smtClean="0"/>
              <a:t> частотою, </a:t>
            </a:r>
            <a:r>
              <a:rPr lang="ru-RU" dirty="0" err="1" smtClean="0"/>
              <a:t>але</a:t>
            </a:r>
            <a:r>
              <a:rPr lang="ru-RU" dirty="0" smtClean="0"/>
              <a:t> не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максимальним</a:t>
            </a:r>
            <a:r>
              <a:rPr lang="ru-RU" dirty="0" smtClean="0"/>
              <a:t> </a:t>
            </a:r>
            <a:r>
              <a:rPr lang="ru-RU" dirty="0" err="1" smtClean="0"/>
              <a:t>навантаженням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безпечний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для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безперервних</a:t>
            </a:r>
            <a:r>
              <a:rPr lang="ru-RU" dirty="0" smtClean="0"/>
              <a:t> </a:t>
            </a:r>
            <a:r>
              <a:rPr lang="ru-RU" dirty="0" err="1" smtClean="0"/>
              <a:t>вправ</a:t>
            </a:r>
            <a:r>
              <a:rPr lang="ru-RU" dirty="0" smtClean="0"/>
              <a:t>. </a:t>
            </a:r>
            <a:r>
              <a:rPr lang="ru-RU" dirty="0" err="1" smtClean="0"/>
              <a:t>Максимальну</a:t>
            </a:r>
            <a:r>
              <a:rPr lang="ru-RU" dirty="0" smtClean="0"/>
              <a:t> частоту </a:t>
            </a:r>
            <a:r>
              <a:rPr lang="ru-RU" dirty="0" err="1" smtClean="0"/>
              <a:t>серцевих</a:t>
            </a:r>
            <a:r>
              <a:rPr lang="ru-RU" dirty="0" smtClean="0"/>
              <a:t> </a:t>
            </a:r>
            <a:r>
              <a:rPr lang="ru-RU" dirty="0" err="1" smtClean="0"/>
              <a:t>скорочень</a:t>
            </a:r>
            <a:r>
              <a:rPr lang="ru-RU" dirty="0" smtClean="0"/>
              <a:t> для людей </a:t>
            </a:r>
            <a:r>
              <a:rPr lang="ru-RU" dirty="0" err="1" smtClean="0"/>
              <a:t>похилого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занять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визначати</a:t>
            </a:r>
            <a:r>
              <a:rPr lang="ru-RU" dirty="0" smtClean="0"/>
              <a:t> за </a:t>
            </a:r>
            <a:r>
              <a:rPr lang="ru-RU" dirty="0" err="1" smtClean="0"/>
              <a:t>формулою:ЧСС</a:t>
            </a:r>
            <a:r>
              <a:rPr lang="ru-RU" dirty="0" smtClean="0"/>
              <a:t> = 190 - </a:t>
            </a:r>
            <a:r>
              <a:rPr lang="ru-RU" dirty="0" err="1" smtClean="0"/>
              <a:t>вік</a:t>
            </a:r>
            <a:r>
              <a:rPr lang="ru-RU" dirty="0" smtClean="0"/>
              <a:t> (</a:t>
            </a:r>
            <a:r>
              <a:rPr lang="ru-RU" dirty="0" err="1" smtClean="0"/>
              <a:t>років</a:t>
            </a:r>
            <a:r>
              <a:rPr lang="ru-RU" dirty="0" smtClean="0"/>
              <a:t>).+ </a:t>
            </a:r>
            <a:r>
              <a:rPr lang="ru-RU" dirty="0" err="1" smtClean="0"/>
              <a:t>Частий</a:t>
            </a:r>
            <a:r>
              <a:rPr lang="ru-RU" dirty="0" smtClean="0"/>
              <a:t> пульс (</a:t>
            </a:r>
            <a:r>
              <a:rPr lang="ru-RU" dirty="0" err="1" smtClean="0"/>
              <a:t>тахікардія</a:t>
            </a:r>
            <a:r>
              <a:rPr lang="ru-RU" dirty="0" smtClean="0"/>
              <a:t>) - 100-120 уд. / </a:t>
            </a:r>
            <a:r>
              <a:rPr lang="ru-RU" dirty="0" err="1" smtClean="0"/>
              <a:t>Хв</a:t>
            </a:r>
            <a:r>
              <a:rPr lang="ru-RU" dirty="0" smtClean="0"/>
              <a:t> - </a:t>
            </a:r>
            <a:r>
              <a:rPr lang="ru-RU" dirty="0" err="1" smtClean="0"/>
              <a:t>нерідко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у людей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підвищеною</a:t>
            </a:r>
            <a:r>
              <a:rPr lang="ru-RU" dirty="0" smtClean="0"/>
              <a:t> </a:t>
            </a:r>
            <a:r>
              <a:rPr lang="ru-RU" dirty="0" err="1" smtClean="0"/>
              <a:t>нервовою</a:t>
            </a:r>
            <a:r>
              <a:rPr lang="ru-RU" dirty="0" smtClean="0"/>
              <a:t> </a:t>
            </a:r>
            <a:r>
              <a:rPr lang="ru-RU" dirty="0" err="1" smtClean="0"/>
              <a:t>збудливістю</a:t>
            </a:r>
            <a:r>
              <a:rPr lang="ru-RU" dirty="0" smtClean="0"/>
              <a:t>, при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серцево-судинних</a:t>
            </a:r>
            <a:r>
              <a:rPr lang="ru-RU" dirty="0" smtClean="0"/>
              <a:t> </a:t>
            </a:r>
            <a:r>
              <a:rPr lang="ru-RU" dirty="0" err="1" smtClean="0"/>
              <a:t>захворюваннях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великих </a:t>
            </a:r>
            <a:r>
              <a:rPr lang="ru-RU" dirty="0" err="1" smtClean="0"/>
              <a:t>фізичних</a:t>
            </a:r>
            <a:r>
              <a:rPr lang="ru-RU" dirty="0" smtClean="0"/>
              <a:t> </a:t>
            </a:r>
            <a:r>
              <a:rPr lang="ru-RU" dirty="0" err="1" smtClean="0"/>
              <a:t>навантажень</a:t>
            </a:r>
            <a:r>
              <a:rPr lang="ru-RU" dirty="0" smtClean="0"/>
              <a:t>. </a:t>
            </a:r>
            <a:r>
              <a:rPr lang="ru-RU" dirty="0" err="1" smtClean="0"/>
              <a:t>Повільний</a:t>
            </a:r>
            <a:r>
              <a:rPr lang="ru-RU" dirty="0" smtClean="0"/>
              <a:t> пульс (</a:t>
            </a:r>
            <a:r>
              <a:rPr lang="ru-RU" dirty="0" err="1" smtClean="0"/>
              <a:t>брадикардія</a:t>
            </a:r>
            <a:r>
              <a:rPr lang="ru-RU" dirty="0" smtClean="0"/>
              <a:t>) - 54-60 уд. / </a:t>
            </a:r>
            <a:r>
              <a:rPr lang="ru-RU" dirty="0" err="1" smtClean="0"/>
              <a:t>Хв</a:t>
            </a:r>
            <a:r>
              <a:rPr lang="ru-RU" dirty="0" smtClean="0"/>
              <a:t> -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, як правило, у </a:t>
            </a:r>
            <a:r>
              <a:rPr lang="ru-RU" dirty="0" err="1" smtClean="0"/>
              <a:t>тренованих</a:t>
            </a:r>
            <a:r>
              <a:rPr lang="ru-RU" dirty="0" smtClean="0"/>
              <a:t> людей.</a:t>
            </a:r>
            <a:endParaRPr lang="ru-RU" dirty="0"/>
          </a:p>
        </p:txBody>
      </p:sp>
      <p:pic>
        <p:nvPicPr>
          <p:cNvPr id="6146" name="Picture 2" descr="Урок 2. физическая нагрузка и чсс - Физическая культура - 4 класс -  Российская электронная 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609725"/>
            <a:ext cx="49530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Особливо </a:t>
            </a:r>
            <a:r>
              <a:rPr lang="ru-RU" dirty="0" err="1" smtClean="0"/>
              <a:t>важливу</a:t>
            </a:r>
            <a:r>
              <a:rPr lang="ru-RU" dirty="0" smtClean="0"/>
              <a:t> роль </a:t>
            </a:r>
            <a:r>
              <a:rPr lang="ru-RU" dirty="0" err="1" smtClean="0"/>
              <a:t>відіграє</a:t>
            </a:r>
            <a:r>
              <a:rPr lang="ru-RU" dirty="0" smtClean="0"/>
              <a:t> ритм </a:t>
            </a:r>
            <a:r>
              <a:rPr lang="ru-RU" dirty="0" err="1" smtClean="0"/>
              <a:t>серцевих</a:t>
            </a:r>
            <a:r>
              <a:rPr lang="ru-RU" dirty="0" smtClean="0"/>
              <a:t> </a:t>
            </a:r>
            <a:r>
              <a:rPr lang="ru-RU" dirty="0" err="1" smtClean="0"/>
              <a:t>скорочень</a:t>
            </a:r>
            <a:r>
              <a:rPr lang="ru-RU" dirty="0" smtClean="0"/>
              <a:t>. У </a:t>
            </a:r>
            <a:r>
              <a:rPr lang="ru-RU" dirty="0" err="1" smtClean="0"/>
              <a:t>нормі</a:t>
            </a:r>
            <a:r>
              <a:rPr lang="ru-RU" dirty="0" smtClean="0"/>
              <a:t> </a:t>
            </a:r>
            <a:r>
              <a:rPr lang="ru-RU" dirty="0" err="1" smtClean="0"/>
              <a:t>удари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слідують</a:t>
            </a:r>
            <a:r>
              <a:rPr lang="ru-RU" dirty="0" smtClean="0"/>
              <a:t> через </a:t>
            </a:r>
            <a:r>
              <a:rPr lang="ru-RU" dirty="0" err="1" smtClean="0"/>
              <a:t>однакові</a:t>
            </a:r>
            <a:r>
              <a:rPr lang="ru-RU" dirty="0" smtClean="0"/>
              <a:t> </a:t>
            </a:r>
            <a:r>
              <a:rPr lang="ru-RU" dirty="0" err="1" smtClean="0"/>
              <a:t>проміжки</a:t>
            </a:r>
            <a:r>
              <a:rPr lang="ru-RU" dirty="0" smtClean="0"/>
              <a:t> часу.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підрахувати</a:t>
            </a:r>
            <a:r>
              <a:rPr lang="ru-RU" dirty="0" smtClean="0"/>
              <a:t> пульс за 10-секундним </a:t>
            </a:r>
            <a:r>
              <a:rPr lang="ru-RU" dirty="0" err="1" smtClean="0"/>
              <a:t>відрізкам</a:t>
            </a:r>
            <a:r>
              <a:rPr lang="ru-RU" dirty="0" smtClean="0"/>
              <a:t> за </a:t>
            </a:r>
            <a:r>
              <a:rPr lang="ru-RU" dirty="0" err="1" smtClean="0"/>
              <a:t>хвилину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ударів</a:t>
            </a:r>
            <a:r>
              <a:rPr lang="ru-RU" dirty="0" smtClean="0"/>
              <a:t> буде </a:t>
            </a:r>
            <a:r>
              <a:rPr lang="ru-RU" dirty="0" err="1" smtClean="0"/>
              <a:t>однаковим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різницею</a:t>
            </a:r>
            <a:r>
              <a:rPr lang="ru-RU" dirty="0" smtClean="0"/>
              <a:t> в один удар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попереднього</a:t>
            </a:r>
            <a:r>
              <a:rPr lang="ru-RU" dirty="0" smtClean="0"/>
              <a:t>, значить, ритм </a:t>
            </a:r>
            <a:r>
              <a:rPr lang="ru-RU" dirty="0" err="1" smtClean="0"/>
              <a:t>серцевих</a:t>
            </a:r>
            <a:r>
              <a:rPr lang="ru-RU" dirty="0" smtClean="0"/>
              <a:t> </a:t>
            </a:r>
            <a:r>
              <a:rPr lang="ru-RU" dirty="0" err="1" smtClean="0"/>
              <a:t>скорочень</a:t>
            </a:r>
            <a:r>
              <a:rPr lang="ru-RU" dirty="0" smtClean="0"/>
              <a:t> </a:t>
            </a:r>
            <a:r>
              <a:rPr lang="ru-RU" dirty="0" err="1" smtClean="0"/>
              <a:t>нормальний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різниця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, то </a:t>
            </a:r>
            <a:r>
              <a:rPr lang="ru-RU" dirty="0" err="1" smtClean="0"/>
              <a:t>такий</a:t>
            </a:r>
            <a:r>
              <a:rPr lang="ru-RU" dirty="0" smtClean="0"/>
              <a:t> пульс </a:t>
            </a:r>
            <a:r>
              <a:rPr lang="ru-RU" dirty="0" err="1" smtClean="0"/>
              <a:t>аритмічний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звернутися</a:t>
            </a:r>
            <a:r>
              <a:rPr lang="ru-RU" dirty="0" smtClean="0"/>
              <a:t> до </a:t>
            </a:r>
            <a:r>
              <a:rPr lang="ru-RU" dirty="0" err="1" smtClean="0"/>
              <a:t>лікаря.ЧСС</a:t>
            </a:r>
            <a:r>
              <a:rPr lang="ru-RU" dirty="0" smtClean="0"/>
              <a:t> </a:t>
            </a:r>
            <a:r>
              <a:rPr lang="ru-RU" dirty="0" err="1" smtClean="0"/>
              <a:t>підраховується</a:t>
            </a:r>
            <a:r>
              <a:rPr lang="ru-RU" dirty="0" smtClean="0"/>
              <a:t> </a:t>
            </a:r>
            <a:r>
              <a:rPr lang="ru-RU" dirty="0" err="1" smtClean="0"/>
              <a:t>вранці</a:t>
            </a:r>
            <a:r>
              <a:rPr lang="ru-RU" dirty="0" smtClean="0"/>
              <a:t> в </a:t>
            </a:r>
            <a:r>
              <a:rPr lang="ru-RU" dirty="0" err="1" smtClean="0"/>
              <a:t>спокої</a:t>
            </a:r>
            <a:r>
              <a:rPr lang="ru-RU" dirty="0" smtClean="0"/>
              <a:t>, до занять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них. Через 3-4 </a:t>
            </a:r>
            <a:r>
              <a:rPr lang="ru-RU" dirty="0" err="1" smtClean="0"/>
              <a:t>місяці</a:t>
            </a:r>
            <a:r>
              <a:rPr lang="ru-RU" dirty="0" smtClean="0"/>
              <a:t> </a:t>
            </a:r>
            <a:r>
              <a:rPr lang="ru-RU" dirty="0" err="1" smtClean="0"/>
              <a:t>регулярних</a:t>
            </a:r>
            <a:r>
              <a:rPr lang="ru-RU" dirty="0" smtClean="0"/>
              <a:t> занять пульс у </a:t>
            </a:r>
            <a:r>
              <a:rPr lang="ru-RU" dirty="0" err="1" smtClean="0"/>
              <a:t>спокої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рідше</a:t>
            </a:r>
            <a:r>
              <a:rPr lang="ru-RU" dirty="0" smtClean="0"/>
              <a:t> на 6-10 уд. / </a:t>
            </a:r>
            <a:r>
              <a:rPr lang="ru-RU" dirty="0" err="1" smtClean="0"/>
              <a:t>Хв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об'єктивний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поліпшення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Спостереження</a:t>
            </a:r>
            <a:r>
              <a:rPr lang="ru-RU" dirty="0" smtClean="0"/>
              <a:t> за 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Реєстрацістрація</a:t>
            </a:r>
            <a:r>
              <a:rPr lang="ru-RU" dirty="0" smtClean="0"/>
              <a:t> АТ особливо </a:t>
            </a:r>
            <a:r>
              <a:rPr lang="ru-RU" dirty="0" err="1" smtClean="0"/>
              <a:t>необхідна</a:t>
            </a:r>
            <a:r>
              <a:rPr lang="ru-RU" dirty="0" smtClean="0"/>
              <a:t> </a:t>
            </a:r>
            <a:r>
              <a:rPr lang="ru-RU" dirty="0" err="1" smtClean="0"/>
              <a:t>жінкам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підвищеним</a:t>
            </a:r>
            <a:r>
              <a:rPr lang="ru-RU" dirty="0" smtClean="0"/>
              <a:t> </a:t>
            </a:r>
            <a:r>
              <a:rPr lang="ru-RU" dirty="0" err="1" smtClean="0"/>
              <a:t>артеріальним</a:t>
            </a:r>
            <a:r>
              <a:rPr lang="ru-RU" dirty="0" smtClean="0"/>
              <a:t> </a:t>
            </a:r>
            <a:r>
              <a:rPr lang="ru-RU" dirty="0" err="1" smtClean="0"/>
              <a:t>тиском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явищами</a:t>
            </a:r>
            <a:r>
              <a:rPr lang="ru-RU" dirty="0" smtClean="0"/>
              <a:t> </a:t>
            </a:r>
            <a:r>
              <a:rPr lang="ru-RU" dirty="0" err="1" smtClean="0"/>
              <a:t>гіпертензії</a:t>
            </a:r>
            <a:r>
              <a:rPr lang="ru-RU" dirty="0" smtClean="0"/>
              <a:t>). З </a:t>
            </a:r>
            <a:r>
              <a:rPr lang="ru-RU" dirty="0" err="1" smtClean="0"/>
              <a:t>віком</a:t>
            </a:r>
            <a:r>
              <a:rPr lang="ru-RU" dirty="0" smtClean="0"/>
              <a:t>, як правило, </a:t>
            </a:r>
            <a:r>
              <a:rPr lang="ru-RU" dirty="0" err="1" smtClean="0"/>
              <a:t>відзначається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систолічного</a:t>
            </a:r>
            <a:r>
              <a:rPr lang="ru-RU" dirty="0" smtClean="0"/>
              <a:t> </a:t>
            </a:r>
            <a:r>
              <a:rPr lang="ru-RU" dirty="0" err="1" smtClean="0"/>
              <a:t>артеріального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. </a:t>
            </a:r>
            <a:r>
              <a:rPr lang="ru-RU" dirty="0" err="1" smtClean="0"/>
              <a:t>Діастолічний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віком</a:t>
            </a:r>
            <a:r>
              <a:rPr lang="ru-RU" dirty="0" smtClean="0"/>
              <a:t> </a:t>
            </a:r>
            <a:r>
              <a:rPr lang="ru-RU" dirty="0" err="1" smtClean="0"/>
              <a:t>змінюється</a:t>
            </a:r>
            <a:r>
              <a:rPr lang="ru-RU" dirty="0" smtClean="0"/>
              <a:t> мало. </a:t>
            </a:r>
            <a:r>
              <a:rPr lang="ru-RU" dirty="0" err="1" smtClean="0"/>
              <a:t>Середніми</a:t>
            </a:r>
            <a:r>
              <a:rPr lang="ru-RU" dirty="0" smtClean="0"/>
              <a:t> цифрами у </a:t>
            </a:r>
            <a:r>
              <a:rPr lang="ru-RU" dirty="0" err="1" smtClean="0"/>
              <a:t>віці</a:t>
            </a:r>
            <a:r>
              <a:rPr lang="ru-RU" dirty="0" smtClean="0"/>
              <a:t> 50-59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 - 144/89, в 60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старше - 149/89 мм </a:t>
            </a:r>
            <a:r>
              <a:rPr lang="ru-RU" dirty="0" err="1" smtClean="0"/>
              <a:t>рт</a:t>
            </a:r>
            <a:r>
              <a:rPr lang="ru-RU" dirty="0" smtClean="0"/>
              <a:t>. ст., </a:t>
            </a:r>
            <a:r>
              <a:rPr lang="ru-RU" dirty="0" err="1" smtClean="0"/>
              <a:t>але</a:t>
            </a:r>
            <a:r>
              <a:rPr lang="ru-RU" dirty="0" smtClean="0"/>
              <a:t> в </a:t>
            </a:r>
            <a:r>
              <a:rPr lang="ru-RU" dirty="0" err="1" smtClean="0"/>
              <a:t>похилому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 люди,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проблему </a:t>
            </a:r>
            <a:r>
              <a:rPr lang="ru-RU" dirty="0" err="1" smtClean="0"/>
              <a:t>підвищеного</a:t>
            </a:r>
            <a:r>
              <a:rPr lang="ru-RU" dirty="0" smtClean="0"/>
              <a:t> </a:t>
            </a:r>
            <a:r>
              <a:rPr lang="ru-RU" dirty="0" err="1" smtClean="0"/>
              <a:t>артеріального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, </a:t>
            </a:r>
            <a:r>
              <a:rPr lang="ru-RU" dirty="0" err="1" smtClean="0"/>
              <a:t>самі</a:t>
            </a:r>
            <a:r>
              <a:rPr lang="ru-RU" dirty="0" smtClean="0"/>
              <a:t> </a:t>
            </a:r>
            <a:r>
              <a:rPr lang="ru-RU" dirty="0" err="1" smtClean="0"/>
              <a:t>знають</a:t>
            </a:r>
            <a:r>
              <a:rPr lang="ru-RU" dirty="0" smtClean="0"/>
              <a:t> свою «норму».</a:t>
            </a:r>
          </a:p>
          <a:p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нормальну</a:t>
            </a:r>
            <a:r>
              <a:rPr lang="ru-RU" dirty="0" smtClean="0"/>
              <a:t> величину </a:t>
            </a:r>
            <a:r>
              <a:rPr lang="ru-RU" dirty="0" err="1" smtClean="0"/>
              <a:t>артеріального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за формулами:</a:t>
            </a:r>
          </a:p>
          <a:p>
            <a:r>
              <a:rPr lang="ru-RU" dirty="0" smtClean="0"/>
              <a:t>АТ </a:t>
            </a:r>
            <a:r>
              <a:rPr lang="ru-RU" dirty="0" err="1" smtClean="0"/>
              <a:t>систолічний</a:t>
            </a:r>
            <a:r>
              <a:rPr lang="ru-RU" dirty="0" smtClean="0"/>
              <a:t> = 102 + 0,7 </a:t>
            </a:r>
            <a:r>
              <a:rPr lang="en-US" dirty="0" smtClean="0"/>
              <a:t>X </a:t>
            </a:r>
            <a:r>
              <a:rPr lang="ru-RU" dirty="0" err="1" smtClean="0"/>
              <a:t>вік</a:t>
            </a:r>
            <a:r>
              <a:rPr lang="ru-RU" dirty="0" smtClean="0"/>
              <a:t> + 0,15</a:t>
            </a:r>
            <a:r>
              <a:rPr lang="en-US" dirty="0" smtClean="0"/>
              <a:t>X </a:t>
            </a:r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АТ </a:t>
            </a:r>
            <a:r>
              <a:rPr lang="ru-RU" dirty="0" err="1" smtClean="0"/>
              <a:t>діастолічний</a:t>
            </a:r>
            <a:r>
              <a:rPr lang="ru-RU" dirty="0" smtClean="0"/>
              <a:t> = 78 + 0,17 </a:t>
            </a:r>
            <a:r>
              <a:rPr lang="en-US" dirty="0" smtClean="0"/>
              <a:t>X </a:t>
            </a:r>
            <a:r>
              <a:rPr lang="ru-RU" dirty="0" err="1" smtClean="0"/>
              <a:t>вік</a:t>
            </a:r>
            <a:r>
              <a:rPr lang="ru-RU" dirty="0" smtClean="0"/>
              <a:t> + 0,1</a:t>
            </a:r>
            <a:r>
              <a:rPr lang="en-US" dirty="0" smtClean="0"/>
              <a:t>X </a:t>
            </a:r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Особливо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підкреслити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часто у </a:t>
            </a:r>
            <a:r>
              <a:rPr lang="ru-RU" dirty="0" err="1" smtClean="0"/>
              <a:t>літніх</a:t>
            </a:r>
            <a:r>
              <a:rPr lang="ru-RU" dirty="0" smtClean="0"/>
              <a:t> людей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систолічна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атеросклеротична</a:t>
            </a:r>
            <a:r>
              <a:rPr lang="ru-RU" dirty="0" smtClean="0"/>
              <a:t>) </a:t>
            </a:r>
            <a:r>
              <a:rPr lang="ru-RU" dirty="0" err="1" smtClean="0"/>
              <a:t>артеріальна</a:t>
            </a:r>
            <a:r>
              <a:rPr lang="ru-RU" dirty="0" smtClean="0"/>
              <a:t> </a:t>
            </a:r>
            <a:r>
              <a:rPr lang="ru-RU" dirty="0" err="1" smtClean="0"/>
              <a:t>гіпертензія</a:t>
            </a:r>
            <a:r>
              <a:rPr lang="ru-RU" dirty="0" smtClean="0"/>
              <a:t>, яка </a:t>
            </a:r>
            <a:r>
              <a:rPr lang="ru-RU" dirty="0" err="1" smtClean="0"/>
              <a:t>протікає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безсимптомно</a:t>
            </a:r>
            <a:r>
              <a:rPr lang="ru-RU" dirty="0" smtClean="0"/>
              <a:t>.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фахівців</a:t>
            </a:r>
            <a:r>
              <a:rPr lang="ru-RU" dirty="0" smtClean="0"/>
              <a:t> </a:t>
            </a:r>
            <a:r>
              <a:rPr lang="ru-RU" dirty="0" err="1" smtClean="0"/>
              <a:t>пов'язують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атеросклерозом великих </a:t>
            </a:r>
            <a:r>
              <a:rPr lang="ru-RU" dirty="0" err="1" smtClean="0"/>
              <a:t>судин</a:t>
            </a:r>
            <a:r>
              <a:rPr lang="ru-RU" dirty="0" smtClean="0"/>
              <a:t>, в першу </a:t>
            </a:r>
            <a:r>
              <a:rPr lang="ru-RU" dirty="0" err="1" smtClean="0"/>
              <a:t>чергу</a:t>
            </a:r>
            <a:r>
              <a:rPr lang="ru-RU" dirty="0" smtClean="0"/>
              <a:t>, </a:t>
            </a:r>
            <a:r>
              <a:rPr lang="ru-RU" dirty="0" err="1" smtClean="0"/>
              <a:t>аорти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порушеннями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барорецепторів</a:t>
            </a:r>
            <a:r>
              <a:rPr lang="ru-RU" dirty="0" smtClean="0"/>
              <a:t>, </a:t>
            </a:r>
            <a:r>
              <a:rPr lang="ru-RU" dirty="0" err="1" smtClean="0"/>
              <a:t>закладених</a:t>
            </a:r>
            <a:r>
              <a:rPr lang="ru-RU" dirty="0" smtClean="0"/>
              <a:t>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дузі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враховувати</a:t>
            </a:r>
            <a:r>
              <a:rPr lang="ru-RU" dirty="0" smtClean="0"/>
              <a:t> при </a:t>
            </a:r>
            <a:r>
              <a:rPr lang="ru-RU" dirty="0" err="1" smtClean="0"/>
              <a:t>плануванні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Спостереження</a:t>
            </a:r>
            <a:r>
              <a:rPr lang="ru-RU" dirty="0" smtClean="0"/>
              <a:t> за ЧД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 </a:t>
            </a:r>
            <a:r>
              <a:rPr lang="ru-RU" dirty="0" err="1" smtClean="0"/>
              <a:t>легень</a:t>
            </a:r>
            <a:r>
              <a:rPr lang="ru-RU" dirty="0" smtClean="0"/>
              <a:t>, яка </a:t>
            </a:r>
            <a:r>
              <a:rPr lang="ru-RU" dirty="0" err="1" smtClean="0"/>
              <a:t>визначається</a:t>
            </a:r>
            <a:r>
              <a:rPr lang="ru-RU" dirty="0" smtClean="0"/>
              <a:t> за частотою </a:t>
            </a:r>
            <a:r>
              <a:rPr lang="ru-RU" dirty="0" err="1" smtClean="0"/>
              <a:t>дихання</a:t>
            </a:r>
            <a:r>
              <a:rPr lang="ru-RU" dirty="0" smtClean="0"/>
              <a:t>,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задишки</a:t>
            </a:r>
            <a:r>
              <a:rPr lang="ru-RU" dirty="0" smtClean="0"/>
              <a:t>, кашлю </a:t>
            </a:r>
            <a:r>
              <a:rPr lang="ru-RU" dirty="0" err="1" smtClean="0"/>
              <a:t>і</a:t>
            </a:r>
            <a:r>
              <a:rPr lang="ru-RU" dirty="0" smtClean="0"/>
              <a:t> т.д. Частота </a:t>
            </a: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, стану </a:t>
            </a:r>
            <a:r>
              <a:rPr lang="ru-RU" dirty="0" err="1" smtClean="0"/>
              <a:t>здоров'я</a:t>
            </a:r>
            <a:r>
              <a:rPr lang="ru-RU" dirty="0" smtClean="0"/>
              <a:t>,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тренованості</a:t>
            </a:r>
            <a:r>
              <a:rPr lang="ru-RU" dirty="0" smtClean="0"/>
              <a:t>, </a:t>
            </a:r>
            <a:r>
              <a:rPr lang="ru-RU" dirty="0" err="1" smtClean="0"/>
              <a:t>величини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. ЧД </a:t>
            </a:r>
            <a:r>
              <a:rPr lang="ru-RU" dirty="0" err="1" smtClean="0"/>
              <a:t>зручно</a:t>
            </a:r>
            <a:r>
              <a:rPr lang="ru-RU" dirty="0" smtClean="0"/>
              <a:t> </a:t>
            </a:r>
            <a:r>
              <a:rPr lang="ru-RU" dirty="0" err="1" smtClean="0"/>
              <a:t>підрахувати</a:t>
            </a:r>
            <a:r>
              <a:rPr lang="ru-RU" dirty="0" smtClean="0"/>
              <a:t>, </a:t>
            </a:r>
            <a:r>
              <a:rPr lang="ru-RU" dirty="0" err="1" smtClean="0"/>
              <a:t>поклавши</a:t>
            </a:r>
            <a:r>
              <a:rPr lang="ru-RU" dirty="0" smtClean="0"/>
              <a:t> руку на </a:t>
            </a:r>
            <a:r>
              <a:rPr lang="ru-RU" dirty="0" err="1" smtClean="0"/>
              <a:t>грудну</a:t>
            </a:r>
            <a:r>
              <a:rPr lang="ru-RU" dirty="0" smtClean="0"/>
              <a:t> </a:t>
            </a:r>
            <a:r>
              <a:rPr lang="ru-RU" dirty="0" err="1" smtClean="0"/>
              <a:t>клітку</a:t>
            </a:r>
            <a:r>
              <a:rPr lang="ru-RU" dirty="0" smtClean="0"/>
              <a:t>.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вдохів</a:t>
            </a:r>
            <a:r>
              <a:rPr lang="ru-RU" dirty="0" smtClean="0"/>
              <a:t>- </a:t>
            </a:r>
            <a:r>
              <a:rPr lang="ru-RU" dirty="0" err="1" smtClean="0"/>
              <a:t>видихів</a:t>
            </a:r>
            <a:r>
              <a:rPr lang="ru-RU" dirty="0" smtClean="0"/>
              <a:t> </a:t>
            </a:r>
            <a:r>
              <a:rPr lang="ru-RU" dirty="0" err="1" smtClean="0"/>
              <a:t>рахують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30 с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множать</a:t>
            </a:r>
            <a:r>
              <a:rPr lang="ru-RU" dirty="0" smtClean="0"/>
              <a:t> на 2. У </a:t>
            </a:r>
            <a:r>
              <a:rPr lang="ru-RU" dirty="0" err="1" smtClean="0"/>
              <a:t>дорослої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в </a:t>
            </a:r>
            <a:r>
              <a:rPr lang="ru-RU" dirty="0" err="1" smtClean="0"/>
              <a:t>спокої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14-18 </a:t>
            </a:r>
            <a:r>
              <a:rPr lang="ru-RU" dirty="0" err="1" smtClean="0"/>
              <a:t>подихів</a:t>
            </a:r>
            <a:r>
              <a:rPr lang="ru-RU" dirty="0" smtClean="0"/>
              <a:t> у </a:t>
            </a:r>
            <a:r>
              <a:rPr lang="ru-RU" dirty="0" err="1" smtClean="0"/>
              <a:t>хвилину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 - до 20-30. У регулярно </a:t>
            </a:r>
            <a:r>
              <a:rPr lang="ru-RU" dirty="0" err="1" smtClean="0"/>
              <a:t>займаються</a:t>
            </a:r>
            <a:r>
              <a:rPr lang="ru-RU" dirty="0" smtClean="0"/>
              <a:t> </a:t>
            </a:r>
            <a:r>
              <a:rPr lang="ru-RU" dirty="0" err="1" smtClean="0"/>
              <a:t>фізичними</a:t>
            </a:r>
            <a:r>
              <a:rPr lang="ru-RU" dirty="0" smtClean="0"/>
              <a:t> </a:t>
            </a:r>
            <a:r>
              <a:rPr lang="ru-RU" dirty="0" err="1" smtClean="0"/>
              <a:t>вправами</a:t>
            </a:r>
            <a:r>
              <a:rPr lang="ru-RU" dirty="0" smtClean="0"/>
              <a:t> ЧД в </a:t>
            </a:r>
            <a:r>
              <a:rPr lang="ru-RU" dirty="0" err="1" smtClean="0"/>
              <a:t>спокої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досягати</a:t>
            </a:r>
            <a:r>
              <a:rPr lang="ru-RU" dirty="0" smtClean="0"/>
              <a:t> 10-16 </a:t>
            </a:r>
            <a:r>
              <a:rPr lang="ru-RU" dirty="0" err="1" smtClean="0"/>
              <a:t>подихів</a:t>
            </a:r>
            <a:r>
              <a:rPr lang="ru-RU" dirty="0" smtClean="0"/>
              <a:t> у </a:t>
            </a:r>
            <a:r>
              <a:rPr lang="ru-RU" dirty="0" err="1" smtClean="0"/>
              <a:t>хвилину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Етапний</a:t>
            </a:r>
            <a:r>
              <a:rPr lang="ru-RU" dirty="0" smtClean="0"/>
              <a:t> 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Етапний</a:t>
            </a:r>
            <a:r>
              <a:rPr lang="ru-RU" dirty="0" smtClean="0"/>
              <a:t> контроль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включати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спостереження</a:t>
            </a:r>
            <a:r>
              <a:rPr lang="ru-RU" dirty="0" smtClean="0"/>
              <a:t> за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(вагою </a:t>
            </a:r>
            <a:r>
              <a:rPr lang="ru-RU" dirty="0" err="1" smtClean="0"/>
              <a:t>тіла</a:t>
            </a:r>
            <a:r>
              <a:rPr lang="ru-RU" dirty="0" smtClean="0"/>
              <a:t>, станом </a:t>
            </a:r>
            <a:r>
              <a:rPr lang="ru-RU" dirty="0" err="1" smtClean="0"/>
              <a:t>постави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стоп та </a:t>
            </a:r>
            <a:r>
              <a:rPr lang="ru-RU" dirty="0" err="1" smtClean="0"/>
              <a:t>ін</a:t>
            </a:r>
            <a:r>
              <a:rPr lang="ru-RU" dirty="0" smtClean="0"/>
              <a:t>.);</a:t>
            </a:r>
          </a:p>
          <a:p>
            <a:r>
              <a:rPr lang="ru-RU" dirty="0" err="1" smtClean="0"/>
              <a:t>спостереження</a:t>
            </a:r>
            <a:r>
              <a:rPr lang="ru-RU" dirty="0" smtClean="0"/>
              <a:t> за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функціонального</a:t>
            </a:r>
            <a:r>
              <a:rPr lang="ru-RU" dirty="0" smtClean="0"/>
              <a:t> стану (проба </a:t>
            </a:r>
            <a:r>
              <a:rPr lang="ru-RU" dirty="0" err="1" smtClean="0"/>
              <a:t>з</a:t>
            </a:r>
            <a:r>
              <a:rPr lang="ru-RU" dirty="0" smtClean="0"/>
              <a:t> 10 </a:t>
            </a:r>
            <a:r>
              <a:rPr lang="ru-RU" dirty="0" err="1" smtClean="0"/>
              <a:t>присіданнями</a:t>
            </a:r>
            <a:r>
              <a:rPr lang="ru-RU" dirty="0" smtClean="0"/>
              <a:t>, проба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задишкою</a:t>
            </a:r>
            <a:r>
              <a:rPr lang="ru-RU" dirty="0" smtClean="0"/>
              <a:t>, </a:t>
            </a:r>
            <a:r>
              <a:rPr lang="ru-RU" dirty="0" err="1" smtClean="0"/>
              <a:t>проби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затримкою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.);</a:t>
            </a:r>
          </a:p>
          <a:p>
            <a:r>
              <a:rPr lang="ru-RU" dirty="0" err="1" smtClean="0"/>
              <a:t>спостереження</a:t>
            </a:r>
            <a:r>
              <a:rPr lang="ru-RU" dirty="0" smtClean="0"/>
              <a:t> за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рухових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 (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гнучкість</a:t>
            </a:r>
            <a:r>
              <a:rPr lang="ru-RU" dirty="0" smtClean="0"/>
              <a:t>, </a:t>
            </a:r>
            <a:r>
              <a:rPr lang="ru-RU" dirty="0" err="1" smtClean="0"/>
              <a:t>спритність</a:t>
            </a:r>
            <a:r>
              <a:rPr lang="ru-RU" dirty="0" smtClean="0"/>
              <a:t>, сила, </a:t>
            </a:r>
            <a:r>
              <a:rPr lang="ru-RU" dirty="0" err="1" smtClean="0"/>
              <a:t>витривалість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.);</a:t>
            </a:r>
          </a:p>
          <a:p>
            <a:r>
              <a:rPr lang="ru-RU" dirty="0" err="1" smtClean="0"/>
              <a:t>комплексну</a:t>
            </a:r>
            <a:r>
              <a:rPr lang="ru-RU" dirty="0" smtClean="0"/>
              <a:t> </a:t>
            </a:r>
            <a:r>
              <a:rPr lang="ru-RU" dirty="0" err="1" smtClean="0"/>
              <a:t>оцінку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стану.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Спостереження</a:t>
            </a:r>
            <a:r>
              <a:rPr lang="ru-RU" dirty="0" smtClean="0"/>
              <a:t> за вагою </a:t>
            </a:r>
            <a:r>
              <a:rPr lang="ru-RU" dirty="0" err="1" smtClean="0"/>
              <a:t>тіла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початку занять вага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знизитися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зменшення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 води </a:t>
            </a:r>
            <a:r>
              <a:rPr lang="ru-RU" dirty="0" err="1" smtClean="0"/>
              <a:t>і</a:t>
            </a:r>
            <a:r>
              <a:rPr lang="ru-RU" dirty="0" smtClean="0"/>
              <a:t> жиру. </a:t>
            </a:r>
            <a:r>
              <a:rPr lang="ru-RU" dirty="0" err="1" smtClean="0"/>
              <a:t>Надалі</a:t>
            </a:r>
            <a:r>
              <a:rPr lang="ru-RU" dirty="0" smtClean="0"/>
              <a:t> - </a:t>
            </a:r>
            <a:r>
              <a:rPr lang="ru-RU" dirty="0" err="1" smtClean="0"/>
              <a:t>підвищитися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нарощування</a:t>
            </a:r>
            <a:r>
              <a:rPr lang="ru-RU" dirty="0" smtClean="0"/>
              <a:t> </a:t>
            </a:r>
            <a:r>
              <a:rPr lang="ru-RU" dirty="0" err="1" smtClean="0"/>
              <a:t>м'язів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залишитися</a:t>
            </a:r>
            <a:r>
              <a:rPr lang="ru-RU" dirty="0" smtClean="0"/>
              <a:t> на одному </a:t>
            </a:r>
            <a:r>
              <a:rPr lang="ru-RU" dirty="0" err="1" smtClean="0"/>
              <a:t>рівні</a:t>
            </a:r>
            <a:r>
              <a:rPr lang="ru-RU" dirty="0" smtClean="0"/>
              <a:t>. З </a:t>
            </a:r>
            <a:r>
              <a:rPr lang="ru-RU" dirty="0" err="1" smtClean="0"/>
              <a:t>віком</a:t>
            </a:r>
            <a:r>
              <a:rPr lang="ru-RU" dirty="0" smtClean="0"/>
              <a:t> вага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змінюється</a:t>
            </a:r>
            <a:r>
              <a:rPr lang="ru-RU" dirty="0" smtClean="0"/>
              <a:t> (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), </a:t>
            </a:r>
            <a:r>
              <a:rPr lang="ru-RU" dirty="0" err="1" smtClean="0"/>
              <a:t>і</a:t>
            </a:r>
            <a:r>
              <a:rPr lang="ru-RU" dirty="0" smtClean="0"/>
              <a:t> для </a:t>
            </a:r>
            <a:r>
              <a:rPr lang="ru-RU" dirty="0" err="1" smtClean="0"/>
              <a:t>індивідуальної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показника</a:t>
            </a:r>
            <a:r>
              <a:rPr lang="ru-RU" dirty="0" smtClean="0"/>
              <a:t>, </a:t>
            </a:r>
            <a:r>
              <a:rPr lang="ru-RU" dirty="0" err="1" smtClean="0"/>
              <a:t>знаючи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ваги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, </a:t>
            </a:r>
            <a:r>
              <a:rPr lang="ru-RU" dirty="0" err="1" smtClean="0"/>
              <a:t>доцільно</a:t>
            </a:r>
            <a:r>
              <a:rPr lang="ru-RU" dirty="0" smtClean="0"/>
              <a:t> </a:t>
            </a:r>
            <a:r>
              <a:rPr lang="ru-RU" dirty="0" err="1" smtClean="0"/>
              <a:t>скористатися</a:t>
            </a:r>
            <a:r>
              <a:rPr lang="ru-RU" dirty="0" smtClean="0"/>
              <a:t> методом </a:t>
            </a:r>
            <a:r>
              <a:rPr lang="ru-RU" dirty="0" err="1" smtClean="0"/>
              <a:t>індексів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індекс</a:t>
            </a:r>
            <a:r>
              <a:rPr lang="ru-RU" dirty="0" smtClean="0"/>
              <a:t> </a:t>
            </a:r>
            <a:r>
              <a:rPr lang="ru-RU" dirty="0" err="1" smtClean="0"/>
              <a:t>Кетле</a:t>
            </a:r>
            <a:r>
              <a:rPr lang="ru-RU" dirty="0" smtClean="0"/>
              <a:t>: вага </a:t>
            </a:r>
            <a:r>
              <a:rPr lang="ru-RU" dirty="0" err="1" smtClean="0"/>
              <a:t>тіла</a:t>
            </a:r>
            <a:r>
              <a:rPr lang="ru-RU" dirty="0" smtClean="0"/>
              <a:t> (кг) / </a:t>
            </a:r>
            <a:r>
              <a:rPr lang="ru-RU" dirty="0" err="1" smtClean="0"/>
              <a:t>ріст</a:t>
            </a:r>
            <a:r>
              <a:rPr lang="ru-RU" dirty="0" smtClean="0"/>
              <a:t> (см);</a:t>
            </a:r>
          </a:p>
          <a:p>
            <a:r>
              <a:rPr lang="ru-RU" dirty="0" err="1" smtClean="0"/>
              <a:t>індекс</a:t>
            </a:r>
            <a:r>
              <a:rPr lang="ru-RU" dirty="0" smtClean="0"/>
              <a:t> </a:t>
            </a:r>
            <a:r>
              <a:rPr lang="ru-RU" dirty="0" err="1" smtClean="0"/>
              <a:t>Брока:ріст</a:t>
            </a:r>
            <a:r>
              <a:rPr lang="ru-RU" dirty="0" smtClean="0"/>
              <a:t> (см) - 100 </a:t>
            </a:r>
            <a:r>
              <a:rPr lang="ru-RU" dirty="0" err="1" smtClean="0"/>
              <a:t>одиниць.Отримана</a:t>
            </a:r>
            <a:r>
              <a:rPr lang="ru-RU" dirty="0" smtClean="0"/>
              <a:t> </a:t>
            </a:r>
            <a:r>
              <a:rPr lang="ru-RU" dirty="0" err="1" smtClean="0"/>
              <a:t>різниця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належній</a:t>
            </a:r>
            <a:r>
              <a:rPr lang="ru-RU" dirty="0" smtClean="0"/>
              <a:t> </a:t>
            </a:r>
            <a:r>
              <a:rPr lang="ru-RU" dirty="0" err="1" smtClean="0"/>
              <a:t>вазі</a:t>
            </a:r>
            <a:r>
              <a:rPr lang="ru-RU" dirty="0" smtClean="0"/>
              <a:t> в кг (для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165-170 см </a:t>
            </a:r>
            <a:r>
              <a:rPr lang="ru-RU" dirty="0" err="1" smtClean="0"/>
              <a:t>рекомендується</a:t>
            </a:r>
            <a:r>
              <a:rPr lang="ru-RU" dirty="0" smtClean="0"/>
              <a:t> </a:t>
            </a:r>
            <a:r>
              <a:rPr lang="ru-RU" dirty="0" err="1" smtClean="0"/>
              <a:t>віднімати</a:t>
            </a:r>
            <a:r>
              <a:rPr lang="ru-RU" dirty="0" smtClean="0"/>
              <a:t> 105, для </a:t>
            </a:r>
            <a:r>
              <a:rPr lang="ru-RU" dirty="0" err="1" smtClean="0"/>
              <a:t>зростання</a:t>
            </a:r>
            <a:r>
              <a:rPr lang="ru-RU" dirty="0" smtClean="0"/>
              <a:t> 176-185 см - 110 </a:t>
            </a:r>
            <a:r>
              <a:rPr lang="ru-RU" dirty="0" err="1" smtClean="0"/>
              <a:t>одиниць</a:t>
            </a:r>
            <a:r>
              <a:rPr lang="ru-RU" dirty="0" smtClean="0"/>
              <a:t>).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заносяться</a:t>
            </a:r>
            <a:r>
              <a:rPr lang="ru-RU" dirty="0" smtClean="0"/>
              <a:t> в </a:t>
            </a:r>
            <a:r>
              <a:rPr lang="ru-RU" dirty="0" err="1" smtClean="0"/>
              <a:t>щоденник</a:t>
            </a:r>
            <a:r>
              <a:rPr lang="ru-RU" dirty="0" smtClean="0"/>
              <a:t> самоконтролю раз на </a:t>
            </a:r>
            <a:r>
              <a:rPr lang="ru-RU" dirty="0" err="1" smtClean="0"/>
              <a:t>місяць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Спостереження</a:t>
            </a:r>
            <a:r>
              <a:rPr lang="ru-RU" dirty="0" smtClean="0"/>
              <a:t> за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функціонального</a:t>
            </a:r>
            <a:r>
              <a:rPr lang="ru-RU" dirty="0" smtClean="0"/>
              <a:t> стану</a:t>
            </a:r>
          </a:p>
          <a:p>
            <a:r>
              <a:rPr lang="ru-RU" dirty="0" smtClean="0"/>
              <a:t>Тест </a:t>
            </a:r>
            <a:r>
              <a:rPr lang="ru-RU" dirty="0" err="1" smtClean="0"/>
              <a:t>з</a:t>
            </a:r>
            <a:r>
              <a:rPr lang="ru-RU" dirty="0" smtClean="0"/>
              <a:t> 10 </a:t>
            </a:r>
            <a:r>
              <a:rPr lang="ru-RU" dirty="0" err="1" smtClean="0"/>
              <a:t>присіданнями</a:t>
            </a:r>
            <a:r>
              <a:rPr lang="ru-RU" dirty="0" smtClean="0"/>
              <a:t>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переносимості</a:t>
            </a:r>
            <a:r>
              <a:rPr lang="ru-RU" dirty="0" smtClean="0"/>
              <a:t> </a:t>
            </a:r>
            <a:r>
              <a:rPr lang="ru-RU" dirty="0" err="1" smtClean="0"/>
              <a:t>фізичних</a:t>
            </a:r>
            <a:r>
              <a:rPr lang="ru-RU" dirty="0" smtClean="0"/>
              <a:t> нагрузок4.Ісходное </a:t>
            </a:r>
            <a:r>
              <a:rPr lang="ru-RU" dirty="0" err="1" smtClean="0"/>
              <a:t>положення</a:t>
            </a:r>
            <a:r>
              <a:rPr lang="ru-RU" dirty="0" smtClean="0"/>
              <a:t> - </a:t>
            </a:r>
            <a:r>
              <a:rPr lang="ru-RU" dirty="0" err="1" smtClean="0"/>
              <a:t>стійка</a:t>
            </a:r>
            <a:r>
              <a:rPr lang="ru-RU" dirty="0" smtClean="0"/>
              <a:t>, </a:t>
            </a:r>
            <a:r>
              <a:rPr lang="ru-RU" dirty="0" err="1" smtClean="0"/>
              <a:t>визначається</a:t>
            </a:r>
            <a:r>
              <a:rPr lang="ru-RU" dirty="0" smtClean="0"/>
              <a:t> пульс за 1 </a:t>
            </a:r>
            <a:r>
              <a:rPr lang="ru-RU" dirty="0" err="1" smtClean="0"/>
              <a:t>хв</a:t>
            </a:r>
            <a:r>
              <a:rPr lang="ru-RU" dirty="0" smtClean="0"/>
              <a:t> (</a:t>
            </a:r>
            <a:r>
              <a:rPr lang="ru-RU" dirty="0" err="1" smtClean="0"/>
              <a:t>можна</a:t>
            </a:r>
            <a:r>
              <a:rPr lang="ru-RU" dirty="0" smtClean="0"/>
              <a:t> за 10 с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помножити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цифру на 6). </a:t>
            </a:r>
            <a:r>
              <a:rPr lang="ru-RU" dirty="0" err="1" smtClean="0"/>
              <a:t>Виконується</a:t>
            </a:r>
            <a:r>
              <a:rPr lang="ru-RU" dirty="0" smtClean="0"/>
              <a:t> 10 </a:t>
            </a:r>
            <a:r>
              <a:rPr lang="ru-RU" dirty="0" err="1" smtClean="0"/>
              <a:t>присідань</a:t>
            </a:r>
            <a:r>
              <a:rPr lang="ru-RU" dirty="0" smtClean="0"/>
              <a:t> за 20 с. </a:t>
            </a:r>
            <a:r>
              <a:rPr lang="ru-RU" dirty="0" err="1" smtClean="0"/>
              <a:t>Вимірюється</a:t>
            </a:r>
            <a:r>
              <a:rPr lang="ru-RU" dirty="0" smtClean="0"/>
              <a:t> пульс за 1 </a:t>
            </a:r>
            <a:r>
              <a:rPr lang="ru-RU" dirty="0" err="1" smtClean="0"/>
              <a:t>хв</a:t>
            </a:r>
            <a:r>
              <a:rPr lang="ru-RU" dirty="0" smtClean="0"/>
              <a:t>.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різниця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пульсом в </a:t>
            </a:r>
            <a:r>
              <a:rPr lang="ru-RU" dirty="0" err="1" smtClean="0"/>
              <a:t>спокої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Проба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задишкою</a:t>
            </a:r>
            <a:r>
              <a:rPr lang="ru-RU" dirty="0" smtClean="0"/>
              <a:t> для </a:t>
            </a:r>
            <a:r>
              <a:rPr lang="ru-RU" dirty="0" err="1" smtClean="0"/>
              <a:t>оцінки</a:t>
            </a:r>
            <a:r>
              <a:rPr lang="ru-RU" dirty="0" smtClean="0"/>
              <a:t> стану </a:t>
            </a:r>
            <a:r>
              <a:rPr lang="ru-RU" dirty="0" err="1" smtClean="0"/>
              <a:t>серцево-судинної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работоспособності.Показателямі</a:t>
            </a:r>
            <a:r>
              <a:rPr lang="ru-RU" dirty="0" smtClean="0"/>
              <a:t> </a:t>
            </a:r>
            <a:r>
              <a:rPr lang="ru-RU" dirty="0" err="1" smtClean="0"/>
              <a:t>працездатності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задишки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ЧСС при </a:t>
            </a:r>
            <a:r>
              <a:rPr lang="ru-RU" dirty="0" err="1" smtClean="0"/>
              <a:t>підйомі</a:t>
            </a:r>
            <a:r>
              <a:rPr lang="ru-RU" dirty="0" smtClean="0"/>
              <a:t> по сходах на 4-й поверх в </a:t>
            </a:r>
            <a:r>
              <a:rPr lang="ru-RU" dirty="0" err="1" smtClean="0"/>
              <a:t>спокійному</a:t>
            </a:r>
            <a:r>
              <a:rPr lang="ru-RU" dirty="0" smtClean="0"/>
              <a:t> </a:t>
            </a:r>
            <a:r>
              <a:rPr lang="ru-RU" dirty="0" err="1" smtClean="0"/>
              <a:t>темпі</a:t>
            </a:r>
            <a:r>
              <a:rPr lang="ru-RU" dirty="0" smtClean="0"/>
              <a:t> без </a:t>
            </a:r>
            <a:r>
              <a:rPr lang="ru-RU" dirty="0" err="1" smtClean="0"/>
              <a:t>зупинок</a:t>
            </a:r>
            <a:r>
              <a:rPr lang="ru-RU" dirty="0" smtClean="0"/>
              <a:t>.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проводити</a:t>
            </a:r>
            <a:r>
              <a:rPr lang="ru-RU" dirty="0" smtClean="0"/>
              <a:t> пробу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підйомом</a:t>
            </a:r>
            <a:r>
              <a:rPr lang="ru-RU" dirty="0" smtClean="0"/>
              <a:t> на 4-й поверх за </a:t>
            </a:r>
            <a:r>
              <a:rPr lang="ru-RU" dirty="0" err="1" smtClean="0"/>
              <a:t>певний</a:t>
            </a:r>
            <a:r>
              <a:rPr lang="ru-RU" dirty="0" smtClean="0"/>
              <a:t> час (</a:t>
            </a:r>
            <a:r>
              <a:rPr lang="ru-RU" dirty="0" err="1" smtClean="0"/>
              <a:t>починати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2 </a:t>
            </a:r>
            <a:r>
              <a:rPr lang="ru-RU" dirty="0" err="1" smtClean="0"/>
              <a:t>хв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2488" y="0"/>
            <a:ext cx="10515600" cy="6886575"/>
          </a:xfrm>
        </p:spPr>
        <p:txBody>
          <a:bodyPr/>
          <a:lstStyle/>
          <a:p>
            <a:r>
              <a:rPr lang="ru-RU" dirty="0" smtClean="0"/>
              <a:t>Проба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затримкою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для </a:t>
            </a:r>
            <a:r>
              <a:rPr lang="ru-RU" dirty="0" err="1" smtClean="0"/>
              <a:t>оцінки</a:t>
            </a:r>
            <a:r>
              <a:rPr lang="ru-RU" dirty="0" smtClean="0"/>
              <a:t> стану </a:t>
            </a:r>
            <a:r>
              <a:rPr lang="ru-RU" dirty="0" err="1" smtClean="0"/>
              <a:t>дихальної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серцево-судинної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вольовий</a:t>
            </a:r>
            <a:r>
              <a:rPr lang="ru-RU" dirty="0" smtClean="0"/>
              <a:t> </a:t>
            </a:r>
            <a:r>
              <a:rPr lang="ru-RU" dirty="0" err="1" smtClean="0"/>
              <a:t>подготовленності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Вихідне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- </a:t>
            </a:r>
            <a:r>
              <a:rPr lang="ru-RU" dirty="0" err="1" smtClean="0"/>
              <a:t>стійка</a:t>
            </a:r>
            <a:r>
              <a:rPr lang="ru-RU" dirty="0" smtClean="0"/>
              <a:t>. </a:t>
            </a:r>
            <a:r>
              <a:rPr lang="ru-RU" dirty="0" err="1" smtClean="0"/>
              <a:t>Порахувати</a:t>
            </a:r>
            <a:r>
              <a:rPr lang="ru-RU" dirty="0" smtClean="0"/>
              <a:t> пульс </a:t>
            </a:r>
            <a:r>
              <a:rPr lang="ru-RU" dirty="0" err="1" smtClean="0"/>
              <a:t>протягом</a:t>
            </a:r>
            <a:r>
              <a:rPr lang="ru-RU" dirty="0" smtClean="0"/>
              <a:t> 1 </a:t>
            </a:r>
            <a:r>
              <a:rPr lang="ru-RU" dirty="0" err="1" smtClean="0"/>
              <a:t>хв</a:t>
            </a:r>
            <a:r>
              <a:rPr lang="ru-RU" dirty="0" smtClean="0"/>
              <a:t>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вдиху</a:t>
            </a:r>
            <a:r>
              <a:rPr lang="ru-RU" dirty="0" smtClean="0"/>
              <a:t> </a:t>
            </a:r>
            <a:r>
              <a:rPr lang="ru-RU" dirty="0" err="1" smtClean="0"/>
              <a:t>видихнути</a:t>
            </a:r>
            <a:r>
              <a:rPr lang="ru-RU" dirty="0" smtClean="0"/>
              <a:t>, </a:t>
            </a:r>
            <a:r>
              <a:rPr lang="ru-RU" dirty="0" err="1" smtClean="0"/>
              <a:t>затиснути</a:t>
            </a:r>
            <a:r>
              <a:rPr lang="ru-RU" dirty="0" smtClean="0"/>
              <a:t> </a:t>
            </a:r>
            <a:r>
              <a:rPr lang="ru-RU" dirty="0" err="1" smtClean="0"/>
              <a:t>пальцями</a:t>
            </a:r>
            <a:r>
              <a:rPr lang="ru-RU" dirty="0" smtClean="0"/>
              <a:t> </a:t>
            </a:r>
            <a:r>
              <a:rPr lang="ru-RU" dirty="0" err="1" smtClean="0"/>
              <a:t>ніс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затримати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якомога</a:t>
            </a:r>
            <a:r>
              <a:rPr lang="ru-RU" dirty="0" smtClean="0"/>
              <a:t> </a:t>
            </a:r>
            <a:r>
              <a:rPr lang="ru-RU" dirty="0" err="1" smtClean="0"/>
              <a:t>довше</a:t>
            </a:r>
            <a:r>
              <a:rPr lang="ru-RU" dirty="0" smtClean="0"/>
              <a:t> (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затримка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апное</a:t>
            </a:r>
            <a:r>
              <a:rPr lang="ru-RU" dirty="0" smtClean="0"/>
              <a:t>). </a:t>
            </a:r>
          </a:p>
          <a:p>
            <a:r>
              <a:rPr lang="ru-RU" dirty="0" err="1" smtClean="0"/>
              <a:t>Дані</a:t>
            </a:r>
            <a:r>
              <a:rPr lang="ru-RU" dirty="0" smtClean="0"/>
              <a:t> пульсу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апное</a:t>
            </a:r>
            <a:r>
              <a:rPr lang="ru-RU" dirty="0" smtClean="0"/>
              <a:t> (с) </a:t>
            </a:r>
            <a:r>
              <a:rPr lang="ru-RU" dirty="0" err="1" smtClean="0"/>
              <a:t>записати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дробу</a:t>
            </a:r>
            <a:r>
              <a:rPr lang="ru-RU" dirty="0" smtClean="0"/>
              <a:t>: пульс / </a:t>
            </a:r>
            <a:r>
              <a:rPr lang="ru-RU" dirty="0" err="1" smtClean="0"/>
              <a:t>апное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так: 80/40 = 2). </a:t>
            </a:r>
          </a:p>
          <a:p>
            <a:r>
              <a:rPr lang="ru-RU" dirty="0" smtClean="0"/>
              <a:t>Чим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отриманий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стійкість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до </a:t>
            </a:r>
            <a:r>
              <a:rPr lang="ru-RU" dirty="0" err="1" smtClean="0"/>
              <a:t>кисневої</a:t>
            </a:r>
            <a:r>
              <a:rPr lang="ru-RU" dirty="0" smtClean="0"/>
              <a:t> </a:t>
            </a:r>
            <a:r>
              <a:rPr lang="ru-RU" dirty="0" err="1" smtClean="0"/>
              <a:t>недостатності</a:t>
            </a:r>
            <a:r>
              <a:rPr lang="ru-RU" dirty="0" smtClean="0"/>
              <a:t>. Те ж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виконати</a:t>
            </a:r>
            <a:r>
              <a:rPr lang="ru-RU" dirty="0" smtClean="0"/>
              <a:t> на </a:t>
            </a:r>
            <a:r>
              <a:rPr lang="ru-RU" dirty="0" err="1" smtClean="0"/>
              <a:t>вдиху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апное</a:t>
            </a:r>
            <a:r>
              <a:rPr lang="ru-RU" dirty="0" smtClean="0"/>
              <a:t> на </a:t>
            </a:r>
            <a:r>
              <a:rPr lang="ru-RU" dirty="0" err="1" smtClean="0"/>
              <a:t>видиху</a:t>
            </a:r>
            <a:endParaRPr lang="ru-RU" dirty="0" smtClean="0"/>
          </a:p>
          <a:p>
            <a:r>
              <a:rPr lang="ru-RU" dirty="0" err="1" smtClean="0"/>
              <a:t>Понад</a:t>
            </a:r>
            <a:r>
              <a:rPr lang="ru-RU" dirty="0" smtClean="0"/>
              <a:t> 40 </a:t>
            </a:r>
            <a:r>
              <a:rPr lang="ru-RU" dirty="0" err="1" smtClean="0"/>
              <a:t>з</a:t>
            </a:r>
            <a:r>
              <a:rPr lang="ru-RU" dirty="0" smtClean="0"/>
              <a:t> - добре 35-39 с - </a:t>
            </a:r>
            <a:r>
              <a:rPr lang="ru-RU" dirty="0" err="1" smtClean="0"/>
              <a:t>задовільно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Менш</a:t>
            </a:r>
            <a:r>
              <a:rPr lang="ru-RU" dirty="0" smtClean="0"/>
              <a:t> 34 с – </a:t>
            </a:r>
            <a:r>
              <a:rPr lang="ru-RU" dirty="0" err="1" smtClean="0"/>
              <a:t>незадовільно</a:t>
            </a:r>
            <a:endParaRPr lang="ru-RU" dirty="0" smtClean="0"/>
          </a:p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апное</a:t>
            </a:r>
            <a:r>
              <a:rPr lang="ru-RU" dirty="0" smtClean="0"/>
              <a:t> на </a:t>
            </a:r>
            <a:r>
              <a:rPr lang="ru-RU" dirty="0" err="1" smtClean="0"/>
              <a:t>вдиху</a:t>
            </a:r>
            <a:endParaRPr lang="ru-RU" dirty="0" smtClean="0"/>
          </a:p>
          <a:p>
            <a:r>
              <a:rPr lang="ru-RU" dirty="0" err="1" smtClean="0"/>
              <a:t>Понад</a:t>
            </a:r>
            <a:r>
              <a:rPr lang="ru-RU" dirty="0" smtClean="0"/>
              <a:t> 50 </a:t>
            </a:r>
            <a:r>
              <a:rPr lang="ru-RU" dirty="0" err="1" smtClean="0"/>
              <a:t>з</a:t>
            </a:r>
            <a:r>
              <a:rPr lang="ru-RU" dirty="0" smtClean="0"/>
              <a:t> - добре 40-49 с - </a:t>
            </a:r>
            <a:r>
              <a:rPr lang="ru-RU" dirty="0" err="1" smtClean="0"/>
              <a:t>задовільно</a:t>
            </a:r>
            <a:r>
              <a:rPr lang="ru-RU" dirty="0" smtClean="0"/>
              <a:t> 39 с - </a:t>
            </a:r>
            <a:r>
              <a:rPr lang="ru-RU" dirty="0" err="1" smtClean="0"/>
              <a:t>незадовільно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Рухливість суглобів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Рухливість</a:t>
            </a:r>
            <a:r>
              <a:rPr lang="ru-RU" dirty="0" smtClean="0"/>
              <a:t> в </a:t>
            </a:r>
            <a:r>
              <a:rPr lang="ru-RU" dirty="0" err="1" smtClean="0"/>
              <a:t>суглобах</a:t>
            </a:r>
            <a:r>
              <a:rPr lang="ru-RU" dirty="0" smtClean="0"/>
              <a:t> </a:t>
            </a:r>
            <a:r>
              <a:rPr lang="ru-RU" dirty="0" err="1" smtClean="0"/>
              <a:t>вимірюється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приладів</a:t>
            </a:r>
            <a:r>
              <a:rPr lang="ru-RU" dirty="0" smtClean="0"/>
              <a:t> - </a:t>
            </a:r>
            <a:r>
              <a:rPr lang="ru-RU" dirty="0" err="1" smtClean="0"/>
              <a:t>гоніометрів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кутомірів</a:t>
            </a:r>
            <a:r>
              <a:rPr lang="ru-RU" dirty="0" smtClean="0"/>
              <a:t>. Цей </a:t>
            </a:r>
            <a:r>
              <a:rPr lang="ru-RU" dirty="0" err="1" smtClean="0"/>
              <a:t>прилад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звичайний</a:t>
            </a:r>
            <a:r>
              <a:rPr lang="ru-RU" dirty="0" smtClean="0"/>
              <a:t> транспортир,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укріплена</a:t>
            </a:r>
            <a:r>
              <a:rPr lang="ru-RU" dirty="0" smtClean="0"/>
              <a:t> </a:t>
            </a:r>
            <a:r>
              <a:rPr lang="ru-RU" dirty="0" err="1" smtClean="0"/>
              <a:t>стрілка-покажчик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показує</a:t>
            </a:r>
            <a:r>
              <a:rPr lang="ru-RU" dirty="0" smtClean="0"/>
              <a:t> в градусах кут </a:t>
            </a:r>
            <a:r>
              <a:rPr lang="ru-RU" dirty="0" err="1" smtClean="0"/>
              <a:t>вимірювання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приладу.+</a:t>
            </a:r>
            <a:r>
              <a:rPr lang="ru-RU" dirty="0" smtClean="0"/>
              <a:t> </a:t>
            </a:r>
            <a:r>
              <a:rPr lang="ru-RU" dirty="0" err="1" smtClean="0"/>
              <a:t>Вимірювання</a:t>
            </a:r>
            <a:r>
              <a:rPr lang="ru-RU" dirty="0" smtClean="0"/>
              <a:t> </a:t>
            </a:r>
            <a:r>
              <a:rPr lang="ru-RU" dirty="0" err="1" smtClean="0"/>
              <a:t>рухливості</a:t>
            </a:r>
            <a:r>
              <a:rPr lang="ru-RU" dirty="0" smtClean="0"/>
              <a:t> в </a:t>
            </a:r>
            <a:r>
              <a:rPr lang="ru-RU" dirty="0" err="1" smtClean="0"/>
              <a:t>тазостегновому</a:t>
            </a:r>
            <a:r>
              <a:rPr lang="ru-RU" dirty="0" smtClean="0"/>
              <a:t> </a:t>
            </a:r>
            <a:r>
              <a:rPr lang="ru-RU" dirty="0" err="1" smtClean="0"/>
              <a:t>суглобі</a:t>
            </a:r>
            <a:r>
              <a:rPr lang="ru-RU" dirty="0" smtClean="0"/>
              <a:t> (</a:t>
            </a:r>
            <a:r>
              <a:rPr lang="ru-RU" dirty="0" err="1" smtClean="0"/>
              <a:t>згинання</a:t>
            </a:r>
            <a:r>
              <a:rPr lang="ru-RU" dirty="0" smtClean="0"/>
              <a:t>- </a:t>
            </a:r>
            <a:r>
              <a:rPr lang="ru-RU" dirty="0" err="1" smtClean="0"/>
              <a:t>розгинання</a:t>
            </a:r>
            <a:r>
              <a:rPr lang="ru-RU" dirty="0" smtClean="0"/>
              <a:t> стегна). Людина </a:t>
            </a:r>
            <a:r>
              <a:rPr lang="ru-RU" dirty="0" err="1" smtClean="0"/>
              <a:t>знаходиться</a:t>
            </a:r>
            <a:r>
              <a:rPr lang="ru-RU" dirty="0" smtClean="0"/>
              <a:t> в </a:t>
            </a:r>
            <a:r>
              <a:rPr lang="ru-RU" dirty="0" err="1" smtClean="0"/>
              <a:t>основній</a:t>
            </a:r>
            <a:r>
              <a:rPr lang="ru-RU" dirty="0" smtClean="0"/>
              <a:t> </a:t>
            </a:r>
            <a:r>
              <a:rPr lang="ru-RU" dirty="0" err="1" smtClean="0"/>
              <a:t>стійці</a:t>
            </a:r>
            <a:r>
              <a:rPr lang="ru-RU" dirty="0" smtClean="0"/>
              <a:t>, </a:t>
            </a:r>
            <a:r>
              <a:rPr lang="ru-RU" dirty="0" err="1" smtClean="0"/>
              <a:t>фіксуючи</a:t>
            </a:r>
            <a:r>
              <a:rPr lang="ru-RU" dirty="0" smtClean="0"/>
              <a:t> </a:t>
            </a:r>
            <a:r>
              <a:rPr lang="ru-RU" dirty="0" err="1" smtClean="0"/>
              <a:t>тіло</a:t>
            </a:r>
            <a:r>
              <a:rPr lang="ru-RU" dirty="0" smtClean="0"/>
              <a:t> упором </a:t>
            </a:r>
            <a:r>
              <a:rPr lang="ru-RU" dirty="0" err="1" smtClean="0"/>
              <a:t>однією</a:t>
            </a:r>
            <a:r>
              <a:rPr lang="ru-RU" dirty="0" smtClean="0"/>
              <a:t> рукою об </a:t>
            </a:r>
            <a:r>
              <a:rPr lang="ru-RU" dirty="0" err="1" smtClean="0"/>
              <a:t>стінку</a:t>
            </a:r>
            <a:r>
              <a:rPr lang="ru-RU" dirty="0" smtClean="0"/>
              <a:t>. </a:t>
            </a:r>
            <a:r>
              <a:rPr lang="ru-RU" dirty="0" err="1" smtClean="0"/>
              <a:t>Гоніометр</a:t>
            </a:r>
            <a:r>
              <a:rPr lang="ru-RU" dirty="0" smtClean="0"/>
              <a:t> рукояткою </a:t>
            </a:r>
            <a:r>
              <a:rPr lang="ru-RU" dirty="0" err="1" smtClean="0"/>
              <a:t>накладають</a:t>
            </a:r>
            <a:r>
              <a:rPr lang="ru-RU" dirty="0" smtClean="0"/>
              <a:t> на </a:t>
            </a:r>
            <a:r>
              <a:rPr lang="ru-RU" dirty="0" err="1" smtClean="0"/>
              <a:t>бічну</a:t>
            </a:r>
            <a:r>
              <a:rPr lang="ru-RU" dirty="0" smtClean="0"/>
              <a:t> </a:t>
            </a:r>
            <a:r>
              <a:rPr lang="ru-RU" dirty="0" err="1" smtClean="0"/>
              <a:t>поверхню</a:t>
            </a:r>
            <a:r>
              <a:rPr lang="ru-RU" dirty="0" smtClean="0"/>
              <a:t> </a:t>
            </a:r>
            <a:r>
              <a:rPr lang="ru-RU" dirty="0" err="1" smtClean="0"/>
              <a:t>тулуба</a:t>
            </a:r>
            <a:r>
              <a:rPr lang="ru-RU" dirty="0" smtClean="0"/>
              <a:t> </a:t>
            </a:r>
            <a:r>
              <a:rPr lang="ru-RU" dirty="0" err="1" smtClean="0"/>
              <a:t>уздовж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вертикальної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. Центр кола </a:t>
            </a:r>
            <a:r>
              <a:rPr lang="ru-RU" dirty="0" err="1" smtClean="0"/>
              <a:t>поєднують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фронтальним</a:t>
            </a:r>
            <a:r>
              <a:rPr lang="ru-RU" dirty="0" smtClean="0"/>
              <a:t> </a:t>
            </a:r>
            <a:r>
              <a:rPr lang="ru-RU" dirty="0" err="1" smtClean="0"/>
              <a:t>віссю</a:t>
            </a:r>
            <a:r>
              <a:rPr lang="ru-RU" dirty="0" smtClean="0"/>
              <a:t> </a:t>
            </a:r>
            <a:r>
              <a:rPr lang="ru-RU" dirty="0" err="1" smtClean="0"/>
              <a:t>тазостегнового</a:t>
            </a:r>
            <a:r>
              <a:rPr lang="ru-RU" dirty="0" smtClean="0"/>
              <a:t> </a:t>
            </a:r>
            <a:r>
              <a:rPr lang="ru-RU" dirty="0" err="1" smtClean="0"/>
              <a:t>суглоба</a:t>
            </a:r>
            <a:r>
              <a:rPr lang="ru-RU" dirty="0" smtClean="0"/>
              <a:t>. </a:t>
            </a:r>
            <a:r>
              <a:rPr lang="ru-RU" dirty="0" err="1" smtClean="0"/>
              <a:t>Рухомий</a:t>
            </a:r>
            <a:r>
              <a:rPr lang="ru-RU" dirty="0" smtClean="0"/>
              <a:t> </a:t>
            </a:r>
            <a:r>
              <a:rPr lang="ru-RU" dirty="0" err="1" smtClean="0"/>
              <a:t>важіль</a:t>
            </a:r>
            <a:r>
              <a:rPr lang="ru-RU" dirty="0" smtClean="0"/>
              <a:t> </a:t>
            </a:r>
            <a:r>
              <a:rPr lang="ru-RU" dirty="0" err="1" smtClean="0"/>
              <a:t>фіксують</a:t>
            </a:r>
            <a:r>
              <a:rPr lang="ru-RU" dirty="0" smtClean="0"/>
              <a:t> на </a:t>
            </a:r>
            <a:r>
              <a:rPr lang="ru-RU" dirty="0" err="1" smtClean="0"/>
              <a:t>вертикальній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стегна.Стоячи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нозі</a:t>
            </a:r>
            <a:r>
              <a:rPr lang="ru-RU" dirty="0" smtClean="0"/>
              <a:t>, </a:t>
            </a:r>
            <a:r>
              <a:rPr lang="ru-RU" dirty="0" err="1" smtClean="0"/>
              <a:t>обстежуваний:згинає</a:t>
            </a:r>
            <a:r>
              <a:rPr lang="ru-RU" dirty="0" smtClean="0"/>
              <a:t> </a:t>
            </a:r>
            <a:r>
              <a:rPr lang="ru-RU" dirty="0" err="1" smtClean="0"/>
              <a:t>іншу</a:t>
            </a:r>
            <a:r>
              <a:rPr lang="ru-RU" dirty="0" smtClean="0"/>
              <a:t> ногу в </a:t>
            </a:r>
            <a:r>
              <a:rPr lang="ru-RU" dirty="0" err="1" smtClean="0"/>
              <a:t>тазостегновому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колінному</a:t>
            </a:r>
            <a:r>
              <a:rPr lang="ru-RU" dirty="0" smtClean="0"/>
              <a:t> </a:t>
            </a:r>
            <a:r>
              <a:rPr lang="ru-RU" dirty="0" err="1" smtClean="0"/>
              <a:t>суглобах;виробляє</a:t>
            </a:r>
            <a:r>
              <a:rPr lang="ru-RU" dirty="0" smtClean="0"/>
              <a:t> </a:t>
            </a:r>
            <a:r>
              <a:rPr lang="ru-RU" dirty="0" err="1" smtClean="0"/>
              <a:t>згинання</a:t>
            </a:r>
            <a:r>
              <a:rPr lang="ru-RU" dirty="0" smtClean="0"/>
              <a:t> стегна при </a:t>
            </a:r>
            <a:r>
              <a:rPr lang="ru-RU" dirty="0" err="1" smtClean="0"/>
              <a:t>випрямленою</a:t>
            </a:r>
            <a:r>
              <a:rPr lang="ru-RU" dirty="0" smtClean="0"/>
              <a:t> </a:t>
            </a:r>
            <a:r>
              <a:rPr lang="ru-RU" dirty="0" err="1" smtClean="0"/>
              <a:t>гомілки;виробляє</a:t>
            </a:r>
            <a:r>
              <a:rPr lang="ru-RU" dirty="0" smtClean="0"/>
              <a:t> </a:t>
            </a:r>
            <a:r>
              <a:rPr lang="ru-RU" dirty="0" err="1" smtClean="0"/>
              <a:t>розгинання</a:t>
            </a:r>
            <a:r>
              <a:rPr lang="ru-RU" dirty="0" smtClean="0"/>
              <a:t> стегна при </a:t>
            </a:r>
            <a:r>
              <a:rPr lang="ru-RU" dirty="0" err="1" smtClean="0"/>
              <a:t>випрямленою</a:t>
            </a:r>
            <a:r>
              <a:rPr lang="ru-RU" dirty="0" smtClean="0"/>
              <a:t> </a:t>
            </a:r>
            <a:r>
              <a:rPr lang="ru-RU" dirty="0" err="1" smtClean="0"/>
              <a:t>гомілки.Величину</a:t>
            </a:r>
            <a:r>
              <a:rPr lang="ru-RU" dirty="0" smtClean="0"/>
              <a:t> в градусах </a:t>
            </a:r>
            <a:r>
              <a:rPr lang="ru-RU" dirty="0" err="1" smtClean="0"/>
              <a:t>записують</a:t>
            </a:r>
            <a:r>
              <a:rPr lang="ru-RU" dirty="0" smtClean="0"/>
              <a:t> за </a:t>
            </a:r>
            <a:r>
              <a:rPr lang="ru-RU" dirty="0" err="1" smtClean="0"/>
              <a:t>показниками</a:t>
            </a:r>
            <a:r>
              <a:rPr lang="ru-RU" dirty="0" smtClean="0"/>
              <a:t> транспортира.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Дякую</a:t>
            </a:r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6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endParaRPr lang="ru-RU" sz="6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Провідну</a:t>
            </a:r>
            <a:r>
              <a:rPr lang="ru-RU" dirty="0" smtClean="0"/>
              <a:t> роль в </a:t>
            </a:r>
            <a:r>
              <a:rPr lang="ru-RU" dirty="0" err="1" smtClean="0"/>
              <a:t>процесі</a:t>
            </a:r>
            <a:r>
              <a:rPr lang="ru-RU" dirty="0" smtClean="0"/>
              <a:t> занять </a:t>
            </a:r>
            <a:r>
              <a:rPr lang="ru-RU" dirty="0" err="1" smtClean="0"/>
              <a:t>фізичними</a:t>
            </a:r>
            <a:r>
              <a:rPr lang="ru-RU" dirty="0" smtClean="0"/>
              <a:t> </a:t>
            </a:r>
            <a:r>
              <a:rPr lang="ru-RU" dirty="0" err="1" smtClean="0"/>
              <a:t>вправами</a:t>
            </a:r>
            <a:r>
              <a:rPr lang="ru-RU" dirty="0" smtClean="0"/>
              <a:t> в </a:t>
            </a:r>
            <a:r>
              <a:rPr lang="ru-RU" dirty="0" err="1" smtClean="0"/>
              <a:t>групах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літніми</a:t>
            </a:r>
            <a:r>
              <a:rPr lang="ru-RU" dirty="0" smtClean="0"/>
              <a:t> людьми </a:t>
            </a:r>
            <a:r>
              <a:rPr lang="ru-RU" dirty="0" err="1" smtClean="0"/>
              <a:t>набуває</a:t>
            </a:r>
            <a:r>
              <a:rPr lang="ru-RU" dirty="0" smtClean="0"/>
              <a:t> контроль </a:t>
            </a:r>
            <a:r>
              <a:rPr lang="ru-RU" dirty="0" err="1" smtClean="0"/>
              <a:t>фізичного</a:t>
            </a:r>
            <a:r>
              <a:rPr lang="ru-RU" dirty="0" smtClean="0"/>
              <a:t> стану </a:t>
            </a:r>
            <a:r>
              <a:rPr lang="ru-RU" dirty="0" err="1" smtClean="0"/>
              <a:t>займаються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в себе, як </a:t>
            </a:r>
            <a:r>
              <a:rPr lang="ru-RU" dirty="0" err="1" smtClean="0"/>
              <a:t>мінімум</a:t>
            </a:r>
            <a:r>
              <a:rPr lang="ru-RU" dirty="0" smtClean="0"/>
              <a:t>: стан </a:t>
            </a:r>
            <a:r>
              <a:rPr lang="ru-RU" dirty="0" err="1" smtClean="0"/>
              <a:t>здоров'я</a:t>
            </a:r>
            <a:r>
              <a:rPr lang="ru-RU" dirty="0" smtClean="0"/>
              <a:t>, </a:t>
            </a:r>
            <a:r>
              <a:rPr lang="ru-RU" dirty="0" err="1" smtClean="0"/>
              <a:t>статура</a:t>
            </a:r>
            <a:r>
              <a:rPr lang="ru-RU" dirty="0" smtClean="0"/>
              <a:t>,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підготовленості</a:t>
            </a:r>
            <a:r>
              <a:rPr lang="ru-RU" dirty="0" smtClean="0"/>
              <a:t>. Контроль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поділити</a:t>
            </a:r>
            <a:r>
              <a:rPr lang="ru-RU" dirty="0" smtClean="0"/>
              <a:t> на </a:t>
            </a:r>
            <a:r>
              <a:rPr lang="ru-RU" dirty="0" err="1" smtClean="0"/>
              <a:t>Лікарський</a:t>
            </a:r>
            <a:r>
              <a:rPr lang="ru-RU" dirty="0" smtClean="0"/>
              <a:t> </a:t>
            </a:r>
            <a:r>
              <a:rPr lang="ru-RU" dirty="0" err="1" smtClean="0"/>
              <a:t>контрольісамоконтроль</a:t>
            </a:r>
            <a:r>
              <a:rPr lang="ru-RU" dirty="0" smtClean="0"/>
              <a:t>. </a:t>
            </a:r>
            <a:r>
              <a:rPr lang="ru-RU" dirty="0" err="1" smtClean="0"/>
              <a:t>Сутність</a:t>
            </a:r>
            <a:r>
              <a:rPr lang="ru-RU" dirty="0" smtClean="0"/>
              <a:t> контролю становить </a:t>
            </a:r>
            <a:r>
              <a:rPr lang="ru-RU" dirty="0" err="1" smtClean="0"/>
              <a:t>оцінка</a:t>
            </a:r>
            <a:r>
              <a:rPr lang="ru-RU" dirty="0" smtClean="0"/>
              <a:t> стану </a:t>
            </a:r>
            <a:r>
              <a:rPr lang="ru-RU" dirty="0" err="1" smtClean="0"/>
              <a:t>адаптації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до </a:t>
            </a:r>
            <a:r>
              <a:rPr lang="ru-RU" dirty="0" err="1" smtClean="0"/>
              <a:t>навколишніх</a:t>
            </a:r>
            <a:r>
              <a:rPr lang="ru-RU" dirty="0" smtClean="0"/>
              <a:t> умов. </a:t>
            </a:r>
            <a:r>
              <a:rPr lang="ru-RU" dirty="0" err="1" smtClean="0"/>
              <a:t>Іншими</a:t>
            </a:r>
            <a:r>
              <a:rPr lang="ru-RU" dirty="0" smtClean="0"/>
              <a:t> словами, </a:t>
            </a:r>
            <a:r>
              <a:rPr lang="ru-RU" dirty="0" err="1" smtClean="0"/>
              <a:t>будь-який</a:t>
            </a:r>
            <a:r>
              <a:rPr lang="ru-RU" dirty="0" smtClean="0"/>
              <a:t> комплекс </a:t>
            </a:r>
            <a:r>
              <a:rPr lang="ru-RU" dirty="0" err="1" smtClean="0"/>
              <a:t>профілактичних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, в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фізичних</a:t>
            </a:r>
            <a:r>
              <a:rPr lang="ru-RU" dirty="0" smtClean="0"/>
              <a:t> </a:t>
            </a:r>
            <a:r>
              <a:rPr lang="ru-RU" dirty="0" err="1" smtClean="0"/>
              <a:t>вправ</a:t>
            </a:r>
            <a:r>
              <a:rPr lang="ru-RU" dirty="0" smtClean="0"/>
              <a:t>, </a:t>
            </a:r>
            <a:r>
              <a:rPr lang="ru-RU" dirty="0" err="1" smtClean="0"/>
              <a:t>підсилює</a:t>
            </a:r>
            <a:r>
              <a:rPr lang="ru-RU" dirty="0" smtClean="0"/>
              <a:t> </a:t>
            </a:r>
            <a:r>
              <a:rPr lang="ru-RU" dirty="0" err="1" smtClean="0"/>
              <a:t>біологічні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адаптації</a:t>
            </a:r>
            <a:r>
              <a:rPr lang="ru-RU" dirty="0" smtClean="0"/>
              <a:t> до </a:t>
            </a:r>
            <a:r>
              <a:rPr lang="ru-RU" dirty="0" err="1" smtClean="0"/>
              <a:t>навколишніх</a:t>
            </a:r>
            <a:r>
              <a:rPr lang="ru-RU" dirty="0" smtClean="0"/>
              <a:t> умов.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веде</a:t>
            </a:r>
            <a:r>
              <a:rPr lang="ru-RU" dirty="0" smtClean="0"/>
              <a:t> до </a:t>
            </a:r>
            <a:r>
              <a:rPr lang="ru-RU" dirty="0" err="1" smtClean="0"/>
              <a:t>перебудови</a:t>
            </a:r>
            <a:r>
              <a:rPr lang="ru-RU" dirty="0" smtClean="0"/>
              <a:t> </a:t>
            </a:r>
            <a:r>
              <a:rPr lang="ru-RU" dirty="0" err="1" smtClean="0"/>
              <a:t>сформованих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r>
              <a:rPr lang="ru-RU" dirty="0" err="1" smtClean="0"/>
              <a:t>функціональних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органами </a:t>
            </a:r>
            <a:r>
              <a:rPr lang="ru-RU" dirty="0" err="1" smtClean="0"/>
              <a:t>і</a:t>
            </a:r>
            <a:r>
              <a:rPr lang="ru-RU" dirty="0" smtClean="0"/>
              <a:t> системами.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позицій</a:t>
            </a:r>
            <a:r>
              <a:rPr lang="ru-RU" dirty="0" smtClean="0"/>
              <a:t> </a:t>
            </a:r>
            <a:r>
              <a:rPr lang="ru-RU" dirty="0" err="1" smtClean="0"/>
              <a:t>лікарський</a:t>
            </a:r>
            <a:r>
              <a:rPr lang="ru-RU" dirty="0" smtClean="0"/>
              <a:t> контроль </a:t>
            </a:r>
            <a:r>
              <a:rPr lang="ru-RU" dirty="0" err="1" smtClean="0"/>
              <a:t>і</a:t>
            </a:r>
            <a:r>
              <a:rPr lang="ru-RU" dirty="0" smtClean="0"/>
              <a:t> самоконтроль </a:t>
            </a:r>
            <a:r>
              <a:rPr lang="ru-RU" dirty="0" err="1" smtClean="0"/>
              <a:t>фізичного</a:t>
            </a:r>
            <a:r>
              <a:rPr lang="ru-RU" dirty="0" smtClean="0"/>
              <a:t> стану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піклується</a:t>
            </a:r>
            <a:r>
              <a:rPr lang="ru-RU" dirty="0" smtClean="0"/>
              <a:t> про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.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як </a:t>
            </a:r>
            <a:r>
              <a:rPr lang="ru-RU" dirty="0" err="1" smtClean="0"/>
              <a:t>складні</a:t>
            </a:r>
            <a:r>
              <a:rPr lang="ru-RU" dirty="0" smtClean="0"/>
              <a:t> </a:t>
            </a:r>
            <a:r>
              <a:rPr lang="ru-RU" dirty="0" err="1" smtClean="0"/>
              <a:t>інструментальні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: </a:t>
            </a:r>
            <a:r>
              <a:rPr lang="ru-RU" dirty="0" err="1" smtClean="0"/>
              <a:t>електрокардіографію</a:t>
            </a:r>
            <a:r>
              <a:rPr lang="ru-RU" dirty="0" smtClean="0"/>
              <a:t>, </a:t>
            </a:r>
            <a:r>
              <a:rPr lang="ru-RU" dirty="0" err="1" smtClean="0"/>
              <a:t>фонокардіографію</a:t>
            </a:r>
            <a:r>
              <a:rPr lang="ru-RU" dirty="0" smtClean="0"/>
              <a:t>, </a:t>
            </a:r>
            <a:r>
              <a:rPr lang="ru-RU" dirty="0" err="1" smtClean="0"/>
              <a:t>лабораторні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., Так </a:t>
            </a:r>
            <a:r>
              <a:rPr lang="ru-RU" dirty="0" err="1" smtClean="0"/>
              <a:t>іпросто</a:t>
            </a:r>
            <a:r>
              <a:rPr lang="ru-RU" dirty="0" smtClean="0"/>
              <a:t>: анамнез, </a:t>
            </a:r>
            <a:r>
              <a:rPr lang="ru-RU" dirty="0" err="1" smtClean="0"/>
              <a:t>візуальне</a:t>
            </a:r>
            <a:r>
              <a:rPr lang="ru-RU" dirty="0" smtClean="0"/>
              <a:t> </a:t>
            </a:r>
            <a:r>
              <a:rPr lang="ru-RU" dirty="0" err="1" smtClean="0"/>
              <a:t>спостереження</a:t>
            </a:r>
            <a:r>
              <a:rPr lang="ru-RU" dirty="0" smtClean="0"/>
              <a:t>,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функціональні</a:t>
            </a:r>
            <a:r>
              <a:rPr lang="ru-RU" dirty="0" smtClean="0"/>
              <a:t> </a:t>
            </a:r>
            <a:r>
              <a:rPr lang="ru-RU" dirty="0" err="1" smtClean="0"/>
              <a:t>проби</a:t>
            </a:r>
            <a:r>
              <a:rPr lang="ru-RU" dirty="0" smtClean="0"/>
              <a:t> (Штанге, </a:t>
            </a:r>
            <a:r>
              <a:rPr lang="ru-RU" dirty="0" err="1" smtClean="0"/>
              <a:t>Генча</a:t>
            </a:r>
            <a:r>
              <a:rPr lang="ru-RU" dirty="0" smtClean="0"/>
              <a:t>, проба </a:t>
            </a:r>
            <a:r>
              <a:rPr lang="ru-RU" dirty="0" err="1" smtClean="0"/>
              <a:t>Мартіне</a:t>
            </a:r>
            <a:r>
              <a:rPr lang="ru-RU" dirty="0" smtClean="0"/>
              <a:t>, </a:t>
            </a:r>
            <a:r>
              <a:rPr lang="ru-RU" dirty="0" err="1" smtClean="0"/>
              <a:t>проба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20 </a:t>
            </a:r>
            <a:r>
              <a:rPr lang="ru-RU" dirty="0" err="1" smtClean="0"/>
              <a:t>присіданнями</a:t>
            </a:r>
            <a:r>
              <a:rPr lang="ru-RU" dirty="0" smtClean="0"/>
              <a:t>, </a:t>
            </a:r>
            <a:r>
              <a:rPr lang="ru-RU" dirty="0" err="1" smtClean="0"/>
              <a:t>ортостатична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кліностатична</a:t>
            </a:r>
            <a:r>
              <a:rPr lang="ru-RU" dirty="0" smtClean="0"/>
              <a:t> </a:t>
            </a:r>
            <a:r>
              <a:rPr lang="ru-RU" dirty="0" err="1" smtClean="0"/>
              <a:t>проби</a:t>
            </a:r>
            <a:r>
              <a:rPr lang="ru-RU" dirty="0" smtClean="0"/>
              <a:t>, проба </a:t>
            </a:r>
            <a:r>
              <a:rPr lang="ru-RU" dirty="0" err="1" smtClean="0"/>
              <a:t>Ромберга</a:t>
            </a:r>
            <a:r>
              <a:rPr lang="ru-RU" dirty="0" smtClean="0"/>
              <a:t>, </a:t>
            </a:r>
            <a:r>
              <a:rPr lang="ru-RU" dirty="0" err="1" smtClean="0"/>
              <a:t>пальці-носова</a:t>
            </a:r>
            <a:r>
              <a:rPr lang="ru-RU" dirty="0" smtClean="0"/>
              <a:t> </a:t>
            </a:r>
            <a:r>
              <a:rPr lang="ru-RU" dirty="0" err="1" smtClean="0"/>
              <a:t>проба</a:t>
            </a:r>
            <a:r>
              <a:rPr lang="ru-RU" dirty="0" smtClean="0"/>
              <a:t>, </a:t>
            </a:r>
            <a:r>
              <a:rPr lang="ru-RU" dirty="0" err="1" smtClean="0"/>
              <a:t>колінно-п'яткова</a:t>
            </a:r>
            <a:r>
              <a:rPr lang="ru-RU" dirty="0" smtClean="0"/>
              <a:t> </a:t>
            </a:r>
            <a:r>
              <a:rPr lang="ru-RU" dirty="0" err="1" smtClean="0"/>
              <a:t>проба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.),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антропометрії</a:t>
            </a:r>
            <a:r>
              <a:rPr lang="ru-RU" dirty="0" smtClean="0"/>
              <a:t>, </a:t>
            </a:r>
            <a:r>
              <a:rPr lang="ru-RU" dirty="0" err="1" smtClean="0"/>
              <a:t>плантографія</a:t>
            </a:r>
            <a:r>
              <a:rPr lang="ru-RU" dirty="0" smtClean="0"/>
              <a:t>, </a:t>
            </a:r>
            <a:r>
              <a:rPr lang="ru-RU" dirty="0" err="1" smtClean="0"/>
              <a:t>гоніометрія</a:t>
            </a:r>
            <a:r>
              <a:rPr lang="ru-RU" dirty="0" smtClean="0"/>
              <a:t>, </a:t>
            </a:r>
            <a:r>
              <a:rPr lang="ru-RU" dirty="0" err="1" smtClean="0"/>
              <a:t>динамометрія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Самоконтроль служить </a:t>
            </a:r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 smtClean="0"/>
              <a:t>доповненням</a:t>
            </a:r>
            <a:r>
              <a:rPr lang="ru-RU" dirty="0" smtClean="0"/>
              <a:t> до </a:t>
            </a:r>
            <a:r>
              <a:rPr lang="ru-RU" dirty="0" err="1" smtClean="0"/>
              <a:t>лікарського</a:t>
            </a:r>
            <a:r>
              <a:rPr lang="ru-RU" dirty="0" smtClean="0"/>
              <a:t> контролю.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надати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допомогу</a:t>
            </a:r>
            <a:r>
              <a:rPr lang="ru-RU" dirty="0" smtClean="0"/>
              <a:t> </a:t>
            </a:r>
            <a:r>
              <a:rPr lang="ru-RU" dirty="0" err="1" smtClean="0"/>
              <a:t>реа</a:t>
            </a:r>
            <a:r>
              <a:rPr lang="uk-UA" dirty="0" err="1" smtClean="0"/>
              <a:t>білітологу</a:t>
            </a:r>
            <a:r>
              <a:rPr lang="uk-UA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регулюванні</a:t>
            </a:r>
            <a:r>
              <a:rPr lang="ru-RU" dirty="0" smtClean="0"/>
              <a:t> </a:t>
            </a:r>
            <a:r>
              <a:rPr lang="ru-RU" dirty="0" err="1" smtClean="0"/>
              <a:t>тренувального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Найефективнішим</a:t>
            </a:r>
            <a:r>
              <a:rPr lang="ru-RU" dirty="0" smtClean="0"/>
              <a:t> методом самоконтролю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щоденника</a:t>
            </a:r>
            <a:r>
              <a:rPr lang="ru-RU" dirty="0" smtClean="0"/>
              <a:t> </a:t>
            </a:r>
            <a:r>
              <a:rPr lang="ru-RU" dirty="0" err="1" smtClean="0"/>
              <a:t>самоконтролю</a:t>
            </a:r>
            <a:r>
              <a:rPr lang="ru-RU" dirty="0" smtClean="0"/>
              <a:t> . У </a:t>
            </a:r>
            <a:r>
              <a:rPr lang="ru-RU" dirty="0" err="1" smtClean="0"/>
              <a:t>щоденник</a:t>
            </a:r>
            <a:r>
              <a:rPr lang="ru-RU" dirty="0" smtClean="0"/>
              <a:t> </a:t>
            </a:r>
            <a:r>
              <a:rPr lang="ru-RU" dirty="0" err="1" smtClean="0"/>
              <a:t>заносяться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: </a:t>
            </a:r>
            <a:r>
              <a:rPr lang="ru-RU" dirty="0" err="1" smtClean="0"/>
              <a:t>поточні</a:t>
            </a:r>
            <a:r>
              <a:rPr lang="ru-RU" dirty="0" smtClean="0"/>
              <a:t> (характеристики </a:t>
            </a:r>
            <a:r>
              <a:rPr lang="ru-RU" dirty="0" err="1" smtClean="0"/>
              <a:t>повсякденного</a:t>
            </a:r>
            <a:r>
              <a:rPr lang="ru-RU" dirty="0" smtClean="0"/>
              <a:t> стану </a:t>
            </a:r>
            <a:r>
              <a:rPr lang="ru-RU" dirty="0" err="1" smtClean="0"/>
              <a:t>організму</a:t>
            </a:r>
            <a:r>
              <a:rPr lang="ru-RU" dirty="0" smtClean="0"/>
              <a:t>),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змінюються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етапні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змінюються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тривалого</a:t>
            </a:r>
            <a:r>
              <a:rPr lang="ru-RU" dirty="0" smtClean="0"/>
              <a:t> часу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місяця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). </a:t>
            </a:r>
            <a:r>
              <a:rPr lang="ru-RU" dirty="0" err="1" smtClean="0"/>
              <a:t>Одні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другі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обліку</a:t>
            </a:r>
            <a:r>
              <a:rPr lang="ru-RU" dirty="0" smtClean="0"/>
              <a:t> </a:t>
            </a:r>
            <a:r>
              <a:rPr lang="ru-RU" dirty="0" err="1" smtClean="0"/>
              <a:t>суб'єктивних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об'єктивних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простих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загальнодоступних</a:t>
            </a:r>
            <a:r>
              <a:rPr lang="ru-RU" dirty="0" smtClean="0"/>
              <a:t> </a:t>
            </a:r>
            <a:r>
              <a:rPr lang="ru-RU" dirty="0" err="1" smtClean="0"/>
              <a:t>прийомів</a:t>
            </a:r>
            <a:r>
              <a:rPr lang="ru-RU" dirty="0" smtClean="0"/>
              <a:t> </a:t>
            </a:r>
            <a:r>
              <a:rPr lang="ru-RU" dirty="0" err="1" smtClean="0"/>
              <a:t>самоспостереження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 </a:t>
            </a:r>
            <a:r>
              <a:rPr lang="ru-RU" dirty="0" err="1" smtClean="0"/>
              <a:t>лікарського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педагогічного</a:t>
            </a:r>
            <a:r>
              <a:rPr lang="ru-RU" dirty="0" smtClean="0"/>
              <a:t> контролю.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3925" y="123983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Суб'єктивні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самоконтролю </a:t>
            </a:r>
            <a:r>
              <a:rPr lang="ru-RU" dirty="0" err="1" smtClean="0"/>
              <a:t>засновані</a:t>
            </a:r>
            <a:r>
              <a:rPr lang="ru-RU" dirty="0" smtClean="0"/>
              <a:t> на </a:t>
            </a:r>
            <a:r>
              <a:rPr lang="ru-RU" dirty="0" err="1" smtClean="0"/>
              <a:t>особистих</a:t>
            </a:r>
            <a:r>
              <a:rPr lang="ru-RU" dirty="0" smtClean="0"/>
              <a:t> </a:t>
            </a:r>
            <a:r>
              <a:rPr lang="ru-RU" dirty="0" err="1" smtClean="0"/>
              <a:t>відчуттях</a:t>
            </a:r>
            <a:r>
              <a:rPr lang="ru-RU" dirty="0" smtClean="0"/>
              <a:t>,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вмінні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розшифровувати</a:t>
            </a:r>
            <a:r>
              <a:rPr lang="ru-RU" dirty="0" smtClean="0"/>
              <a:t>. До них </a:t>
            </a:r>
            <a:r>
              <a:rPr lang="ru-RU" dirty="0" err="1" smtClean="0"/>
              <a:t>відносяться</a:t>
            </a:r>
            <a:r>
              <a:rPr lang="ru-RU" dirty="0" smtClean="0"/>
              <a:t>: </a:t>
            </a:r>
            <a:r>
              <a:rPr lang="ru-RU" dirty="0" err="1" smtClean="0"/>
              <a:t>самопочуття</a:t>
            </a:r>
            <a:r>
              <a:rPr lang="ru-RU" dirty="0" smtClean="0"/>
              <a:t>, </a:t>
            </a:r>
            <a:r>
              <a:rPr lang="ru-RU" dirty="0" err="1" smtClean="0"/>
              <a:t>активність</a:t>
            </a:r>
            <a:r>
              <a:rPr lang="ru-RU" dirty="0" smtClean="0"/>
              <a:t>, </a:t>
            </a:r>
            <a:r>
              <a:rPr lang="ru-RU" dirty="0" err="1" smtClean="0"/>
              <a:t>настрій</a:t>
            </a:r>
            <a:r>
              <a:rPr lang="ru-RU" dirty="0" smtClean="0"/>
              <a:t>, сон, </a:t>
            </a:r>
            <a:r>
              <a:rPr lang="ru-RU" dirty="0" err="1" smtClean="0"/>
              <a:t>апетит</a:t>
            </a:r>
            <a:r>
              <a:rPr lang="ru-RU" dirty="0" smtClean="0"/>
              <a:t>, </a:t>
            </a:r>
            <a:r>
              <a:rPr lang="ru-RU" dirty="0" err="1" smtClean="0"/>
              <a:t>больові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, </a:t>
            </a:r>
            <a:r>
              <a:rPr lang="ru-RU" dirty="0" err="1" smtClean="0"/>
              <a:t>респіраторні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та </a:t>
            </a:r>
            <a:r>
              <a:rPr lang="ru-RU" dirty="0" err="1" smtClean="0"/>
              <a:t>загострення</a:t>
            </a:r>
            <a:r>
              <a:rPr lang="ru-RU" dirty="0" smtClean="0"/>
              <a:t> </a:t>
            </a:r>
            <a:r>
              <a:rPr lang="ru-RU" dirty="0" err="1" smtClean="0"/>
              <a:t>хронічних</a:t>
            </a:r>
            <a:r>
              <a:rPr lang="ru-RU" dirty="0" smtClean="0"/>
              <a:t> </a:t>
            </a:r>
            <a:r>
              <a:rPr lang="ru-RU" dirty="0" err="1" smtClean="0"/>
              <a:t>заболеваній</a:t>
            </a:r>
            <a:endParaRPr lang="ru-RU" dirty="0" smtClean="0"/>
          </a:p>
          <a:p>
            <a:r>
              <a:rPr lang="ru-RU" dirty="0" smtClean="0"/>
              <a:t>1.Самопочуття -</a:t>
            </a:r>
            <a:r>
              <a:rPr lang="ru-RU" dirty="0" err="1" smtClean="0"/>
              <a:t>відображає</a:t>
            </a:r>
            <a:r>
              <a:rPr lang="ru-RU" dirty="0" smtClean="0"/>
              <a:t> стан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в першу </a:t>
            </a:r>
            <a:r>
              <a:rPr lang="ru-RU" dirty="0" err="1" smtClean="0"/>
              <a:t>чергу</a:t>
            </a:r>
            <a:r>
              <a:rPr lang="ru-RU" dirty="0" smtClean="0"/>
              <a:t>,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серцево-судинної</a:t>
            </a:r>
            <a:r>
              <a:rPr lang="ru-RU" dirty="0" smtClean="0"/>
              <a:t> систем.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відмітні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: </a:t>
            </a:r>
            <a:r>
              <a:rPr lang="ru-RU" dirty="0" err="1" smtClean="0"/>
              <a:t>слабкість</a:t>
            </a:r>
            <a:r>
              <a:rPr lang="ru-RU" dirty="0" smtClean="0"/>
              <a:t>, </a:t>
            </a:r>
            <a:r>
              <a:rPr lang="ru-RU" dirty="0" err="1" smtClean="0"/>
              <a:t>млявість</a:t>
            </a:r>
            <a:r>
              <a:rPr lang="ru-RU" dirty="0" smtClean="0"/>
              <a:t>, </a:t>
            </a:r>
            <a:r>
              <a:rPr lang="ru-RU" dirty="0" err="1" smtClean="0"/>
              <a:t>запаморочення</a:t>
            </a:r>
            <a:r>
              <a:rPr lang="ru-RU" dirty="0" smtClean="0"/>
              <a:t>, </a:t>
            </a:r>
            <a:r>
              <a:rPr lang="ru-RU" dirty="0" err="1" smtClean="0"/>
              <a:t>серцебиття</a:t>
            </a:r>
            <a:r>
              <a:rPr lang="ru-RU" dirty="0" smtClean="0"/>
              <a:t>,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больові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, </a:t>
            </a:r>
            <a:r>
              <a:rPr lang="ru-RU" dirty="0" err="1" smtClean="0"/>
              <a:t>нездужання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 </a:t>
            </a:r>
            <a:r>
              <a:rPr lang="ru-RU" dirty="0" err="1" smtClean="0"/>
              <a:t>бадьорості</a:t>
            </a:r>
            <a:r>
              <a:rPr lang="ru-RU" dirty="0" smtClean="0"/>
              <a:t>, </a:t>
            </a:r>
            <a:r>
              <a:rPr lang="ru-RU" dirty="0" err="1" smtClean="0"/>
              <a:t>енергійність</a:t>
            </a:r>
            <a:r>
              <a:rPr lang="ru-RU" dirty="0" smtClean="0"/>
              <a:t>,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інтересу</a:t>
            </a:r>
            <a:r>
              <a:rPr lang="ru-RU" dirty="0" smtClean="0"/>
              <a:t> до занять. </a:t>
            </a:r>
            <a:r>
              <a:rPr lang="ru-RU" dirty="0" err="1" smtClean="0"/>
              <a:t>Самопочуття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хорошим, </a:t>
            </a:r>
            <a:r>
              <a:rPr lang="ru-RU" dirty="0" err="1" smtClean="0"/>
              <a:t>задовільним</a:t>
            </a:r>
            <a:r>
              <a:rPr lang="ru-RU" dirty="0" smtClean="0"/>
              <a:t>, поганим.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27685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Активність</a:t>
            </a:r>
            <a:r>
              <a:rPr lang="ru-RU" dirty="0" smtClean="0"/>
              <a:t>-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заняття</a:t>
            </a:r>
            <a:r>
              <a:rPr lang="ru-RU" dirty="0" smtClean="0"/>
              <a:t> </a:t>
            </a:r>
            <a:r>
              <a:rPr lang="ru-RU" dirty="0" err="1" smtClean="0"/>
              <a:t>фізичними</a:t>
            </a:r>
            <a:r>
              <a:rPr lang="ru-RU" dirty="0" smtClean="0"/>
              <a:t> </a:t>
            </a:r>
            <a:r>
              <a:rPr lang="ru-RU" dirty="0" err="1" smtClean="0"/>
              <a:t>вправами</a:t>
            </a:r>
            <a:r>
              <a:rPr lang="ru-RU" dirty="0" smtClean="0"/>
              <a:t> </a:t>
            </a:r>
            <a:r>
              <a:rPr lang="ru-RU" dirty="0" err="1" smtClean="0"/>
              <a:t>побудовані</a:t>
            </a:r>
            <a:r>
              <a:rPr lang="ru-RU" dirty="0" smtClean="0"/>
              <a:t> правильно, то </a:t>
            </a:r>
            <a:r>
              <a:rPr lang="ru-RU" dirty="0" err="1" smtClean="0"/>
              <a:t>після</a:t>
            </a:r>
            <a:r>
              <a:rPr lang="ru-RU" dirty="0" smtClean="0"/>
              <a:t> них </a:t>
            </a:r>
            <a:r>
              <a:rPr lang="ru-RU" dirty="0" err="1" smtClean="0"/>
              <a:t>з'являється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 </a:t>
            </a:r>
            <a:r>
              <a:rPr lang="ru-RU" dirty="0" err="1" smtClean="0"/>
              <a:t>підвищеної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зворотний</a:t>
            </a:r>
            <a:r>
              <a:rPr lang="ru-RU" dirty="0" smtClean="0"/>
              <a:t> результат,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вказує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 на </a:t>
            </a:r>
            <a:r>
              <a:rPr lang="ru-RU" dirty="0" err="1" smtClean="0"/>
              <a:t>занятті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завищеною</a:t>
            </a:r>
            <a:r>
              <a:rPr lang="ru-RU" dirty="0" smtClean="0"/>
              <a:t>, </a:t>
            </a:r>
            <a:r>
              <a:rPr lang="ru-RU" dirty="0" err="1" smtClean="0"/>
              <a:t>відповідно</a:t>
            </a:r>
            <a:r>
              <a:rPr lang="ru-RU" dirty="0" smtClean="0"/>
              <a:t>, </a:t>
            </a:r>
            <a:r>
              <a:rPr lang="ru-RU" dirty="0" err="1" smtClean="0"/>
              <a:t>активність</a:t>
            </a:r>
            <a:r>
              <a:rPr lang="ru-RU" dirty="0" smtClean="0"/>
              <a:t> </a:t>
            </a:r>
            <a:r>
              <a:rPr lang="ru-RU" dirty="0" err="1" smtClean="0"/>
              <a:t>знижується</a:t>
            </a:r>
            <a:r>
              <a:rPr lang="ru-RU" dirty="0" smtClean="0"/>
              <a:t>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оцінювати</a:t>
            </a:r>
            <a:r>
              <a:rPr lang="ru-RU" dirty="0" smtClean="0"/>
              <a:t> як </a:t>
            </a:r>
            <a:r>
              <a:rPr lang="ru-RU" dirty="0" err="1" smtClean="0"/>
              <a:t>знижену</a:t>
            </a:r>
            <a:r>
              <a:rPr lang="ru-RU" dirty="0" smtClean="0"/>
              <a:t>, </a:t>
            </a:r>
            <a:r>
              <a:rPr lang="ru-RU" dirty="0" err="1" smtClean="0"/>
              <a:t>звичайну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підвищену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Настрій</a:t>
            </a:r>
            <a:r>
              <a:rPr lang="ru-RU" dirty="0" smtClean="0"/>
              <a:t>-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психічний</a:t>
            </a:r>
            <a:r>
              <a:rPr lang="ru-RU" dirty="0" smtClean="0"/>
              <a:t> стан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буває</a:t>
            </a:r>
            <a:r>
              <a:rPr lang="ru-RU" dirty="0" smtClean="0"/>
              <a:t>: хорошим -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впевнена</a:t>
            </a:r>
            <a:r>
              <a:rPr lang="ru-RU" dirty="0" smtClean="0"/>
              <a:t> в </a:t>
            </a:r>
            <a:r>
              <a:rPr lang="ru-RU" dirty="0" err="1" smtClean="0"/>
              <a:t>собі</a:t>
            </a:r>
            <a:r>
              <a:rPr lang="ru-RU" dirty="0" smtClean="0"/>
              <a:t>, </a:t>
            </a:r>
            <a:r>
              <a:rPr lang="ru-RU" dirty="0" err="1" smtClean="0"/>
              <a:t>спокійний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життєрадісний</a:t>
            </a:r>
            <a:r>
              <a:rPr lang="ru-RU" dirty="0" smtClean="0"/>
              <a:t>; </a:t>
            </a:r>
            <a:r>
              <a:rPr lang="ru-RU" dirty="0" err="1" smtClean="0"/>
              <a:t>задовільним</a:t>
            </a:r>
            <a:r>
              <a:rPr lang="ru-RU" dirty="0" smtClean="0"/>
              <a:t> - при </a:t>
            </a:r>
            <a:r>
              <a:rPr lang="ru-RU" dirty="0" err="1" smtClean="0"/>
              <a:t>нестійкому</a:t>
            </a:r>
            <a:r>
              <a:rPr lang="ru-RU" dirty="0" smtClean="0"/>
              <a:t> </a:t>
            </a:r>
            <a:r>
              <a:rPr lang="ru-RU" dirty="0" err="1" smtClean="0"/>
              <a:t>емоційному</a:t>
            </a:r>
            <a:r>
              <a:rPr lang="ru-RU" dirty="0" smtClean="0"/>
              <a:t> </a:t>
            </a:r>
            <a:r>
              <a:rPr lang="ru-RU" dirty="0" err="1" smtClean="0"/>
              <a:t>стані</a:t>
            </a:r>
            <a:r>
              <a:rPr lang="ru-RU" dirty="0" smtClean="0"/>
              <a:t>; </a:t>
            </a:r>
            <a:r>
              <a:rPr lang="ru-RU" dirty="0" err="1" smtClean="0"/>
              <a:t>незадовільним</a:t>
            </a:r>
            <a:r>
              <a:rPr lang="ru-RU" dirty="0" smtClean="0"/>
              <a:t> - </a:t>
            </a:r>
            <a:r>
              <a:rPr lang="ru-RU" dirty="0" err="1" smtClean="0"/>
              <a:t>розгубленість</a:t>
            </a:r>
            <a:r>
              <a:rPr lang="ru-RU" dirty="0" smtClean="0"/>
              <a:t>, </a:t>
            </a:r>
            <a:r>
              <a:rPr lang="ru-RU" dirty="0" err="1" smtClean="0"/>
              <a:t>пригніченість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т.д.</a:t>
            </a:r>
          </a:p>
          <a:p>
            <a:r>
              <a:rPr lang="ru-RU" dirty="0" smtClean="0"/>
              <a:t> Сон, а </a:t>
            </a:r>
            <a:r>
              <a:rPr lang="ru-RU" dirty="0" err="1" smtClean="0"/>
              <a:t>точніше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суб'єктивна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r>
              <a:rPr lang="ru-RU" dirty="0" smtClean="0"/>
              <a:t>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відображає</a:t>
            </a:r>
            <a:r>
              <a:rPr lang="ru-RU" dirty="0" smtClean="0"/>
              <a:t> стан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Важливо</a:t>
            </a:r>
            <a:r>
              <a:rPr lang="ru-RU" dirty="0" smtClean="0"/>
              <a:t> </a:t>
            </a:r>
            <a:r>
              <a:rPr lang="ru-RU" dirty="0" err="1" smtClean="0"/>
              <a:t>відмічати</a:t>
            </a:r>
            <a:r>
              <a:rPr lang="ru-RU" dirty="0" smtClean="0"/>
              <a:t> </a:t>
            </a:r>
            <a:r>
              <a:rPr lang="ru-RU" dirty="0" err="1" smtClean="0"/>
              <a:t>довжину</a:t>
            </a:r>
            <a:r>
              <a:rPr lang="ru-RU" dirty="0" smtClean="0"/>
              <a:t> </a:t>
            </a:r>
            <a:r>
              <a:rPr lang="ru-RU" dirty="0" err="1" smtClean="0"/>
              <a:t>нічного</a:t>
            </a:r>
            <a:r>
              <a:rPr lang="ru-RU" dirty="0" smtClean="0"/>
              <a:t> сну, час </a:t>
            </a:r>
            <a:r>
              <a:rPr lang="ru-RU" dirty="0" err="1" smtClean="0"/>
              <a:t>засипання</a:t>
            </a:r>
            <a:r>
              <a:rPr lang="ru-RU" dirty="0" smtClean="0"/>
              <a:t>, </a:t>
            </a:r>
            <a:r>
              <a:rPr lang="ru-RU" dirty="0" err="1" smtClean="0"/>
              <a:t>пробудження</a:t>
            </a:r>
            <a:r>
              <a:rPr lang="ru-RU" dirty="0" smtClean="0"/>
              <a:t>, </a:t>
            </a:r>
            <a:r>
              <a:rPr lang="ru-RU" dirty="0" err="1" smtClean="0"/>
              <a:t>безсоння</a:t>
            </a:r>
            <a:r>
              <a:rPr lang="ru-RU" dirty="0" smtClean="0"/>
              <a:t>, </a:t>
            </a:r>
            <a:r>
              <a:rPr lang="ru-RU" dirty="0" err="1" smtClean="0"/>
              <a:t>сновидіння</a:t>
            </a:r>
            <a:r>
              <a:rPr lang="ru-RU" dirty="0" smtClean="0"/>
              <a:t>. </a:t>
            </a:r>
            <a:r>
              <a:rPr lang="ru-RU" dirty="0" err="1" smtClean="0"/>
              <a:t>Нормальним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сон,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настає</a:t>
            </a:r>
            <a:r>
              <a:rPr lang="ru-RU" dirty="0" smtClean="0"/>
              <a:t> </a:t>
            </a:r>
            <a:r>
              <a:rPr lang="ru-RU" dirty="0" err="1" smtClean="0"/>
              <a:t>незабаром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того, як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ліг</a:t>
            </a:r>
            <a:r>
              <a:rPr lang="ru-RU" dirty="0" smtClean="0"/>
              <a:t> </a:t>
            </a:r>
            <a:r>
              <a:rPr lang="ru-RU" dirty="0" err="1" smtClean="0"/>
              <a:t>спати</a:t>
            </a:r>
            <a:r>
              <a:rPr lang="ru-RU" dirty="0" smtClean="0"/>
              <a:t>,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міцний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вранці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бадьорості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відпочинку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сон </a:t>
            </a:r>
            <a:r>
              <a:rPr lang="ru-RU" dirty="0" err="1" smtClean="0"/>
              <a:t>порушився</a:t>
            </a:r>
            <a:r>
              <a:rPr lang="ru-RU" dirty="0" smtClean="0"/>
              <a:t>, </a:t>
            </a:r>
            <a:r>
              <a:rPr lang="ru-RU" dirty="0" err="1" smtClean="0"/>
              <a:t>з'явилася</a:t>
            </a:r>
            <a:r>
              <a:rPr lang="ru-RU" dirty="0" smtClean="0"/>
              <a:t> </a:t>
            </a:r>
            <a:r>
              <a:rPr lang="ru-RU" dirty="0" err="1" smtClean="0"/>
              <a:t>млявість</a:t>
            </a:r>
            <a:r>
              <a:rPr lang="ru-RU" dirty="0" smtClean="0"/>
              <a:t>, </a:t>
            </a:r>
            <a:r>
              <a:rPr lang="ru-RU" dirty="0" err="1" smtClean="0"/>
              <a:t>дратівливість</a:t>
            </a:r>
            <a:r>
              <a:rPr lang="ru-RU" dirty="0" smtClean="0"/>
              <a:t>, </a:t>
            </a:r>
            <a:r>
              <a:rPr lang="ru-RU" dirty="0" err="1" smtClean="0"/>
              <a:t>посилене</a:t>
            </a:r>
            <a:r>
              <a:rPr lang="ru-RU" dirty="0" smtClean="0"/>
              <a:t> </a:t>
            </a:r>
            <a:r>
              <a:rPr lang="ru-RU" dirty="0" err="1" smtClean="0"/>
              <a:t>серцебиття</a:t>
            </a:r>
            <a:r>
              <a:rPr lang="ru-RU" dirty="0" smtClean="0"/>
              <a:t>,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терміново</a:t>
            </a:r>
            <a:r>
              <a:rPr lang="ru-RU" dirty="0" smtClean="0"/>
              <a:t> </a:t>
            </a:r>
            <a:r>
              <a:rPr lang="ru-RU" dirty="0" err="1" smtClean="0"/>
              <a:t>знизити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порадитися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лікарем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отмечатьхарактер</a:t>
            </a:r>
            <a:r>
              <a:rPr lang="ru-RU" dirty="0" smtClean="0"/>
              <a:t> сну.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23900" y="800100"/>
            <a:ext cx="10515600" cy="562927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Аппетит- </a:t>
            </a:r>
            <a:r>
              <a:rPr lang="ru-RU" dirty="0" err="1" smtClean="0"/>
              <a:t>дуже</a:t>
            </a:r>
            <a:r>
              <a:rPr lang="ru-RU" dirty="0" smtClean="0"/>
              <a:t> тонкий </a:t>
            </a:r>
            <a:r>
              <a:rPr lang="ru-RU" dirty="0" err="1" smtClean="0"/>
              <a:t>показник</a:t>
            </a:r>
            <a:r>
              <a:rPr lang="ru-RU" dirty="0" smtClean="0"/>
              <a:t> стану </a:t>
            </a:r>
            <a:r>
              <a:rPr lang="ru-RU" dirty="0" err="1" smtClean="0"/>
              <a:t>здоров'я</a:t>
            </a:r>
            <a:r>
              <a:rPr lang="ru-RU" dirty="0" smtClean="0"/>
              <a:t>. В </a:t>
            </a:r>
            <a:r>
              <a:rPr lang="ru-RU" dirty="0" err="1" smtClean="0"/>
              <a:t>цілому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правильно </a:t>
            </a:r>
            <a:r>
              <a:rPr lang="ru-RU" dirty="0" err="1" smtClean="0"/>
              <a:t>відображає</a:t>
            </a:r>
            <a:r>
              <a:rPr lang="ru-RU" dirty="0" smtClean="0"/>
              <a:t> потребу </a:t>
            </a:r>
            <a:r>
              <a:rPr lang="ru-RU" dirty="0" err="1" smtClean="0"/>
              <a:t>організму</a:t>
            </a:r>
            <a:r>
              <a:rPr lang="ru-RU" dirty="0" smtClean="0"/>
              <a:t> в продуктах </a:t>
            </a:r>
            <a:r>
              <a:rPr lang="ru-RU" dirty="0" err="1" smtClean="0"/>
              <a:t>харчування</a:t>
            </a:r>
            <a:r>
              <a:rPr lang="ru-RU" dirty="0" smtClean="0"/>
              <a:t> для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витрачених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 Але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закономірність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тому </a:t>
            </a:r>
            <a:r>
              <a:rPr lang="ru-RU" dirty="0" err="1" smtClean="0"/>
              <a:t>випадку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фізичне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 оптимальна. За межами оптимуму </a:t>
            </a:r>
            <a:r>
              <a:rPr lang="ru-RU" dirty="0" err="1" smtClean="0"/>
              <a:t>навантаження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апетиту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«</a:t>
            </a:r>
            <a:r>
              <a:rPr lang="ru-RU" dirty="0" err="1" smtClean="0"/>
              <a:t>збій</a:t>
            </a:r>
            <a:r>
              <a:rPr lang="ru-RU" dirty="0" smtClean="0"/>
              <a:t>».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 мала, то </a:t>
            </a:r>
            <a:r>
              <a:rPr lang="ru-RU" dirty="0" err="1" smtClean="0"/>
              <a:t>апетит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зрости</a:t>
            </a:r>
            <a:r>
              <a:rPr lang="ru-RU" dirty="0" smtClean="0"/>
              <a:t>, не </a:t>
            </a:r>
            <a:r>
              <a:rPr lang="ru-RU" dirty="0" err="1" smtClean="0"/>
              <a:t>відповідаючи</a:t>
            </a:r>
            <a:r>
              <a:rPr lang="ru-RU" dirty="0" smtClean="0"/>
              <a:t> </a:t>
            </a:r>
            <a:r>
              <a:rPr lang="ru-RU" dirty="0" err="1" smtClean="0"/>
              <a:t>реальної</a:t>
            </a:r>
            <a:r>
              <a:rPr lang="ru-RU" dirty="0" smtClean="0"/>
              <a:t> потреби. При </a:t>
            </a:r>
            <a:r>
              <a:rPr lang="ru-RU" dirty="0" err="1" smtClean="0"/>
              <a:t>підвищеному</a:t>
            </a:r>
            <a:r>
              <a:rPr lang="ru-RU" dirty="0" smtClean="0"/>
              <a:t> </a:t>
            </a:r>
            <a:r>
              <a:rPr lang="ru-RU" dirty="0" err="1" smtClean="0"/>
              <a:t>навантаженні</a:t>
            </a:r>
            <a:r>
              <a:rPr lang="ru-RU" dirty="0" smtClean="0"/>
              <a:t> </a:t>
            </a:r>
            <a:r>
              <a:rPr lang="ru-RU" dirty="0" err="1" smtClean="0"/>
              <a:t>апетит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знизитися</a:t>
            </a:r>
            <a:r>
              <a:rPr lang="ru-RU" dirty="0" smtClean="0"/>
              <a:t> через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почався</a:t>
            </a:r>
            <a:r>
              <a:rPr lang="ru-RU" dirty="0" smtClean="0"/>
              <a:t> </a:t>
            </a:r>
            <a:r>
              <a:rPr lang="ru-RU" dirty="0" err="1" smtClean="0"/>
              <a:t>перевтоми</a:t>
            </a:r>
            <a:r>
              <a:rPr lang="ru-RU" dirty="0" smtClean="0"/>
              <a:t>. У </a:t>
            </a:r>
            <a:r>
              <a:rPr lang="ru-RU" dirty="0" err="1" smtClean="0"/>
              <a:t>щоденнику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характеризувати</a:t>
            </a:r>
            <a:r>
              <a:rPr lang="ru-RU" dirty="0" smtClean="0"/>
              <a:t> </a:t>
            </a:r>
            <a:r>
              <a:rPr lang="ru-RU" dirty="0" err="1" smtClean="0"/>
              <a:t>апетит</a:t>
            </a:r>
            <a:r>
              <a:rPr lang="ru-RU" dirty="0" smtClean="0"/>
              <a:t> як </a:t>
            </a:r>
            <a:r>
              <a:rPr lang="ru-RU" dirty="0" err="1" smtClean="0"/>
              <a:t>нормальний</a:t>
            </a:r>
            <a:r>
              <a:rPr lang="ru-RU" dirty="0" smtClean="0"/>
              <a:t>, </a:t>
            </a:r>
            <a:r>
              <a:rPr lang="ru-RU" dirty="0" err="1" smtClean="0"/>
              <a:t>знижений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підвищений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Больові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-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болі</a:t>
            </a:r>
            <a:r>
              <a:rPr lang="ru-RU" dirty="0" smtClean="0"/>
              <a:t>, </a:t>
            </a:r>
            <a:r>
              <a:rPr lang="ru-RU" dirty="0" err="1" smtClean="0"/>
              <a:t>болі</a:t>
            </a:r>
            <a:r>
              <a:rPr lang="ru-RU" dirty="0" smtClean="0"/>
              <a:t> в </a:t>
            </a:r>
            <a:r>
              <a:rPr lang="ru-RU" dirty="0" err="1" smtClean="0"/>
              <a:t>м'язах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ногах, </a:t>
            </a:r>
            <a:r>
              <a:rPr lang="ru-RU" dirty="0" err="1" smtClean="0"/>
              <a:t>болі</a:t>
            </a:r>
            <a:r>
              <a:rPr lang="ru-RU" dirty="0" smtClean="0"/>
              <a:t>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, при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вправах</a:t>
            </a:r>
            <a:r>
              <a:rPr lang="ru-RU" dirty="0" smtClean="0"/>
              <a:t>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болі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сила, </a:t>
            </a:r>
            <a:r>
              <a:rPr lang="ru-RU" dirty="0" err="1" smtClean="0"/>
              <a:t>тривалість</a:t>
            </a:r>
            <a:r>
              <a:rPr lang="ru-RU" dirty="0" smtClean="0"/>
              <a:t> - все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про </a:t>
            </a:r>
            <a:r>
              <a:rPr lang="ru-RU" dirty="0" err="1" smtClean="0"/>
              <a:t>функціональний</a:t>
            </a:r>
            <a:r>
              <a:rPr lang="ru-RU" dirty="0" smtClean="0"/>
              <a:t> стан </a:t>
            </a:r>
            <a:r>
              <a:rPr lang="ru-RU" dirty="0" err="1" smtClean="0"/>
              <a:t>організму</a:t>
            </a:r>
            <a:r>
              <a:rPr lang="ru-RU" dirty="0" smtClean="0"/>
              <a:t>. На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звертати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аналізувати</a:t>
            </a:r>
            <a:r>
              <a:rPr lang="ru-RU" dirty="0" smtClean="0"/>
              <a:t>.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відстежити</a:t>
            </a:r>
            <a:r>
              <a:rPr lang="ru-RU" dirty="0" smtClean="0"/>
              <a:t>, в першу </a:t>
            </a:r>
            <a:r>
              <a:rPr lang="ru-RU" dirty="0" err="1" smtClean="0"/>
              <a:t>чергу</a:t>
            </a:r>
            <a:r>
              <a:rPr lang="ru-RU" dirty="0" smtClean="0"/>
              <a:t>, </a:t>
            </a:r>
            <a:r>
              <a:rPr lang="ru-RU" dirty="0" err="1" smtClean="0"/>
              <a:t>адекватність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 при </a:t>
            </a:r>
            <a:r>
              <a:rPr lang="ru-RU" dirty="0" err="1" smtClean="0"/>
              <a:t>заняттях</a:t>
            </a:r>
            <a:r>
              <a:rPr lang="ru-RU" dirty="0" smtClean="0"/>
              <a:t> </a:t>
            </a:r>
            <a:r>
              <a:rPr lang="ru-RU" dirty="0" err="1" smtClean="0"/>
              <a:t>фізичними</a:t>
            </a:r>
            <a:r>
              <a:rPr lang="ru-RU" dirty="0" smtClean="0"/>
              <a:t> </a:t>
            </a:r>
            <a:r>
              <a:rPr lang="ru-RU" dirty="0" err="1" smtClean="0"/>
              <a:t>вправами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початок того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захворювання.Респіраторні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загострення</a:t>
            </a:r>
            <a:r>
              <a:rPr lang="ru-RU" dirty="0" smtClean="0"/>
              <a:t> </a:t>
            </a:r>
            <a:r>
              <a:rPr lang="ru-RU" dirty="0" err="1" smtClean="0"/>
              <a:t>хронічних</a:t>
            </a:r>
            <a:r>
              <a:rPr lang="ru-RU" dirty="0" smtClean="0"/>
              <a:t> </a:t>
            </a:r>
            <a:r>
              <a:rPr lang="ru-RU" dirty="0" err="1" smtClean="0"/>
              <a:t>заболеваній.Отмечается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лікарняних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ускладнення</a:t>
            </a:r>
            <a:r>
              <a:rPr lang="ru-RU" dirty="0" smtClean="0"/>
              <a:t>, </a:t>
            </a:r>
            <a:r>
              <a:rPr lang="ru-RU" dirty="0" err="1" smtClean="0"/>
              <a:t>сезонні</a:t>
            </a:r>
            <a:r>
              <a:rPr lang="ru-RU" dirty="0" smtClean="0"/>
              <a:t> </a:t>
            </a:r>
            <a:r>
              <a:rPr lang="ru-RU" dirty="0" err="1" smtClean="0"/>
              <a:t>загострення</a:t>
            </a:r>
            <a:r>
              <a:rPr lang="ru-RU" dirty="0" smtClean="0"/>
              <a:t> </a:t>
            </a:r>
            <a:r>
              <a:rPr lang="ru-RU" dirty="0" err="1" smtClean="0"/>
              <a:t>хронічних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т.д.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Физическая культура студен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799" y="19460"/>
            <a:ext cx="8336504" cy="6838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314325"/>
            <a:ext cx="10515600" cy="5862638"/>
          </a:xfrm>
        </p:spPr>
        <p:txBody>
          <a:bodyPr/>
          <a:lstStyle/>
          <a:p>
            <a:r>
              <a:rPr lang="ru-RU" dirty="0" err="1" smtClean="0"/>
              <a:t>Об'єктивні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поточного контролю </a:t>
            </a:r>
            <a:r>
              <a:rPr lang="ru-RU" dirty="0" err="1" smtClean="0"/>
              <a:t>засновані</a:t>
            </a:r>
            <a:r>
              <a:rPr lang="ru-RU" dirty="0" smtClean="0"/>
              <a:t> на </a:t>
            </a:r>
            <a:r>
              <a:rPr lang="ru-RU" dirty="0" err="1" smtClean="0"/>
              <a:t>аналізі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, </a:t>
            </a:r>
            <a:r>
              <a:rPr lang="ru-RU" dirty="0" err="1" smtClean="0"/>
              <a:t>виражених</a:t>
            </a:r>
            <a:r>
              <a:rPr lang="ru-RU" dirty="0" smtClean="0"/>
              <a:t> </a:t>
            </a:r>
            <a:r>
              <a:rPr lang="ru-RU" dirty="0" err="1" smtClean="0"/>
              <a:t>цифровими</a:t>
            </a:r>
            <a:r>
              <a:rPr lang="ru-RU" dirty="0" smtClean="0"/>
              <a:t> </a:t>
            </a:r>
            <a:r>
              <a:rPr lang="ru-RU" dirty="0" err="1" smtClean="0"/>
              <a:t>значеннями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: </a:t>
            </a:r>
            <a:r>
              <a:rPr lang="ru-RU" dirty="0" err="1" smtClean="0"/>
              <a:t>реєстрацію</a:t>
            </a:r>
            <a:r>
              <a:rPr lang="ru-RU" dirty="0" smtClean="0"/>
              <a:t> пульсу (ЧСС), </a:t>
            </a:r>
            <a:r>
              <a:rPr lang="ru-RU" dirty="0" err="1" smtClean="0"/>
              <a:t>артеріального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(АТ), </a:t>
            </a:r>
            <a:r>
              <a:rPr lang="ru-RU" dirty="0" err="1" smtClean="0"/>
              <a:t>частоти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(ЧД)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Спостереження</a:t>
            </a:r>
            <a:r>
              <a:rPr lang="ru-RU" dirty="0" smtClean="0"/>
              <a:t> за </a:t>
            </a:r>
            <a:r>
              <a:rPr lang="ru-RU" dirty="0" err="1" smtClean="0"/>
              <a:t>ЧСС.Ето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доступний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серцево-судинної</a:t>
            </a:r>
            <a:r>
              <a:rPr lang="ru-RU" dirty="0" smtClean="0"/>
              <a:t> </a:t>
            </a:r>
            <a:r>
              <a:rPr lang="ru-RU" dirty="0" err="1" smtClean="0"/>
              <a:t>сістеми.Подсчітивается</a:t>
            </a:r>
            <a:r>
              <a:rPr lang="ru-RU" dirty="0" smtClean="0"/>
              <a:t> число </a:t>
            </a:r>
            <a:r>
              <a:rPr lang="ru-RU" dirty="0" err="1" smtClean="0"/>
              <a:t>ударів</a:t>
            </a:r>
            <a:r>
              <a:rPr lang="ru-RU" dirty="0" smtClean="0"/>
              <a:t> за 10 с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отримується</a:t>
            </a:r>
            <a:r>
              <a:rPr lang="ru-RU" dirty="0" smtClean="0"/>
              <a:t> величина множиться на 6,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хвилинний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. У </a:t>
            </a:r>
            <a:r>
              <a:rPr lang="ru-RU" dirty="0" err="1" smtClean="0"/>
              <a:t>нормі</a:t>
            </a:r>
            <a:r>
              <a:rPr lang="ru-RU" dirty="0" smtClean="0"/>
              <a:t> в </a:t>
            </a:r>
            <a:r>
              <a:rPr lang="ru-RU" dirty="0" err="1" smtClean="0"/>
              <a:t>літньому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 ЧСС в </a:t>
            </a:r>
            <a:r>
              <a:rPr lang="ru-RU" dirty="0" err="1" smtClean="0"/>
              <a:t>спокої</a:t>
            </a:r>
            <a:r>
              <a:rPr lang="ru-RU" dirty="0" smtClean="0"/>
              <a:t> (за </a:t>
            </a:r>
            <a:r>
              <a:rPr lang="ru-RU" dirty="0" err="1" smtClean="0"/>
              <a:t>Бальсевіч</a:t>
            </a:r>
            <a:r>
              <a:rPr lang="ru-RU" dirty="0" smtClean="0"/>
              <a:t> В.К., 1986) </a:t>
            </a:r>
            <a:r>
              <a:rPr lang="ru-RU" dirty="0" err="1" smtClean="0"/>
              <a:t>коливається</a:t>
            </a:r>
            <a:r>
              <a:rPr lang="ru-RU" dirty="0" smtClean="0"/>
              <a:t> в межах 6070 уд. / </a:t>
            </a:r>
            <a:r>
              <a:rPr lang="ru-RU" dirty="0" err="1" smtClean="0"/>
              <a:t>Хв</a:t>
            </a:r>
            <a:r>
              <a:rPr lang="ru-RU" dirty="0" smtClean="0"/>
              <a:t>. У </a:t>
            </a:r>
            <a:r>
              <a:rPr lang="ru-RU" dirty="0" err="1" smtClean="0"/>
              <a:t>нетренованих</a:t>
            </a:r>
            <a:r>
              <a:rPr lang="ru-RU" dirty="0" smtClean="0"/>
              <a:t> людей на початку занять </a:t>
            </a:r>
            <a:r>
              <a:rPr lang="ru-RU" dirty="0" err="1" smtClean="0"/>
              <a:t>фізичними</a:t>
            </a:r>
            <a:r>
              <a:rPr lang="ru-RU" dirty="0" smtClean="0"/>
              <a:t> </a:t>
            </a:r>
            <a:r>
              <a:rPr lang="ru-RU" dirty="0" err="1" smtClean="0"/>
              <a:t>вправами</a:t>
            </a:r>
            <a:r>
              <a:rPr lang="ru-RU" dirty="0" smtClean="0"/>
              <a:t> пульс не повинен </a:t>
            </a:r>
            <a:r>
              <a:rPr lang="ru-RU" dirty="0" err="1" smtClean="0"/>
              <a:t>частішати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на 30 уд. / </a:t>
            </a:r>
            <a:r>
              <a:rPr lang="ru-RU" dirty="0" err="1" smtClean="0"/>
              <a:t>Хв</a:t>
            </a:r>
            <a:r>
              <a:rPr lang="ru-RU" dirty="0" smtClean="0"/>
              <a:t> у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частотою пульсу в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спокою</a:t>
            </a:r>
            <a:r>
              <a:rPr lang="ru-RU" dirty="0" smtClean="0"/>
              <a:t>. </a:t>
            </a:r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занять ЧСС у практично </a:t>
            </a:r>
            <a:r>
              <a:rPr lang="ru-RU" dirty="0" err="1" smtClean="0"/>
              <a:t>здорових</a:t>
            </a:r>
            <a:r>
              <a:rPr lang="ru-RU" dirty="0" smtClean="0"/>
              <a:t> людей не повинна </a:t>
            </a:r>
            <a:r>
              <a:rPr lang="ru-RU" dirty="0" err="1" smtClean="0"/>
              <a:t>перевищувати</a:t>
            </a:r>
            <a:r>
              <a:rPr lang="ru-RU" dirty="0" smtClean="0"/>
              <a:t> 100-120 уд. / </a:t>
            </a:r>
            <a:r>
              <a:rPr lang="ru-RU" dirty="0" err="1" smtClean="0"/>
              <a:t>Хв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1858</Words>
  <Application>Microsoft Office PowerPoint</Application>
  <PresentationFormat>Широкоэкранный</PresentationFormat>
  <Paragraphs>49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Лікувально-педагогічний контроль в геронтології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Спостереження за АТ</vt:lpstr>
      <vt:lpstr>Спостереження за ЧД</vt:lpstr>
      <vt:lpstr>Етапний контроль</vt:lpstr>
      <vt:lpstr>Спостереження за вагою тіла.</vt:lpstr>
      <vt:lpstr>Презентация PowerPoint</vt:lpstr>
      <vt:lpstr>Презентация PowerPoint</vt:lpstr>
      <vt:lpstr>Рухливість суглобів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Пользователь</cp:lastModifiedBy>
  <cp:revision>80</cp:revision>
  <dcterms:created xsi:type="dcterms:W3CDTF">2021-04-10T07:14:29Z</dcterms:created>
  <dcterms:modified xsi:type="dcterms:W3CDTF">2022-03-29T21:56:48Z</dcterms:modified>
</cp:coreProperties>
</file>