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0" r:id="rId1"/>
  </p:sldMasterIdLst>
  <p:sldIdLst>
    <p:sldId id="257" r:id="rId2"/>
    <p:sldId id="290" r:id="rId3"/>
    <p:sldId id="291" r:id="rId4"/>
    <p:sldId id="313" r:id="rId5"/>
    <p:sldId id="315" r:id="rId6"/>
    <p:sldId id="316" r:id="rId7"/>
    <p:sldId id="317" r:id="rId8"/>
    <p:sldId id="318" r:id="rId9"/>
    <p:sldId id="319" r:id="rId10"/>
    <p:sldId id="314" r:id="rId11"/>
    <p:sldId id="320" r:id="rId12"/>
    <p:sldId id="32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9" d="100"/>
          <a:sy n="89" d="100"/>
        </p:scale>
        <p:origin x="-6" y="51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50590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2737689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5AF07D-2886-44A4-81A7-4474787361B6}"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8676611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888449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5AF07D-2886-44A4-81A7-4474787361B6}"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3921467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3745154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1545501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151316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999862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182462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1318164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2733709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3973135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974777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99848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575B3C-7E73-429A-BE7D-20BE62DD26B8}" type="datetimeFigureOut">
              <a:rPr lang="en-US" smtClean="0"/>
              <a:pPr/>
              <a:t>10/25/2022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318658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E575B3C-7E73-429A-BE7D-20BE62DD26B8}" type="datetimeFigureOut">
              <a:rPr lang="en-US" smtClean="0"/>
              <a:pPr/>
              <a:t>10/25/2022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75AF07D-2886-44A4-81A7-4474787361B6}" type="slidenum">
              <a:rPr lang="en-US" smtClean="0"/>
              <a:pPr/>
              <a:t>‹#›</a:t>
            </a:fld>
            <a:endParaRPr lang="en-US"/>
          </a:p>
        </p:txBody>
      </p:sp>
    </p:spTree>
    <p:extLst>
      <p:ext uri="{BB962C8B-B14F-4D97-AF65-F5344CB8AC3E}">
        <p14:creationId xmlns:p14="http://schemas.microsoft.com/office/powerpoint/2010/main" xmlns="" val="4017432074"/>
      </p:ext>
    </p:extLst>
  </p:cSld>
  <p:clrMap bg1="lt1" tx1="dk1" bg2="lt2" tx2="dk2" accent1="accent1" accent2="accent2" accent3="accent3" accent4="accent4" accent5="accent5" accent6="accent6" hlink="hlink" folHlink="folHlink"/>
  <p:sldLayoutIdLst>
    <p:sldLayoutId id="2147484161"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 id="2147484172" r:id="rId12"/>
    <p:sldLayoutId id="2147484173" r:id="rId13"/>
    <p:sldLayoutId id="2147484174" r:id="rId14"/>
    <p:sldLayoutId id="2147484175" r:id="rId15"/>
    <p:sldLayoutId id="21474841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uk.wikipedia.org/wiki/1880-%D1%82%D1%9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605516" y="355601"/>
            <a:ext cx="10281683" cy="685800"/>
          </a:xfrm>
        </p:spPr>
        <p:txBody>
          <a:bodyPr>
            <a:noAutofit/>
          </a:bodyPr>
          <a:lstStyle/>
          <a:p>
            <a:pPr algn="ctr"/>
            <a:r>
              <a:rPr lang="ru-RU" sz="2400" dirty="0" smtClean="0">
                <a:latin typeface="Calibri" panose="020F0502020204030204" pitchFamily="34" charset="0"/>
                <a:cs typeface="Calibri" panose="020F0502020204030204" pitchFamily="34" charset="0"/>
              </a:rPr>
              <a:t>Тема 5. </a:t>
            </a:r>
            <a:r>
              <a:rPr lang="uk-UA" sz="2400" b="1" dirty="0" smtClean="0"/>
              <a:t>Громадський побут населення України.</a:t>
            </a:r>
            <a:r>
              <a:rPr lang="ru-RU" sz="2400" dirty="0" smtClean="0"/>
              <a:t/>
            </a:r>
            <a:br>
              <a:rPr lang="ru-RU" sz="2400" dirty="0" smtClean="0"/>
            </a:br>
            <a:r>
              <a:rPr lang="ru-RU" sz="2400" dirty="0" smtClean="0"/>
              <a:t/>
            </a:r>
            <a:br>
              <a:rPr lang="ru-RU" sz="2400" dirty="0" smtClean="0"/>
            </a:br>
            <a:r>
              <a:rPr lang="uk-UA" sz="2400" b="1" dirty="0" smtClean="0"/>
              <a:t>.</a:t>
            </a:r>
            <a:r>
              <a:rPr lang="ru-RU" sz="2400" dirty="0" smtClean="0"/>
              <a:t/>
            </a:r>
            <a:br>
              <a:rPr lang="ru-RU" sz="2400" dirty="0" smtClean="0"/>
            </a:br>
            <a:endParaRPr lang="ru-RU" sz="2400" dirty="0"/>
          </a:p>
        </p:txBody>
      </p:sp>
      <p:sp>
        <p:nvSpPr>
          <p:cNvPr id="3" name="Объект 2"/>
          <p:cNvSpPr>
            <a:spLocks noGrp="1"/>
          </p:cNvSpPr>
          <p:nvPr>
            <p:ph idx="1"/>
          </p:nvPr>
        </p:nvSpPr>
        <p:spPr>
          <a:xfrm>
            <a:off x="1955800" y="1079500"/>
            <a:ext cx="9548812" cy="4831722"/>
          </a:xfrm>
        </p:spPr>
        <p:txBody>
          <a:bodyPr>
            <a:normAutofit fontScale="92500" lnSpcReduction="10000"/>
          </a:bodyPr>
          <a:lstStyle/>
          <a:p>
            <a:pPr marL="0" indent="0" algn="ctr">
              <a:buNone/>
            </a:pPr>
            <a:r>
              <a:rPr lang="uk-UA" sz="2400" dirty="0" smtClean="0">
                <a:latin typeface="Arial" pitchFamily="34" charset="0"/>
                <a:cs typeface="Arial" pitchFamily="34" charset="0"/>
              </a:rPr>
              <a:t>План</a:t>
            </a:r>
          </a:p>
          <a:p>
            <a:r>
              <a:rPr lang="uk-UA" sz="2400" dirty="0" smtClean="0"/>
              <a:t>1.Громада:</a:t>
            </a:r>
            <a:endParaRPr lang="ru-RU" sz="2400" dirty="0" smtClean="0"/>
          </a:p>
          <a:p>
            <a:r>
              <a:rPr lang="uk-UA" sz="2400" dirty="0" smtClean="0"/>
              <a:t>- звичаєве право і правові уявлення;</a:t>
            </a:r>
            <a:endParaRPr lang="ru-RU" sz="2400" dirty="0" smtClean="0"/>
          </a:p>
          <a:p>
            <a:r>
              <a:rPr lang="uk-UA" sz="2400" dirty="0" smtClean="0"/>
              <a:t>- побратимство і кумівство;</a:t>
            </a:r>
            <a:endParaRPr lang="ru-RU" sz="2400" dirty="0" smtClean="0"/>
          </a:p>
          <a:p>
            <a:r>
              <a:rPr lang="uk-UA" sz="2400" dirty="0" smtClean="0"/>
              <a:t>- традиції колективної трудової взаємодопомоги;</a:t>
            </a:r>
            <a:endParaRPr lang="ru-RU" sz="2400" dirty="0" smtClean="0"/>
          </a:p>
          <a:p>
            <a:r>
              <a:rPr lang="uk-UA" sz="2400" dirty="0" smtClean="0"/>
              <a:t>- центри громадського життя;</a:t>
            </a:r>
            <a:endParaRPr lang="ru-RU" sz="2400" dirty="0" smtClean="0"/>
          </a:p>
          <a:p>
            <a:r>
              <a:rPr lang="uk-UA" sz="2400" dirty="0" smtClean="0"/>
              <a:t>- святкове дозвілля громади;</a:t>
            </a:r>
            <a:endParaRPr lang="ru-RU" sz="2400" dirty="0" smtClean="0"/>
          </a:p>
          <a:p>
            <a:r>
              <a:rPr lang="uk-UA" sz="2400" dirty="0" smtClean="0"/>
              <a:t>- громадські  заборони.</a:t>
            </a:r>
            <a:endParaRPr lang="ru-RU" sz="2400" dirty="0" smtClean="0"/>
          </a:p>
          <a:p>
            <a:r>
              <a:rPr lang="uk-UA" sz="2400" dirty="0" smtClean="0"/>
              <a:t>2.Корпоративний побут та звичаї городян середньовіччя (цехи, церковні братства).</a:t>
            </a:r>
            <a:endParaRPr lang="ru-RU" sz="2400" dirty="0" smtClean="0"/>
          </a:p>
          <a:p>
            <a:r>
              <a:rPr lang="uk-UA" sz="2400" dirty="0" smtClean="0"/>
              <a:t>3.Козацтво і чумацтво.</a:t>
            </a:r>
            <a:endParaRPr lang="ru-RU" sz="2400" dirty="0" smtClean="0"/>
          </a:p>
          <a:p>
            <a:endParaRPr lang="ru-RU" sz="2400" dirty="0" smtClean="0"/>
          </a:p>
        </p:txBody>
      </p:sp>
    </p:spTree>
    <p:extLst>
      <p:ext uri="{BB962C8B-B14F-4D97-AF65-F5344CB8AC3E}">
        <p14:creationId xmlns:p14="http://schemas.microsoft.com/office/powerpoint/2010/main" xmlns="" val="3263025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01675" y="355002"/>
            <a:ext cx="10202937" cy="806824"/>
          </a:xfrm>
        </p:spPr>
        <p:txBody>
          <a:bodyPr/>
          <a:lstStyle/>
          <a:p>
            <a:r>
              <a:rPr lang="uk-UA" b="1" dirty="0" smtClean="0"/>
              <a:t>Церковні братства</a:t>
            </a:r>
            <a:endParaRPr lang="ru-RU" dirty="0"/>
          </a:p>
        </p:txBody>
      </p:sp>
      <p:sp>
        <p:nvSpPr>
          <p:cNvPr id="3" name="Содержимое 2"/>
          <p:cNvSpPr>
            <a:spLocks noGrp="1"/>
          </p:cNvSpPr>
          <p:nvPr>
            <p:ph idx="1"/>
          </p:nvPr>
        </p:nvSpPr>
        <p:spPr>
          <a:xfrm>
            <a:off x="1183341" y="1226372"/>
            <a:ext cx="10321271" cy="5475642"/>
          </a:xfrm>
        </p:spPr>
        <p:txBody>
          <a:bodyPr>
            <a:normAutofit/>
          </a:bodyPr>
          <a:lstStyle/>
          <a:p>
            <a:pPr marL="0" algn="just">
              <a:spcBef>
                <a:spcPts val="0"/>
              </a:spcBef>
            </a:pPr>
            <a:r>
              <a:rPr lang="uk-UA" b="1" dirty="0" smtClean="0"/>
              <a:t>Братство</a:t>
            </a:r>
            <a:r>
              <a:rPr lang="uk-UA" dirty="0" smtClean="0"/>
              <a:t> – національно-релігійні громадські організації міщан та селян України кінця ХVІ – ХVІІІ ст. Виникли у відповідь на посилення політики національного та релігійного утиску, яку проводила Польща та католицька церква в Україні. У 60-х роках ХVІ ст. широку діяльність розгорнуло Львівське братство, приблизно у 1615 р. було засноване Київське, а у 1617 р. – Луцьке братства. Міські братства були аналогічні цеховим корпораціям і мали свої статути. У спеціальних братських домах відбувалися сходки братчиків, обговорювалися спільні справи, чинився суд, робилися внески і пожертви, влаштовувалися колективні обіди тощо. Надавали матеріальну допомогу своїм членам, організовували школи, друкарні, книгарні, бібліотеки, а найбільш заможні – шпиталі-притулки для хворих і непрацездатних. Витрати покривали власною працею, за рахунок внесків, прибутків від нерухомого майна, продажу свічок та хмільного меду. </a:t>
            </a:r>
          </a:p>
          <a:p>
            <a:pPr marL="0" algn="just">
              <a:spcBef>
                <a:spcPts val="0"/>
              </a:spcBef>
            </a:pPr>
            <a:r>
              <a:rPr lang="uk-UA" dirty="0" smtClean="0"/>
              <a:t>Основна мета братств – сприяння народній освіті, відновленню чистоти національної релігії, проповідування тверезого способу життя та милосердя.</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94099" y="333487"/>
            <a:ext cx="10310513" cy="634701"/>
          </a:xfrm>
        </p:spPr>
        <p:txBody>
          <a:bodyPr>
            <a:normAutofit fontScale="90000"/>
          </a:bodyPr>
          <a:lstStyle/>
          <a:p>
            <a:r>
              <a:rPr lang="uk-UA" b="1" dirty="0" smtClean="0"/>
              <a:t>3. Козацтво і чумацтво.</a:t>
            </a:r>
            <a:r>
              <a:rPr lang="ru-RU" dirty="0" smtClean="0"/>
              <a:t/>
            </a:r>
            <a:br>
              <a:rPr lang="ru-RU" dirty="0" smtClean="0"/>
            </a:br>
            <a:endParaRPr lang="ru-RU" dirty="0"/>
          </a:p>
        </p:txBody>
      </p:sp>
      <p:sp>
        <p:nvSpPr>
          <p:cNvPr id="3" name="Содержимое 2"/>
          <p:cNvSpPr>
            <a:spLocks noGrp="1"/>
          </p:cNvSpPr>
          <p:nvPr>
            <p:ph idx="1"/>
          </p:nvPr>
        </p:nvSpPr>
        <p:spPr>
          <a:xfrm>
            <a:off x="957431" y="903643"/>
            <a:ext cx="10843708" cy="5007580"/>
          </a:xfrm>
        </p:spPr>
        <p:txBody>
          <a:bodyPr>
            <a:normAutofit fontScale="92500"/>
          </a:bodyPr>
          <a:lstStyle/>
          <a:p>
            <a:pPr algn="just"/>
            <a:r>
              <a:rPr lang="uk-UA" dirty="0" smtClean="0"/>
              <a:t>На традиційну ментальність українства, що формувалася в умовах усталених зв'язків та громадських об'єднань, значний вплив мала </a:t>
            </a:r>
            <a:r>
              <a:rPr lang="uk-UA" i="1" dirty="0" smtClean="0"/>
              <a:t>етнокультурна система козацтва</a:t>
            </a:r>
            <a:r>
              <a:rPr lang="uk-UA" dirty="0" smtClean="0"/>
              <a:t>, пік якого припав саме на XVII—XVIII ст. За своїми характеристиками нова культурна система істотно відрізнялася від традиційної, орієнтованої на пріоритет землеробської праці, оселі та прив'язаності до батьківської землі. Козацька культурна система містила інші цінності – цінності волі, дороги, боротьби. Козацька культура певною мірою становила опозицію традиційній хліборобській культурі, сформованої на пріоритетах жіночого начала.</a:t>
            </a:r>
          </a:p>
          <a:p>
            <a:pPr algn="just"/>
            <a:r>
              <a:rPr lang="uk-UA" dirty="0" smtClean="0"/>
              <a:t>За всіма ознаками українське козацтво являло собою лицарство, проте його ментальність значно відрізнялася від західноєвропейського лицарства, замішаного на ідеї </a:t>
            </a:r>
            <a:r>
              <a:rPr lang="uk-UA" dirty="0" err="1" smtClean="0"/>
              <a:t>романтизування</a:t>
            </a:r>
            <a:r>
              <a:rPr lang="uk-UA" dirty="0" smtClean="0"/>
              <a:t> стосунків між чоловіком і жінкою. Для українського лицарства ця ідея була абсолютно неприйнятною, бо козаки вельми зневажливо ставилися до жінок. Хоч принагідно треба зазначити, що й авторитет жінки значно зростав саме в козацьку добу.</a:t>
            </a:r>
          </a:p>
          <a:p>
            <a:pPr algn="just"/>
            <a:r>
              <a:rPr lang="uk-UA" dirty="0" smtClean="0"/>
              <a:t>Козацький тип характеру і козацький тип культури, сформовані на лицарстві, стверджували мужню особистість та ідею волі. Ідея вольності поєднувалася разом з тим з ідеєю самопожертви. </a:t>
            </a:r>
          </a:p>
          <a:p>
            <a:pPr algn="just"/>
            <a:r>
              <a:rPr lang="uk-UA" dirty="0" smtClean="0"/>
              <a:t>Саме через суворість способу життя великого значення надавалось козаками військовим обрядам ініціації – випробуванню новоприбулих та їх підготовці до вступу в козацтво.</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7129" y="624110"/>
            <a:ext cx="10267483" cy="548474"/>
          </a:xfrm>
        </p:spPr>
        <p:txBody>
          <a:bodyPr>
            <a:normAutofit fontScale="90000"/>
          </a:bodyPr>
          <a:lstStyle/>
          <a:p>
            <a:r>
              <a:rPr lang="uk-UA" sz="2200" b="1" dirty="0" smtClean="0"/>
              <a:t>ЧУМАЦТВО</a:t>
            </a:r>
            <a:r>
              <a:rPr lang="ru-RU" dirty="0" smtClean="0"/>
              <a:t/>
            </a:r>
            <a:br>
              <a:rPr lang="ru-RU" dirty="0" smtClean="0"/>
            </a:br>
            <a:endParaRPr lang="ru-RU" dirty="0"/>
          </a:p>
        </p:txBody>
      </p:sp>
      <p:sp>
        <p:nvSpPr>
          <p:cNvPr id="3" name="Содержимое 2"/>
          <p:cNvSpPr>
            <a:spLocks noGrp="1"/>
          </p:cNvSpPr>
          <p:nvPr>
            <p:ph idx="1"/>
          </p:nvPr>
        </p:nvSpPr>
        <p:spPr>
          <a:xfrm>
            <a:off x="1075765" y="1086521"/>
            <a:ext cx="10428847" cy="4991549"/>
          </a:xfrm>
        </p:spPr>
        <p:txBody>
          <a:bodyPr>
            <a:normAutofit/>
          </a:bodyPr>
          <a:lstStyle/>
          <a:p>
            <a:pPr algn="just"/>
            <a:r>
              <a:rPr lang="uk-UA" b="1" dirty="0" smtClean="0"/>
              <a:t>Чумацтво</a:t>
            </a:r>
            <a:r>
              <a:rPr lang="uk-UA" dirty="0" smtClean="0"/>
              <a:t> - торговельно-візницький промисел, поширений в Україні від XV століття до середини  XIX століття. Осіб, які займалися чумакуванням, називали чумаками (у XV – XVI ст.  – «</a:t>
            </a:r>
            <a:r>
              <a:rPr lang="uk-UA" dirty="0" err="1" smtClean="0"/>
              <a:t>солениками</a:t>
            </a:r>
            <a:r>
              <a:rPr lang="uk-UA" dirty="0" smtClean="0"/>
              <a:t>», інколи «</a:t>
            </a:r>
            <a:r>
              <a:rPr lang="uk-UA" dirty="0" err="1" smtClean="0"/>
              <a:t>коломийцями</a:t>
            </a:r>
            <a:r>
              <a:rPr lang="uk-UA" dirty="0" smtClean="0"/>
              <a:t>» («</a:t>
            </a:r>
            <a:r>
              <a:rPr lang="uk-UA" dirty="0" err="1" smtClean="0"/>
              <a:t>коломійцями</a:t>
            </a:r>
            <a:r>
              <a:rPr lang="uk-UA" dirty="0" smtClean="0"/>
              <a:t>»)). Саме слово «чумак» походить від слова «чум» – назви дерев’яної скрині, яку використовували чумаки для перевезення солі та риби (на підставі інших джерел: слово «чум» означало ложку до міряння солі). Або дуже часто чумаки хворіли в дорозі чумою та через це їх і назвали чумаками. Чумаки торгували сіллю, що її привозили в Україну з Криму, чорноморського й азовського узбереж, з Галичини, Донеччини і </a:t>
            </a:r>
            <a:r>
              <a:rPr lang="uk-UA" dirty="0" err="1" smtClean="0"/>
              <a:t>Надволжя</a:t>
            </a:r>
            <a:r>
              <a:rPr lang="uk-UA" dirty="0" smtClean="0"/>
              <a:t>; одночасно вони продавали в цих краях кустарні вироби, дерево, дьоготь, тютюн, горілку тощо. Для перевезення товарів чумаки користувалися </a:t>
            </a:r>
            <a:r>
              <a:rPr lang="uk-UA" dirty="0" err="1" smtClean="0"/>
              <a:t>пароволовими</a:t>
            </a:r>
            <a:r>
              <a:rPr lang="uk-UA" dirty="0" smtClean="0"/>
              <a:t> і </a:t>
            </a:r>
            <a:r>
              <a:rPr lang="uk-UA" dirty="0" err="1" smtClean="0"/>
              <a:t>четвероволовими</a:t>
            </a:r>
            <a:r>
              <a:rPr lang="uk-UA" dirty="0" smtClean="0"/>
              <a:t> дерев’яними возами, т. </a:t>
            </a:r>
            <a:r>
              <a:rPr lang="uk-UA" dirty="0" err="1" smtClean="0"/>
              <a:t>зв</a:t>
            </a:r>
            <a:r>
              <a:rPr lang="uk-UA" dirty="0" smtClean="0"/>
              <a:t>. мажами. На </a:t>
            </a:r>
            <a:r>
              <a:rPr lang="uk-UA" dirty="0" err="1" smtClean="0"/>
              <a:t>пароволову</a:t>
            </a:r>
            <a:r>
              <a:rPr lang="uk-UA" dirty="0" smtClean="0"/>
              <a:t> мажу вантажили до 60 пудів солі. Їздили чумаки валками до 100 і більше возів, що їх очолювали виборні отамани.</a:t>
            </a:r>
            <a:r>
              <a:rPr lang="uk-UA" b="1" dirty="0" smtClean="0"/>
              <a:t>  </a:t>
            </a:r>
          </a:p>
          <a:p>
            <a:pPr algn="just"/>
            <a:r>
              <a:rPr lang="uk-UA" dirty="0" smtClean="0"/>
              <a:t>Чумакування занепало із середини XIX століття і цілком зникло з розвитком залізничного та водного транспорту. Проте ще у </a:t>
            </a:r>
            <a:r>
              <a:rPr lang="uk-UA" dirty="0" smtClean="0">
                <a:hlinkClick r:id="rId2" tooltip="1880-ті"/>
              </a:rPr>
              <a:t>1880-х </a:t>
            </a:r>
            <a:r>
              <a:rPr lang="uk-UA" dirty="0" err="1" smtClean="0">
                <a:hlinkClick r:id="rId2" tooltip="1880-ті"/>
              </a:rPr>
              <a:t>pp</a:t>
            </a:r>
            <a:r>
              <a:rPr lang="uk-UA" dirty="0" smtClean="0">
                <a:hlinkClick r:id="rId2" tooltip="1880-ті"/>
              </a:rPr>
              <a:t>.</a:t>
            </a:r>
            <a:r>
              <a:rPr lang="uk-UA" dirty="0" smtClean="0"/>
              <a:t> нараховували 200 000 чумаків.</a:t>
            </a:r>
            <a:endParaRPr lang="uk-U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44701" y="138224"/>
            <a:ext cx="9459912" cy="574157"/>
          </a:xfrm>
        </p:spPr>
        <p:txBody>
          <a:bodyPr>
            <a:normAutofit/>
          </a:bodyPr>
          <a:lstStyle/>
          <a:p>
            <a:r>
              <a:rPr lang="uk-UA" sz="2800" b="1" dirty="0" smtClean="0"/>
              <a:t>Література до лекції</a:t>
            </a:r>
            <a:endParaRPr lang="ru-RU" sz="2800" b="1" dirty="0"/>
          </a:p>
        </p:txBody>
      </p:sp>
      <p:sp>
        <p:nvSpPr>
          <p:cNvPr id="3" name="Содержимое 2"/>
          <p:cNvSpPr>
            <a:spLocks noGrp="1"/>
          </p:cNvSpPr>
          <p:nvPr>
            <p:ph idx="1"/>
          </p:nvPr>
        </p:nvSpPr>
        <p:spPr>
          <a:xfrm>
            <a:off x="977900" y="698501"/>
            <a:ext cx="10960100" cy="5905500"/>
          </a:xfrm>
        </p:spPr>
        <p:txBody>
          <a:bodyPr>
            <a:normAutofit/>
          </a:bodyPr>
          <a:lstStyle/>
          <a:p>
            <a:pPr lvl="0"/>
            <a:r>
              <a:rPr lang="uk-UA" sz="1600" i="1" dirty="0" err="1" smtClean="0"/>
              <a:t>Балушок</a:t>
            </a:r>
            <a:r>
              <a:rPr lang="uk-UA" sz="1600" i="1" dirty="0" smtClean="0"/>
              <a:t> В. </a:t>
            </a:r>
            <a:r>
              <a:rPr lang="uk-UA" sz="1600" i="1" dirty="0" err="1" smtClean="0"/>
              <a:t>Обряды</a:t>
            </a:r>
            <a:r>
              <a:rPr lang="uk-UA" sz="1600" i="1" dirty="0" smtClean="0"/>
              <a:t> и </a:t>
            </a:r>
            <a:r>
              <a:rPr lang="uk-UA" sz="1600" i="1" dirty="0" err="1" smtClean="0"/>
              <a:t>обычаи</a:t>
            </a:r>
            <a:r>
              <a:rPr lang="uk-UA" sz="1600" i="1" dirty="0" smtClean="0"/>
              <a:t> </a:t>
            </a:r>
            <a:r>
              <a:rPr lang="uk-UA" sz="1600" i="1" dirty="0" err="1" smtClean="0"/>
              <a:t>жизненного</a:t>
            </a:r>
            <a:r>
              <a:rPr lang="uk-UA" sz="1600" i="1" dirty="0" smtClean="0"/>
              <a:t> </a:t>
            </a:r>
            <a:r>
              <a:rPr lang="uk-UA" sz="1600" i="1" dirty="0" err="1" smtClean="0"/>
              <a:t>цикла</a:t>
            </a:r>
            <a:r>
              <a:rPr lang="uk-UA" sz="1600" i="1" dirty="0" smtClean="0"/>
              <a:t> </a:t>
            </a:r>
            <a:r>
              <a:rPr lang="uk-UA" sz="1600" i="1" dirty="0" err="1" smtClean="0"/>
              <a:t>украинских</a:t>
            </a:r>
            <a:r>
              <a:rPr lang="uk-UA" sz="1600" i="1" dirty="0" smtClean="0"/>
              <a:t> </a:t>
            </a:r>
            <a:r>
              <a:rPr lang="uk-UA" sz="1600" i="1" dirty="0" err="1" smtClean="0"/>
              <a:t>цеховых</a:t>
            </a:r>
            <a:r>
              <a:rPr lang="uk-UA" sz="1600" i="1" dirty="0" smtClean="0"/>
              <a:t> </a:t>
            </a:r>
            <a:r>
              <a:rPr lang="uk-UA" sz="1600" i="1" dirty="0" err="1" smtClean="0"/>
              <a:t>ремесленников</a:t>
            </a:r>
            <a:r>
              <a:rPr lang="uk-UA" sz="1600" i="1" dirty="0" smtClean="0"/>
              <a:t> (ХУІ– середина ХУІІ в.) // СЭ. – 1987. -№2.</a:t>
            </a:r>
            <a:endParaRPr lang="ru-RU" sz="1600" dirty="0" smtClean="0"/>
          </a:p>
          <a:p>
            <a:pPr lvl="0"/>
            <a:r>
              <a:rPr lang="uk-UA" sz="1600" i="1" dirty="0" smtClean="0"/>
              <a:t>Етнографія України : </a:t>
            </a:r>
            <a:r>
              <a:rPr lang="uk-UA" sz="1600" i="1" dirty="0" err="1" smtClean="0"/>
              <a:t>навч</a:t>
            </a:r>
            <a:r>
              <a:rPr lang="uk-UA" sz="1600" i="1" dirty="0" smtClean="0"/>
              <a:t>. </a:t>
            </a:r>
            <a:r>
              <a:rPr lang="uk-UA" sz="1600" i="1" dirty="0" err="1" smtClean="0"/>
              <a:t>посіб</a:t>
            </a:r>
            <a:r>
              <a:rPr lang="uk-UA" sz="1600" i="1" dirty="0" smtClean="0"/>
              <a:t>. / за ред. С. </a:t>
            </a:r>
            <a:r>
              <a:rPr lang="uk-UA" sz="1600" i="1" dirty="0" err="1" smtClean="0"/>
              <a:t>Макарчука</a:t>
            </a:r>
            <a:r>
              <a:rPr lang="uk-UA" sz="1600" i="1" dirty="0" smtClean="0"/>
              <a:t>.  Львів : Світ, 2004.  520 с. </a:t>
            </a:r>
            <a:endParaRPr lang="ru-RU" sz="1600" dirty="0" smtClean="0"/>
          </a:p>
          <a:p>
            <a:pPr lvl="0"/>
            <a:r>
              <a:rPr lang="uk-UA" sz="1600" i="1" dirty="0" err="1" smtClean="0"/>
              <a:t>Ісаєвич</a:t>
            </a:r>
            <a:r>
              <a:rPr lang="uk-UA" sz="1600" i="1" dirty="0" smtClean="0"/>
              <a:t> Я. Братства та їх роль в розвитку української культури ХУІ – ХУІІІ ст.  К., 1966.</a:t>
            </a:r>
            <a:endParaRPr lang="ru-RU" sz="1600" dirty="0" smtClean="0"/>
          </a:p>
          <a:p>
            <a:pPr lvl="0"/>
            <a:r>
              <a:rPr lang="uk-UA" sz="1600" i="1" dirty="0" smtClean="0"/>
              <a:t>Ковальчук О. Українське народознавство / О. В. Ковальчук. Київ : Освіта, 1994. 174 с.  </a:t>
            </a:r>
            <a:endParaRPr lang="ru-RU" sz="1600" dirty="0" smtClean="0"/>
          </a:p>
          <a:p>
            <a:pPr lvl="0"/>
            <a:r>
              <a:rPr lang="uk-UA" sz="1600" i="1" dirty="0" err="1" smtClean="0"/>
              <a:t>Кувеньова</a:t>
            </a:r>
            <a:r>
              <a:rPr lang="uk-UA" sz="1600" i="1" dirty="0" smtClean="0"/>
              <a:t> О. Громадський побут українського селянства.  К., 1966.</a:t>
            </a:r>
            <a:endParaRPr lang="ru-RU" sz="1600" dirty="0" smtClean="0"/>
          </a:p>
          <a:p>
            <a:pPr lvl="0"/>
            <a:r>
              <a:rPr lang="uk-UA" sz="1600" i="1" dirty="0" smtClean="0"/>
              <a:t>Культура і побут населення України : навчальний посібник /В.</a:t>
            </a:r>
            <a:r>
              <a:rPr lang="uk-UA" sz="1600" i="1" dirty="0" err="1" smtClean="0"/>
              <a:t>Наулко</a:t>
            </a:r>
            <a:r>
              <a:rPr lang="uk-UA" sz="1600" i="1" dirty="0" smtClean="0"/>
              <a:t>, В.</a:t>
            </a:r>
            <a:r>
              <a:rPr lang="uk-UA" sz="1600" i="1" dirty="0" err="1" smtClean="0"/>
              <a:t>Горленко</a:t>
            </a:r>
            <a:r>
              <a:rPr lang="uk-UA" sz="1600" i="1" dirty="0" smtClean="0"/>
              <a:t> та ін.  Київ : Либідь, 1993. 288с. </a:t>
            </a:r>
            <a:endParaRPr lang="ru-RU" sz="1600" dirty="0" smtClean="0"/>
          </a:p>
          <a:p>
            <a:pPr lvl="0"/>
            <a:r>
              <a:rPr lang="uk-UA" sz="1600" i="1" dirty="0" smtClean="0"/>
              <a:t>Лозко Г. Українське народознавство / Галина Лозко. Київ : </a:t>
            </a:r>
            <a:r>
              <a:rPr lang="uk-UA" sz="1600" i="1" dirty="0" err="1" smtClean="0"/>
              <a:t>Зодіак-ЕКО</a:t>
            </a:r>
            <a:r>
              <a:rPr lang="uk-UA" sz="1600" i="1" dirty="0" smtClean="0"/>
              <a:t>, 1995. 368 с. </a:t>
            </a:r>
            <a:endParaRPr lang="ru-RU" sz="1600" dirty="0" smtClean="0"/>
          </a:p>
          <a:p>
            <a:pPr lvl="0"/>
            <a:r>
              <a:rPr lang="uk-UA" sz="1600" i="1" dirty="0" smtClean="0"/>
              <a:t>Народознавство: короткий словник-довідник / уклад. М.В. Стасик. Запоріжжя : ЗНУ, 2015. 222 с. </a:t>
            </a:r>
            <a:endParaRPr lang="ru-RU" sz="1600" dirty="0" smtClean="0"/>
          </a:p>
          <a:p>
            <a:pPr lvl="0"/>
            <a:r>
              <a:rPr lang="uk-UA" sz="1600" i="1" dirty="0" smtClean="0"/>
              <a:t>Пономарьов А. Українська етнографія: Курс лекцій  / Анатолій Пономарьов. К. : Либідь, 1994. 317 с. </a:t>
            </a:r>
            <a:endParaRPr lang="ru-RU" sz="1600" dirty="0" smtClean="0"/>
          </a:p>
          <a:p>
            <a:pPr lvl="0"/>
            <a:r>
              <a:rPr lang="uk-UA" sz="1600" i="1" dirty="0" smtClean="0"/>
              <a:t>Пономарьов А. Українська минувшина: ілюстрований етнографічний довідник [Текст] / А. П. Пономарьов, Л. Ф. </a:t>
            </a:r>
            <a:r>
              <a:rPr lang="uk-UA" sz="1600" i="1" dirty="0" err="1" smtClean="0"/>
              <a:t>Артюх</a:t>
            </a:r>
            <a:r>
              <a:rPr lang="uk-UA" sz="1600" i="1" dirty="0" smtClean="0"/>
              <a:t>, Т. В. </a:t>
            </a:r>
            <a:r>
              <a:rPr lang="uk-UA" sz="1600" i="1" dirty="0" err="1" smtClean="0"/>
              <a:t>Косміна</a:t>
            </a:r>
            <a:r>
              <a:rPr lang="uk-UA" sz="1600" i="1" dirty="0" smtClean="0"/>
              <a:t> та [ін.]. Київ : Либідь, 1993. 256 с. </a:t>
            </a:r>
            <a:endParaRPr lang="ru-RU" sz="1600" dirty="0" smtClean="0"/>
          </a:p>
          <a:p>
            <a:pPr lvl="0"/>
            <a:r>
              <a:rPr lang="uk-UA" sz="1600" i="1" dirty="0" smtClean="0"/>
              <a:t>Українська етнологія: </a:t>
            </a:r>
            <a:r>
              <a:rPr lang="uk-UA" sz="1600" i="1" dirty="0" err="1" smtClean="0"/>
              <a:t>навч</a:t>
            </a:r>
            <a:r>
              <a:rPr lang="uk-UA" sz="1600" i="1" dirty="0" smtClean="0"/>
              <a:t>. посібник / за ред. В.Борисенко. Київ : Либідь, 2007. 400 с.</a:t>
            </a:r>
            <a:r>
              <a:rPr lang="uk-UA" sz="1600" b="1" i="1" dirty="0" smtClean="0"/>
              <a:t>          </a:t>
            </a:r>
            <a:endParaRPr lang="ru-RU" sz="1600" dirty="0" smtClean="0"/>
          </a:p>
          <a:p>
            <a:pPr lvl="0"/>
            <a:r>
              <a:rPr lang="uk-UA" sz="1600" i="1" dirty="0" smtClean="0"/>
              <a:t>Українське народознавство / Ред. Степан Павлюк. Київ : Знання, 2006. 568с. </a:t>
            </a:r>
            <a:endParaRPr lang="ru-RU" sz="1600" dirty="0" smtClean="0"/>
          </a:p>
          <a:p>
            <a:r>
              <a:rPr lang="uk-UA" sz="1600" i="1" dirty="0" smtClean="0"/>
              <a:t>Українці: Історико-етнографічна монографія у двох книгах / За ред. Анатолія Пономарьова. Опішне : Українське народознавство, 1999. 528 с.</a:t>
            </a: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1" y="340243"/>
            <a:ext cx="10056812" cy="917057"/>
          </a:xfrm>
        </p:spPr>
        <p:txBody>
          <a:bodyPr>
            <a:normAutofit fontScale="90000"/>
          </a:bodyPr>
          <a:lstStyle/>
          <a:p>
            <a:pPr algn="just"/>
            <a:r>
              <a:rPr lang="uk-UA" sz="2400" b="1" dirty="0" smtClean="0"/>
              <a:t>Громада: </a:t>
            </a:r>
            <a:r>
              <a:rPr lang="ru-RU" sz="2400" dirty="0" smtClean="0"/>
              <a:t> </a:t>
            </a:r>
            <a:r>
              <a:rPr lang="uk-UA" sz="1800" b="1" dirty="0" smtClean="0"/>
              <a:t>- звичаєве право і правові уявлення;</a:t>
            </a:r>
            <a:r>
              <a:rPr lang="ru-RU" sz="1800" b="1" dirty="0" smtClean="0"/>
              <a:t> </a:t>
            </a:r>
            <a:r>
              <a:rPr lang="uk-UA" sz="1800" b="1" dirty="0" smtClean="0"/>
              <a:t>- побратимство і кумівство;</a:t>
            </a:r>
            <a:r>
              <a:rPr lang="ru-RU" sz="1800" b="1" dirty="0" smtClean="0"/>
              <a:t> </a:t>
            </a:r>
            <a:r>
              <a:rPr lang="uk-UA" sz="1800" b="1" dirty="0" smtClean="0"/>
              <a:t>- традиції колективної трудової взаємодопомоги;</a:t>
            </a:r>
            <a:r>
              <a:rPr lang="ru-RU" sz="1800" b="1" dirty="0" smtClean="0"/>
              <a:t> </a:t>
            </a:r>
            <a:r>
              <a:rPr lang="uk-UA" sz="1800" b="1" dirty="0" smtClean="0"/>
              <a:t>- центри громадського життя;</a:t>
            </a:r>
            <a:r>
              <a:rPr lang="ru-RU" sz="1800" b="1" dirty="0" smtClean="0"/>
              <a:t> </a:t>
            </a:r>
            <a:r>
              <a:rPr lang="uk-UA" sz="1800" b="1" dirty="0" smtClean="0"/>
              <a:t>- святкове дозвілля громади;</a:t>
            </a:r>
            <a:r>
              <a:rPr lang="ru-RU" sz="1800" b="1" dirty="0" smtClean="0"/>
              <a:t> </a:t>
            </a:r>
            <a:r>
              <a:rPr lang="uk-UA" sz="1800" b="1" dirty="0" smtClean="0"/>
              <a:t>- громадські  заборони.</a:t>
            </a:r>
            <a:r>
              <a:rPr lang="uk-UA" sz="2000" b="1" dirty="0" smtClean="0"/>
              <a:t/>
            </a:r>
            <a:br>
              <a:rPr lang="uk-UA" sz="2000" b="1" dirty="0" smtClean="0"/>
            </a:br>
            <a:r>
              <a:rPr lang="uk-UA" sz="2000" dirty="0" smtClean="0"/>
              <a:t>  </a:t>
            </a:r>
            <a:br>
              <a:rPr lang="uk-UA" sz="2000" dirty="0" smtClean="0"/>
            </a:br>
            <a:r>
              <a:rPr lang="ru-RU" sz="2000" dirty="0" smtClean="0"/>
              <a:t/>
            </a:r>
            <a:br>
              <a:rPr lang="ru-RU" sz="2000" dirty="0" smtClean="0"/>
            </a:br>
            <a:r>
              <a:rPr lang="uk-UA" sz="2400" dirty="0" smtClean="0"/>
              <a:t> </a:t>
            </a:r>
            <a:r>
              <a:rPr lang="ru-RU" sz="2400" dirty="0" smtClean="0"/>
              <a:t/>
            </a:r>
            <a:br>
              <a:rPr lang="ru-RU" sz="2400" dirty="0" smtClean="0"/>
            </a:br>
            <a:r>
              <a:rPr lang="ru-RU" sz="2800" dirty="0" smtClean="0"/>
              <a:t/>
            </a:r>
            <a:br>
              <a:rPr lang="ru-RU" sz="2800" dirty="0" smtClean="0"/>
            </a:br>
            <a:r>
              <a:rPr lang="ru-RU" dirty="0" smtClean="0"/>
              <a:t/>
            </a:r>
            <a:br>
              <a:rPr lang="ru-RU" dirty="0" smtClean="0"/>
            </a:br>
            <a:endParaRPr lang="ru-RU" dirty="0"/>
          </a:p>
        </p:txBody>
      </p:sp>
      <p:sp>
        <p:nvSpPr>
          <p:cNvPr id="3" name="Содержимое 2"/>
          <p:cNvSpPr>
            <a:spLocks noGrp="1"/>
          </p:cNvSpPr>
          <p:nvPr>
            <p:ph idx="1"/>
          </p:nvPr>
        </p:nvSpPr>
        <p:spPr>
          <a:xfrm>
            <a:off x="990600" y="1282700"/>
            <a:ext cx="10934700" cy="5372100"/>
          </a:xfrm>
        </p:spPr>
        <p:txBody>
          <a:bodyPr>
            <a:normAutofit/>
          </a:bodyPr>
          <a:lstStyle/>
          <a:p>
            <a:pPr marL="0" lvl="0" algn="just">
              <a:spcBef>
                <a:spcPts val="0"/>
              </a:spcBef>
              <a:buNone/>
            </a:pPr>
            <a:r>
              <a:rPr lang="uk-UA" b="1" i="1" dirty="0" smtClean="0"/>
              <a:t>Громада</a:t>
            </a:r>
            <a:r>
              <a:rPr lang="uk-UA" i="1" dirty="0" smtClean="0"/>
              <a:t> - адміністративно-територіальна одиниця (містечко, село), яка мала свій орган самоуправління. В Галичині ще використовували назви «</a:t>
            </a:r>
            <a:r>
              <a:rPr lang="uk-UA" i="1" dirty="0" err="1" smtClean="0"/>
              <a:t>гміна</a:t>
            </a:r>
            <a:r>
              <a:rPr lang="uk-UA" i="1" dirty="0" smtClean="0"/>
              <a:t>», «</a:t>
            </a:r>
            <a:r>
              <a:rPr lang="uk-UA" i="1" dirty="0" err="1" smtClean="0"/>
              <a:t>общество</a:t>
            </a:r>
            <a:r>
              <a:rPr lang="uk-UA" i="1" dirty="0" smtClean="0"/>
              <a:t>» (Рос. імперії). Сільська громада ґрунтувалася на принципі приватної власності окремих господарів на землю, саме господарств сімей, або дворищ</a:t>
            </a:r>
            <a:r>
              <a:rPr lang="uk-UA" dirty="0" smtClean="0"/>
              <a:t>. </a:t>
            </a:r>
            <a:endParaRPr lang="ru-RU" dirty="0" smtClean="0"/>
          </a:p>
          <a:p>
            <a:pPr marL="0" algn="just">
              <a:spcBef>
                <a:spcPts val="0"/>
              </a:spcBef>
              <a:buNone/>
            </a:pPr>
            <a:r>
              <a:rPr lang="uk-UA" b="1" dirty="0" smtClean="0"/>
              <a:t>Верв</a:t>
            </a:r>
            <a:r>
              <a:rPr lang="uk-UA" dirty="0" smtClean="0"/>
              <a:t> - давньоруська сільська поземельна громада, члени якої були зв’язані круговою порукою. Верві </a:t>
            </a:r>
            <a:r>
              <a:rPr lang="uk-UA" i="1" dirty="0" smtClean="0"/>
              <a:t>притаманне колективне землеволодіння.</a:t>
            </a:r>
          </a:p>
          <a:p>
            <a:pPr marL="0" algn="just">
              <a:spcBef>
                <a:spcPts val="0"/>
              </a:spcBef>
              <a:buNone/>
            </a:pPr>
            <a:r>
              <a:rPr lang="uk-UA" dirty="0" smtClean="0"/>
              <a:t>Керівним органом громади була </a:t>
            </a:r>
            <a:r>
              <a:rPr lang="uk-UA" b="1" i="1" dirty="0" smtClean="0"/>
              <a:t>копа, копний сход </a:t>
            </a:r>
            <a:r>
              <a:rPr lang="uk-UA" dirty="0" smtClean="0"/>
              <a:t>або</a:t>
            </a:r>
            <a:r>
              <a:rPr lang="uk-UA" b="1" i="1" dirty="0" smtClean="0"/>
              <a:t> віче</a:t>
            </a:r>
            <a:r>
              <a:rPr lang="uk-UA" dirty="0" smtClean="0"/>
              <a:t>. Керівники громад мали назви: </a:t>
            </a:r>
            <a:r>
              <a:rPr lang="uk-UA" b="1" i="1" dirty="0" smtClean="0"/>
              <a:t>отамани, старости, війти, солтиси, князі, </a:t>
            </a:r>
            <a:r>
              <a:rPr lang="uk-UA" b="1" i="1" dirty="0" err="1" smtClean="0"/>
              <a:t>бірови</a:t>
            </a:r>
            <a:r>
              <a:rPr lang="uk-UA" b="1" i="1" dirty="0" smtClean="0"/>
              <a:t>, </a:t>
            </a:r>
            <a:r>
              <a:rPr lang="uk-UA" b="1" i="1" dirty="0" err="1" smtClean="0"/>
              <a:t>тівуни</a:t>
            </a:r>
            <a:r>
              <a:rPr lang="uk-UA" b="1" i="1" dirty="0" smtClean="0"/>
              <a:t>  </a:t>
            </a:r>
            <a:r>
              <a:rPr lang="uk-UA" dirty="0" smtClean="0"/>
              <a:t>та ін. </a:t>
            </a:r>
            <a:endParaRPr lang="ru-RU" dirty="0" smtClean="0"/>
          </a:p>
          <a:p>
            <a:pPr marL="0" algn="just">
              <a:spcBef>
                <a:spcPts val="0"/>
              </a:spcBef>
              <a:buNone/>
            </a:pPr>
            <a:r>
              <a:rPr lang="uk-UA" i="1" dirty="0" smtClean="0"/>
              <a:t>Віче розглядало такі питання</a:t>
            </a:r>
            <a:r>
              <a:rPr lang="uk-UA" dirty="0" smtClean="0"/>
              <a:t>: вибори "посадових" осіб, розподіл і перерозподіл земельних ділянок між членами громади питання про оренду, визначення земель під відповідні сівозміни, розподіл або передання іншим користувачам тих ділянок, які з різних причин виявилися без господарів, фінансові справи тощо. </a:t>
            </a:r>
          </a:p>
          <a:p>
            <a:pPr marL="0" algn="just">
              <a:spcBef>
                <a:spcPts val="0"/>
              </a:spcBef>
              <a:buNone/>
            </a:pPr>
            <a:r>
              <a:rPr lang="uk-UA" dirty="0" smtClean="0"/>
              <a:t>Важливою функцією сільської громади вважалася турбота про дотримання всіма її членами </a:t>
            </a:r>
            <a:r>
              <a:rPr lang="uk-UA" b="1" i="1" dirty="0" smtClean="0"/>
              <a:t>норм звичаєвого права</a:t>
            </a:r>
            <a:r>
              <a:rPr lang="uk-UA" dirty="0" smtClean="0"/>
              <a:t>.</a:t>
            </a:r>
          </a:p>
          <a:p>
            <a:pPr marL="0" algn="just">
              <a:spcBef>
                <a:spcPts val="0"/>
              </a:spcBef>
              <a:buNone/>
            </a:pPr>
            <a:r>
              <a:rPr lang="uk-UA" dirty="0" smtClean="0"/>
              <a:t>Реформи 1848 і 1861 </a:t>
            </a:r>
            <a:r>
              <a:rPr lang="uk-UA" dirty="0" err="1" smtClean="0"/>
              <a:t>pp</a:t>
            </a:r>
            <a:r>
              <a:rPr lang="uk-UA" dirty="0" smtClean="0"/>
              <a:t>. суттєво змінили економічні й правові умови існування та життєдіяльності громади. Це виявилося у зміні форм власності на землю. Земля, якою селяни раніше тільки користувалися, зі скасуванням панщини переходила у їхню власність (здебільшого за викуп).</a:t>
            </a:r>
            <a:endParaRPr lang="ru-RU" dirty="0" smtClean="0"/>
          </a:p>
          <a:p>
            <a:pPr algn="just">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58901" y="624110"/>
            <a:ext cx="10145712" cy="493490"/>
          </a:xfrm>
        </p:spPr>
        <p:txBody>
          <a:bodyPr>
            <a:normAutofit fontScale="90000"/>
          </a:bodyPr>
          <a:lstStyle/>
          <a:p>
            <a:r>
              <a:rPr lang="uk-UA" sz="2200" b="1" dirty="0" smtClean="0"/>
              <a:t>Громада: - побратимство і кумівство</a:t>
            </a:r>
            <a:r>
              <a:rPr lang="uk-UA" sz="4000" b="1" dirty="0" smtClean="0"/>
              <a:t/>
            </a:r>
            <a:br>
              <a:rPr lang="uk-UA" sz="4000" b="1" dirty="0" smtClean="0"/>
            </a:br>
            <a:endParaRPr lang="ru-RU" dirty="0"/>
          </a:p>
        </p:txBody>
      </p:sp>
      <p:sp>
        <p:nvSpPr>
          <p:cNvPr id="3" name="Содержимое 2"/>
          <p:cNvSpPr>
            <a:spLocks noGrp="1"/>
          </p:cNvSpPr>
          <p:nvPr>
            <p:ph idx="1"/>
          </p:nvPr>
        </p:nvSpPr>
        <p:spPr>
          <a:xfrm>
            <a:off x="863600" y="1181100"/>
            <a:ext cx="10641012" cy="5156200"/>
          </a:xfrm>
        </p:spPr>
        <p:txBody>
          <a:bodyPr/>
          <a:lstStyle/>
          <a:p>
            <a:pPr marL="0" algn="just">
              <a:spcBef>
                <a:spcPts val="0"/>
              </a:spcBef>
              <a:buNone/>
            </a:pPr>
            <a:r>
              <a:rPr lang="uk-UA" b="1" dirty="0" smtClean="0"/>
              <a:t>Побратимство</a:t>
            </a:r>
            <a:r>
              <a:rPr lang="uk-UA" dirty="0" smtClean="0"/>
              <a:t> – супроводжуваний певним обрядом давній слов’янський звичай зміцнення дружби прирівнюванням її до братських стосунків.</a:t>
            </a:r>
          </a:p>
          <a:p>
            <a:pPr marL="0" algn="just">
              <a:spcBef>
                <a:spcPts val="0"/>
              </a:spcBef>
              <a:buNone/>
            </a:pPr>
            <a:r>
              <a:rPr lang="uk-UA" dirty="0" smtClean="0"/>
              <a:t>Існували два типи побратимства</a:t>
            </a:r>
            <a:r>
              <a:rPr lang="uk-UA" i="1" dirty="0" smtClean="0"/>
              <a:t>: </a:t>
            </a:r>
            <a:r>
              <a:rPr lang="uk-UA" b="1" i="1" dirty="0" smtClean="0"/>
              <a:t>назване (духовне) і хрестове (хресне)</a:t>
            </a:r>
            <a:r>
              <a:rPr lang="uk-UA" i="1" dirty="0" smtClean="0"/>
              <a:t>.</a:t>
            </a:r>
            <a:r>
              <a:rPr lang="uk-UA" dirty="0" smtClean="0"/>
              <a:t> </a:t>
            </a:r>
          </a:p>
          <a:p>
            <a:pPr marL="0" algn="just">
              <a:spcBef>
                <a:spcPts val="0"/>
              </a:spcBef>
              <a:buNone/>
            </a:pPr>
            <a:endParaRPr lang="uk-UA" dirty="0" smtClean="0"/>
          </a:p>
          <a:p>
            <a:pPr marL="0" algn="just">
              <a:spcBef>
                <a:spcPts val="0"/>
              </a:spcBef>
              <a:buNone/>
            </a:pPr>
            <a:r>
              <a:rPr lang="uk-UA" dirty="0" smtClean="0"/>
              <a:t>Обряди пов’язані </a:t>
            </a:r>
            <a:r>
              <a:rPr lang="uk-UA" b="1" i="1" dirty="0" smtClean="0"/>
              <a:t>з названим (духовним)</a:t>
            </a:r>
            <a:r>
              <a:rPr lang="uk-UA" i="1" dirty="0" smtClean="0"/>
              <a:t> </a:t>
            </a:r>
            <a:r>
              <a:rPr lang="uk-UA" dirty="0" smtClean="0"/>
              <a:t>побратимством відбувалося в хатах майбутніх побратимів </a:t>
            </a:r>
            <a:r>
              <a:rPr lang="uk-UA" i="1" dirty="0" smtClean="0"/>
              <a:t>(</a:t>
            </a:r>
            <a:r>
              <a:rPr lang="uk-UA" i="1" dirty="0" err="1" smtClean="0"/>
              <a:t>посестрин</a:t>
            </a:r>
            <a:r>
              <a:rPr lang="uk-UA" i="1" dirty="0" smtClean="0"/>
              <a:t>)</a:t>
            </a:r>
            <a:r>
              <a:rPr lang="uk-UA" dirty="0" smtClean="0"/>
              <a:t> у присутності односельців. У присутності свідка названі брати давали один одному клятву, тричі обіймалися, тричі цілувалися, промовляли молитву, цілували ікону, перев’язували один одного рушниками, іноді обмінювалися дарунками. Символом клятви, як правило, виступала земля: її названі брати повинні були з’їсти аж цілу жменю.</a:t>
            </a:r>
            <a:endParaRPr lang="uk-UA" b="1" i="1" dirty="0" smtClean="0"/>
          </a:p>
          <a:p>
            <a:pPr marL="0" algn="just">
              <a:spcBef>
                <a:spcPts val="0"/>
              </a:spcBef>
              <a:buNone/>
            </a:pPr>
            <a:endParaRPr lang="uk-UA" b="1" i="1" dirty="0" smtClean="0"/>
          </a:p>
          <a:p>
            <a:pPr marL="0" algn="just">
              <a:spcBef>
                <a:spcPts val="0"/>
              </a:spcBef>
              <a:buNone/>
            </a:pPr>
            <a:r>
              <a:rPr lang="uk-UA" b="1" i="1" dirty="0" smtClean="0"/>
              <a:t>Хрестове побратимство</a:t>
            </a:r>
            <a:r>
              <a:rPr lang="uk-UA" dirty="0" smtClean="0"/>
              <a:t> пов’язувалося з християнськими символами: ті, хто братався, обмінювалися натільними хрестами і клялися храмовою іконою. Згідно з церковними канонами, хрестове побратимство прирівнювалося до спорідненого братства, а тому кровозмішення визнавалося за гріх не тільки у </a:t>
            </a:r>
            <a:r>
              <a:rPr lang="uk-UA" dirty="0" err="1" smtClean="0"/>
              <a:t>родстві</a:t>
            </a:r>
            <a:r>
              <a:rPr lang="uk-UA" dirty="0" smtClean="0"/>
              <a:t>, а й кумівстві, </a:t>
            </a:r>
            <a:r>
              <a:rPr lang="uk-UA" dirty="0" err="1" smtClean="0"/>
              <a:t>сватовстві</a:t>
            </a:r>
            <a:r>
              <a:rPr lang="uk-UA" dirty="0" smtClean="0"/>
              <a:t> та побратимстві.</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5700" y="624110"/>
            <a:ext cx="10667999" cy="671290"/>
          </a:xfrm>
        </p:spPr>
        <p:txBody>
          <a:bodyPr>
            <a:normAutofit/>
          </a:bodyPr>
          <a:lstStyle/>
          <a:p>
            <a:r>
              <a:rPr lang="uk-UA" sz="1800" b="1" dirty="0" smtClean="0"/>
              <a:t>Кумівство</a:t>
            </a:r>
            <a:r>
              <a:rPr lang="uk-UA" sz="1800" dirty="0" smtClean="0"/>
              <a:t> - один з різновидів духовної спорідненості, спрямований на опікування дітей, а через них – і на тісніші взаємини між їхніми батьками.</a:t>
            </a:r>
            <a:endParaRPr lang="ru-RU" sz="1800" dirty="0"/>
          </a:p>
        </p:txBody>
      </p:sp>
      <p:sp>
        <p:nvSpPr>
          <p:cNvPr id="3" name="Содержимое 2"/>
          <p:cNvSpPr>
            <a:spLocks noGrp="1"/>
          </p:cNvSpPr>
          <p:nvPr>
            <p:ph idx="1"/>
          </p:nvPr>
        </p:nvSpPr>
        <p:spPr>
          <a:xfrm>
            <a:off x="1130300" y="1333500"/>
            <a:ext cx="10731500" cy="4577722"/>
          </a:xfrm>
        </p:spPr>
        <p:txBody>
          <a:bodyPr>
            <a:normAutofit lnSpcReduction="10000"/>
          </a:bodyPr>
          <a:lstStyle/>
          <a:p>
            <a:pPr algn="just"/>
            <a:r>
              <a:rPr lang="uk-UA" dirty="0" smtClean="0"/>
              <a:t>Розрізняють три варіанти кумівства. Історично найдавніший – це такий, коли для хресника обирали одного кума чи куму; пізніший варіант – обирання пари кумів; регіональним варіантом було обрання декількох пар кумів (на Наддністрянщині їх називали </a:t>
            </a:r>
            <a:r>
              <a:rPr lang="uk-UA" b="1" i="1" dirty="0" err="1" smtClean="0"/>
              <a:t>нанашками</a:t>
            </a:r>
            <a:r>
              <a:rPr lang="uk-UA" dirty="0" smtClean="0"/>
              <a:t>, так, як і серед молдавського населення).  </a:t>
            </a:r>
          </a:p>
          <a:p>
            <a:pPr algn="just"/>
            <a:r>
              <a:rPr lang="uk-UA" dirty="0" smtClean="0"/>
              <a:t>За способом обрання куми поділяються: </a:t>
            </a:r>
            <a:r>
              <a:rPr lang="uk-UA" b="1" dirty="0" smtClean="0"/>
              <a:t>на </a:t>
            </a:r>
            <a:r>
              <a:rPr lang="uk-UA" b="1" i="1" dirty="0" smtClean="0"/>
              <a:t>проханих (кликаних), </a:t>
            </a:r>
            <a:r>
              <a:rPr lang="uk-UA" b="1" i="1" dirty="0" err="1" smtClean="0"/>
              <a:t>стрічених</a:t>
            </a:r>
            <a:r>
              <a:rPr lang="uk-UA" b="1" i="1" dirty="0" smtClean="0"/>
              <a:t> (</a:t>
            </a:r>
            <a:r>
              <a:rPr lang="uk-UA" b="1" i="1" dirty="0" err="1" smtClean="0"/>
              <a:t>здибаних</a:t>
            </a:r>
            <a:r>
              <a:rPr lang="uk-UA" b="1" i="1" dirty="0" smtClean="0"/>
              <a:t>, </a:t>
            </a:r>
            <a:r>
              <a:rPr lang="uk-UA" b="1" i="1" dirty="0" err="1" smtClean="0"/>
              <a:t>стрітенних</a:t>
            </a:r>
            <a:r>
              <a:rPr lang="uk-UA" b="1" i="1" dirty="0" smtClean="0"/>
              <a:t>) </a:t>
            </a:r>
            <a:r>
              <a:rPr lang="uk-UA" b="1" dirty="0" smtClean="0"/>
              <a:t>і </a:t>
            </a:r>
            <a:r>
              <a:rPr lang="uk-UA" b="1" i="1" dirty="0" smtClean="0"/>
              <a:t>одкупних</a:t>
            </a:r>
            <a:r>
              <a:rPr lang="uk-UA" b="1" dirty="0" smtClean="0"/>
              <a:t>.</a:t>
            </a:r>
            <a:r>
              <a:rPr lang="uk-UA" dirty="0" smtClean="0"/>
              <a:t> </a:t>
            </a:r>
            <a:endParaRPr lang="uk-UA" i="1" dirty="0" smtClean="0"/>
          </a:p>
          <a:p>
            <a:pPr algn="just"/>
            <a:r>
              <a:rPr lang="uk-UA" b="1" i="1" dirty="0" smtClean="0"/>
              <a:t>Прохані</a:t>
            </a:r>
            <a:r>
              <a:rPr lang="uk-UA" b="1" dirty="0" smtClean="0"/>
              <a:t> куми </a:t>
            </a:r>
            <a:r>
              <a:rPr lang="uk-UA" dirty="0" smtClean="0"/>
              <a:t>обиралися звичайним порядком: батько новонародженого приходив до заздалегідь намічених людей і, віддаючи їм хліб-сіль, прохав бути кумом чи кумою. </a:t>
            </a:r>
            <a:r>
              <a:rPr lang="uk-UA" b="1" i="1" dirty="0" smtClean="0"/>
              <a:t>Одкупних кумів</a:t>
            </a:r>
            <a:r>
              <a:rPr lang="uk-UA" b="1" dirty="0" smtClean="0"/>
              <a:t> </a:t>
            </a:r>
            <a:r>
              <a:rPr lang="uk-UA" dirty="0" smtClean="0"/>
              <a:t>брали на заміну кликаних у тому випадку, коли дитина тяжко й довго хворіє, аби запобігти таким чином її смерті. Заміна відбувалася за певним обрядом: новому кумові, в обмін на отримувані від нього гроші, через поріг або вікно подавали хворе дитя. Його тут же вбирали у принесену кумом нову білизну. </a:t>
            </a:r>
          </a:p>
          <a:p>
            <a:pPr algn="just"/>
            <a:r>
              <a:rPr lang="uk-UA" b="1" i="1" dirty="0" err="1" smtClean="0"/>
              <a:t>Стрічені</a:t>
            </a:r>
            <a:r>
              <a:rPr lang="uk-UA" b="1" i="1" dirty="0" smtClean="0"/>
              <a:t> куми</a:t>
            </a:r>
            <a:r>
              <a:rPr lang="uk-UA" b="1" dirty="0" smtClean="0"/>
              <a:t> </a:t>
            </a:r>
            <a:r>
              <a:rPr lang="uk-UA" i="1" dirty="0" smtClean="0"/>
              <a:t>(стрітенні, </a:t>
            </a:r>
            <a:r>
              <a:rPr lang="uk-UA" i="1" dirty="0" err="1" smtClean="0"/>
              <a:t>здибані</a:t>
            </a:r>
            <a:r>
              <a:rPr lang="uk-UA" i="1" dirty="0" smtClean="0"/>
              <a:t>, куми з дороги)</a:t>
            </a:r>
            <a:r>
              <a:rPr lang="uk-UA" dirty="0" smtClean="0"/>
              <a:t> – це перші зустрічні люди, яких запрошували в куми. Як правило, так робили в тих родинах, де часто вмирали діти. Стрічні куми вважалися ріднішими за кликаних, а одкупних у народі шанували найбільше.</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2500" y="177800"/>
            <a:ext cx="10820399" cy="711200"/>
          </a:xfrm>
        </p:spPr>
        <p:txBody>
          <a:bodyPr>
            <a:normAutofit fontScale="90000"/>
          </a:bodyPr>
          <a:lstStyle/>
          <a:p>
            <a:pPr algn="just"/>
            <a:r>
              <a:rPr lang="uk-UA" sz="2000" b="1" dirty="0" smtClean="0"/>
              <a:t>В) Громадське життя і звичаї села:  </a:t>
            </a:r>
            <a:r>
              <a:rPr lang="uk-UA" sz="2000" b="1" i="1" dirty="0" smtClean="0"/>
              <a:t>- традиції колективної трудової взаємодопомоги; - центри громадського життя; - святкове дозвілля громади; - громадські  заборони. </a:t>
            </a:r>
            <a:r>
              <a:rPr lang="ru-RU" dirty="0" smtClean="0"/>
              <a:t/>
            </a:r>
            <a:br>
              <a:rPr lang="ru-RU" dirty="0" smtClean="0"/>
            </a:br>
            <a:endParaRPr lang="ru-RU" dirty="0"/>
          </a:p>
        </p:txBody>
      </p:sp>
      <p:sp>
        <p:nvSpPr>
          <p:cNvPr id="3" name="Содержимое 2"/>
          <p:cNvSpPr>
            <a:spLocks noGrp="1"/>
          </p:cNvSpPr>
          <p:nvPr>
            <p:ph idx="1"/>
          </p:nvPr>
        </p:nvSpPr>
        <p:spPr>
          <a:xfrm>
            <a:off x="1054100" y="977900"/>
            <a:ext cx="10731500" cy="5435600"/>
          </a:xfrm>
        </p:spPr>
        <p:txBody>
          <a:bodyPr>
            <a:normAutofit fontScale="92500" lnSpcReduction="10000"/>
          </a:bodyPr>
          <a:lstStyle/>
          <a:p>
            <a:pPr marL="0">
              <a:spcBef>
                <a:spcPts val="0"/>
              </a:spcBef>
            </a:pPr>
            <a:r>
              <a:rPr lang="uk-UA" i="1" dirty="0" smtClean="0"/>
              <a:t>Звичаї колективної взаємодопомоги в Україні виявлялись у таких основних формах: </a:t>
            </a:r>
            <a:r>
              <a:rPr lang="uk-UA" b="1" i="1" dirty="0" smtClean="0"/>
              <a:t>толока, супряга, відробітки, </a:t>
            </a:r>
            <a:r>
              <a:rPr lang="uk-UA" b="1" i="1" dirty="0" err="1" smtClean="0"/>
              <a:t>супрядки</a:t>
            </a:r>
            <a:r>
              <a:rPr lang="uk-UA" i="1" dirty="0" smtClean="0"/>
              <a:t>.</a:t>
            </a:r>
            <a:r>
              <a:rPr lang="uk-UA" dirty="0" smtClean="0"/>
              <a:t> Кожна із них мала варіанти. Т</a:t>
            </a:r>
            <a:r>
              <a:rPr lang="uk-UA" b="1" dirty="0" smtClean="0"/>
              <a:t>олока</a:t>
            </a:r>
            <a:r>
              <a:rPr lang="uk-UA" dirty="0" smtClean="0"/>
              <a:t> виступала у таких варіантах: </a:t>
            </a:r>
            <a:r>
              <a:rPr lang="uk-UA" i="1" dirty="0" smtClean="0"/>
              <a:t>косовиця, </a:t>
            </a:r>
            <a:r>
              <a:rPr lang="uk-UA" i="1" dirty="0" err="1" smtClean="0"/>
              <a:t>гребовиця</a:t>
            </a:r>
            <a:r>
              <a:rPr lang="uk-UA" i="1" dirty="0" smtClean="0"/>
              <a:t>, закладини, валькування хати, </a:t>
            </a:r>
            <a:r>
              <a:rPr lang="uk-UA" i="1" dirty="0" err="1" smtClean="0"/>
              <a:t>клака</a:t>
            </a:r>
            <a:r>
              <a:rPr lang="uk-UA" i="1" dirty="0" smtClean="0"/>
              <a:t>, возовиця, мастіння</a:t>
            </a:r>
            <a:r>
              <a:rPr lang="uk-UA" dirty="0" smtClean="0"/>
              <a:t>; </a:t>
            </a:r>
            <a:r>
              <a:rPr lang="uk-UA" b="1" dirty="0" smtClean="0"/>
              <a:t>супряга</a:t>
            </a:r>
            <a:r>
              <a:rPr lang="uk-UA" dirty="0" smtClean="0"/>
              <a:t> — у вигляді </a:t>
            </a:r>
            <a:r>
              <a:rPr lang="uk-UA" i="1" dirty="0" smtClean="0"/>
              <a:t>скіпщини (</a:t>
            </a:r>
            <a:r>
              <a:rPr lang="uk-UA" i="1" dirty="0" err="1" smtClean="0"/>
              <a:t>спольщини</a:t>
            </a:r>
            <a:r>
              <a:rPr lang="uk-UA" i="1" dirty="0" smtClean="0"/>
              <a:t>, десятини), зажину (</a:t>
            </a:r>
            <a:r>
              <a:rPr lang="uk-UA" i="1" dirty="0" err="1" smtClean="0"/>
              <a:t>зажону</a:t>
            </a:r>
            <a:r>
              <a:rPr lang="uk-UA" i="1" dirty="0" smtClean="0"/>
              <a:t>), замолоту</a:t>
            </a:r>
            <a:r>
              <a:rPr lang="uk-UA" dirty="0" smtClean="0"/>
              <a:t>; </a:t>
            </a:r>
            <a:r>
              <a:rPr lang="uk-UA" b="1" dirty="0" smtClean="0"/>
              <a:t>відробітки (</a:t>
            </a:r>
            <a:r>
              <a:rPr lang="uk-UA" b="1" dirty="0" err="1" smtClean="0"/>
              <a:t>одрібшина</a:t>
            </a:r>
            <a:r>
              <a:rPr lang="uk-UA" b="1" dirty="0" smtClean="0"/>
              <a:t>)</a:t>
            </a:r>
            <a:r>
              <a:rPr lang="uk-UA" dirty="0" smtClean="0"/>
              <a:t> — у варіантах </a:t>
            </a:r>
            <a:r>
              <a:rPr lang="uk-UA" i="1" dirty="0" err="1" smtClean="0"/>
              <a:t>заорок</a:t>
            </a:r>
            <a:r>
              <a:rPr lang="uk-UA" i="1" dirty="0" smtClean="0"/>
              <a:t>, </a:t>
            </a:r>
            <a:r>
              <a:rPr lang="uk-UA" i="1" dirty="0" err="1" smtClean="0"/>
              <a:t>оборків</a:t>
            </a:r>
            <a:r>
              <a:rPr lang="uk-UA" i="1" dirty="0" smtClean="0"/>
              <a:t>, </a:t>
            </a:r>
            <a:r>
              <a:rPr lang="uk-UA" i="1" dirty="0" err="1" smtClean="0"/>
              <a:t>закосків</a:t>
            </a:r>
            <a:r>
              <a:rPr lang="uk-UA" i="1" dirty="0" smtClean="0"/>
              <a:t>, </a:t>
            </a:r>
            <a:r>
              <a:rPr lang="uk-UA" i="1" dirty="0" err="1" smtClean="0"/>
              <a:t>заграбків</a:t>
            </a:r>
            <a:r>
              <a:rPr lang="uk-UA" i="1" dirty="0" smtClean="0"/>
              <a:t>, зажинків, обжинків </a:t>
            </a:r>
            <a:r>
              <a:rPr lang="uk-UA" dirty="0" smtClean="0"/>
              <a:t>тощо; </a:t>
            </a:r>
            <a:r>
              <a:rPr lang="uk-UA" b="1" i="1" dirty="0" err="1" smtClean="0"/>
              <a:t>супрядки</a:t>
            </a:r>
            <a:r>
              <a:rPr lang="uk-UA" dirty="0" smtClean="0"/>
              <a:t> — </a:t>
            </a:r>
            <a:r>
              <a:rPr lang="uk-UA" i="1" dirty="0" smtClean="0"/>
              <a:t>у вигляді оденок, посиденьок, </a:t>
            </a:r>
            <a:r>
              <a:rPr lang="uk-UA" i="1" dirty="0" err="1" smtClean="0"/>
              <a:t>попряхів</a:t>
            </a:r>
            <a:r>
              <a:rPr lang="uk-UA" i="1" dirty="0" smtClean="0"/>
              <a:t>, досвіток, </a:t>
            </a:r>
            <a:r>
              <a:rPr lang="uk-UA" i="1" dirty="0" err="1" smtClean="0"/>
              <a:t>торочин</a:t>
            </a:r>
            <a:r>
              <a:rPr lang="uk-UA" i="1" dirty="0" smtClean="0"/>
              <a:t>. </a:t>
            </a:r>
          </a:p>
          <a:p>
            <a:pPr marL="0" algn="just">
              <a:spcBef>
                <a:spcPts val="0"/>
              </a:spcBef>
            </a:pPr>
            <a:r>
              <a:rPr lang="uk-UA" b="1" dirty="0" err="1" smtClean="0"/>
              <a:t>Толо́ка</a:t>
            </a:r>
            <a:r>
              <a:rPr lang="uk-UA" dirty="0" smtClean="0"/>
              <a:t> - одноразова безоплатна праця гуртом для швидкого виконання великої за обсягом роботи. За давніми звичаями толока є формою селянської взаємодопомоги, на яку скликають сусідів, родичів та товаришів. Зазвичай толока передбачає частування працівників.</a:t>
            </a:r>
          </a:p>
          <a:p>
            <a:pPr marL="0" algn="just">
              <a:spcBef>
                <a:spcPts val="0"/>
              </a:spcBef>
            </a:pPr>
            <a:r>
              <a:rPr lang="uk-UA" b="1" dirty="0" smtClean="0"/>
              <a:t>Супряга</a:t>
            </a:r>
            <a:r>
              <a:rPr lang="uk-UA" dirty="0" smtClean="0"/>
              <a:t> - одна з форм кооперування робіт, які не в змозі була виконати одна сім’я. Не маючи необхідного реманенту для оранки важких цілинних ґрунтів, селяни запрягали волів чи коней у три-чотири пари і спільно обробляли поля. В основі супряги лежав передовсім принцип рівного вкладу в колективну працю.</a:t>
            </a:r>
          </a:p>
          <a:p>
            <a:pPr marL="0" algn="just">
              <a:spcBef>
                <a:spcPts val="0"/>
              </a:spcBef>
            </a:pPr>
            <a:r>
              <a:rPr lang="uk-UA" b="1" dirty="0" err="1" smtClean="0"/>
              <a:t>Cкіпщина</a:t>
            </a:r>
            <a:r>
              <a:rPr lang="uk-UA" b="1" dirty="0" smtClean="0"/>
              <a:t> </a:t>
            </a:r>
            <a:r>
              <a:rPr lang="uk-UA" dirty="0" smtClean="0"/>
              <a:t>- оренда землі, яку оплачували не грішми, а частиною свого врожаю; вид орендної плати за землю, найняту в землевласника.</a:t>
            </a:r>
          </a:p>
          <a:p>
            <a:r>
              <a:rPr lang="uk-UA" b="1" i="1" dirty="0" err="1" smtClean="0"/>
              <a:t>Супрядки</a:t>
            </a:r>
            <a:r>
              <a:rPr lang="uk-UA" i="1" dirty="0" smtClean="0"/>
              <a:t> - </a:t>
            </a:r>
            <a:r>
              <a:rPr lang="uk-UA" dirty="0" smtClean="0"/>
              <a:t>це прядіння із шерсті, льону, конопель жінками і дівчатами. Зазвичай їх влаштовували у сім'ях, де майже немає жінок або занадто багато дітей. </a:t>
            </a:r>
          </a:p>
          <a:p>
            <a:r>
              <a:rPr lang="uk-UA" b="1" dirty="0" err="1" smtClean="0"/>
              <a:t>Відробі́ток</a:t>
            </a:r>
            <a:r>
              <a:rPr lang="uk-UA" dirty="0" smtClean="0"/>
              <a:t> 1. Одна з</a:t>
            </a:r>
            <a:r>
              <a:rPr lang="uk-UA" dirty="0" smtClean="0">
                <a:solidFill>
                  <a:schemeClr val="tx1"/>
                </a:solidFill>
              </a:rPr>
              <a:t> </a:t>
            </a:r>
            <a:r>
              <a:rPr lang="uk-UA" i="1" dirty="0" smtClean="0">
                <a:solidFill>
                  <a:schemeClr val="tx1"/>
                </a:solidFill>
              </a:rPr>
              <a:t>феодальних повинностей </a:t>
            </a:r>
            <a:r>
              <a:rPr lang="uk-UA" dirty="0" smtClean="0"/>
              <a:t>— виконання різних робіт поміщикові або попові за орендування землі, позичені гроші, продукти тощо. 2. Повертання боргу працею.</a:t>
            </a:r>
          </a:p>
          <a:p>
            <a:r>
              <a:rPr lang="uk-UA" b="1" dirty="0" err="1" smtClean="0"/>
              <a:t>Басаранки</a:t>
            </a:r>
            <a:r>
              <a:rPr lang="uk-UA" dirty="0" smtClean="0"/>
              <a:t>  - додаткові відробітні дні для молотників та </a:t>
            </a:r>
            <a:r>
              <a:rPr lang="uk-UA" dirty="0" err="1" smtClean="0"/>
              <a:t>спольників</a:t>
            </a:r>
            <a:r>
              <a:rPr lang="uk-UA" dirty="0"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8401" y="342900"/>
            <a:ext cx="10336212" cy="584200"/>
          </a:xfrm>
        </p:spPr>
        <p:txBody>
          <a:bodyPr>
            <a:normAutofit fontScale="90000"/>
          </a:bodyPr>
          <a:lstStyle/>
          <a:p>
            <a:r>
              <a:rPr lang="uk-UA" sz="2000" b="1" i="1" dirty="0" smtClean="0"/>
              <a:t>Центри громадського життя; - святкове дозвілля громади; - громадські  заборони</a:t>
            </a:r>
            <a:r>
              <a:rPr lang="uk-UA" b="1" i="1" dirty="0" smtClean="0"/>
              <a:t>.</a:t>
            </a:r>
            <a:endParaRPr lang="ru-RU" dirty="0"/>
          </a:p>
        </p:txBody>
      </p:sp>
      <p:sp>
        <p:nvSpPr>
          <p:cNvPr id="3" name="Содержимое 2"/>
          <p:cNvSpPr>
            <a:spLocks noGrp="1"/>
          </p:cNvSpPr>
          <p:nvPr>
            <p:ph idx="1"/>
          </p:nvPr>
        </p:nvSpPr>
        <p:spPr>
          <a:xfrm>
            <a:off x="800100" y="850900"/>
            <a:ext cx="11074400" cy="5562600"/>
          </a:xfrm>
        </p:spPr>
        <p:txBody>
          <a:bodyPr>
            <a:normAutofit/>
          </a:bodyPr>
          <a:lstStyle/>
          <a:p>
            <a:r>
              <a:rPr lang="uk-UA" dirty="0" smtClean="0"/>
              <a:t>Головним громадським осередком традиційного села і робітничого селища були </a:t>
            </a:r>
            <a:r>
              <a:rPr lang="uk-UA" b="1" i="1" dirty="0" smtClean="0"/>
              <a:t>церква</a:t>
            </a:r>
            <a:r>
              <a:rPr lang="uk-UA" b="1" dirty="0" smtClean="0"/>
              <a:t> та </a:t>
            </a:r>
            <a:r>
              <a:rPr lang="uk-UA" b="1" i="1" dirty="0" smtClean="0"/>
              <a:t>майдан біля церкви</a:t>
            </a:r>
            <a:r>
              <a:rPr lang="uk-UA" dirty="0" smtClean="0"/>
              <a:t>. </a:t>
            </a:r>
          </a:p>
          <a:p>
            <a:pPr algn="just"/>
            <a:r>
              <a:rPr lang="uk-UA" i="1" dirty="0" smtClean="0"/>
              <a:t>Церква</a:t>
            </a:r>
            <a:r>
              <a:rPr lang="uk-UA" dirty="0" smtClean="0"/>
              <a:t> виступала насамперед центром духовного, культового єднання мирян, включаючи всю обрядово-ритуальну систему. При церквах створювались так звані </a:t>
            </a:r>
            <a:r>
              <a:rPr lang="uk-UA" i="1" dirty="0" smtClean="0"/>
              <a:t>медові братства та </a:t>
            </a:r>
            <a:r>
              <a:rPr lang="uk-UA" i="1" dirty="0" err="1" smtClean="0"/>
              <a:t>братчини</a:t>
            </a:r>
            <a:r>
              <a:rPr lang="uk-UA" dirty="0" smtClean="0"/>
              <a:t>. Вони виникли у XV ст. для підтримання порядку в церквах, організовували колективний молебень на честь свого святого покровителя та спільне застілля. Починаючи з XVI ст. </a:t>
            </a:r>
            <a:r>
              <a:rPr lang="uk-UA" dirty="0" err="1" smtClean="0"/>
              <a:t>братчини</a:t>
            </a:r>
            <a:r>
              <a:rPr lang="uk-UA" dirty="0" smtClean="0"/>
              <a:t> суттєво трансформуються, перетворюючись переважно на звичай колективної трапези. Натомість, медові братства зміцнилися, розширивши коло своїх функцій.</a:t>
            </a:r>
            <a:r>
              <a:rPr lang="ru-RU" dirty="0" smtClean="0"/>
              <a:t> </a:t>
            </a:r>
            <a:r>
              <a:rPr lang="uk-UA" dirty="0" smtClean="0"/>
              <a:t>Головною з них залишилося відзначення храмового свята, центральним дійством якого було виготовлення </a:t>
            </a:r>
            <a:r>
              <a:rPr lang="uk-UA" i="1" dirty="0" smtClean="0"/>
              <a:t>братської, або мирської, свічі.</a:t>
            </a:r>
            <a:r>
              <a:rPr lang="uk-UA" dirty="0" smtClean="0"/>
              <a:t> Вона символізувала єдність громади або цеху та інших громадських утворень і їхній зв'язок зі своїм покровителем. Кожна громада (цех) мала свою свічу, яку виготовляли медові братства з </a:t>
            </a:r>
            <a:r>
              <a:rPr lang="uk-UA" dirty="0" err="1" smtClean="0"/>
              <a:t>канунного</a:t>
            </a:r>
            <a:r>
              <a:rPr lang="uk-UA" dirty="0" smtClean="0"/>
              <a:t> меду.  </a:t>
            </a:r>
            <a:endParaRPr lang="ru-RU" dirty="0" smtClean="0"/>
          </a:p>
          <a:p>
            <a:r>
              <a:rPr lang="uk-UA" b="1" i="1" dirty="0" smtClean="0"/>
              <a:t>Майдан коло церкви</a:t>
            </a:r>
            <a:r>
              <a:rPr lang="uk-UA" dirty="0" smtClean="0"/>
              <a:t> – другий важливий осередок громадського життя традиційного суспільства. Він був тісно пов'язаний з церквою, але мав і власні функції. Головне його призначення – скеровувати соціальне життя односельців і забезпечувати святкове дозвілля. На майдані відбувалося передусім громадське спілкування людей. Адже саме сюди вони приходили на громадський сход, вирішуючи всі свої соціальні проблеми, тут робили оголошення про громадські толоки, провадилося </a:t>
            </a:r>
            <a:r>
              <a:rPr lang="uk-UA" b="1" i="1" dirty="0" smtClean="0"/>
              <a:t>«</a:t>
            </a:r>
            <a:r>
              <a:rPr lang="uk-UA" b="1" i="1" dirty="0" err="1" smtClean="0"/>
              <a:t>повалання</a:t>
            </a:r>
            <a:r>
              <a:rPr lang="uk-UA" b="1" i="1" dirty="0" smtClean="0"/>
              <a:t>»</a:t>
            </a:r>
            <a:r>
              <a:rPr lang="uk-UA" dirty="0" smtClean="0"/>
              <a:t> – привселюдне оголошення царських указів та інформації про скоєні злочини.</a:t>
            </a:r>
            <a:r>
              <a:rPr lang="uk-UA" b="1" i="1" dirty="0" smtClean="0"/>
              <a:t>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2701" y="624110"/>
            <a:ext cx="10221912" cy="391890"/>
          </a:xfrm>
        </p:spPr>
        <p:txBody>
          <a:bodyPr>
            <a:normAutofit/>
          </a:bodyPr>
          <a:lstStyle/>
          <a:p>
            <a:r>
              <a:rPr lang="uk-UA" sz="1800" b="1" dirty="0" smtClean="0"/>
              <a:t>Святкове дозвілля громади</a:t>
            </a:r>
            <a:endParaRPr lang="ru-RU" sz="1800" b="1" dirty="0"/>
          </a:p>
        </p:txBody>
      </p:sp>
      <p:sp>
        <p:nvSpPr>
          <p:cNvPr id="3" name="Содержимое 2"/>
          <p:cNvSpPr>
            <a:spLocks noGrp="1"/>
          </p:cNvSpPr>
          <p:nvPr>
            <p:ph idx="1"/>
          </p:nvPr>
        </p:nvSpPr>
        <p:spPr>
          <a:xfrm>
            <a:off x="952500" y="1079500"/>
            <a:ext cx="10947400" cy="5397500"/>
          </a:xfrm>
        </p:spPr>
        <p:txBody>
          <a:bodyPr>
            <a:normAutofit lnSpcReduction="10000"/>
          </a:bodyPr>
          <a:lstStyle/>
          <a:p>
            <a:r>
              <a:rPr lang="uk-UA" dirty="0" smtClean="0"/>
              <a:t>Одним із таких свят, що мало громадський характер, було </a:t>
            </a:r>
            <a:r>
              <a:rPr lang="uk-UA" b="1" i="1" dirty="0" smtClean="0"/>
              <a:t>храмове (престольне) свято</a:t>
            </a:r>
            <a:r>
              <a:rPr lang="uk-UA" dirty="0" smtClean="0"/>
              <a:t> на честь місцевої церкви. У його святкуванні брало участь усе село, а нерідко запрошувалися і мешканці сусідніх сіл. Розпочиналося свято в церкві, куди приходили на заутреню односельці, а продовжувалося на базарі, спеціально влаштованим на майдані. У його святкуванні брало участь усе село, а нерідко запрошувалися і мешканці сусідніх сіл. Розпочиналося свято в церкві, куди приходили на заутреню односельці, а продовжувалося на базарі, спеціально влаштованим на майдані. </a:t>
            </a:r>
          </a:p>
          <a:p>
            <a:r>
              <a:rPr lang="uk-UA" b="1" i="1" dirty="0" smtClean="0"/>
              <a:t>Хоровод</a:t>
            </a:r>
            <a:r>
              <a:rPr lang="uk-UA" dirty="0" smtClean="0"/>
              <a:t> як елемент дозвілля має два значення: широке (воно тотожне поняттю «вулиця», «клуб» і означає один із головних видів молодіжного спілкування) і вузьке – як художньо-ігрова форма колективного руху по колу з піснями, іноді сценічними діями. Українське коло (хоровод) відзначалося веселістю, ігровим характером, сценічністю.  </a:t>
            </a:r>
          </a:p>
          <a:p>
            <a:r>
              <a:rPr lang="uk-UA" b="1" i="1" dirty="0" smtClean="0"/>
              <a:t>Корчма</a:t>
            </a:r>
            <a:r>
              <a:rPr lang="uk-UA" b="1" dirty="0" smtClean="0"/>
              <a:t> (</a:t>
            </a:r>
            <a:r>
              <a:rPr lang="uk-UA" b="1" dirty="0" err="1" smtClean="0"/>
              <a:t>коршма</a:t>
            </a:r>
            <a:r>
              <a:rPr lang="uk-UA" b="1" dirty="0" smtClean="0"/>
              <a:t>, шинок)</a:t>
            </a:r>
            <a:r>
              <a:rPr lang="uk-UA" dirty="0" smtClean="0"/>
              <a:t> – невід'ємний компонент традиційного українського села та селища, призначений для відпочинку й харчування подорожніх і односельців. Корчма мала право продавати, а іноді й виробляти горілку, тому до неї обов'язково заходили ті, хто розпивав могорич.</a:t>
            </a:r>
            <a:r>
              <a:rPr lang="uk-UA" b="1" i="1" dirty="0" smtClean="0"/>
              <a:t>  </a:t>
            </a:r>
          </a:p>
          <a:p>
            <a:r>
              <a:rPr lang="uk-UA" dirty="0" smtClean="0"/>
              <a:t>Однією з форм спілкування і духовного життя громади були </a:t>
            </a:r>
            <a:r>
              <a:rPr lang="uk-UA" b="1" i="1" dirty="0" smtClean="0"/>
              <a:t>церковні хори</a:t>
            </a:r>
            <a:r>
              <a:rPr lang="uk-UA" dirty="0" smtClean="0"/>
              <a:t>, що об'єднували по 10–20 найкращих співаків і співачок села.</a:t>
            </a:r>
            <a:endParaRPr lang="ru-RU" dirty="0" smtClean="0"/>
          </a:p>
          <a:p>
            <a:r>
              <a:rPr lang="uk-UA" dirty="0" smtClean="0"/>
              <a:t> Особливими формами і традиціями вирізнялося </a:t>
            </a:r>
            <a:r>
              <a:rPr lang="uk-UA" b="1" i="1" dirty="0" smtClean="0"/>
              <a:t>життя парубочих і дівочих громад</a:t>
            </a:r>
            <a:r>
              <a:rPr lang="uk-UA" b="1" dirty="0" smtClean="0"/>
              <a:t>, </a:t>
            </a:r>
            <a:r>
              <a:rPr lang="uk-UA" dirty="0" smtClean="0"/>
              <a:t>які влаштовували вечорниці та мали свої каси.</a:t>
            </a:r>
            <a:endParaRPr lang="ru-RU" dirty="0" smtClean="0"/>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2201" y="304800"/>
            <a:ext cx="10412412" cy="736600"/>
          </a:xfrm>
        </p:spPr>
        <p:txBody>
          <a:bodyPr>
            <a:normAutofit fontScale="90000"/>
          </a:bodyPr>
          <a:lstStyle/>
          <a:p>
            <a:r>
              <a:rPr lang="uk-UA" sz="2000" b="1" dirty="0" smtClean="0"/>
              <a:t>2.Корпоративний побут та звичаї городян середньовіччя (цехи, церковні братства).</a:t>
            </a:r>
            <a:r>
              <a:rPr lang="ru-RU" sz="1800" dirty="0" smtClean="0"/>
              <a:t/>
            </a:r>
            <a:br>
              <a:rPr lang="ru-RU" sz="1800" dirty="0" smtClean="0"/>
            </a:br>
            <a:endParaRPr lang="ru-RU" sz="1800" dirty="0"/>
          </a:p>
        </p:txBody>
      </p:sp>
      <p:sp>
        <p:nvSpPr>
          <p:cNvPr id="3" name="Содержимое 2"/>
          <p:cNvSpPr>
            <a:spLocks noGrp="1"/>
          </p:cNvSpPr>
          <p:nvPr>
            <p:ph idx="1"/>
          </p:nvPr>
        </p:nvSpPr>
        <p:spPr>
          <a:xfrm>
            <a:off x="825500" y="723900"/>
            <a:ext cx="11150600" cy="5905500"/>
          </a:xfrm>
        </p:spPr>
        <p:txBody>
          <a:bodyPr>
            <a:normAutofit fontScale="77500" lnSpcReduction="20000"/>
          </a:bodyPr>
          <a:lstStyle/>
          <a:p>
            <a:pPr marL="0" algn="just">
              <a:spcBef>
                <a:spcPts val="0"/>
              </a:spcBef>
            </a:pPr>
            <a:r>
              <a:rPr lang="uk-UA" sz="2200" dirty="0" smtClean="0"/>
              <a:t>Основним типом міських корпоративних об'єднань були </a:t>
            </a:r>
            <a:r>
              <a:rPr lang="uk-UA" sz="2200" b="1" i="1" dirty="0" smtClean="0"/>
              <a:t>цехи.</a:t>
            </a:r>
          </a:p>
          <a:p>
            <a:pPr marL="0" algn="just">
              <a:spcBef>
                <a:spcPts val="0"/>
              </a:spcBef>
            </a:pPr>
            <a:r>
              <a:rPr lang="uk-UA" sz="2200" dirty="0" smtClean="0"/>
              <a:t>Цех будувався на принципах ієрархії, складаючись із різних соціально-професійних та соціально-вікових груп. Власне, членами цеху вважалися лише </a:t>
            </a:r>
            <a:r>
              <a:rPr lang="uk-UA" sz="2200" b="1" dirty="0" smtClean="0"/>
              <a:t>майстри</a:t>
            </a:r>
            <a:r>
              <a:rPr lang="uk-UA" sz="2200" dirty="0" smtClean="0"/>
              <a:t>, проте вони поділялися на окремі розряди: </a:t>
            </a:r>
            <a:r>
              <a:rPr lang="uk-UA" sz="2200" b="1" dirty="0" smtClean="0"/>
              <a:t>на старших і на молодших майстрів (згідно з статутними нормами називалися «братами»)</a:t>
            </a:r>
            <a:r>
              <a:rPr lang="uk-UA" sz="2200" dirty="0" smtClean="0"/>
              <a:t>. Старші майстри об'єднувались у раду старійшин, на основі якої утворювалась колегія столових – орган міжцехового об'єднання. Його справами керувала управа, що складалася з цехмістра, його помічника – молодшого (другого) цехмістра, лавника, ключника, писаря та молодшого брата. </a:t>
            </a:r>
            <a:endParaRPr lang="ru-RU" sz="2200" dirty="0" smtClean="0"/>
          </a:p>
          <a:p>
            <a:pPr marL="0" algn="just">
              <a:spcBef>
                <a:spcPts val="0"/>
              </a:spcBef>
            </a:pPr>
            <a:r>
              <a:rPr lang="uk-UA" sz="2200" dirty="0" smtClean="0"/>
              <a:t>Голова цеху – </a:t>
            </a:r>
            <a:r>
              <a:rPr lang="uk-UA" sz="2200" b="1" i="1" dirty="0" err="1" smtClean="0"/>
              <a:t>цехмістр</a:t>
            </a:r>
            <a:r>
              <a:rPr lang="uk-UA" sz="2200" dirty="0" smtClean="0"/>
              <a:t> – слідкував за дотриманням статуту, розпорядком роботи цеху, виробничим процесом, підготовкою учнів до ремісничого цеху; він також представляв цех у міських установах – магістраті або ратуші.</a:t>
            </a:r>
          </a:p>
          <a:p>
            <a:pPr marL="0" algn="just">
              <a:spcBef>
                <a:spcPts val="0"/>
              </a:spcBef>
            </a:pPr>
            <a:r>
              <a:rPr lang="uk-UA" sz="2200" dirty="0" smtClean="0"/>
              <a:t>Посада цехмістра, як і всіх осіб управи, була вибірною. Кожний цех мав свою скарбницю, до якої надходили кошти через вступні внески, штрафи і щоквартальні платежі. Скарбниця надавала грошову допомогу членам цеху, коли вони хворіли, а також їхнім сім'ям у разі смерті годувальника.  </a:t>
            </a:r>
            <a:endParaRPr lang="ru-RU" sz="2200" dirty="0" smtClean="0"/>
          </a:p>
          <a:p>
            <a:pPr marL="0" algn="just">
              <a:spcBef>
                <a:spcPts val="0"/>
              </a:spcBef>
            </a:pPr>
            <a:r>
              <a:rPr lang="uk-UA" sz="2200" dirty="0" smtClean="0"/>
              <a:t>Увесь процес навчання був досить тривалим (від 3 до 7 років) і мав кілька етапів. Першим із них був прийом в учні – так зване «</a:t>
            </a:r>
            <a:r>
              <a:rPr lang="uk-UA" sz="2200" b="1" i="1" dirty="0" err="1" smtClean="0"/>
              <a:t>уєднання</a:t>
            </a:r>
            <a:r>
              <a:rPr lang="uk-UA" sz="2200" dirty="0" smtClean="0"/>
              <a:t>», коли </a:t>
            </a:r>
            <a:r>
              <a:rPr lang="uk-UA" sz="2200" dirty="0" err="1" smtClean="0"/>
              <a:t>цехмістр</a:t>
            </a:r>
            <a:r>
              <a:rPr lang="uk-UA" sz="2200" dirty="0" smtClean="0"/>
              <a:t> давав учневі наказ сумлінно вчитись, а учень, у свою чергу, обіцяв виконувати всі вимоги цеху. Після цього розпочинався процес навчання, що супроводжувався низкою заборон: учень не мав права одружуватися, брати участь у цехових зборах, ходити до цехового будинку, палити тютюн, носити такий же одяг, як майстри. Завершувалося учнівство обрядом посвячення у підмайстри, що в Україні мало назву </a:t>
            </a:r>
            <a:r>
              <a:rPr lang="uk-UA" sz="2200" b="1" i="1" dirty="0" err="1" smtClean="0"/>
              <a:t>визволка</a:t>
            </a:r>
            <a:r>
              <a:rPr lang="uk-UA" sz="2200" dirty="0" smtClean="0"/>
              <a:t> – звільнення учня від безправного стану і перехід до категорії товаришів – ремісників, співучасників, спільників.</a:t>
            </a:r>
            <a:endParaRPr lang="ru-RU" sz="2200" dirty="0" smtClean="0"/>
          </a:p>
          <a:p>
            <a:pPr marL="0" algn="just">
              <a:spcBef>
                <a:spcPts val="0"/>
              </a:spcBef>
            </a:pPr>
            <a:r>
              <a:rPr lang="uk-UA" sz="2200" dirty="0" smtClean="0"/>
              <a:t>Церемонія посвячення в майстри, відома під назвою </a:t>
            </a:r>
            <a:r>
              <a:rPr lang="uk-UA" sz="2200" b="1" i="1" dirty="0" smtClean="0"/>
              <a:t>єднання цеху</a:t>
            </a:r>
            <a:r>
              <a:rPr lang="uk-UA" sz="2200" dirty="0" smtClean="0"/>
              <a:t>, завершувала процес професіоналізації ремісника, після чого його соціальні права зростали. Головною суттю церемонії було випробування майстра: він у присутності комісії з молодших майстрів повинен був виготовити шедевр – урочний виріб. </a:t>
            </a:r>
            <a:r>
              <a:rPr lang="en-US" sz="2200" dirty="0" smtClean="0"/>
              <a:t> </a:t>
            </a:r>
            <a:endParaRPr lang="ru-RU" sz="2200" dirty="0" smtClean="0"/>
          </a:p>
          <a:p>
            <a:endParaRPr lang="ru-RU" b="1" dirty="0"/>
          </a:p>
        </p:txBody>
      </p:sp>
    </p:spTree>
  </p:cSld>
  <p:clrMapOvr>
    <a:masterClrMapping/>
  </p:clrMapOvr>
</p:sld>
</file>

<file path=ppt/theme/theme1.xml><?xml version="1.0" encoding="utf-8"?>
<a:theme xmlns:a="http://schemas.openxmlformats.org/drawingml/2006/main" name="Легкий дым">
  <a:themeElements>
    <a:clrScheme name="Зелены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9905</TotalTime>
  <Words>1387</Words>
  <Application>Microsoft Office PowerPoint</Application>
  <PresentationFormat>Произвольный</PresentationFormat>
  <Paragraphs>80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Легкий дым</vt:lpstr>
      <vt:lpstr>Тема 5. Громадський побут населення України.  . </vt:lpstr>
      <vt:lpstr>Література до лекції</vt:lpstr>
      <vt:lpstr>Громада:  - звичаєве право і правові уявлення; - побратимство і кумівство; - традиції колективної трудової взаємодопомоги; - центри громадського життя; - святкове дозвілля громади; - громадські  заборони.         </vt:lpstr>
      <vt:lpstr>Громада: - побратимство і кумівство </vt:lpstr>
      <vt:lpstr>Кумівство - один з різновидів духовної спорідненості, спрямований на опікування дітей, а через них – і на тісніші взаємини між їхніми батьками.</vt:lpstr>
      <vt:lpstr>В) Громадське життя і звичаї села:  - традиції колективної трудової взаємодопомоги; - центри громадського життя; - святкове дозвілля громади; - громадські  заборони.  </vt:lpstr>
      <vt:lpstr>Центри громадського життя; - святкове дозвілля громади; - громадські  заборони.</vt:lpstr>
      <vt:lpstr>Святкове дозвілля громади</vt:lpstr>
      <vt:lpstr>2.Корпоративний побут та звичаї городян середньовіччя (цехи, церковні братства). </vt:lpstr>
      <vt:lpstr>Церковні братства</vt:lpstr>
      <vt:lpstr>3. Козацтво і чумацтво. </vt:lpstr>
      <vt:lpstr>ЧУМАЦТВО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Дитина у звичаях і віруваннях українського народу.</dc:title>
  <dc:creator>Вика</dc:creator>
  <cp:lastModifiedBy>Admin</cp:lastModifiedBy>
  <cp:revision>205</cp:revision>
  <dcterms:created xsi:type="dcterms:W3CDTF">2019-11-11T14:41:32Z</dcterms:created>
  <dcterms:modified xsi:type="dcterms:W3CDTF">2022-10-25T08:04:08Z</dcterms:modified>
</cp:coreProperties>
</file>