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9" r:id="rId5"/>
    <p:sldId id="263" r:id="rId6"/>
    <p:sldId id="265" r:id="rId7"/>
    <p:sldId id="267" r:id="rId8"/>
    <p:sldId id="268" r:id="rId9"/>
    <p:sldId id="269" r:id="rId10"/>
    <p:sldId id="270" r:id="rId11"/>
    <p:sldId id="271" r:id="rId12"/>
    <p:sldId id="261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9966FF"/>
    <a:srgbClr val="00FFFF"/>
    <a:srgbClr val="3399FF"/>
    <a:srgbClr val="00CC00"/>
    <a:srgbClr val="99FF99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117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8CA5E-8A47-4F8B-9B45-1F9057D48A32}" type="datetimeFigureOut">
              <a:rPr lang="ru-RU" smtClean="0"/>
              <a:pPr/>
              <a:t>21.09.2022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B79DD-75CE-479C-A4B5-4993DD140F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428605"/>
            <a:ext cx="7772400" cy="785818"/>
          </a:xfrm>
        </p:spPr>
        <p:txBody>
          <a:bodyPr>
            <a:normAutofit/>
          </a:bodyPr>
          <a:lstStyle/>
          <a:p>
            <a:r>
              <a:rPr lang="uk-UA" sz="2800" b="1" dirty="0" err="1" smtClean="0">
                <a:solidFill>
                  <a:srgbClr val="00B0F0"/>
                </a:solidFill>
                <a:latin typeface="Arial Black" pitchFamily="34" charset="0"/>
                <a:cs typeface="Times New Roman" pitchFamily="18" charset="0"/>
              </a:rPr>
              <a:t>Медіаграмотність</a:t>
            </a:r>
            <a:endParaRPr lang="ru-RU" sz="2800" b="1" dirty="0">
              <a:solidFill>
                <a:srgbClr val="00B0F0"/>
              </a:solidFill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5572140"/>
            <a:ext cx="6400800" cy="995354"/>
          </a:xfrm>
        </p:spPr>
        <p:txBody>
          <a:bodyPr/>
          <a:lstStyle/>
          <a:p>
            <a:r>
              <a:rPr lang="ru-RU" dirty="0" err="1" smtClean="0">
                <a:solidFill>
                  <a:srgbClr val="00B0F0"/>
                </a:solidFill>
              </a:rPr>
              <a:t>Марусенко</a:t>
            </a:r>
            <a:r>
              <a:rPr lang="ru-RU" dirty="0" smtClean="0">
                <a:solidFill>
                  <a:srgbClr val="00B0F0"/>
                </a:solidFill>
              </a:rPr>
              <a:t> Катерина </a:t>
            </a:r>
            <a:r>
              <a:rPr lang="uk-UA" dirty="0" smtClean="0">
                <a:solidFill>
                  <a:srgbClr val="00B0F0"/>
                </a:solidFill>
              </a:rPr>
              <a:t>Петрівна</a:t>
            </a:r>
          </a:p>
          <a:p>
            <a:endParaRPr lang="ru-RU" dirty="0"/>
          </a:p>
        </p:txBody>
      </p:sp>
      <p:pic>
        <p:nvPicPr>
          <p:cNvPr id="12290" name="Picture 2" descr="Медіаграмотність: корисні матеріали – Наукова бібліотека МД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71612"/>
            <a:ext cx="4322300" cy="3357586"/>
          </a:xfrm>
          <a:prstGeom prst="rect">
            <a:avLst/>
          </a:prstGeom>
          <a:noFill/>
        </p:spPr>
      </p:pic>
      <p:sp>
        <p:nvSpPr>
          <p:cNvPr id="12292" name="AutoShape 4" descr="Проект «Програма медіаграмотності для громадян» | АУ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2294" name="AutoShape 6" descr="Проект «Програма медіаграмотності для громадян» | АУП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 descr="TOT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00562" y="1500174"/>
            <a:ext cx="3500462" cy="350046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42852"/>
            <a:ext cx="8229600" cy="868346"/>
          </a:xfrm>
        </p:spPr>
        <p:txBody>
          <a:bodyPr>
            <a:normAutofit/>
          </a:bodyPr>
          <a:lstStyle/>
          <a:p>
            <a:r>
              <a:rPr lang="uk-UA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ru-RU" sz="16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ігрові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вправи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медіаграмотності</a:t>
            </a:r>
            <a:r>
              <a:rPr lang="uk-UA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16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середнього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та старшого </a:t>
            </a:r>
            <a:r>
              <a:rPr lang="ru-RU" sz="16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дошкільного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віку</a:t>
            </a:r>
            <a:r>
              <a:rPr lang="ru-RU" sz="16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b="1" dirty="0">
              <a:solidFill>
                <a:srgbClr val="D6009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857232"/>
            <a:ext cx="8786874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4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Вправа</a:t>
            </a:r>
            <a:r>
              <a:rPr lang="ru-RU" sz="14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 № 1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Створюємо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словничок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20-25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ділова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Педагог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пропонує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дітям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відомого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– до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незнайомого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 </a:t>
            </a:r>
          </a:p>
          <a:p>
            <a:pPr algn="ctr">
              <a:buNone/>
            </a:pPr>
            <a:r>
              <a:rPr lang="uk-UA" sz="14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Хід проведення: </a:t>
            </a:r>
            <a:endParaRPr lang="ru-RU" sz="1400" b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Учасники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об’єднуються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2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команди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Відоме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 та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Незнайоме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вами не просто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справжні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науковці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Будемо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досліджувати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розвивається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сучасна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Перша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команда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відстежить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проаналізує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яку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їжу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вживає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як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їжа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допомагає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заважає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бути нам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здоровими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активними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uk-UA" sz="14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Вправа № 2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малеча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полюбляє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-3-5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мозковий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штурм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>
              <a:buNone/>
            </a:pPr>
            <a:r>
              <a:rPr lang="ru-RU" sz="14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sz="14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14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Через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мозковий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штурм»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викладач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з’ясовує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медійні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уподобання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дитини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медіапродукти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любите?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Заспівайте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пісеньку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розкажіть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віршик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улюбленої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Назвіть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героїв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коміксу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недавно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переглядали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пісні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слухаєте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радіо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Назвіть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улюблений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мультфільм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мультгерой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вам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подобається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хочете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так, як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робить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герой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мультфільмі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повторювати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житті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Чому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?.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Вправа</a:t>
            </a:r>
            <a:r>
              <a:rPr lang="ru-RU" sz="2000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№ 3 «</a:t>
            </a:r>
            <a:r>
              <a:rPr lang="ru-RU" sz="2000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Інформаці</a:t>
            </a:r>
            <a:r>
              <a:rPr lang="ru-RU" sz="2000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навкруги</a:t>
            </a:r>
            <a:r>
              <a:rPr lang="ru-RU" sz="2000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endParaRPr lang="ru-RU" sz="2000" dirty="0">
              <a:solidFill>
                <a:srgbClr val="99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285860"/>
            <a:ext cx="8229600" cy="4525963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хв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–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гра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органи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чуттів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допомагають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нам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сприймати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навколишній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світ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? (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вуха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ніс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язик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шкіра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</a:t>
            </a:r>
            <a:r>
              <a:rPr lang="ru-RU" sz="3400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Хід</a:t>
            </a:r>
            <a:r>
              <a:rPr lang="ru-RU" sz="3400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проведення</a:t>
            </a:r>
            <a:r>
              <a:rPr lang="ru-RU" sz="3400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endParaRPr lang="ru-RU" sz="3400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предмет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несуть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нам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Я буду зараз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називати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покажете,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саме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допоможе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вам «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прочитати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основну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мороз –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відчуваємо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шкірою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тому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покажіть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долоньки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щічки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Троянда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аромат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вдихаємо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покажіть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носик, красу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бачимо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покажіть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моєї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підказки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Барабан, веселка,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дощ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їжак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панда,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парфуми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банан,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річка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спека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тепер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спробуємо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навпаки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: я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показую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орган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чуттів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називаєте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предмет,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явище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якого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найбільше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зчитати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органом: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ніс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вуха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язик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шкіра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3400" dirty="0" smtClean="0">
                <a:latin typeface="Times New Roman" pitchFamily="18" charset="0"/>
                <a:cs typeface="Times New Roman" pitchFamily="18" charset="0"/>
              </a:rPr>
            </a:br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ВИСНОВОК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buNone/>
            </a:pP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Усе,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існує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нас,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несе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інформацію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Але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людині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замало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тому вона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створює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сама.</a:t>
            </a:r>
          </a:p>
          <a:p>
            <a:endParaRPr lang="ru-RU" dirty="0"/>
          </a:p>
        </p:txBody>
      </p:sp>
      <p:pic>
        <p:nvPicPr>
          <p:cNvPr id="4" name="Рисунок 3" descr="джерелоприймачінформації1w2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43306" y="1142984"/>
            <a:ext cx="2479666" cy="15001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774720"/>
          </a:xfrm>
        </p:spPr>
        <p:txBody>
          <a:bodyPr>
            <a:normAutofit/>
          </a:bodyPr>
          <a:lstStyle/>
          <a:p>
            <a:r>
              <a:rPr lang="uk-UA" sz="2800" b="1" dirty="0" smtClean="0">
                <a:solidFill>
                  <a:srgbClr val="9966FF"/>
                </a:solidFill>
              </a:rPr>
              <a:t>Список використаних </a:t>
            </a:r>
            <a:r>
              <a:rPr lang="uk-UA" sz="2800" b="1" dirty="0" err="1" smtClean="0">
                <a:solidFill>
                  <a:srgbClr val="9966FF"/>
                </a:solidFill>
              </a:rPr>
              <a:t>джерелів</a:t>
            </a:r>
            <a:endParaRPr lang="ru-RU" sz="2800" b="1" dirty="0">
              <a:solidFill>
                <a:srgbClr val="9966FF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714752"/>
            <a:ext cx="8229600" cy="241141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Медіаосвіта</a:t>
            </a: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медіаграмотність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ред.-упоряд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.: В.Ф.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Іванов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, О.В.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Волошенюк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, за ред. В.В.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Різуна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. – 2-е вид., стер. – К.: Центр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Вільної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Преси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, 2012. – 352 с </a:t>
            </a:r>
            <a:endParaRPr lang="ru-RU" sz="1400" dirty="0" smtClean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.2.Словник </a:t>
            </a:r>
            <a:r>
              <a:rPr lang="ru-RU" sz="14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Media</a:t>
            </a: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IQ – </a:t>
            </a:r>
            <a:r>
              <a:rPr lang="ru-RU" sz="14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твій</a:t>
            </a: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медійний</a:t>
            </a: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інтелект</a:t>
            </a: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[</a:t>
            </a:r>
            <a:r>
              <a:rPr lang="ru-RU" sz="14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Електронний</a:t>
            </a: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ресурс]. – Режим доступу: http://media-iq.tilda.ws/</a:t>
            </a:r>
          </a:p>
          <a:p>
            <a:pPr>
              <a:buNone/>
            </a:pPr>
            <a:r>
              <a:rPr lang="ru-RU" sz="1400" dirty="0" err="1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glossary</a:t>
            </a: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Практична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медіаосвіта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авторські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уроки.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Збірка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Ред.-упор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. В. Ф. 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Іванов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, О. В.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Волошенюк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; За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науковоюредакцією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В. В.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Різуна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Київ:Академіяукраїнськоїпреси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, Центр </a:t>
            </a:r>
            <a:r>
              <a:rPr lang="ru-RU" sz="1400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вільноїпреси</a:t>
            </a:r>
            <a:r>
              <a:rPr lang="ru-RU" sz="14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, 2013. 447 с</a:t>
            </a:r>
            <a:r>
              <a:rPr lang="ru-RU" sz="1400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>
              <a:solidFill>
                <a:srgbClr val="3399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Будова книг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000108"/>
            <a:ext cx="2358007" cy="24334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План практичного </a:t>
            </a:r>
            <a:r>
              <a:rPr lang="ru-RU" sz="20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заняття</a:t>
            </a:r>
            <a:r>
              <a:rPr lang="ru-RU" sz="20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№ 1</a:t>
            </a:r>
            <a:r>
              <a:rPr 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000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4983179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uk-UA" dirty="0" smtClean="0"/>
              <a:t>І</a:t>
            </a:r>
            <a:r>
              <a:rPr lang="ru-RU" dirty="0"/>
              <a:t>. Теоретична </a:t>
            </a:r>
            <a:r>
              <a:rPr lang="ru-RU" dirty="0" err="1"/>
              <a:t>частина</a:t>
            </a:r>
            <a:r>
              <a:rPr lang="ru-RU" dirty="0"/>
              <a:t>. </a:t>
            </a:r>
            <a:r>
              <a:rPr lang="ru-RU" dirty="0" err="1"/>
              <a:t>Розкрити</a:t>
            </a:r>
            <a:r>
              <a:rPr lang="ru-RU" dirty="0"/>
              <a:t> </a:t>
            </a:r>
            <a:r>
              <a:rPr lang="ru-RU" dirty="0" err="1"/>
              <a:t>питання</a:t>
            </a:r>
            <a:r>
              <a:rPr lang="uk-UA" dirty="0"/>
              <a:t>.</a:t>
            </a:r>
            <a:endParaRPr lang="ru-RU" dirty="0"/>
          </a:p>
          <a:p>
            <a:pPr>
              <a:buNone/>
            </a:pPr>
            <a:r>
              <a:rPr lang="uk-UA" dirty="0"/>
              <a:t>1. Зміст і сутність </a:t>
            </a:r>
            <a:r>
              <a:rPr lang="uk-UA" dirty="0" err="1"/>
              <a:t>медіаграмотності</a:t>
            </a:r>
            <a:r>
              <a:rPr lang="uk-UA" dirty="0"/>
              <a:t>.</a:t>
            </a:r>
            <a:endParaRPr lang="ru-RU" dirty="0"/>
          </a:p>
          <a:p>
            <a:pPr>
              <a:buNone/>
            </a:pPr>
            <a:r>
              <a:rPr lang="uk-UA" dirty="0"/>
              <a:t>2. Соціально-комунікаційні технології в контексті </a:t>
            </a:r>
            <a:r>
              <a:rPr lang="uk-UA" dirty="0" err="1"/>
              <a:t>медіаграмотності</a:t>
            </a:r>
            <a:r>
              <a:rPr lang="uk-UA" dirty="0"/>
              <a:t>.</a:t>
            </a:r>
            <a:endParaRPr lang="ru-RU" dirty="0"/>
          </a:p>
          <a:p>
            <a:pPr>
              <a:buNone/>
            </a:pPr>
            <a:r>
              <a:rPr lang="uk-UA" dirty="0"/>
              <a:t>3. </a:t>
            </a:r>
            <a:r>
              <a:rPr lang="uk-UA" dirty="0" err="1"/>
              <a:t>Медіаграмотністьта</a:t>
            </a:r>
            <a:r>
              <a:rPr lang="uk-UA" dirty="0"/>
              <a:t> </a:t>
            </a:r>
            <a:r>
              <a:rPr lang="uk-UA" dirty="0" smtClean="0"/>
              <a:t>медіа компетентність </a:t>
            </a:r>
            <a:r>
              <a:rPr lang="uk-UA" dirty="0"/>
              <a:t>педагога в контексті </a:t>
            </a:r>
            <a:r>
              <a:rPr lang="uk-UA" dirty="0" err="1"/>
              <a:t>медіаосвіти</a:t>
            </a:r>
            <a:r>
              <a:rPr lang="uk-UA" dirty="0"/>
              <a:t>.</a:t>
            </a:r>
            <a:endParaRPr lang="ru-RU" dirty="0"/>
          </a:p>
          <a:p>
            <a:pPr>
              <a:buNone/>
            </a:pPr>
            <a:r>
              <a:rPr lang="uk-UA" dirty="0"/>
              <a:t>4. Особливості навчання </a:t>
            </a:r>
            <a:r>
              <a:rPr lang="uk-UA" dirty="0" err="1"/>
              <a:t>медіаграмотності</a:t>
            </a:r>
            <a:r>
              <a:rPr lang="uk-UA" dirty="0"/>
              <a:t> в початковій школі.</a:t>
            </a:r>
            <a:endParaRPr lang="ru-RU" dirty="0"/>
          </a:p>
          <a:p>
            <a:pPr>
              <a:buNone/>
            </a:pPr>
            <a:r>
              <a:rPr lang="uk-UA" dirty="0"/>
              <a:t>5. Шляхи розвитку </a:t>
            </a:r>
            <a:r>
              <a:rPr lang="uk-UA" dirty="0" err="1"/>
              <a:t>медіаграмотності</a:t>
            </a:r>
            <a:r>
              <a:rPr lang="uk-UA" dirty="0"/>
              <a:t> та критичного мислення дітей дошкільного віку (молодших школярів).</a:t>
            </a:r>
            <a:endParaRPr lang="ru-RU" dirty="0"/>
          </a:p>
          <a:p>
            <a:pPr>
              <a:buNone/>
            </a:pPr>
            <a:r>
              <a:rPr lang="uk-UA" dirty="0"/>
              <a:t>ІІ</a:t>
            </a:r>
            <a:r>
              <a:rPr lang="ru-RU" dirty="0"/>
              <a:t>. ТВОРЧЕ ЗАВДАННЯ: </a:t>
            </a:r>
            <a:r>
              <a:rPr lang="ru-RU" dirty="0" err="1"/>
              <a:t>запропонувати</a:t>
            </a:r>
            <a:r>
              <a:rPr lang="ru-RU" dirty="0"/>
              <a:t> 3</a:t>
            </a:r>
            <a:r>
              <a:rPr lang="uk-UA" dirty="0"/>
              <a:t> (три)</a:t>
            </a:r>
            <a:r>
              <a:rPr lang="ru-RU" dirty="0" err="1"/>
              <a:t>ігрові</a:t>
            </a:r>
            <a:r>
              <a:rPr lang="ru-RU" dirty="0"/>
              <a:t> </a:t>
            </a:r>
            <a:r>
              <a:rPr lang="ru-RU" dirty="0" err="1"/>
              <a:t>вправи</a:t>
            </a:r>
            <a:r>
              <a:rPr lang="ru-RU" dirty="0"/>
              <a:t>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медіаграмотності</a:t>
            </a:r>
            <a:r>
              <a:rPr lang="uk-UA" dirty="0"/>
              <a:t>:</a:t>
            </a:r>
            <a:endParaRPr lang="ru-RU" dirty="0"/>
          </a:p>
          <a:p>
            <a:pPr>
              <a:buNone/>
            </a:pPr>
            <a:r>
              <a:rPr lang="uk-UA" dirty="0"/>
              <a:t>1) магістранти </a:t>
            </a:r>
            <a:r>
              <a:rPr lang="ru-RU" dirty="0"/>
              <a:t>ДО – для </a:t>
            </a:r>
            <a:r>
              <a:rPr lang="ru-RU" dirty="0" err="1"/>
              <a:t>середньої</a:t>
            </a:r>
            <a:r>
              <a:rPr lang="ru-RU" dirty="0"/>
              <a:t> та </a:t>
            </a:r>
            <a:r>
              <a:rPr lang="ru-RU" dirty="0" err="1" smtClean="0"/>
              <a:t>старшої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дітей</a:t>
            </a:r>
            <a:r>
              <a:rPr lang="ru-RU" dirty="0" smtClean="0"/>
              <a:t> </a:t>
            </a:r>
            <a:r>
              <a:rPr lang="ru-RU" dirty="0"/>
              <a:t>закладу ДО</a:t>
            </a:r>
            <a:r>
              <a:rPr lang="uk-UA" dirty="0"/>
              <a:t>.</a:t>
            </a:r>
            <a:endParaRPr lang="ru-RU" dirty="0"/>
          </a:p>
          <a:p>
            <a:pPr>
              <a:buNone/>
            </a:pPr>
            <a:r>
              <a:rPr lang="uk-UA" dirty="0"/>
              <a:t>2) магістранти</a:t>
            </a:r>
            <a:r>
              <a:rPr lang="ru-RU" dirty="0"/>
              <a:t> ПО – для </a:t>
            </a:r>
            <a:r>
              <a:rPr lang="ru-RU" dirty="0" err="1"/>
              <a:t>учнів</a:t>
            </a:r>
            <a:r>
              <a:rPr lang="ru-RU" dirty="0"/>
              <a:t> </a:t>
            </a:r>
            <a:r>
              <a:rPr lang="ru-RU" dirty="0" err="1"/>
              <a:t>початкової</a:t>
            </a:r>
            <a:r>
              <a:rPr lang="ru-RU" dirty="0"/>
              <a:t> </a:t>
            </a:r>
            <a:r>
              <a:rPr lang="ru-RU" dirty="0" err="1"/>
              <a:t>школи</a:t>
            </a:r>
            <a:r>
              <a:rPr lang="ru-RU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Теоретична </a:t>
            </a:r>
            <a:r>
              <a:rPr lang="ru-RU" sz="27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Розкрити</a:t>
            </a:r>
            <a:r>
              <a:rPr lang="ru-RU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питання</a:t>
            </a:r>
            <a:r>
              <a:rPr lang="uk-UA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7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1. Зміст і сутність </a:t>
            </a:r>
            <a:r>
              <a:rPr lang="uk-UA" sz="2700" dirty="0" err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медіаграмотності</a:t>
            </a:r>
            <a:r>
              <a:rPr lang="uk-UA" dirty="0" smtClean="0">
                <a:solidFill>
                  <a:srgbClr val="FF9900"/>
                </a:solidFill>
              </a:rPr>
              <a:t>.</a:t>
            </a:r>
            <a:endParaRPr lang="ru-RU" dirty="0">
              <a:solidFill>
                <a:srgbClr val="FF99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3500438"/>
            <a:ext cx="7472386" cy="3025765"/>
          </a:xfrm>
        </p:spPr>
        <p:txBody>
          <a:bodyPr>
            <a:normAutofit fontScale="77500" lnSpcReduction="20000"/>
          </a:bodyPr>
          <a:lstStyle/>
          <a:p>
            <a:r>
              <a:rPr lang="ru-RU" sz="18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1.Медіаграмотність</a:t>
            </a:r>
            <a:r>
              <a:rPr lang="ru-RU" sz="1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(походить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термінів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критичне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бачення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» та «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візуальна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грамотність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»).</a:t>
            </a:r>
          </a:p>
          <a:p>
            <a:r>
              <a:rPr lang="ru-RU" sz="1800" b="1" dirty="0" err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Медіаграмотність</a:t>
            </a:r>
            <a:r>
              <a:rPr lang="ru-RU" sz="18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експериментувати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інтерпретувати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медіатексти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Канадський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науковець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консультант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питань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медіаграмотності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Кріс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Ворсноп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Chr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Worsnop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медіаграмотність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результат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медіаосвіти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вивчення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медіа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1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800" dirty="0" err="1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1800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науковці</a:t>
            </a:r>
            <a:r>
              <a:rPr lang="ru-RU" sz="1800" dirty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вважають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медіаграмотність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спрямована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те,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була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активна 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грамотна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така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розвинуту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сприймати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створювати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медіатексти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розуміти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соціокультурний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політичний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контексти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медіа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сучасному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кодові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репрезентативні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використовують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Роберт </a:t>
            </a:r>
            <a:r>
              <a:rPr lang="ru-RU" sz="1800" b="1" dirty="0" err="1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К’юбі</a:t>
            </a:r>
            <a:r>
              <a:rPr lang="ru-RU" sz="1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Robert </a:t>
            </a:r>
            <a:r>
              <a:rPr lang="en-US" sz="1800" b="1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Kubey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uk-UA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вважає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медіаграмотність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передавати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формах.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1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Загальне підведення підсумку.</a:t>
            </a:r>
            <a:r>
              <a:rPr lang="ru-RU" sz="18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Фактично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науковці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сходяться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на тому,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медіаграмотність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набуті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час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навчання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навички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аналізувати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оцінювати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медіа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0" name="Picture 2" descr="Very Verified. Онлайн-курс з медіаграмотност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7422" y="1428736"/>
            <a:ext cx="4169850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Підвищуючи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медіаграмотність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людина</a:t>
            </a:r>
            <a:r>
              <a:rPr lang="ru-RU" sz="1800" b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отримує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чіткіше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уявлення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про межу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реальним</a:t>
            </a:r>
            <a:r>
              <a:rPr lang="ru-RU" sz="1800" b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світом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світом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створили для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неї</a:t>
            </a:r>
            <a:r>
              <a:rPr lang="ru-RU" sz="1800" b="1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мас-медіа</a:t>
            </a:r>
            <a:r>
              <a:rPr lang="ru-RU" sz="1800" dirty="0">
                <a:solidFill>
                  <a:srgbClr val="3399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accent2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Дж. </a:t>
            </a:r>
            <a:r>
              <a:rPr lang="ru-RU" sz="18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Поттер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медіаграмотності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357694"/>
            <a:ext cx="8229600" cy="1768469"/>
          </a:xfrm>
        </p:spPr>
        <p:txBody>
          <a:bodyPr>
            <a:noAutofit/>
          </a:bodyPr>
          <a:lstStyle/>
          <a:p>
            <a:r>
              <a:rPr lang="ru-RU" sz="1600" b="1" dirty="0" err="1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Медіаграмотність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категорія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Нема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нульового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медіаграмотності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як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нема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найвищого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16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Медіаграмотність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континуум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Сила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переконань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кількості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структурованих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вона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володіє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Своєю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чергою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структурованих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базується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на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навичках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досвіді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конкретної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особистості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Люди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діють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нижчих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рівнях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медіа-грамотності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слабкі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обмежені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погляди на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медіа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Таким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притаманні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поверховіші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гірше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організовані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неадекватний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погляд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на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>
                <a:latin typeface="Times New Roman" pitchFamily="18" charset="0"/>
                <a:cs typeface="Times New Roman" pitchFamily="18" charset="0"/>
              </a:rPr>
              <a:t>медіаповідомлень</a:t>
            </a:r>
            <a:r>
              <a:rPr lang="ru-RU" sz="16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146" name="Picture 2" descr="Перший Індекс медіаграмотності: який діагноз поставили критичному мисленню  українців - MediaSapiens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500174"/>
            <a:ext cx="4786307" cy="273269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Пам’ятаючи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медіаграмотність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континуум,</a:t>
            </a:r>
            <a:r>
              <a:rPr lang="ru-RU" sz="18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виділяє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вісім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ключових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медіаграмотності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14356"/>
            <a:ext cx="8643998" cy="592935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осягнення</a:t>
            </a:r>
            <a:r>
              <a:rPr lang="ru-RU" sz="18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основних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ним/нею);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усвідомлювання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розпізнавання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звучання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ототожнювання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значень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усвідомлювання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викладеної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відрізняння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вигадки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того,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бути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реальності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вирізняння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реклами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8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скептицизму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можливої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брехні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рекламі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чітке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подобається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побачити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смішне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некомічних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героях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інтенсивний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розвиток</a:t>
            </a:r>
            <a:r>
              <a:rPr lang="ru-RU" sz="1800" b="1" dirty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потужна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мотивація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пошуку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конкретної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вироблення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чітких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наборів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надається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перевага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корисності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отриманої</a:t>
            </a: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>
              <a:buFont typeface="Wingdings" pitchFamily="2" charset="2"/>
              <a:buChar char="v"/>
            </a:pPr>
            <a:r>
              <a:rPr lang="ru-RU" sz="18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емпіричне</a:t>
            </a:r>
            <a:r>
              <a:rPr lang="ru-RU" sz="18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вивчання</a:t>
            </a:r>
            <a:r>
              <a:rPr lang="ru-RU" sz="18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контенту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переказів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пошук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сюрпризів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емоційних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моральних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реакцій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почуттів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критичне</a:t>
            </a:r>
            <a:r>
              <a:rPr lang="ru-RU" sz="18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18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сприймання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повідомлень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такими,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подальше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відповідному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глибоке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детальне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розуміння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історичного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економічного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художнього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контекстів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систем,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представлених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повідомленні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уловлювати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нюанси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поданні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відмінність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подання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повідомлень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цю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тему,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зробити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висновки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про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сильні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слабкі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сторони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err="1" smtClean="0">
                <a:latin typeface="Times New Roman" pitchFamily="18" charset="0"/>
                <a:cs typeface="Times New Roman" pitchFamily="18" charset="0"/>
              </a:rPr>
              <a:t>повідомлення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1800" dirty="0" smtClean="0"/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2. Соціально-комунікаційні технології в контексті </a:t>
            </a:r>
            <a:r>
              <a:rPr lang="uk-UA" sz="2400" dirty="0" err="1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медіаграмотності</a:t>
            </a:r>
            <a:endParaRPr lang="ru-RU" sz="2400" dirty="0">
              <a:solidFill>
                <a:srgbClr val="00CC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uk-UA" sz="22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Комунікаційні </a:t>
            </a:r>
            <a:r>
              <a:rPr lang="uk-UA" sz="22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технологі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на думку Г.Г.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Почепцова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мають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характерну спільну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рису, а саме: вони чинять спробу впливати на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масову свідомість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, що й вирізняє їх від інших варіантів міжособистісного впливу.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r>
              <a:rPr lang="uk-UA" sz="2200" b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Соціально-комунікаційні технології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, як вважає О.М. Холод, – це система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маніпулятивних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дій-комплексів, спрямованих на зміну поведінки соціуму.</a:t>
            </a:r>
          </a:p>
          <a:p>
            <a:pPr>
              <a:buNone/>
            </a:pPr>
            <a:endParaRPr lang="uk-UA" sz="22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sz="2200" b="1" i="1" dirty="0" smtClean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Соціально-комунікаційні </a:t>
            </a:r>
            <a:r>
              <a:rPr lang="uk-UA" sz="2200" b="1" i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технології</a:t>
            </a:r>
            <a:r>
              <a:rPr lang="uk-UA" sz="22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це система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маніпулятивних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дій-комплексів, спрямованих на зміну поведінки соціуму.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Прикладні соціально-комунікаційні технології</a:t>
            </a:r>
            <a:r>
              <a:rPr lang="uk-UA" sz="2200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визначаються як такі, що мають практичний характер, відповідно до формули наукової спеціальності, у системі соціальної діяльності (у науці, політиці, освіті, культурі, а також – на виробництві).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200" b="1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Теоретичні соціально-комунікаційні технології</a:t>
            </a:r>
            <a:r>
              <a:rPr lang="uk-UA" sz="2200" dirty="0">
                <a:solidFill>
                  <a:srgbClr val="00CC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err="1" smtClean="0">
                <a:latin typeface="Times New Roman" pitchFamily="18" charset="0"/>
                <a:cs typeface="Times New Roman" pitchFamily="18" charset="0"/>
              </a:rPr>
              <a:t>-це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ті, що не мають практичного характеру і розробляються з метою вдосконалення концепцій і теорій соціально-комунікаційних технологій і комунікаційних технологій. 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714356"/>
          </a:xfrm>
        </p:spPr>
        <p:txBody>
          <a:bodyPr>
            <a:normAutofit/>
          </a:bodyPr>
          <a:lstStyle/>
          <a:p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3.Медіаграмотністьта </a:t>
            </a: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медіа компетентність педагога в контексті </a:t>
            </a:r>
            <a:r>
              <a:rPr lang="uk-UA" sz="18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медіаосвіти</a:t>
            </a:r>
            <a:r>
              <a:rPr lang="uk-UA" sz="18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800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428868"/>
            <a:ext cx="8229600" cy="3697295"/>
          </a:xfrm>
        </p:spPr>
        <p:txBody>
          <a:bodyPr>
            <a:noAutofit/>
          </a:bodyPr>
          <a:lstStyle/>
          <a:p>
            <a:r>
              <a:rPr lang="uk-UA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нформатизація</a:t>
            </a:r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b="1" dirty="0" err="1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комп’ютеризація</a:t>
            </a:r>
            <a:r>
              <a:rPr lang="ru-RU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вимагають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людей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навиків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нового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покликаних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забезпечити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адаптацію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 умов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реалій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комп’ютеризованого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гарантувати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їм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гідне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такому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суспільстві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Тому не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погодитися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висновком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інформатизація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впливає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всіх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суспільства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індивідуальному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так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організаційному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робочому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місці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побуті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 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зв’язку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сьогодні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перед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освітянською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спільнотою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глобальне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підготувати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підростаюче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покоління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нових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умов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життя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високоавтоматизованому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інформаційному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середовищі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навчити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ефективно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використовувати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можливості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захищатися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негативних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впливів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Важливим завданням сучасної школи 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є не тільки формувати вміння оперувати власними знаннями, а й бути готовим до критичного переосмислення інформації, потік  якої зараз падає на дітей. Педагог повинен повсякчас розвиватись і відповідати сучасним потребам здобувачів освіти, інакше він втратить зацікавленість до свого предмету  і до себе як наставника і професіонала. Без додаткового навчання новим навичкам не вдасться відповідати сучасним вимогам. Стимулювання власного та професійного розвинення передбачає «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Концепц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ія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впровадження медіа освіти в </a:t>
            </a:r>
            <a:r>
              <a:rPr lang="uk-UA" sz="1200" dirty="0" err="1" smtClean="0">
                <a:latin typeface="Times New Roman" pitchFamily="18" charset="0"/>
                <a:cs typeface="Times New Roman" pitchFamily="18" charset="0"/>
              </a:rPr>
              <a:t>України”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Медіа компетентність стає ключовою компетентністю для сучасного педагога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, необхідністю для існування в сучасному освітньому просторі. Сутність медіа компетентності полягає в сукупності мотивів особистості, її навичок, що сприяють вибору, використанню, критичному аналізу, аргументованій оцінці, створенню і передачі медіа текстів у різних видах, формах і жанрах, аналізу складних процесів  функціонування  медіа у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соціумі.</a:t>
            </a:r>
          </a:p>
          <a:p>
            <a:r>
              <a:rPr lang="uk-UA" sz="1200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Вчитель, який володіє медіа компетентністю в своїй професійній діяльності, вміє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 здійснювати критичний огляд медіа текстів, застосовувати  раціональні методи пошуку, відбору, систематизації і використанню медіа текстів, здатен протистояти маніпуляції та пропаганді, застосовує у процесі навчання комп`ютерні програми навчання, навчальні ресурси глобальної системи Інтернету, раціонально поєднує традиційні методи навчання з мультимедійними засобами ілюстрації та демонстрації </a:t>
            </a:r>
            <a:r>
              <a:rPr lang="uk-UA" sz="1200" dirty="0" smtClean="0">
                <a:latin typeface="Times New Roman" pitchFamily="18" charset="0"/>
                <a:cs typeface="Times New Roman" pitchFamily="18" charset="0"/>
              </a:rPr>
              <a:t>інформації.</a:t>
            </a:r>
            <a:endParaRPr lang="ru-RU" sz="12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3554" name="Picture 2" descr="Методичний веб-квест &quot;Формування інноваційної грамотності та культури  педагога»: Вчитель ХХІ столітт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642918"/>
            <a:ext cx="3286148" cy="17264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Особливості навчання </a:t>
            </a:r>
            <a:r>
              <a:rPr lang="uk-UA" sz="2800" b="1" dirty="0" err="1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медіаграмотності</a:t>
            </a:r>
            <a:r>
              <a:rPr lang="uk-UA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в початковій </a:t>
            </a:r>
            <a:r>
              <a:rPr lang="uk-UA" sz="2800" b="1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школі (ЗДО відповідно специфіки роботи).</a:t>
            </a:r>
            <a:endParaRPr lang="ru-RU" sz="2800" b="1" dirty="0">
              <a:solidFill>
                <a:srgbClr val="92D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index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14480" y="1500174"/>
            <a:ext cx="2796757" cy="1857388"/>
          </a:xfrm>
        </p:spPr>
      </p:pic>
      <p:sp>
        <p:nvSpPr>
          <p:cNvPr id="5" name="Прямоугольник 4"/>
          <p:cNvSpPr/>
          <p:nvPr/>
        </p:nvSpPr>
        <p:spPr>
          <a:xfrm>
            <a:off x="4929190" y="2000240"/>
            <a:ext cx="37862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Освіта, що не вчить успішно жити в сучасному світі, не має жодної </a:t>
            </a:r>
            <a:r>
              <a:rPr lang="uk-UA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цінності.</a:t>
            </a:r>
            <a:endParaRPr lang="uk-UA" dirty="0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uk-UA" b="1" i="1" dirty="0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Р.</a:t>
            </a:r>
            <a:r>
              <a:rPr lang="uk-UA" b="1" i="1" dirty="0" err="1" smtClean="0">
                <a:solidFill>
                  <a:srgbClr val="D60093"/>
                </a:solidFill>
                <a:latin typeface="Times New Roman" pitchFamily="18" charset="0"/>
                <a:cs typeface="Times New Roman" pitchFamily="18" charset="0"/>
              </a:rPr>
              <a:t>Кіосакі</a:t>
            </a:r>
            <a:endParaRPr lang="uk-UA" dirty="0" smtClean="0">
              <a:solidFill>
                <a:srgbClr val="D6009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7158" y="3500438"/>
            <a:ext cx="82153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err="1" smtClean="0"/>
              <a:t>Особливості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проведення</a:t>
            </a:r>
            <a:r>
              <a:rPr lang="ru-RU" sz="1400" dirty="0" smtClean="0"/>
              <a:t> занять, на </a:t>
            </a:r>
            <a:r>
              <a:rPr lang="ru-RU" sz="1400" dirty="0" err="1" smtClean="0"/>
              <a:t>яких</a:t>
            </a:r>
            <a:r>
              <a:rPr lang="ru-RU" sz="1400" dirty="0" smtClean="0"/>
              <a:t> </a:t>
            </a:r>
            <a:r>
              <a:rPr lang="ru-RU" sz="1400" dirty="0" err="1" smtClean="0"/>
              <a:t>відбувається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формування</a:t>
            </a:r>
            <a:r>
              <a:rPr lang="ru-RU" sz="1400" dirty="0" smtClean="0"/>
              <a:t> основ </a:t>
            </a:r>
            <a:r>
              <a:rPr lang="ru-RU" sz="1400" dirty="0" err="1" smtClean="0"/>
              <a:t>медіаграмотності</a:t>
            </a:r>
            <a:r>
              <a:rPr lang="ru-RU" sz="1400" dirty="0" smtClean="0"/>
              <a:t> </a:t>
            </a:r>
            <a:r>
              <a:rPr lang="ru-RU" sz="1400" dirty="0" err="1" smtClean="0"/>
              <a:t>дошкільнят</a:t>
            </a:r>
            <a:r>
              <a:rPr lang="ru-RU" sz="1400" dirty="0" smtClean="0"/>
              <a:t>, </a:t>
            </a:r>
            <a:r>
              <a:rPr lang="ru-RU" sz="1400" dirty="0" err="1" smtClean="0"/>
              <a:t>полягають</a:t>
            </a:r>
            <a:r>
              <a:rPr lang="ru-RU" sz="1400" dirty="0" smtClean="0"/>
              <a:t> у тому, </a:t>
            </a:r>
            <a:r>
              <a:rPr lang="ru-RU" sz="1400" dirty="0" err="1" smtClean="0"/>
              <a:t>що</a:t>
            </a:r>
            <a:r>
              <a:rPr lang="ru-RU" sz="1400" dirty="0" smtClean="0"/>
              <a:t> </a:t>
            </a:r>
            <a:r>
              <a:rPr lang="ru-RU" sz="1400" dirty="0" err="1" smtClean="0"/>
              <a:t>дидактичні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завдання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будь-якої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медіа</a:t>
            </a:r>
            <a:r>
              <a:rPr lang="ru-RU" sz="1400" dirty="0" smtClean="0"/>
              <a:t> </a:t>
            </a:r>
            <a:r>
              <a:rPr lang="ru-RU" sz="1400" dirty="0" err="1" smtClean="0"/>
              <a:t>вправи</a:t>
            </a:r>
            <a:r>
              <a:rPr lang="ru-RU" sz="1400" dirty="0" smtClean="0"/>
              <a:t>, яка </a:t>
            </a:r>
            <a:r>
              <a:rPr lang="ru-RU" sz="1400" dirty="0" err="1" smtClean="0"/>
              <a:t>інтегрується</a:t>
            </a:r>
            <a:r>
              <a:rPr lang="ru-RU" sz="1400" dirty="0" smtClean="0"/>
              <a:t> </a:t>
            </a:r>
            <a:r>
              <a:rPr lang="ru-RU" sz="1400" dirty="0" smtClean="0"/>
              <a:t>в </a:t>
            </a:r>
            <a:r>
              <a:rPr lang="ru-RU" sz="1400" dirty="0" err="1" smtClean="0"/>
              <a:t>навчальні</a:t>
            </a:r>
            <a:r>
              <a:rPr lang="ru-RU" sz="1400" dirty="0" smtClean="0"/>
              <a:t> </a:t>
            </a:r>
            <a:r>
              <a:rPr lang="ru-RU" sz="1400" dirty="0" err="1" smtClean="0"/>
              <a:t>заняття</a:t>
            </a:r>
            <a:r>
              <a:rPr lang="ru-RU" sz="1400" dirty="0" smtClean="0"/>
              <a:t>, </a:t>
            </a:r>
            <a:r>
              <a:rPr lang="ru-RU" sz="1400" dirty="0" err="1" smtClean="0"/>
              <a:t>мають</a:t>
            </a:r>
            <a:r>
              <a:rPr lang="ru-RU" sz="1400" dirty="0" smtClean="0"/>
              <a:t> </a:t>
            </a:r>
            <a:r>
              <a:rPr lang="ru-RU" sz="1400" dirty="0" err="1" smtClean="0"/>
              <a:t>формулюватися</a:t>
            </a:r>
            <a:r>
              <a:rPr lang="ru-RU" sz="1400" dirty="0" smtClean="0"/>
              <a:t> так, </a:t>
            </a:r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сприяти</a:t>
            </a:r>
            <a:r>
              <a:rPr lang="ru-RU" sz="1400" dirty="0" smtClean="0"/>
              <a:t> </a:t>
            </a:r>
            <a:r>
              <a:rPr lang="ru-RU" sz="1400" dirty="0" err="1" smtClean="0"/>
              <a:t>ефективній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взаємодії</a:t>
            </a:r>
            <a:r>
              <a:rPr lang="ru-RU" sz="1400" dirty="0" smtClean="0"/>
              <a:t> </a:t>
            </a:r>
            <a:r>
              <a:rPr lang="ru-RU" sz="1400" dirty="0" err="1" smtClean="0"/>
              <a:t>суб’єктів</a:t>
            </a:r>
            <a:r>
              <a:rPr lang="ru-RU" sz="1400" dirty="0" smtClean="0"/>
              <a:t> </a:t>
            </a:r>
            <a:r>
              <a:rPr lang="ru-RU" sz="1400" dirty="0" err="1" smtClean="0"/>
              <a:t>освітнього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процесу</a:t>
            </a:r>
            <a:r>
              <a:rPr lang="ru-RU" sz="1400" dirty="0" smtClean="0"/>
              <a:t> на </a:t>
            </a:r>
            <a:r>
              <a:rPr lang="ru-RU" sz="1400" dirty="0" err="1" smtClean="0"/>
              <a:t>індивідуальному</a:t>
            </a:r>
            <a:r>
              <a:rPr lang="ru-RU" sz="1400" dirty="0" smtClean="0"/>
              <a:t> (</a:t>
            </a:r>
            <a:r>
              <a:rPr lang="ru-RU" sz="1400" dirty="0" err="1" smtClean="0"/>
              <a:t>це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розвиток</a:t>
            </a:r>
            <a:r>
              <a:rPr lang="ru-RU" sz="1400" dirty="0" smtClean="0"/>
              <a:t> </a:t>
            </a:r>
            <a:r>
              <a:rPr lang="ru-RU" sz="1400" dirty="0" err="1" smtClean="0"/>
              <a:t>медіакультури</a:t>
            </a:r>
            <a:r>
              <a:rPr lang="ru-RU" sz="1400" dirty="0" smtClean="0"/>
              <a:t> </a:t>
            </a:r>
            <a:r>
              <a:rPr lang="ru-RU" sz="1400" dirty="0" err="1" smtClean="0"/>
              <a:t>дитини</a:t>
            </a:r>
            <a:r>
              <a:rPr lang="ru-RU" sz="1400" dirty="0" smtClean="0"/>
              <a:t>) </a:t>
            </a:r>
            <a:r>
              <a:rPr lang="ru-RU" sz="1400" dirty="0" err="1" smtClean="0"/>
              <a:t>й</a:t>
            </a:r>
            <a:r>
              <a:rPr lang="ru-RU" sz="1400" dirty="0" smtClean="0"/>
              <a:t> </a:t>
            </a:r>
            <a:r>
              <a:rPr lang="ru-RU" sz="1400" dirty="0" err="1" smtClean="0"/>
              <a:t>груповому</a:t>
            </a:r>
            <a:r>
              <a:rPr lang="ru-RU" sz="1400" dirty="0" smtClean="0"/>
              <a:t> (</a:t>
            </a:r>
            <a:r>
              <a:rPr lang="ru-RU" sz="1400" dirty="0" err="1" smtClean="0"/>
              <a:t>міжгрупова</a:t>
            </a:r>
            <a:r>
              <a:rPr lang="ru-RU" sz="1400" dirty="0" smtClean="0"/>
              <a:t> </a:t>
            </a:r>
            <a:r>
              <a:rPr lang="ru-RU" sz="1400" dirty="0" err="1" smtClean="0"/>
              <a:t>взаємодія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приводу </a:t>
            </a:r>
            <a:r>
              <a:rPr lang="ru-RU" sz="1400" dirty="0" err="1" smtClean="0"/>
              <a:t>медіапрактик</a:t>
            </a:r>
            <a:r>
              <a:rPr lang="ru-RU" sz="1400" dirty="0" smtClean="0"/>
              <a:t>) </a:t>
            </a:r>
            <a:r>
              <a:rPr lang="ru-RU" sz="1400" dirty="0" err="1" smtClean="0"/>
              <a:t>рівнях</a:t>
            </a:r>
            <a:r>
              <a:rPr lang="ru-RU" sz="1400" dirty="0" smtClean="0"/>
              <a:t>.</a:t>
            </a:r>
          </a:p>
          <a:p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Упроваджувати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медіаосвіту</a:t>
            </a:r>
            <a:r>
              <a:rPr lang="ru-RU" sz="1400" dirty="0" smtClean="0"/>
              <a:t> в </a:t>
            </a:r>
            <a:r>
              <a:rPr lang="ru-RU" sz="1400" dirty="0" err="1" smtClean="0"/>
              <a:t>освітній</a:t>
            </a:r>
            <a:r>
              <a:rPr lang="ru-RU" sz="1400" dirty="0" smtClean="0"/>
              <a:t> </a:t>
            </a:r>
            <a:r>
              <a:rPr lang="ru-RU" sz="1400" dirty="0" err="1" smtClean="0"/>
              <a:t>процес</a:t>
            </a:r>
            <a:r>
              <a:rPr lang="ru-RU" sz="1400" dirty="0" smtClean="0"/>
              <a:t> ЗДО </a:t>
            </a:r>
            <a:r>
              <a:rPr lang="ru-RU" sz="1400" dirty="0" err="1" smtClean="0"/>
              <a:t>доречно</a:t>
            </a:r>
            <a:r>
              <a:rPr lang="ru-RU" sz="1400" dirty="0" smtClean="0"/>
              <a:t> </a:t>
            </a:r>
            <a:r>
              <a:rPr lang="ru-RU" sz="1400" dirty="0" err="1" smtClean="0"/>
              <a:t>поступово</a:t>
            </a:r>
            <a:r>
              <a:rPr lang="ru-RU" sz="1400" dirty="0" smtClean="0"/>
              <a:t>, </a:t>
            </a:r>
            <a:r>
              <a:rPr lang="ru-RU" sz="1400" dirty="0" err="1" smtClean="0"/>
              <a:t>починаючи</a:t>
            </a:r>
            <a:r>
              <a:rPr lang="ru-RU" sz="1400" dirty="0" smtClean="0"/>
              <a:t> </a:t>
            </a:r>
            <a:r>
              <a:rPr lang="ru-RU" sz="1400" dirty="0" err="1" smtClean="0"/>
              <a:t>з</a:t>
            </a:r>
            <a:r>
              <a:rPr lang="ru-RU" sz="1400" dirty="0" smtClean="0"/>
              <a:t> </a:t>
            </a:r>
            <a:r>
              <a:rPr lang="ru-RU" sz="1400" dirty="0" err="1" smtClean="0"/>
              <a:t>розвитку</a:t>
            </a: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err="1" smtClean="0"/>
              <a:t>сприйняття</a:t>
            </a:r>
            <a:r>
              <a:rPr lang="ru-RU" sz="1400" dirty="0" smtClean="0"/>
              <a:t> </a:t>
            </a:r>
            <a:r>
              <a:rPr lang="ru-RU" sz="1400" dirty="0" err="1" smtClean="0"/>
              <a:t>медіатекстів</a:t>
            </a:r>
            <a:r>
              <a:rPr lang="ru-RU" sz="1400" dirty="0" smtClean="0"/>
              <a:t>, «</a:t>
            </a:r>
            <a:r>
              <a:rPr lang="ru-RU" sz="1400" dirty="0" err="1" smtClean="0"/>
              <a:t>читання</a:t>
            </a:r>
            <a:r>
              <a:rPr lang="ru-RU" sz="1400" dirty="0" smtClean="0"/>
              <a:t>» </a:t>
            </a:r>
            <a:r>
              <a:rPr lang="ru-RU" sz="1400" dirty="0" err="1" smtClean="0"/>
              <a:t>їхньої</a:t>
            </a:r>
            <a:r>
              <a:rPr lang="ru-RU" sz="1400" dirty="0" smtClean="0"/>
              <a:t> </a:t>
            </a:r>
            <a:r>
              <a:rPr lang="ru-RU" sz="1400" dirty="0" err="1" smtClean="0"/>
              <a:t>мови</a:t>
            </a:r>
            <a:r>
              <a:rPr lang="ru-RU" sz="1400" dirty="0" smtClean="0"/>
              <a:t>, </a:t>
            </a:r>
            <a:r>
              <a:rPr lang="ru-RU" sz="1400" dirty="0" err="1" smtClean="0"/>
              <a:t>активізації</a:t>
            </a:r>
            <a:r>
              <a:rPr lang="ru-RU" sz="1400" dirty="0" smtClean="0"/>
              <a:t> </a:t>
            </a:r>
            <a:r>
              <a:rPr lang="ru-RU" sz="1400" dirty="0" err="1" smtClean="0"/>
              <a:t>уяви</a:t>
            </a:r>
            <a:r>
              <a:rPr lang="ru-RU" sz="1400" dirty="0" smtClean="0"/>
              <a:t>, </a:t>
            </a:r>
            <a:r>
              <a:rPr lang="ru-RU" sz="1400" dirty="0" err="1" smtClean="0"/>
              <a:t>зорової</a:t>
            </a:r>
            <a:r>
              <a:rPr lang="ru-RU" sz="1400" dirty="0" smtClean="0"/>
              <a:t> </a:t>
            </a:r>
            <a:r>
              <a:rPr lang="ru-RU" sz="1400" dirty="0" err="1" smtClean="0"/>
              <a:t>пам’яті</a:t>
            </a:r>
            <a:r>
              <a:rPr lang="ru-RU" sz="1400" dirty="0" smtClean="0"/>
              <a:t>, </a:t>
            </a:r>
            <a:r>
              <a:rPr lang="ru-RU" sz="1400" dirty="0" err="1" smtClean="0"/>
              <a:t>розвитку</a:t>
            </a:r>
            <a:r>
              <a:rPr lang="ru-RU" sz="1400" dirty="0" smtClean="0"/>
              <a:t> </a:t>
            </a:r>
            <a:r>
              <a:rPr lang="ru-RU" sz="1400" dirty="0" err="1" smtClean="0"/>
              <a:t>різ</a:t>
            </a:r>
            <a:r>
              <a:rPr lang="ru-RU" sz="1400" dirty="0" smtClean="0"/>
              <a:t>-</a:t>
            </a:r>
            <a:br>
              <a:rPr lang="ru-RU" sz="1400" dirty="0" smtClean="0"/>
            </a:br>
            <a:r>
              <a:rPr lang="ru-RU" sz="1400" dirty="0" smtClean="0"/>
              <a:t>них </a:t>
            </a:r>
            <a:r>
              <a:rPr lang="ru-RU" sz="1400" dirty="0" err="1" smtClean="0"/>
              <a:t>видів</a:t>
            </a:r>
            <a:r>
              <a:rPr lang="ru-RU" sz="1400" dirty="0" smtClean="0"/>
              <a:t> </a:t>
            </a:r>
            <a:r>
              <a:rPr lang="ru-RU" sz="1400" dirty="0" err="1" smtClean="0"/>
              <a:t>мислення</a:t>
            </a:r>
            <a:r>
              <a:rPr lang="ru-RU" sz="1400" dirty="0" smtClean="0"/>
              <a:t>, </a:t>
            </a:r>
            <a:r>
              <a:rPr lang="ru-RU" sz="1400" dirty="0" err="1" smtClean="0"/>
              <a:t>зокрема</a:t>
            </a:r>
            <a:r>
              <a:rPr lang="ru-RU" sz="1400" dirty="0" smtClean="0"/>
              <a:t> критичного. Для </a:t>
            </a:r>
            <a:r>
              <a:rPr lang="ru-RU" sz="1400" dirty="0" err="1" smtClean="0"/>
              <a:t>чого</a:t>
            </a:r>
            <a:r>
              <a:rPr lang="ru-RU" sz="1400" dirty="0" smtClean="0"/>
              <a:t> </a:t>
            </a:r>
            <a:r>
              <a:rPr lang="ru-RU" sz="1400" dirty="0" err="1" smtClean="0"/>
              <a:t>варто</a:t>
            </a:r>
            <a:r>
              <a:rPr lang="ru-RU" sz="1400" dirty="0" smtClean="0"/>
              <a:t> </a:t>
            </a:r>
            <a:r>
              <a:rPr lang="ru-RU" sz="1400" dirty="0" err="1" smtClean="0"/>
              <a:t>використовувати</a:t>
            </a:r>
            <a:r>
              <a:rPr lang="ru-RU" sz="1400" dirty="0" smtClean="0"/>
              <a:t> </a:t>
            </a:r>
            <a:r>
              <a:rPr lang="ru-RU" sz="1400" dirty="0" err="1" smtClean="0"/>
              <a:t>різні</a:t>
            </a:r>
            <a:r>
              <a:rPr lang="ru-RU" sz="1400" dirty="0" smtClean="0"/>
              <a:t> </a:t>
            </a:r>
            <a:r>
              <a:rPr lang="ru-RU" sz="1400" dirty="0" err="1" smtClean="0"/>
              <a:t>способи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навчальної</a:t>
            </a:r>
            <a:r>
              <a:rPr lang="ru-RU" sz="1400" dirty="0" smtClean="0"/>
              <a:t> </a:t>
            </a:r>
            <a:r>
              <a:rPr lang="ru-RU" sz="1400" dirty="0" err="1" smtClean="0"/>
              <a:t>діяльності</a:t>
            </a:r>
            <a:r>
              <a:rPr lang="ru-RU" sz="1400" dirty="0" smtClean="0"/>
              <a:t>, </a:t>
            </a:r>
            <a:r>
              <a:rPr lang="ru-RU" sz="1400" dirty="0" err="1" smtClean="0"/>
              <a:t>які</a:t>
            </a:r>
            <a:r>
              <a:rPr lang="ru-RU" sz="1400" dirty="0" smtClean="0"/>
              <a:t> </a:t>
            </a:r>
            <a:r>
              <a:rPr lang="ru-RU" sz="1400" dirty="0" err="1" smtClean="0"/>
              <a:t>узагальнила</a:t>
            </a:r>
            <a:r>
              <a:rPr lang="ru-RU" sz="1400" dirty="0" smtClean="0"/>
              <a:t> О. С. </a:t>
            </a:r>
            <a:r>
              <a:rPr lang="ru-RU" sz="1400" dirty="0" smtClean="0"/>
              <a:t>Качура.</a:t>
            </a:r>
          </a:p>
          <a:p>
            <a:endParaRPr lang="ru-RU" sz="1400" dirty="0" smtClean="0"/>
          </a:p>
          <a:p>
            <a:r>
              <a:rPr lang="ru-RU" sz="1400" dirty="0" err="1" smtClean="0"/>
              <a:t>Щоб</a:t>
            </a:r>
            <a:r>
              <a:rPr lang="ru-RU" sz="1400" dirty="0" smtClean="0"/>
              <a:t> </a:t>
            </a:r>
            <a:r>
              <a:rPr lang="ru-RU" sz="1400" dirty="0" err="1" smtClean="0"/>
              <a:t>навчання</a:t>
            </a:r>
            <a:r>
              <a:rPr lang="ru-RU" sz="1400" dirty="0" smtClean="0"/>
              <a:t> </a:t>
            </a:r>
            <a:r>
              <a:rPr lang="ru-RU" sz="1400" dirty="0" err="1" smtClean="0"/>
              <a:t>дітей</a:t>
            </a:r>
            <a:r>
              <a:rPr lang="ru-RU" sz="1400" dirty="0" smtClean="0"/>
              <a:t> </a:t>
            </a:r>
            <a:r>
              <a:rPr lang="ru-RU" sz="1400" dirty="0" err="1" smtClean="0"/>
              <a:t>було</a:t>
            </a:r>
            <a:r>
              <a:rPr lang="ru-RU" sz="1400" dirty="0" smtClean="0"/>
              <a:t> без </a:t>
            </a:r>
            <a:r>
              <a:rPr lang="ru-RU" sz="1400" dirty="0" smtClean="0"/>
              <a:t>примусу.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229600" cy="368280"/>
          </a:xfrm>
        </p:spPr>
        <p:txBody>
          <a:bodyPr>
            <a:normAutofit fontScale="90000"/>
          </a:bodyPr>
          <a:lstStyle/>
          <a:p>
            <a:r>
              <a:rPr lang="uk-UA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Шляхи розвитку </a:t>
            </a:r>
            <a:r>
              <a:rPr lang="uk-UA" sz="1800" dirty="0" err="1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медіаграмотності</a:t>
            </a:r>
            <a:r>
              <a:rPr lang="uk-UA" sz="1800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 та критичного мислення дітей дошкільного віку (молодших школярів</a:t>
            </a:r>
            <a:r>
              <a:rPr lang="uk-UA" sz="1600" dirty="0" smtClean="0">
                <a:solidFill>
                  <a:srgbClr val="00B0F0"/>
                </a:solidFill>
              </a:rPr>
              <a:t>).</a:t>
            </a:r>
            <a:endParaRPr lang="ru-RU" sz="1600" dirty="0">
              <a:solidFill>
                <a:srgbClr val="00B0F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571480"/>
            <a:ext cx="8858312" cy="6000792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1600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Модель шкільної </a:t>
            </a:r>
            <a:r>
              <a:rPr lang="uk-UA" sz="1600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медіаосвіти</a:t>
            </a:r>
            <a:r>
              <a:rPr lang="uk-UA" sz="1600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включає в себе:</a:t>
            </a:r>
          </a:p>
          <a:p>
            <a:pPr lvl="0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Навчальний курс «Сходинки до медіа грамотності».</a:t>
            </a:r>
          </a:p>
          <a:p>
            <a:pPr lvl="0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Інтеграцію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медіаосвіти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навчально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–виховний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 процес.</a:t>
            </a:r>
          </a:p>
          <a:p>
            <a:pPr lvl="0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Реалізує медіа проекти.</a:t>
            </a:r>
          </a:p>
          <a:p>
            <a:pPr lvl="0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Спонукає до участі у конкурсах з розробок 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медіапродуктів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Включає роботу з батьками.</a:t>
            </a:r>
          </a:p>
          <a:p>
            <a:pPr lvl="0"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- Самоосвіту педагога.</a:t>
            </a:r>
            <a:endParaRPr lang="ru-RU" sz="1600" b="1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None/>
            </a:pPr>
            <a:r>
              <a:rPr lang="ru-RU" sz="16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</a:t>
            </a:r>
            <a:r>
              <a:rPr lang="ru-RU" sz="16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Формування</a:t>
            </a:r>
            <a:r>
              <a:rPr lang="ru-RU" sz="16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критичного </a:t>
            </a:r>
            <a:r>
              <a:rPr lang="ru-RU" sz="1600" b="1" dirty="0" err="1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16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endParaRPr lang="ru-RU" sz="1600" dirty="0" smtClean="0">
              <a:solidFill>
                <a:srgbClr val="9966FF"/>
              </a:solidFill>
              <a:latin typeface="Times New Roman" pitchFamily="18" charset="0"/>
              <a:cs typeface="Times New Roman" pitchFamily="18" charset="0"/>
            </a:endParaRPr>
          </a:p>
          <a:p>
            <a:pPr lvl="0">
              <a:buFont typeface="Wingdings" pitchFamily="2" charset="2"/>
              <a:buChar char="v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пошукова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спрямованість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незалежність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критичне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ставлення до себе; </a:t>
            </a:r>
          </a:p>
          <a:p>
            <a:pPr lvl="0">
              <a:buFont typeface="Wingdings" pitchFamily="2" charset="2"/>
              <a:buChar char="v"/>
            </a:pP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вміння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дискутувати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; 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висувати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latin typeface="Times New Roman" pitchFamily="18" charset="0"/>
                <a:cs typeface="Times New Roman" pitchFamily="18" charset="0"/>
              </a:rPr>
              <a:t>ідеї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uk-UA" sz="1600" b="1" dirty="0" smtClean="0">
                <a:solidFill>
                  <a:srgbClr val="9966FF"/>
                </a:solidFill>
                <a:latin typeface="Times New Roman" pitchFamily="18" charset="0"/>
                <a:cs typeface="Times New Roman" pitchFamily="18" charset="0"/>
              </a:rPr>
              <a:t>                               Дуже важливим  аспектом медіа освіти є орієнтація на навчання у групах. </a:t>
            </a:r>
          </a:p>
          <a:p>
            <a:pPr>
              <a:buNone/>
            </a:pP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Групові інноваційні підходи для формування та розвитку критичного мислення:</a:t>
            </a:r>
          </a:p>
          <a:p>
            <a:pPr lvl="0"/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Технологія «Навчаючи - вчуся»</a:t>
            </a:r>
          </a:p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Аргументи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“ЗА”- аргументи “ПРОТИ”</a:t>
            </a:r>
          </a:p>
          <a:p>
            <a:pPr lvl="0"/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Стратегія«Позначки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Стратегія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«ЗХВ» (знаю, хочу знати, вивчу)</a:t>
            </a:r>
          </a:p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Читання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медіа текстів в групах</a:t>
            </a:r>
          </a:p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Мікрофон.</a:t>
            </a:r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Стратегія 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1600" dirty="0" err="1" smtClean="0">
                <a:latin typeface="Times New Roman" pitchFamily="18" charset="0"/>
                <a:cs typeface="Times New Roman" pitchFamily="18" charset="0"/>
              </a:rPr>
              <a:t>Кубування</a:t>
            </a:r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lvl="0"/>
            <a:endParaRPr lang="uk-UA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1083</TotalTime>
  <Words>913</Words>
  <Application>Microsoft Office PowerPoint</Application>
  <PresentationFormat>Экран (4:3)</PresentationFormat>
  <Paragraphs>106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Медіаграмотність</vt:lpstr>
      <vt:lpstr>План практичного заняття № 1 </vt:lpstr>
      <vt:lpstr>І. Теоретична частина. Розкрити питання. 1. Зміст і сутність медіаграмотності.</vt:lpstr>
      <vt:lpstr>Підвищуючи власну медіаграмотність, людина отримує чіткіше уявлення про межу між реальним світом і світом, що створили для неї мас-медіа. Дж. Поттер, підручник з медіаграмотності</vt:lpstr>
      <vt:lpstr>Пам’ятаючи, що медіаграмотність - континуум, автор виділяє вісім ключових рівнів медіаграмотності:</vt:lpstr>
      <vt:lpstr>2. Соціально-комунікаційні технології в контексті медіаграмотності</vt:lpstr>
      <vt:lpstr>3.Медіаграмотністьта медіа компетентність педагога в контексті медіаосвіти.</vt:lpstr>
      <vt:lpstr>Особливості навчання медіаграмотності в початковій школі (ЗДО відповідно специфіки роботи).</vt:lpstr>
      <vt:lpstr>Шляхи розвитку медіаграмотності та критичного мислення дітей дошкільного віку (молодших школярів).</vt:lpstr>
      <vt:lpstr>3 ігрові вправи з медіаграмотності для середнього та старшого дошкільного віку.</vt:lpstr>
      <vt:lpstr>Вправа № 3 «Інформаці навкруги»</vt:lpstr>
      <vt:lpstr>Список використаних джерелів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Медіаграмотність</dc:title>
  <dc:creator>User</dc:creator>
  <cp:lastModifiedBy>User</cp:lastModifiedBy>
  <cp:revision>24</cp:revision>
  <dcterms:created xsi:type="dcterms:W3CDTF">2022-09-18T18:48:45Z</dcterms:created>
  <dcterms:modified xsi:type="dcterms:W3CDTF">2022-09-21T17:54:04Z</dcterms:modified>
</cp:coreProperties>
</file>