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1" r:id="rId17"/>
    <p:sldId id="271" r:id="rId18"/>
    <p:sldId id="272" r:id="rId19"/>
    <p:sldId id="273" r:id="rId20"/>
    <p:sldId id="274" r:id="rId21"/>
    <p:sldId id="275" r:id="rId22"/>
    <p:sldId id="282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125" y="1341438"/>
            <a:ext cx="1555750" cy="527050"/>
          </a:xfrm>
        </p:spPr>
        <p:txBody>
          <a:bodyPr/>
          <a:lstStyle>
            <a:lvl1pPr algn="ctr">
              <a:defRPr sz="1300" spc="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CC513A6-4F12-49E8-AF19-7F336B88E5EC}" type="datetimeFigureOut">
              <a:rPr lang="en-US"/>
              <a:pPr>
                <a:defRPr/>
              </a:pPr>
              <a:t>10/25/2022</a:t>
            </a:fld>
            <a:endParaRPr lang="en-US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5500" cy="228600"/>
          </a:xfrm>
        </p:spPr>
        <p:txBody>
          <a:bodyPr/>
          <a:lstStyle>
            <a:lvl1pPr algn="l">
              <a:defRPr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7425" y="5211763"/>
            <a:ext cx="2111375" cy="228600"/>
          </a:xfrm>
        </p:spPr>
        <p:txBody>
          <a:bodyPr/>
          <a:lstStyle>
            <a:lvl1pPr>
              <a:defRPr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04FF15D-43D2-4534-8836-6FB4DF0CD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1A445-EB5A-416A-951F-62E094143A3C}" type="datetimeFigureOut">
              <a:rPr lang="en-US"/>
              <a:pPr>
                <a:defRPr/>
              </a:pPr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701EF-ED93-4BEF-B904-490F20DF1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8088D-6FFB-46C5-BE02-C1F840C229F4}" type="datetimeFigureOut">
              <a:rPr lang="en-US"/>
              <a:pPr>
                <a:defRPr/>
              </a:pPr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E1745-F4E4-462D-BD5B-156A41F5A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B0019-509D-4520-B844-849C5EA40886}" type="datetimeFigureOut">
              <a:rPr lang="en-US"/>
              <a:pPr>
                <a:defRPr/>
              </a:pPr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95C71-047D-4FCB-9582-C0A93B290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300" y="1344613"/>
            <a:ext cx="1555750" cy="530225"/>
          </a:xfrm>
        </p:spPr>
        <p:txBody>
          <a:bodyPr/>
          <a:lstStyle>
            <a:lvl1pPr algn="ctr">
              <a:defRPr lang="en-US" sz="1300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AD97AB5-4718-4A44-85F6-34002C66C0B3}" type="datetimeFigureOut">
              <a:rPr lang="ru-RU"/>
              <a:pPr>
                <a:defRPr/>
              </a:pPr>
              <a:t>25.10.2022</a:t>
            </a:fld>
            <a:endParaRPr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7088" cy="228600"/>
          </a:xfrm>
        </p:spPr>
        <p:txBody>
          <a:bodyPr/>
          <a:lstStyle>
            <a:lvl1pPr algn="l"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250" y="5211763"/>
            <a:ext cx="211296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E3A27-2115-4C6F-AE15-322D108C8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D6BD6-FB08-414D-AE4C-CA2AEB56FA1C}" type="datetimeFigureOut">
              <a:rPr lang="en-US"/>
              <a:pPr>
                <a:defRPr/>
              </a:pPr>
              <a:t>10/25/2022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10DEB-3E9E-4E13-855E-032E3AC9E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8350F-26F9-407C-8AC4-864EB354D848}" type="datetimeFigureOut">
              <a:rPr lang="en-US"/>
              <a:pPr>
                <a:defRPr/>
              </a:pPr>
              <a:t>10/25/2022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87394-C573-427B-B54D-61750ABA8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A81B-6009-4607-8416-F92769F43EA2}" type="datetimeFigureOut">
              <a:rPr lang="en-US"/>
              <a:pPr>
                <a:defRPr/>
              </a:pPr>
              <a:t>10/25/2022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3AD27-D40F-41D0-884B-877186B9C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BAC89-3008-4690-B320-D6EF81412594}" type="datetimeFigureOut">
              <a:rPr lang="en-US"/>
              <a:pPr>
                <a:defRPr/>
              </a:pPr>
              <a:t>10/25/2022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9AED9-73FD-41F4-BD24-FFD8BE209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246063" y="238125"/>
            <a:ext cx="8531225" cy="638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6BD7C-14D0-4138-9859-E16A24BFFC5B}" type="datetimeFigureOut">
              <a:rPr lang="en-US"/>
              <a:pPr>
                <a:defRPr/>
              </a:pPr>
              <a:t>10/25/2022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363" y="6223000"/>
            <a:ext cx="1463675" cy="274638"/>
          </a:xfrm>
        </p:spPr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2D671E-8B21-42AD-830A-75BA5AF62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9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F41C210D-BB96-4CDD-8065-CFB3B9D0D16F}" type="datetimeFigureOut">
              <a:rPr lang="en-US"/>
              <a:pPr>
                <a:defRPr/>
              </a:pPr>
              <a:t>10/25/2022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538" y="6227763"/>
            <a:ext cx="1463675" cy="273050"/>
          </a:xfrm>
        </p:spPr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986F15-6E35-4276-8660-36DD5838E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642938"/>
            <a:ext cx="1005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2103438"/>
            <a:ext cx="100584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638" y="6307138"/>
            <a:ext cx="27432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9C3E7-3BE8-4C28-8BCC-A9B2410D32AC}" type="datetimeFigureOut">
              <a:rPr lang="en-US"/>
              <a:pPr>
                <a:defRPr/>
              </a:pPr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325" y="6307138"/>
            <a:ext cx="521335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563" y="6307138"/>
            <a:ext cx="1463675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30D8C3-DFEC-4A33-8BD1-9E3E900F9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77" r:id="rId5"/>
    <p:sldLayoutId id="2147483776" r:id="rId6"/>
    <p:sldLayoutId id="2147483775" r:id="rId7"/>
    <p:sldLayoutId id="2147483782" r:id="rId8"/>
    <p:sldLayoutId id="2147483783" r:id="rId9"/>
    <p:sldLayoutId id="2147483774" r:id="rId10"/>
    <p:sldLayoutId id="2147483773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9pPr>
    </p:titleStyle>
    <p:bodyStyle>
      <a:lvl1pPr marL="182563" indent="-182563" algn="l" rtl="0" fontAlgn="base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2100" y="2090738"/>
            <a:ext cx="9067800" cy="25908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err="1"/>
              <a:t>Екологія</a:t>
            </a:r>
            <a:r>
              <a:rPr lang="ru-RU"/>
              <a:t> </a:t>
            </a:r>
            <a:r>
              <a:rPr lang="ru-RU" err="1"/>
              <a:t>мікроорганізмів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4681538"/>
            <a:ext cx="9070975" cy="457200"/>
          </a:xfr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300" y="1036638"/>
            <a:ext cx="11477625" cy="5557837"/>
          </a:xfrm>
        </p:spPr>
        <p:txBody>
          <a:bodyPr rtlCol="0">
            <a:normAutofit fontScale="92500"/>
          </a:bodyPr>
          <a:lstStyle/>
          <a:p>
            <a:pPr marL="0" indent="0" algn="just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dirty="0"/>
              <a:t>	</a:t>
            </a:r>
            <a:r>
              <a:rPr lang="ru-RU" sz="2400" dirty="0"/>
              <a:t>На </a:t>
            </a:r>
            <a:r>
              <a:rPr lang="ru-RU" sz="2400" dirty="0" err="1"/>
              <a:t>чисельність</a:t>
            </a:r>
            <a:r>
              <a:rPr lang="ru-RU" sz="2400" dirty="0"/>
              <a:t> і </a:t>
            </a:r>
            <a:r>
              <a:rPr lang="ru-RU" sz="2400" dirty="0" err="1"/>
              <a:t>груповий</a:t>
            </a:r>
            <a:r>
              <a:rPr lang="ru-RU" sz="2400" dirty="0"/>
              <a:t> склад </a:t>
            </a:r>
            <a:r>
              <a:rPr lang="ru-RU" sz="2400" dirty="0" err="1"/>
              <a:t>мікрофлори</a:t>
            </a:r>
            <a:r>
              <a:rPr lang="ru-RU" sz="2400" dirty="0"/>
              <a:t> </a:t>
            </a:r>
            <a:r>
              <a:rPr lang="ru-RU" sz="2400" dirty="0" err="1"/>
              <a:t>ризоплану</a:t>
            </a:r>
            <a:r>
              <a:rPr lang="ru-RU" sz="2400" dirty="0"/>
              <a:t> й </a:t>
            </a:r>
            <a:r>
              <a:rPr lang="ru-RU" sz="2400" dirty="0" err="1"/>
              <a:t>ризосфери</a:t>
            </a:r>
            <a:r>
              <a:rPr lang="ru-RU" sz="2400" dirty="0"/>
              <a:t> </a:t>
            </a:r>
            <a:r>
              <a:rPr lang="ru-RU" sz="2400" dirty="0" err="1"/>
              <a:t>впливає</a:t>
            </a:r>
            <a:r>
              <a:rPr lang="ru-RU" sz="2400" dirty="0"/>
              <a:t> тип </a:t>
            </a:r>
            <a:r>
              <a:rPr lang="ru-RU" sz="2400" dirty="0" err="1"/>
              <a:t>ґрунту</a:t>
            </a:r>
            <a:r>
              <a:rPr lang="ru-RU" sz="2400" dirty="0"/>
              <a:t>, </a:t>
            </a:r>
            <a:r>
              <a:rPr lang="ru-RU" sz="2400" dirty="0" err="1"/>
              <a:t>кліматичні</a:t>
            </a:r>
            <a:r>
              <a:rPr lang="ru-RU" sz="2400" dirty="0"/>
              <a:t> </a:t>
            </a:r>
            <a:r>
              <a:rPr lang="ru-RU" sz="2400" dirty="0" err="1"/>
              <a:t>умови</a:t>
            </a:r>
            <a:r>
              <a:rPr lang="ru-RU" sz="2400" dirty="0"/>
              <a:t>, характер </a:t>
            </a:r>
            <a:r>
              <a:rPr lang="ru-RU" sz="2400" dirty="0" err="1"/>
              <a:t>рослинного</a:t>
            </a:r>
            <a:r>
              <a:rPr lang="ru-RU" sz="2400" dirty="0"/>
              <a:t> </a:t>
            </a:r>
            <a:r>
              <a:rPr lang="ru-RU" sz="2400" dirty="0" err="1"/>
              <a:t>покриву</a:t>
            </a:r>
            <a:r>
              <a:rPr lang="ru-RU" sz="2400" dirty="0"/>
              <a:t> й </a:t>
            </a:r>
            <a:r>
              <a:rPr lang="ru-RU" sz="2400" dirty="0" err="1"/>
              <a:t>стадія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рослин</a:t>
            </a:r>
            <a:r>
              <a:rPr lang="ru-RU" sz="2400" dirty="0"/>
              <a:t>. Як правило, у </a:t>
            </a:r>
            <a:r>
              <a:rPr lang="ru-RU" sz="2400" dirty="0" err="1"/>
              <a:t>динаміці</a:t>
            </a:r>
            <a:r>
              <a:rPr lang="ru-RU" sz="2400" dirty="0"/>
              <a:t> </a:t>
            </a:r>
            <a:r>
              <a:rPr lang="ru-RU" sz="2400" dirty="0" err="1"/>
              <a:t>чисельності</a:t>
            </a:r>
            <a:r>
              <a:rPr lang="ru-RU" sz="2400" dirty="0"/>
              <a:t> </a:t>
            </a:r>
            <a:r>
              <a:rPr lang="ru-RU" sz="2400" dirty="0" err="1"/>
              <a:t>мікроорганізмів</a:t>
            </a:r>
            <a:r>
              <a:rPr lang="ru-RU" sz="2400" dirty="0"/>
              <a:t> </a:t>
            </a:r>
            <a:r>
              <a:rPr lang="ru-RU" sz="2400" dirty="0" err="1"/>
              <a:t>ризоплану</a:t>
            </a:r>
            <a:r>
              <a:rPr lang="ru-RU" sz="2400" dirty="0"/>
              <a:t> й </a:t>
            </a:r>
            <a:r>
              <a:rPr lang="ru-RU" sz="2400" dirty="0" err="1"/>
              <a:t>ризосфери</a:t>
            </a:r>
            <a:r>
              <a:rPr lang="ru-RU" sz="2400" dirty="0"/>
              <a:t> </a:t>
            </a:r>
            <a:r>
              <a:rPr lang="ru-RU" sz="2400" dirty="0" err="1"/>
              <a:t>спостерігаються</a:t>
            </a:r>
            <a:r>
              <a:rPr lang="ru-RU" sz="2400" dirty="0"/>
              <a:t> два </a:t>
            </a:r>
            <a:r>
              <a:rPr lang="ru-RU" sz="2400" dirty="0" err="1"/>
              <a:t>максимуми</a:t>
            </a:r>
            <a:r>
              <a:rPr lang="ru-RU" sz="2400" dirty="0"/>
              <a:t>: перший </a:t>
            </a:r>
            <a:r>
              <a:rPr lang="ru-RU" sz="2400" dirty="0" err="1"/>
              <a:t>припадає</a:t>
            </a:r>
            <a:r>
              <a:rPr lang="ru-RU" sz="2400" dirty="0"/>
              <a:t> на фазу </a:t>
            </a:r>
            <a:r>
              <a:rPr lang="ru-RU" sz="2400" dirty="0" err="1"/>
              <a:t>кущіння</a:t>
            </a:r>
            <a:r>
              <a:rPr lang="ru-RU" sz="2400" dirty="0"/>
              <a:t> </a:t>
            </a:r>
            <a:r>
              <a:rPr lang="ru-RU" sz="2400" dirty="0" err="1"/>
              <a:t>рослин</a:t>
            </a:r>
            <a:r>
              <a:rPr lang="ru-RU" sz="2400" dirty="0"/>
              <a:t>, </a:t>
            </a:r>
            <a:r>
              <a:rPr lang="ru-RU" sz="2400" dirty="0" err="1"/>
              <a:t>другий</a:t>
            </a:r>
            <a:r>
              <a:rPr lang="ru-RU" sz="2400" dirty="0"/>
              <a:t> – на фазу </a:t>
            </a:r>
            <a:r>
              <a:rPr lang="ru-RU" sz="2400" dirty="0" err="1"/>
              <a:t>цвітіння</a:t>
            </a:r>
            <a:r>
              <a:rPr lang="ru-RU" sz="2400" dirty="0"/>
              <a:t> й початок </a:t>
            </a:r>
            <a:r>
              <a:rPr lang="ru-RU" sz="2400" dirty="0" err="1"/>
              <a:t>плодоносіння</a:t>
            </a:r>
            <a:r>
              <a:rPr lang="ru-RU" sz="2400" dirty="0"/>
              <a:t>. </a:t>
            </a:r>
            <a:r>
              <a:rPr lang="ru-RU" sz="2400" dirty="0" err="1"/>
              <a:t>Домінують</a:t>
            </a:r>
            <a:r>
              <a:rPr lang="ru-RU" sz="2400" dirty="0"/>
              <a:t> </a:t>
            </a:r>
            <a:r>
              <a:rPr lang="ru-RU" sz="2400" dirty="0" err="1"/>
              <a:t>неспорові</a:t>
            </a:r>
            <a:r>
              <a:rPr lang="ru-RU" sz="2400" dirty="0"/>
              <a:t> </a:t>
            </a:r>
            <a:r>
              <a:rPr lang="ru-RU" sz="2400" dirty="0" err="1"/>
              <a:t>бактерії</a:t>
            </a:r>
            <a:r>
              <a:rPr lang="ru-RU" sz="2400" dirty="0"/>
              <a:t> роду </a:t>
            </a:r>
            <a:r>
              <a:rPr lang="en-US" sz="2400" dirty="0"/>
              <a:t>Pseudomonas </a:t>
            </a:r>
            <a:r>
              <a:rPr lang="ru-RU" sz="2400" dirty="0"/>
              <a:t>і 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мікроскопічні</a:t>
            </a:r>
            <a:r>
              <a:rPr lang="ru-RU" sz="2400" dirty="0"/>
              <a:t> </a:t>
            </a:r>
            <a:r>
              <a:rPr lang="ru-RU" sz="2400" dirty="0" err="1"/>
              <a:t>гриби</a:t>
            </a:r>
            <a:r>
              <a:rPr lang="ru-RU" sz="2400" dirty="0"/>
              <a:t>, </a:t>
            </a:r>
            <a:r>
              <a:rPr lang="ru-RU" sz="2400" dirty="0" err="1"/>
              <a:t>бацили</a:t>
            </a:r>
            <a:r>
              <a:rPr lang="ru-RU" sz="2400" dirty="0"/>
              <a:t>, </a:t>
            </a:r>
            <a:r>
              <a:rPr lang="ru-RU" sz="2400" dirty="0" err="1"/>
              <a:t>актиноміцети</a:t>
            </a:r>
            <a:r>
              <a:rPr lang="ru-RU" sz="2400" dirty="0"/>
              <a:t>, </a:t>
            </a:r>
            <a:r>
              <a:rPr lang="ru-RU" sz="2400" dirty="0" err="1"/>
              <a:t>целюлозоруйнівні</a:t>
            </a:r>
            <a:r>
              <a:rPr lang="ru-RU" sz="2400" dirty="0"/>
              <a:t> </a:t>
            </a:r>
            <a:r>
              <a:rPr lang="ru-RU" sz="2400" dirty="0" err="1"/>
              <a:t>бактерії</a:t>
            </a:r>
            <a:r>
              <a:rPr lang="ru-RU" sz="2400" dirty="0"/>
              <a:t>, </a:t>
            </a:r>
            <a:r>
              <a:rPr lang="ru-RU" sz="2400" dirty="0" err="1"/>
              <a:t>мікобактерії</a:t>
            </a:r>
            <a:r>
              <a:rPr lang="ru-RU" sz="2400" dirty="0"/>
              <a:t>. </a:t>
            </a:r>
            <a:r>
              <a:rPr lang="ru-RU" sz="2400" dirty="0" err="1"/>
              <a:t>Процеси</a:t>
            </a:r>
            <a:r>
              <a:rPr lang="ru-RU" sz="2400" dirty="0"/>
              <a:t> </a:t>
            </a:r>
            <a:r>
              <a:rPr lang="ru-RU" sz="2400" dirty="0" err="1"/>
              <a:t>трансформації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 у </a:t>
            </a:r>
            <a:r>
              <a:rPr lang="ru-RU" sz="2400" dirty="0" err="1"/>
              <a:t>ризосфері</a:t>
            </a:r>
            <a:r>
              <a:rPr lang="ru-RU" sz="2400" dirty="0"/>
              <a:t> </a:t>
            </a:r>
            <a:r>
              <a:rPr lang="ru-RU" sz="2400" dirty="0" err="1"/>
              <a:t>обумовлюють</a:t>
            </a:r>
            <a:r>
              <a:rPr lang="ru-RU" sz="2400" dirty="0"/>
              <a:t> </a:t>
            </a:r>
            <a:r>
              <a:rPr lang="ru-RU" sz="2400" dirty="0" err="1"/>
              <a:t>нагромадження</a:t>
            </a:r>
            <a:r>
              <a:rPr lang="ru-RU" sz="2400" dirty="0"/>
              <a:t> в </a:t>
            </a:r>
            <a:r>
              <a:rPr lang="ru-RU" sz="2400" dirty="0" err="1"/>
              <a:t>ній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 </a:t>
            </a:r>
            <a:r>
              <a:rPr lang="ru-RU" sz="2400" dirty="0" err="1"/>
              <a:t>мінерального</a:t>
            </a:r>
            <a:r>
              <a:rPr lang="ru-RU" sz="2400" dirty="0"/>
              <a:t> </a:t>
            </a:r>
            <a:r>
              <a:rPr lang="ru-RU" sz="2400" dirty="0" err="1"/>
              <a:t>живлення</a:t>
            </a:r>
            <a:r>
              <a:rPr lang="ru-RU" sz="2400" dirty="0"/>
              <a:t> </a:t>
            </a:r>
            <a:r>
              <a:rPr lang="ru-RU" sz="2400" dirty="0" err="1"/>
              <a:t>рослин</a:t>
            </a:r>
            <a:r>
              <a:rPr lang="ru-RU" sz="2400" dirty="0"/>
              <a:t>. </a:t>
            </a:r>
            <a:r>
              <a:rPr lang="ru-RU" sz="2400" dirty="0" err="1"/>
              <a:t>Кислоти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виділяються</a:t>
            </a:r>
            <a:r>
              <a:rPr lang="ru-RU" sz="2400" dirty="0"/>
              <a:t> </a:t>
            </a:r>
            <a:r>
              <a:rPr lang="ru-RU" sz="2400" dirty="0" err="1"/>
              <a:t>бактеріями</a:t>
            </a:r>
            <a:r>
              <a:rPr lang="ru-RU" sz="2400" dirty="0"/>
              <a:t>, </a:t>
            </a:r>
            <a:r>
              <a:rPr lang="ru-RU" sz="2400" dirty="0" err="1"/>
              <a:t>сприяють</a:t>
            </a:r>
            <a:r>
              <a:rPr lang="ru-RU" sz="2400" dirty="0"/>
              <a:t> </a:t>
            </a:r>
            <a:r>
              <a:rPr lang="ru-RU" sz="2400" dirty="0" err="1"/>
              <a:t>розчиненню</a:t>
            </a:r>
            <a:r>
              <a:rPr lang="ru-RU" sz="2400" dirty="0"/>
              <a:t> й </a:t>
            </a:r>
            <a:r>
              <a:rPr lang="ru-RU" sz="2400" dirty="0" err="1"/>
              <a:t>засвоєнню</a:t>
            </a:r>
            <a:r>
              <a:rPr lang="ru-RU" sz="2400" dirty="0"/>
              <a:t> </a:t>
            </a:r>
            <a:r>
              <a:rPr lang="ru-RU" sz="2400" dirty="0" err="1"/>
              <a:t>рослинами</a:t>
            </a:r>
            <a:r>
              <a:rPr lang="ru-RU" sz="2400" dirty="0"/>
              <a:t> </a:t>
            </a:r>
            <a:r>
              <a:rPr lang="ru-RU" sz="2400" dirty="0" err="1"/>
              <a:t>важкодоступних</a:t>
            </a:r>
            <a:r>
              <a:rPr lang="ru-RU" sz="2400" dirty="0"/>
              <a:t> </a:t>
            </a:r>
            <a:r>
              <a:rPr lang="ru-RU" sz="2400" dirty="0" err="1"/>
              <a:t>з'єднань</a:t>
            </a:r>
            <a:r>
              <a:rPr lang="ru-RU" sz="2400" dirty="0"/>
              <a:t>, таких, як </a:t>
            </a:r>
            <a:r>
              <a:rPr lang="ru-RU" sz="2400" dirty="0" err="1"/>
              <a:t>фосфати</a:t>
            </a:r>
            <a:r>
              <a:rPr lang="ru-RU" sz="2400" dirty="0"/>
              <a:t> </a:t>
            </a:r>
            <a:r>
              <a:rPr lang="ru-RU" sz="2400" dirty="0" err="1"/>
              <a:t>кальцію</a:t>
            </a:r>
            <a:r>
              <a:rPr lang="ru-RU" sz="2400" dirty="0"/>
              <a:t>, </a:t>
            </a:r>
            <a:r>
              <a:rPr lang="ru-RU" sz="2400" dirty="0" err="1"/>
              <a:t>силікати</a:t>
            </a:r>
            <a:r>
              <a:rPr lang="ru-RU" sz="2400" dirty="0"/>
              <a:t> </a:t>
            </a:r>
            <a:r>
              <a:rPr lang="ru-RU" sz="2400" dirty="0" err="1"/>
              <a:t>калію</a:t>
            </a:r>
            <a:r>
              <a:rPr lang="ru-RU" sz="2400" dirty="0"/>
              <a:t> й </a:t>
            </a:r>
            <a:r>
              <a:rPr lang="ru-RU" sz="2400" dirty="0" err="1"/>
              <a:t>магнію</a:t>
            </a:r>
            <a:r>
              <a:rPr lang="ru-RU" sz="2400" dirty="0"/>
              <a:t>. </a:t>
            </a:r>
            <a:r>
              <a:rPr lang="ru-RU" sz="2400" dirty="0" err="1"/>
              <a:t>Синтезовані</a:t>
            </a:r>
            <a:r>
              <a:rPr lang="ru-RU" sz="2400" dirty="0"/>
              <a:t> </a:t>
            </a:r>
            <a:r>
              <a:rPr lang="ru-RU" sz="2400" dirty="0" err="1"/>
              <a:t>мікроорганізмами</a:t>
            </a:r>
            <a:r>
              <a:rPr lang="ru-RU" sz="2400" dirty="0"/>
              <a:t> </a:t>
            </a:r>
            <a:r>
              <a:rPr lang="ru-RU" sz="2400" dirty="0" err="1"/>
              <a:t>вітаміни</a:t>
            </a:r>
            <a:r>
              <a:rPr lang="ru-RU" sz="2400" dirty="0"/>
              <a:t> (</a:t>
            </a:r>
            <a:r>
              <a:rPr lang="ru-RU" sz="2400" dirty="0" err="1"/>
              <a:t>тіамін</a:t>
            </a:r>
            <a:r>
              <a:rPr lang="ru-RU" sz="2400" dirty="0"/>
              <a:t>, </a:t>
            </a:r>
            <a:r>
              <a:rPr lang="ru-RU" sz="2400" dirty="0" err="1"/>
              <a:t>вітамін</a:t>
            </a:r>
            <a:r>
              <a:rPr lang="ru-RU" sz="2400" dirty="0"/>
              <a:t> </a:t>
            </a:r>
            <a:r>
              <a:rPr lang="en-US" sz="2400" dirty="0"/>
              <a:t>B12, </a:t>
            </a:r>
            <a:r>
              <a:rPr lang="ru-RU" sz="2400" dirty="0" err="1"/>
              <a:t>піридоксин</a:t>
            </a:r>
            <a:r>
              <a:rPr lang="ru-RU" sz="2400" dirty="0"/>
              <a:t>, </a:t>
            </a:r>
            <a:r>
              <a:rPr lang="ru-RU" sz="2400" dirty="0" err="1"/>
              <a:t>рибофлавін</a:t>
            </a:r>
            <a:r>
              <a:rPr lang="ru-RU" sz="2400" dirty="0"/>
              <a:t>, пантотенова кислота </a:t>
            </a:r>
            <a:r>
              <a:rPr lang="ru-RU" sz="2400" dirty="0" err="1"/>
              <a:t>тощо</a:t>
            </a:r>
            <a:r>
              <a:rPr lang="ru-RU" sz="2400" dirty="0"/>
              <a:t>) і </a:t>
            </a:r>
            <a:r>
              <a:rPr lang="ru-RU" sz="2400" dirty="0" err="1"/>
              <a:t>ростові</a:t>
            </a:r>
            <a:r>
              <a:rPr lang="ru-RU" sz="2400" dirty="0"/>
              <a:t> </a:t>
            </a:r>
            <a:r>
              <a:rPr lang="ru-RU" sz="2400" dirty="0" err="1"/>
              <a:t>речовини</a:t>
            </a:r>
            <a:r>
              <a:rPr lang="ru-RU" sz="2400" dirty="0"/>
              <a:t> (</a:t>
            </a:r>
            <a:r>
              <a:rPr lang="ru-RU" sz="2400" dirty="0" err="1"/>
              <a:t>гіберелін</a:t>
            </a:r>
            <a:r>
              <a:rPr lang="ru-RU" sz="2400" dirty="0"/>
              <a:t>, гетероауксин) </a:t>
            </a:r>
            <a:r>
              <a:rPr lang="ru-RU" sz="2400" dirty="0" err="1"/>
              <a:t>виявляють</a:t>
            </a:r>
            <a:r>
              <a:rPr lang="ru-RU" sz="2400" dirty="0"/>
              <a:t> </a:t>
            </a:r>
            <a:r>
              <a:rPr lang="ru-RU" sz="2400" dirty="0" err="1"/>
              <a:t>стимулюючу</a:t>
            </a:r>
            <a:r>
              <a:rPr lang="ru-RU" sz="2400" dirty="0"/>
              <a:t> </a:t>
            </a:r>
            <a:r>
              <a:rPr lang="ru-RU" sz="2400" dirty="0" err="1"/>
              <a:t>дію</a:t>
            </a:r>
            <a:r>
              <a:rPr lang="ru-RU" sz="2400" dirty="0"/>
              <a:t> на </a:t>
            </a:r>
            <a:r>
              <a:rPr lang="ru-RU" sz="2400" dirty="0" err="1"/>
              <a:t>ростові</a:t>
            </a:r>
            <a:r>
              <a:rPr lang="ru-RU" sz="2400" dirty="0"/>
              <a:t> </a:t>
            </a:r>
            <a:r>
              <a:rPr lang="ru-RU" sz="2400" dirty="0" err="1"/>
              <a:t>процеси</a:t>
            </a:r>
            <a:r>
              <a:rPr lang="ru-RU" sz="2400" dirty="0"/>
              <a:t> </a:t>
            </a:r>
            <a:r>
              <a:rPr lang="ru-RU" sz="2400" dirty="0" err="1"/>
              <a:t>рослин</a:t>
            </a:r>
            <a:r>
              <a:rPr lang="ru-RU" sz="2400" dirty="0"/>
              <a:t>.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сапрофітних</a:t>
            </a:r>
            <a:r>
              <a:rPr lang="ru-RU" sz="2400" dirty="0"/>
              <a:t> </a:t>
            </a:r>
            <a:r>
              <a:rPr lang="ru-RU" sz="2400" dirty="0" err="1"/>
              <a:t>бактерій</a:t>
            </a:r>
            <a:r>
              <a:rPr lang="ru-RU" sz="2400" dirty="0"/>
              <a:t> </a:t>
            </a:r>
            <a:r>
              <a:rPr lang="ru-RU" sz="2400" dirty="0" err="1"/>
              <a:t>ризосфери</a:t>
            </a:r>
            <a:r>
              <a:rPr lang="ru-RU" sz="2400" dirty="0"/>
              <a:t> є </a:t>
            </a:r>
            <a:r>
              <a:rPr lang="ru-RU" sz="2400" dirty="0" err="1"/>
              <a:t>антагоністами</a:t>
            </a:r>
            <a:r>
              <a:rPr lang="ru-RU" sz="2400" dirty="0"/>
              <a:t> </a:t>
            </a:r>
            <a:r>
              <a:rPr lang="ru-RU" sz="2400" dirty="0" err="1"/>
              <a:t>фітопатогенних</a:t>
            </a:r>
            <a:r>
              <a:rPr lang="ru-RU" sz="2400" dirty="0"/>
              <a:t> </a:t>
            </a:r>
            <a:r>
              <a:rPr lang="ru-RU" sz="2400" dirty="0" err="1"/>
              <a:t>мікробів</a:t>
            </a:r>
            <a:r>
              <a:rPr lang="ru-RU" sz="2400" dirty="0"/>
              <a:t> і </a:t>
            </a:r>
            <a:r>
              <a:rPr lang="ru-RU" sz="2400" dirty="0" err="1"/>
              <a:t>виконують</a:t>
            </a:r>
            <a:r>
              <a:rPr lang="ru-RU" sz="2400" dirty="0"/>
              <a:t> роль </a:t>
            </a:r>
            <a:r>
              <a:rPr lang="ru-RU" sz="2400" dirty="0" err="1"/>
              <a:t>санітарів</a:t>
            </a:r>
            <a:r>
              <a:rPr lang="ru-RU" sz="2400" dirty="0"/>
              <a:t> у </a:t>
            </a:r>
            <a:r>
              <a:rPr lang="ru-RU" sz="2400" dirty="0" err="1"/>
              <a:t>ґрунті</a:t>
            </a:r>
            <a:r>
              <a:rPr lang="ru-RU" sz="2400" dirty="0"/>
              <a:t>.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1"/>
          </p:nvPr>
        </p:nvSpPr>
        <p:spPr>
          <a:xfrm>
            <a:off x="5432425" y="819150"/>
            <a:ext cx="6018213" cy="5418138"/>
          </a:xfrm>
        </p:spPr>
        <p:txBody>
          <a:bodyPr/>
          <a:lstStyle/>
          <a:p>
            <a:pPr marL="0" indent="0" algn="just">
              <a:buFont typeface="Garamond" pitchFamily="18" charset="0"/>
              <a:buNone/>
            </a:pPr>
            <a:r>
              <a:rPr lang="ru-RU" sz="2400"/>
              <a:t>	Епіфітна мікрофлора рослин. Мікроорганізми, що розвиваються на поверхні стебел і листя рослин, одержали назву епіфітної мікрофлори. Склад епіфітної мікрофлори досить специфічний. Більшість становлять бактерії </a:t>
            </a:r>
            <a:r>
              <a:rPr lang="en-US" sz="2400"/>
              <a:t>Erwinia herbicola. </a:t>
            </a:r>
            <a:r>
              <a:rPr lang="ru-RU" sz="2400"/>
              <a:t>Друге місце за чисельністю займають різні гриби (</a:t>
            </a:r>
            <a:r>
              <a:rPr lang="en-US" sz="2400"/>
              <a:t>Penicillium, Mucor, Fusarium </a:t>
            </a:r>
            <a:r>
              <a:rPr lang="ru-RU" sz="2400"/>
              <a:t>і ін.). На поверхні багатьох тропічних рослин виявлені азотфіксувальні бактерії роду </a:t>
            </a:r>
            <a:r>
              <a:rPr lang="en-US" sz="2400"/>
              <a:t>Beijerinckia, </a:t>
            </a:r>
            <a:r>
              <a:rPr lang="ru-RU" sz="2400"/>
              <a:t>що постачають азот безпосередньо в листя.</a:t>
            </a:r>
          </a:p>
        </p:txBody>
      </p:sp>
      <p:pic>
        <p:nvPicPr>
          <p:cNvPr id="2355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075" y="1504950"/>
            <a:ext cx="4981575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288" y="3727450"/>
            <a:ext cx="10058400" cy="3932238"/>
          </a:xfrm>
        </p:spPr>
        <p:txBody>
          <a:bodyPr rtlCol="0">
            <a:norm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dirty="0"/>
              <a:t>	</a:t>
            </a:r>
            <a:r>
              <a:rPr lang="ru-RU" dirty="0" err="1"/>
              <a:t>Різноманітна</a:t>
            </a:r>
            <a:r>
              <a:rPr lang="ru-RU" dirty="0"/>
              <a:t> й </a:t>
            </a:r>
            <a:r>
              <a:rPr lang="ru-RU" dirty="0" err="1"/>
              <a:t>рясна</a:t>
            </a:r>
            <a:r>
              <a:rPr lang="ru-RU" dirty="0"/>
              <a:t> </a:t>
            </a:r>
            <a:r>
              <a:rPr lang="ru-RU" dirty="0" err="1"/>
              <a:t>мікрофлора</a:t>
            </a:r>
            <a:r>
              <a:rPr lang="ru-RU" dirty="0"/>
              <a:t> на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насіння</a:t>
            </a:r>
            <a:r>
              <a:rPr lang="ru-RU" dirty="0"/>
              <a:t>. До складу </a:t>
            </a:r>
            <a:r>
              <a:rPr lang="ru-RU" dirty="0" err="1"/>
              <a:t>мікрофлори</a:t>
            </a:r>
            <a:r>
              <a:rPr lang="ru-RU" dirty="0"/>
              <a:t> </a:t>
            </a:r>
            <a:r>
              <a:rPr lang="ru-RU" dirty="0" err="1"/>
              <a:t>насіння</a:t>
            </a:r>
            <a:r>
              <a:rPr lang="ru-RU" dirty="0"/>
              <a:t>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dirty="0" err="1"/>
              <a:t>неспорові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 </a:t>
            </a:r>
            <a:r>
              <a:rPr lang="en-US" dirty="0"/>
              <a:t>Pseudomonas, </a:t>
            </a:r>
            <a:r>
              <a:rPr lang="en-US" dirty="0" err="1"/>
              <a:t>Arthrobacter</a:t>
            </a:r>
            <a:r>
              <a:rPr lang="en-US" dirty="0"/>
              <a:t> </a:t>
            </a:r>
            <a:r>
              <a:rPr lang="ru-RU" dirty="0"/>
              <a:t>і </a:t>
            </a:r>
            <a:r>
              <a:rPr lang="en-US" dirty="0" err="1"/>
              <a:t>Flavobacterium</a:t>
            </a:r>
            <a:r>
              <a:rPr lang="en-US" dirty="0"/>
              <a:t>, </a:t>
            </a:r>
            <a:r>
              <a:rPr lang="ru-RU" dirty="0" err="1"/>
              <a:t>дріжджі</a:t>
            </a:r>
            <a:r>
              <a:rPr lang="ru-RU" dirty="0"/>
              <a:t> </a:t>
            </a:r>
            <a:r>
              <a:rPr lang="en-US" dirty="0"/>
              <a:t>Candida, </a:t>
            </a:r>
            <a:r>
              <a:rPr lang="en-US" dirty="0" err="1"/>
              <a:t>Rhodotorula</a:t>
            </a:r>
            <a:r>
              <a:rPr lang="en-US" dirty="0"/>
              <a:t>, </a:t>
            </a:r>
            <a:r>
              <a:rPr lang="en-US" dirty="0" err="1"/>
              <a:t>Criptococcus</a:t>
            </a:r>
            <a:r>
              <a:rPr lang="en-US" dirty="0"/>
              <a:t>, </a:t>
            </a:r>
            <a:r>
              <a:rPr lang="ru-RU" dirty="0"/>
              <a:t>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гриби</a:t>
            </a:r>
            <a:r>
              <a:rPr lang="ru-RU" dirty="0"/>
              <a:t> </a:t>
            </a:r>
            <a:r>
              <a:rPr lang="en-US" dirty="0" err="1"/>
              <a:t>Penicilium</a:t>
            </a:r>
            <a:r>
              <a:rPr lang="en-US" dirty="0"/>
              <a:t>, Aspergillus, </a:t>
            </a:r>
            <a:r>
              <a:rPr lang="en-US" dirty="0" err="1"/>
              <a:t>Alternaria</a:t>
            </a:r>
            <a:r>
              <a:rPr lang="en-US" dirty="0"/>
              <a:t>, </a:t>
            </a:r>
            <a:r>
              <a:rPr lang="en-US" dirty="0" err="1"/>
              <a:t>Cladosporium</a:t>
            </a:r>
            <a:r>
              <a:rPr lang="en-US" dirty="0"/>
              <a:t>, </a:t>
            </a:r>
            <a:r>
              <a:rPr lang="en-US" dirty="0" err="1"/>
              <a:t>Mucor</a:t>
            </a:r>
            <a:r>
              <a:rPr lang="en-US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 на </a:t>
            </a:r>
            <a:r>
              <a:rPr lang="ru-RU" dirty="0" err="1"/>
              <a:t>поверхні</a:t>
            </a:r>
            <a:r>
              <a:rPr lang="ru-RU" dirty="0"/>
              <a:t> зерна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вологості</a:t>
            </a:r>
            <a:r>
              <a:rPr lang="ru-RU" dirty="0"/>
              <a:t> й </a:t>
            </a:r>
            <a:r>
              <a:rPr lang="ru-RU" dirty="0" err="1"/>
              <a:t>температури</a:t>
            </a:r>
            <a:r>
              <a:rPr lang="ru-RU" dirty="0"/>
              <a:t>.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dirty="0"/>
              <a:t>	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епіфітна</a:t>
            </a:r>
            <a:r>
              <a:rPr lang="ru-RU" dirty="0"/>
              <a:t> </a:t>
            </a:r>
            <a:r>
              <a:rPr lang="ru-RU" dirty="0" err="1"/>
              <a:t>мікрофлора</a:t>
            </a:r>
            <a:r>
              <a:rPr lang="ru-RU" dirty="0"/>
              <a:t>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біологічний</a:t>
            </a:r>
            <a:r>
              <a:rPr lang="ru-RU" dirty="0"/>
              <a:t> </a:t>
            </a:r>
            <a:r>
              <a:rPr lang="ru-RU" dirty="0" err="1"/>
              <a:t>бар'єр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перешкоджає</a:t>
            </a:r>
            <a:r>
              <a:rPr lang="ru-RU" dirty="0"/>
              <a:t> </a:t>
            </a:r>
            <a:r>
              <a:rPr lang="ru-RU" dirty="0" err="1"/>
              <a:t>зараженню</a:t>
            </a:r>
            <a:r>
              <a:rPr lang="ru-RU" dirty="0"/>
              <a:t> </a:t>
            </a:r>
            <a:r>
              <a:rPr lang="ru-RU" dirty="0" err="1"/>
              <a:t>рослинних</a:t>
            </a:r>
            <a:r>
              <a:rPr lang="ru-RU" dirty="0"/>
              <a:t> тканин </a:t>
            </a:r>
            <a:r>
              <a:rPr lang="ru-RU" dirty="0" err="1"/>
              <a:t>фітопатогенними</a:t>
            </a:r>
            <a:r>
              <a:rPr lang="ru-RU" dirty="0"/>
              <a:t> </a:t>
            </a:r>
            <a:r>
              <a:rPr lang="ru-RU" dirty="0" err="1"/>
              <a:t>мікробами</a:t>
            </a:r>
            <a:r>
              <a:rPr lang="ru-RU" dirty="0"/>
              <a:t>.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dirty="0"/>
          </a:p>
        </p:txBody>
      </p:sp>
      <p:pic>
        <p:nvPicPr>
          <p:cNvPr id="2457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288" y="642938"/>
            <a:ext cx="4719637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7450" y="642938"/>
            <a:ext cx="458470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1"/>
          </p:nvPr>
        </p:nvSpPr>
        <p:spPr>
          <a:xfrm>
            <a:off x="615950" y="792163"/>
            <a:ext cx="6945313" cy="5526087"/>
          </a:xfrm>
        </p:spPr>
        <p:txBody>
          <a:bodyPr/>
          <a:lstStyle/>
          <a:p>
            <a:pPr marL="0" indent="0" algn="just">
              <a:buFont typeface="Garamond" pitchFamily="18" charset="0"/>
              <a:buNone/>
            </a:pPr>
            <a:r>
              <a:rPr lang="uk-UA"/>
              <a:t>	</a:t>
            </a:r>
            <a:r>
              <a:rPr lang="uk-UA" sz="2000"/>
              <a:t>Фітопатогенна мікрофлора. Перше місце серед фітопатогенних мікробів належить грибам, друге місце займають віруси й бактерії й лише невеликий відсоток хвороб рослин викликають актиноміцети. Фітопатогенні мікроорганізми активно синтезують гідролітичні ферменти (пектинази, целюлази, протеази й ін.), які викликають мацерацію рослинних тканин і руйнування клітинних оболонок, що призводить до проникнення збудника хвороби усередину клітини, порушують обмін, отруюють токсинами, що призводить її до загибелі. Джерелами зараження рослин фітопатогенними мікроорганізмами слугує ґрунт, вода й багато комах. Найбільшу небезпеку представляють інфікований насінний матеріал і залишки хворих рослин у ґрунті.</a:t>
            </a:r>
            <a:endParaRPr lang="uk-UA"/>
          </a:p>
        </p:txBody>
      </p:sp>
      <p:pic>
        <p:nvPicPr>
          <p:cNvPr id="2560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2575" y="792163"/>
            <a:ext cx="3870325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2575" y="3454400"/>
            <a:ext cx="3870325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3716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err="1">
                <a:solidFill>
                  <a:schemeClr val="tx1">
                    <a:lumMod val="85000"/>
                    <a:lumOff val="15000"/>
                  </a:schemeClr>
                </a:solidFill>
              </a:rPr>
              <a:t>Мікрофлора</a:t>
            </a:r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err="1">
                <a:solidFill>
                  <a:schemeClr val="tx1">
                    <a:lumMod val="85000"/>
                    <a:lumOff val="15000"/>
                  </a:schemeClr>
                </a:solidFill>
              </a:rPr>
              <a:t>людини</a:t>
            </a:r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</a:rPr>
              <a:t> і </a:t>
            </a:r>
            <a:r>
              <a:rPr lang="ru-RU" err="1">
                <a:solidFill>
                  <a:schemeClr val="tx1">
                    <a:lumMod val="85000"/>
                    <a:lumOff val="15000"/>
                  </a:schemeClr>
                </a:solidFill>
              </a:rPr>
              <a:t>її</a:t>
            </a:r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значення</a:t>
            </a:r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075" y="1371600"/>
            <a:ext cx="6551613" cy="5029200"/>
          </a:xfrm>
        </p:spPr>
        <p:txBody>
          <a:bodyPr rtlCol="0">
            <a:normAutofit fontScale="92500" lnSpcReduction="10000"/>
          </a:bodyPr>
          <a:lstStyle/>
          <a:p>
            <a:pPr marL="0" indent="0" algn="just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dirty="0"/>
              <a:t>	</a:t>
            </a:r>
            <a:r>
              <a:rPr lang="uk-UA" sz="2400" dirty="0"/>
              <a:t>Дитина розвивається в організмі матері в нормі в стерильних умовах. Формування нової екологічної системи «організм людини + її мікрофлора» починається в момент народження, причому основою її є мікрофлора матері й навколишнього зовнішнього середовища (насамперед повітря). Протягом короткого часу шкіряні покриви й слизові оболонки, що контактують із зовнішнім середовищем, заселяються різноманітними мікроорганізмами. У формуванні мікрофлори дітей першого року (головним чином – </a:t>
            </a:r>
            <a:r>
              <a:rPr lang="uk-UA" sz="2400" dirty="0" err="1"/>
              <a:t>біфідобактерії</a:t>
            </a:r>
            <a:r>
              <a:rPr lang="uk-UA" sz="2400" dirty="0"/>
              <a:t> й </a:t>
            </a:r>
            <a:r>
              <a:rPr lang="uk-UA" sz="2400" dirty="0" err="1"/>
              <a:t>лактобактерії</a:t>
            </a:r>
            <a:r>
              <a:rPr lang="uk-UA" sz="2400" dirty="0"/>
              <a:t>) істотну роль має природне (грудне) вигодовування.</a:t>
            </a:r>
          </a:p>
        </p:txBody>
      </p:sp>
      <p:pic>
        <p:nvPicPr>
          <p:cNvPr id="2662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0763" y="2238375"/>
            <a:ext cx="425608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100" y="1273175"/>
            <a:ext cx="11218863" cy="5468938"/>
          </a:xfrm>
        </p:spPr>
        <p:txBody>
          <a:bodyPr rtlCol="0">
            <a:norm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uk-UA" sz="2000" dirty="0"/>
              <a:t>	</a:t>
            </a:r>
            <a:r>
              <a:rPr lang="uk-UA" sz="2400" b="1" dirty="0"/>
              <a:t>Нормальна мікрофлора людини й тварин.</a:t>
            </a:r>
            <a:r>
              <a:rPr lang="uk-UA" sz="2400" dirty="0"/>
              <a:t> Сукупність мікроорганізмів, що пристосувалися до життя в організмі людини й тварин і не викликають яких-небудь порушень фізіологічних функцій макроорганізму, має назву нормальної мікрофлори.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uk-UA" sz="2400" dirty="0"/>
              <a:t>	Нормальну мікрофлору людини й тварин підрозділяють на </a:t>
            </a:r>
            <a:r>
              <a:rPr lang="uk-UA" sz="2400" dirty="0" err="1"/>
              <a:t>облігатну</a:t>
            </a:r>
            <a:r>
              <a:rPr lang="uk-UA" sz="2400" dirty="0"/>
              <a:t> й факультативну. До </a:t>
            </a:r>
            <a:r>
              <a:rPr lang="uk-UA" sz="2400" dirty="0" err="1"/>
              <a:t>облігатної</a:t>
            </a:r>
            <a:r>
              <a:rPr lang="uk-UA" sz="2400" dirty="0"/>
              <a:t> мікрофлорі належать відносно постійні сапрофітні й умовно-патогенні мікроорганізми, максимально пристосовані до існування в організмі хазяїна. Факультативна мікрофлора є випадкової й тимчасовою. Вона визначається потраплянням мікроорганізмів з навколишнього середовища, а також станом імунної системи макроорганізму.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92088"/>
            <a:ext cx="10058400" cy="1371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err="1">
                <a:solidFill>
                  <a:schemeClr val="tx1">
                    <a:lumMod val="85000"/>
                    <a:lumOff val="15000"/>
                  </a:schemeClr>
                </a:solidFill>
              </a:rPr>
              <a:t>Мікрофлора</a:t>
            </a:r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err="1">
                <a:solidFill>
                  <a:schemeClr val="tx1">
                    <a:lumMod val="85000"/>
                    <a:lumOff val="15000"/>
                  </a:schemeClr>
                </a:solidFill>
              </a:rPr>
              <a:t>людського</a:t>
            </a:r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організму</a:t>
            </a:r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7288" y="1254125"/>
            <a:ext cx="7366000" cy="53768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355600"/>
            <a:ext cx="11160125" cy="5267325"/>
          </a:xfrm>
        </p:spPr>
        <p:txBody>
          <a:bodyPr rtlCol="0">
            <a:norm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b="1" dirty="0"/>
              <a:t>	Нормальна </a:t>
            </a:r>
            <a:r>
              <a:rPr lang="ru-RU" b="1" dirty="0" err="1"/>
              <a:t>мікрофлора</a:t>
            </a:r>
            <a:r>
              <a:rPr lang="ru-RU" b="1" dirty="0"/>
              <a:t> </a:t>
            </a:r>
            <a:r>
              <a:rPr lang="ru-RU" b="1" dirty="0" err="1"/>
              <a:t>шкіри</a:t>
            </a:r>
            <a:r>
              <a:rPr lang="ru-RU" b="1" dirty="0"/>
              <a:t>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dirty="0"/>
              <a:t>	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заселені</a:t>
            </a:r>
            <a:r>
              <a:rPr lang="ru-RU" sz="2000" dirty="0"/>
              <a:t> </a:t>
            </a:r>
            <a:r>
              <a:rPr lang="ru-RU" sz="2000" dirty="0" err="1"/>
              <a:t>мікроорганізмами</a:t>
            </a:r>
            <a:r>
              <a:rPr lang="ru-RU" sz="2000" dirty="0"/>
              <a:t> </a:t>
            </a:r>
            <a:r>
              <a:rPr lang="ru-RU" sz="2000" dirty="0" err="1"/>
              <a:t>місця</a:t>
            </a:r>
            <a:r>
              <a:rPr lang="ru-RU" sz="2000" dirty="0"/>
              <a:t>, </a:t>
            </a:r>
            <a:r>
              <a:rPr lang="ru-RU" sz="2000" dirty="0" err="1"/>
              <a:t>захищені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дії</a:t>
            </a:r>
            <a:r>
              <a:rPr lang="ru-RU" sz="2000" dirty="0"/>
              <a:t> </a:t>
            </a:r>
            <a:r>
              <a:rPr lang="ru-RU" sz="2000" dirty="0" err="1"/>
              <a:t>світла</a:t>
            </a:r>
            <a:r>
              <a:rPr lang="ru-RU" sz="2000" dirty="0"/>
              <a:t> й </a:t>
            </a:r>
            <a:r>
              <a:rPr lang="ru-RU" sz="2000" dirty="0" err="1"/>
              <a:t>висихання</a:t>
            </a:r>
            <a:r>
              <a:rPr lang="ru-RU" sz="2000" dirty="0"/>
              <a:t> – </a:t>
            </a:r>
            <a:r>
              <a:rPr lang="ru-RU" sz="2000" dirty="0" err="1"/>
              <a:t>шкіра</a:t>
            </a:r>
            <a:r>
              <a:rPr lang="ru-RU" sz="2000" dirty="0"/>
              <a:t> </a:t>
            </a:r>
            <a:r>
              <a:rPr lang="ru-RU" sz="2000" dirty="0" err="1"/>
              <a:t>відкритих</a:t>
            </a:r>
            <a:r>
              <a:rPr lang="ru-RU" sz="2000" dirty="0"/>
              <a:t> </a:t>
            </a:r>
            <a:r>
              <a:rPr lang="ru-RU" sz="2000" dirty="0" err="1"/>
              <a:t>частин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 – рук, </a:t>
            </a:r>
            <a:r>
              <a:rPr lang="ru-RU" sz="2000" dirty="0" err="1"/>
              <a:t>лиця</a:t>
            </a:r>
            <a:r>
              <a:rPr lang="ru-RU" sz="2000" dirty="0"/>
              <a:t>, </a:t>
            </a:r>
            <a:r>
              <a:rPr lang="ru-RU" sz="2000" dirty="0" err="1"/>
              <a:t>шиї</a:t>
            </a:r>
            <a:r>
              <a:rPr lang="ru-RU" sz="2000" dirty="0"/>
              <a:t>. Субстратом для </a:t>
            </a:r>
            <a:r>
              <a:rPr lang="ru-RU" sz="2000" dirty="0" err="1"/>
              <a:t>харчування</a:t>
            </a:r>
            <a:r>
              <a:rPr lang="ru-RU" sz="2000" dirty="0"/>
              <a:t> </a:t>
            </a:r>
            <a:r>
              <a:rPr lang="ru-RU" sz="2000" dirty="0" err="1"/>
              <a:t>бактерій</a:t>
            </a:r>
            <a:r>
              <a:rPr lang="ru-RU" sz="2000" dirty="0"/>
              <a:t> на </a:t>
            </a:r>
            <a:r>
              <a:rPr lang="ru-RU" sz="2000" dirty="0" err="1"/>
              <a:t>поверхні</a:t>
            </a:r>
            <a:r>
              <a:rPr lang="ru-RU" sz="2000" dirty="0"/>
              <a:t> </a:t>
            </a:r>
            <a:r>
              <a:rPr lang="ru-RU" sz="2000" dirty="0" err="1"/>
              <a:t>шкіри</a:t>
            </a:r>
            <a:r>
              <a:rPr lang="ru-RU" sz="2000" dirty="0"/>
              <a:t> </a:t>
            </a:r>
            <a:r>
              <a:rPr lang="ru-RU" sz="2000" dirty="0" err="1"/>
              <a:t>слугують</a:t>
            </a:r>
            <a:r>
              <a:rPr lang="ru-RU" sz="2000" dirty="0"/>
              <a:t> </a:t>
            </a:r>
            <a:r>
              <a:rPr lang="ru-RU" sz="2000" dirty="0" err="1"/>
              <a:t>виділення</a:t>
            </a:r>
            <a:r>
              <a:rPr lang="ru-RU" sz="2000" dirty="0"/>
              <a:t> </a:t>
            </a:r>
            <a:r>
              <a:rPr lang="ru-RU" sz="2000" dirty="0" err="1"/>
              <a:t>потових</a:t>
            </a:r>
            <a:r>
              <a:rPr lang="ru-RU" sz="2000" dirty="0"/>
              <a:t> і </a:t>
            </a:r>
            <a:r>
              <a:rPr lang="ru-RU" sz="2000" dirty="0" err="1"/>
              <a:t>сальних</a:t>
            </a:r>
            <a:r>
              <a:rPr lang="ru-RU" sz="2000" dirty="0"/>
              <a:t> </a:t>
            </a:r>
            <a:r>
              <a:rPr lang="ru-RU" sz="2000" dirty="0" err="1"/>
              <a:t>залоз</a:t>
            </a:r>
            <a:r>
              <a:rPr lang="ru-RU" sz="2000" dirty="0"/>
              <a:t>, </a:t>
            </a:r>
            <a:r>
              <a:rPr lang="ru-RU" sz="2000" dirty="0" err="1"/>
              <a:t>клітини</a:t>
            </a:r>
            <a:r>
              <a:rPr lang="ru-RU" sz="2000" dirty="0"/>
              <a:t> </a:t>
            </a:r>
            <a:r>
              <a:rPr lang="ru-RU" sz="2000" dirty="0" err="1"/>
              <a:t>епітелію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відмирають</a:t>
            </a:r>
            <a:r>
              <a:rPr lang="ru-RU" sz="2000" dirty="0"/>
              <a:t>. </a:t>
            </a:r>
            <a:r>
              <a:rPr lang="ru-RU" sz="2000" dirty="0" err="1"/>
              <a:t>Основна</a:t>
            </a:r>
            <a:r>
              <a:rPr lang="ru-RU" sz="2000" dirty="0"/>
              <a:t> </a:t>
            </a:r>
            <a:r>
              <a:rPr lang="ru-RU" sz="2000" dirty="0" err="1"/>
              <a:t>маса</a:t>
            </a:r>
            <a:r>
              <a:rPr lang="ru-RU" sz="2000" dirty="0"/>
              <a:t> </a:t>
            </a:r>
            <a:r>
              <a:rPr lang="ru-RU" sz="2000" dirty="0" err="1"/>
              <a:t>мікроорганізмів</a:t>
            </a:r>
            <a:r>
              <a:rPr lang="ru-RU" sz="2000" dirty="0"/>
              <a:t> </a:t>
            </a:r>
            <a:r>
              <a:rPr lang="ru-RU" sz="2000" dirty="0" err="1"/>
              <a:t>шкіри</a:t>
            </a:r>
            <a:r>
              <a:rPr lang="ru-RU" sz="2000" dirty="0"/>
              <a:t> представлена </a:t>
            </a:r>
            <a:r>
              <a:rPr lang="ru-RU" sz="2000" dirty="0" err="1"/>
              <a:t>сапрофітними</a:t>
            </a:r>
            <a:r>
              <a:rPr lang="ru-RU" sz="2000" dirty="0"/>
              <a:t> </a:t>
            </a:r>
            <a:r>
              <a:rPr lang="ru-RU" sz="2000" dirty="0" err="1"/>
              <a:t>бактеріями</a:t>
            </a:r>
            <a:r>
              <a:rPr lang="ru-RU" sz="2000" dirty="0"/>
              <a:t> – </a:t>
            </a:r>
            <a:r>
              <a:rPr lang="ru-RU" sz="2000" dirty="0" err="1"/>
              <a:t>стафілококами</a:t>
            </a:r>
            <a:r>
              <a:rPr lang="ru-RU" sz="2000" dirty="0"/>
              <a:t>, </a:t>
            </a:r>
            <a:r>
              <a:rPr lang="ru-RU" sz="2000" dirty="0" err="1"/>
              <a:t>бацилами</a:t>
            </a:r>
            <a:r>
              <a:rPr lang="ru-RU" sz="2000" dirty="0"/>
              <a:t>, </a:t>
            </a:r>
            <a:r>
              <a:rPr lang="ru-RU" sz="2000" dirty="0" err="1"/>
              <a:t>мікобактеріями</a:t>
            </a:r>
            <a:r>
              <a:rPr lang="ru-RU" sz="2000" dirty="0"/>
              <a:t>, </a:t>
            </a:r>
            <a:r>
              <a:rPr lang="ru-RU" sz="2000" dirty="0" err="1"/>
              <a:t>коринебактеріями</a:t>
            </a:r>
            <a:r>
              <a:rPr lang="ru-RU" sz="2000" dirty="0"/>
              <a:t> й </a:t>
            </a:r>
            <a:r>
              <a:rPr lang="ru-RU" sz="2000" dirty="0" err="1"/>
              <a:t>дріжджовими</a:t>
            </a:r>
            <a:r>
              <a:rPr lang="ru-RU" sz="2000" dirty="0"/>
              <a:t> грибами, і </a:t>
            </a:r>
            <a:r>
              <a:rPr lang="ru-RU" sz="2000" dirty="0" err="1"/>
              <a:t>тільки</a:t>
            </a:r>
            <a:r>
              <a:rPr lang="ru-RU" sz="2000" dirty="0"/>
              <a:t> в 5 % </a:t>
            </a:r>
            <a:r>
              <a:rPr lang="ru-RU" sz="2000" dirty="0" err="1"/>
              <a:t>аналізів</a:t>
            </a:r>
            <a:r>
              <a:rPr lang="ru-RU" sz="2000" dirty="0"/>
              <a:t> </a:t>
            </a:r>
            <a:r>
              <a:rPr lang="ru-RU" sz="2000" dirty="0" err="1"/>
              <a:t>виділяється</a:t>
            </a:r>
            <a:r>
              <a:rPr lang="ru-RU" sz="2000" dirty="0"/>
              <a:t> </a:t>
            </a:r>
            <a:r>
              <a:rPr lang="ru-RU" sz="2000" dirty="0" err="1"/>
              <a:t>умовно-патогенний</a:t>
            </a:r>
            <a:r>
              <a:rPr lang="ru-RU" sz="2000" dirty="0"/>
              <a:t> </a:t>
            </a:r>
            <a:r>
              <a:rPr lang="ru-RU" sz="2000" dirty="0" err="1"/>
              <a:t>мікроб</a:t>
            </a:r>
            <a:r>
              <a:rPr lang="ru-RU" sz="2000" dirty="0"/>
              <a:t> – </a:t>
            </a:r>
            <a:r>
              <a:rPr lang="ru-RU" sz="2000" dirty="0" err="1"/>
              <a:t>золотистий</a:t>
            </a:r>
            <a:r>
              <a:rPr lang="ru-RU" sz="2000" dirty="0"/>
              <a:t> </a:t>
            </a:r>
            <a:r>
              <a:rPr lang="ru-RU" sz="2000" dirty="0" err="1"/>
              <a:t>стафілокок</a:t>
            </a:r>
            <a:r>
              <a:rPr lang="ru-RU" sz="2000" dirty="0"/>
              <a:t>.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постійний</a:t>
            </a:r>
            <a:r>
              <a:rPr lang="ru-RU" sz="2000" dirty="0"/>
              <a:t> склад </a:t>
            </a:r>
            <a:r>
              <a:rPr lang="ru-RU" sz="2000" dirty="0" err="1"/>
              <a:t>мікрофлори</a:t>
            </a:r>
            <a:r>
              <a:rPr lang="ru-RU" sz="2000" dirty="0"/>
              <a:t> в </a:t>
            </a:r>
            <a:r>
              <a:rPr lang="ru-RU" sz="2000" dirty="0" err="1"/>
              <a:t>області</a:t>
            </a:r>
            <a:r>
              <a:rPr lang="ru-RU" sz="2000" dirty="0"/>
              <a:t> сально-</a:t>
            </a:r>
            <a:r>
              <a:rPr lang="ru-RU" sz="2000" dirty="0" err="1"/>
              <a:t>волосяних</a:t>
            </a:r>
            <a:r>
              <a:rPr lang="ru-RU" sz="2000" dirty="0"/>
              <a:t> </a:t>
            </a:r>
            <a:r>
              <a:rPr lang="ru-RU" sz="2000" dirty="0" err="1"/>
              <a:t>фолікулів</a:t>
            </a:r>
            <a:r>
              <a:rPr lang="ru-RU" sz="2000" dirty="0"/>
              <a:t>. </a:t>
            </a:r>
            <a:r>
              <a:rPr lang="ru-RU" sz="2000" dirty="0" err="1"/>
              <a:t>Найчастіше</a:t>
            </a:r>
            <a:r>
              <a:rPr lang="ru-RU" sz="2000" dirty="0"/>
              <a:t> </a:t>
            </a:r>
            <a:r>
              <a:rPr lang="ru-RU" sz="2000" dirty="0" err="1"/>
              <a:t>виявляють</a:t>
            </a:r>
            <a:r>
              <a:rPr lang="ru-RU" sz="2000" dirty="0"/>
              <a:t> </a:t>
            </a:r>
            <a:r>
              <a:rPr lang="en-US" sz="2000" dirty="0"/>
              <a:t>Staphylococcus epidermidis </a:t>
            </a:r>
            <a:r>
              <a:rPr lang="ru-RU" sz="2000" dirty="0"/>
              <a:t>і </a:t>
            </a:r>
            <a:r>
              <a:rPr lang="en-US" sz="2000" dirty="0"/>
              <a:t>S. </a:t>
            </a:r>
            <a:r>
              <a:rPr lang="en-US" sz="2000" dirty="0" err="1"/>
              <a:t>saprophyticus</a:t>
            </a:r>
            <a:r>
              <a:rPr lang="en-US" sz="2000" dirty="0"/>
              <a:t>, </a:t>
            </a:r>
            <a:r>
              <a:rPr lang="ru-RU" sz="2000" dirty="0" err="1"/>
              <a:t>гриби</a:t>
            </a:r>
            <a:r>
              <a:rPr lang="ru-RU" sz="2000" dirty="0"/>
              <a:t> роду </a:t>
            </a:r>
            <a:r>
              <a:rPr lang="en-US" sz="2000" dirty="0"/>
              <a:t>Candida, </a:t>
            </a:r>
            <a:r>
              <a:rPr lang="ru-RU" sz="2000" dirty="0" err="1"/>
              <a:t>рідше</a:t>
            </a:r>
            <a:r>
              <a:rPr lang="ru-RU" sz="2000" dirty="0"/>
              <a:t> – </a:t>
            </a:r>
            <a:r>
              <a:rPr lang="ru-RU" sz="2000" dirty="0" err="1"/>
              <a:t>дифтероїди</a:t>
            </a:r>
            <a:r>
              <a:rPr lang="ru-RU" sz="2000" dirty="0"/>
              <a:t> й </a:t>
            </a:r>
            <a:r>
              <a:rPr lang="ru-RU" sz="2000" dirty="0" err="1"/>
              <a:t>мікрококи</a:t>
            </a:r>
            <a:r>
              <a:rPr lang="ru-RU" sz="2000" dirty="0"/>
              <a:t>. </a:t>
            </a:r>
            <a:r>
              <a:rPr lang="ru-RU" sz="2000" dirty="0" err="1"/>
              <a:t>Виявлення</a:t>
            </a:r>
            <a:r>
              <a:rPr lang="ru-RU" sz="2000" dirty="0"/>
              <a:t> при </a:t>
            </a:r>
            <a:r>
              <a:rPr lang="ru-RU" sz="2000" dirty="0" err="1"/>
              <a:t>санітарно-бактеріологічних</a:t>
            </a:r>
            <a:r>
              <a:rPr lang="ru-RU" sz="2000" dirty="0"/>
              <a:t> </a:t>
            </a:r>
            <a:r>
              <a:rPr lang="ru-RU" sz="2000" dirty="0" err="1"/>
              <a:t>аналізах</a:t>
            </a:r>
            <a:r>
              <a:rPr lang="ru-RU" sz="2000" dirty="0"/>
              <a:t> на </a:t>
            </a:r>
            <a:r>
              <a:rPr lang="ru-RU" sz="2000" dirty="0" err="1"/>
              <a:t>поверхні</a:t>
            </a:r>
            <a:r>
              <a:rPr lang="ru-RU" sz="2000" dirty="0"/>
              <a:t> </a:t>
            </a:r>
            <a:r>
              <a:rPr lang="ru-RU" sz="2000" dirty="0" err="1"/>
              <a:t>шкіри</a:t>
            </a:r>
            <a:r>
              <a:rPr lang="ru-RU" sz="2000" dirty="0"/>
              <a:t> </a:t>
            </a:r>
            <a:r>
              <a:rPr lang="en-US" sz="2000" dirty="0"/>
              <a:t>Escherichia coli </a:t>
            </a:r>
            <a:r>
              <a:rPr lang="ru-RU" sz="2000" dirty="0" err="1"/>
              <a:t>свідчить</a:t>
            </a:r>
            <a:r>
              <a:rPr lang="ru-RU" sz="2000" dirty="0"/>
              <a:t> про </a:t>
            </a:r>
            <a:r>
              <a:rPr lang="ru-RU" sz="2000" dirty="0" err="1"/>
              <a:t>забруднення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фекаліями</a:t>
            </a:r>
            <a:r>
              <a:rPr lang="ru-RU" sz="2000" dirty="0"/>
              <a:t>.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dirty="0"/>
          </a:p>
        </p:txBody>
      </p:sp>
      <p:pic>
        <p:nvPicPr>
          <p:cNvPr id="2969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135438"/>
            <a:ext cx="409575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7850" y="4135438"/>
            <a:ext cx="306070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25" y="506413"/>
            <a:ext cx="11285538" cy="3932237"/>
          </a:xfrm>
        </p:spPr>
        <p:txBody>
          <a:bodyPr rtlCol="0">
            <a:norm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dirty="0"/>
              <a:t>	</a:t>
            </a:r>
            <a:r>
              <a:rPr lang="uk-UA" sz="2000" b="1" dirty="0"/>
              <a:t>Мікрофлора дихальних шляхів.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uk-UA" sz="2000" dirty="0"/>
              <a:t>	З навколишнього повітря надходить маса мікробів. Більша частина мікроорганізмів затримується у верхніх дихальних шляхах. Слизисті оболонки гортані, трахеї, бронхів і альвеоли здорової людини не містять мікроорганізмів. У складі мікрофлори верхніх дихальних шляхів утримуються відносно постійні мікроби, представлені стафілококами, коринебактеріями, стрептококами, бактероїдами, капсульними </a:t>
            </a:r>
            <a:r>
              <a:rPr lang="uk-UA" sz="2000" dirty="0" err="1"/>
              <a:t>грамнегативними</a:t>
            </a:r>
            <a:r>
              <a:rPr lang="uk-UA" sz="2000" dirty="0"/>
              <a:t> бактеріями й ін. Крім бактерій у верхніх дихальних шляхах протягом тривалого часу в латентному стані можуть перебувати деякі віруси, зокрема, аденовіруси.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dirty="0"/>
          </a:p>
        </p:txBody>
      </p:sp>
      <p:pic>
        <p:nvPicPr>
          <p:cNvPr id="3072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516313"/>
            <a:ext cx="6300788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738" y="4470400"/>
            <a:ext cx="11352212" cy="2497138"/>
          </a:xfrm>
        </p:spPr>
        <p:txBody>
          <a:bodyPr rtlCol="0">
            <a:norm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dirty="0"/>
              <a:t>	</a:t>
            </a:r>
            <a:r>
              <a:rPr lang="ru-RU" sz="2000" b="1" dirty="0" err="1"/>
              <a:t>Мікрофлора</a:t>
            </a:r>
            <a:r>
              <a:rPr lang="ru-RU" sz="2000" b="1" dirty="0"/>
              <a:t> </a:t>
            </a:r>
            <a:r>
              <a:rPr lang="ru-RU" sz="2000" b="1" dirty="0" err="1"/>
              <a:t>сечостатевого</a:t>
            </a:r>
            <a:r>
              <a:rPr lang="ru-RU" sz="2000" b="1" dirty="0"/>
              <a:t> тракту.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2000" dirty="0"/>
              <a:t>	</a:t>
            </a:r>
            <a:r>
              <a:rPr lang="ru-RU" sz="2000" dirty="0" err="1"/>
              <a:t>Мікробний</a:t>
            </a:r>
            <a:r>
              <a:rPr lang="ru-RU" sz="2000" dirty="0"/>
              <a:t> </a:t>
            </a:r>
            <a:r>
              <a:rPr lang="ru-RU" sz="2000" dirty="0" err="1"/>
              <a:t>біоценоз</a:t>
            </a:r>
            <a:r>
              <a:rPr lang="ru-RU" sz="2000" dirty="0"/>
              <a:t> убогий, </a:t>
            </a:r>
            <a:r>
              <a:rPr lang="ru-RU" sz="2000" dirty="0" err="1"/>
              <a:t>верхні</a:t>
            </a:r>
            <a:r>
              <a:rPr lang="ru-RU" sz="2000" dirty="0"/>
              <a:t> </a:t>
            </a:r>
            <a:r>
              <a:rPr lang="ru-RU" sz="2000" dirty="0" err="1"/>
              <a:t>відділи</a:t>
            </a:r>
            <a:r>
              <a:rPr lang="ru-RU" sz="2000" dirty="0"/>
              <a:t> </a:t>
            </a:r>
            <a:r>
              <a:rPr lang="ru-RU" sz="2000" dirty="0" err="1"/>
              <a:t>звичайно</a:t>
            </a:r>
            <a:r>
              <a:rPr lang="ru-RU" sz="2000" dirty="0"/>
              <a:t> </a:t>
            </a:r>
            <a:r>
              <a:rPr lang="ru-RU" sz="2000" dirty="0" err="1"/>
              <a:t>стерильні</a:t>
            </a:r>
            <a:r>
              <a:rPr lang="ru-RU" sz="2000" dirty="0"/>
              <a:t>. У </a:t>
            </a:r>
            <a:r>
              <a:rPr lang="ru-RU" sz="2000" dirty="0" err="1"/>
              <a:t>піхві</a:t>
            </a:r>
            <a:r>
              <a:rPr lang="ru-RU" sz="2000" dirty="0"/>
              <a:t> </a:t>
            </a:r>
            <a:r>
              <a:rPr lang="ru-RU" sz="2000" dirty="0" err="1"/>
              <a:t>здорової</a:t>
            </a:r>
            <a:r>
              <a:rPr lang="ru-RU" sz="2000" dirty="0"/>
              <a:t> </a:t>
            </a:r>
            <a:r>
              <a:rPr lang="ru-RU" sz="2000" dirty="0" err="1"/>
              <a:t>жінки</a:t>
            </a:r>
            <a:r>
              <a:rPr lang="ru-RU" sz="2000" dirty="0"/>
              <a:t> </a:t>
            </a:r>
            <a:r>
              <a:rPr lang="ru-RU" sz="2000" dirty="0" err="1"/>
              <a:t>переважають</a:t>
            </a:r>
            <a:r>
              <a:rPr lang="ru-RU" sz="2000" dirty="0"/>
              <a:t> </a:t>
            </a:r>
            <a:r>
              <a:rPr lang="ru-RU" sz="2000" dirty="0" err="1"/>
              <a:t>молочнокислі</a:t>
            </a:r>
            <a:r>
              <a:rPr lang="ru-RU" sz="2000" dirty="0"/>
              <a:t> </a:t>
            </a:r>
            <a:r>
              <a:rPr lang="ru-RU" sz="2000" dirty="0" err="1"/>
              <a:t>палички</a:t>
            </a:r>
            <a:r>
              <a:rPr lang="ru-RU" sz="2000" dirty="0"/>
              <a:t> </a:t>
            </a:r>
            <a:r>
              <a:rPr lang="ru-RU" sz="2000" dirty="0" err="1"/>
              <a:t>Додерлейна</a:t>
            </a:r>
            <a:r>
              <a:rPr lang="ru-RU" sz="2000" dirty="0"/>
              <a:t> (</a:t>
            </a:r>
            <a:r>
              <a:rPr lang="ru-RU" sz="2000" dirty="0" err="1"/>
              <a:t>лактобактерії</a:t>
            </a:r>
            <a:r>
              <a:rPr lang="ru-RU" sz="2000" dirty="0"/>
              <a:t>),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створюють</a:t>
            </a:r>
            <a:r>
              <a:rPr lang="ru-RU" sz="2000" dirty="0"/>
              <a:t> </a:t>
            </a:r>
            <a:r>
              <a:rPr lang="ru-RU" sz="2000" dirty="0" err="1"/>
              <a:t>кислу</a:t>
            </a:r>
            <a:r>
              <a:rPr lang="ru-RU" sz="2000" dirty="0"/>
              <a:t> рН,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пригнічує</a:t>
            </a:r>
            <a:r>
              <a:rPr lang="ru-RU" sz="2000" dirty="0"/>
              <a:t> </a:t>
            </a:r>
            <a:r>
              <a:rPr lang="ru-RU" sz="2000" dirty="0" err="1"/>
              <a:t>грамнегативних</a:t>
            </a:r>
            <a:r>
              <a:rPr lang="ru-RU" sz="2000" dirty="0"/>
              <a:t> </a:t>
            </a:r>
            <a:r>
              <a:rPr lang="ru-RU" sz="2000" dirty="0" err="1"/>
              <a:t>бактерій</a:t>
            </a:r>
            <a:r>
              <a:rPr lang="ru-RU" sz="2000" dirty="0"/>
              <a:t> і </a:t>
            </a:r>
            <a:r>
              <a:rPr lang="ru-RU" sz="2000" dirty="0" err="1"/>
              <a:t>стафілококів</a:t>
            </a:r>
            <a:r>
              <a:rPr lang="ru-RU" sz="2000" dirty="0"/>
              <a:t> та </a:t>
            </a:r>
            <a:r>
              <a:rPr lang="ru-RU" sz="2000" dirty="0" err="1"/>
              <a:t>дифтероїдів</a:t>
            </a:r>
            <a:r>
              <a:rPr lang="ru-RU" sz="2000" dirty="0"/>
              <a:t>. </a:t>
            </a:r>
            <a:r>
              <a:rPr lang="ru-RU" sz="2000" dirty="0" err="1"/>
              <a:t>Існує</a:t>
            </a:r>
            <a:r>
              <a:rPr lang="ru-RU" sz="2000" dirty="0"/>
              <a:t> баланс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лактобактеріями</a:t>
            </a:r>
            <a:r>
              <a:rPr lang="ru-RU" sz="2000" dirty="0"/>
              <a:t> з одного боку  й </a:t>
            </a:r>
            <a:r>
              <a:rPr lang="ru-RU" sz="2000" dirty="0" err="1"/>
              <a:t>гарднерелами</a:t>
            </a:r>
            <a:r>
              <a:rPr lang="ru-RU" sz="2000" dirty="0"/>
              <a:t> й </a:t>
            </a:r>
            <a:r>
              <a:rPr lang="ru-RU" sz="2000" dirty="0" err="1"/>
              <a:t>анаеробами</a:t>
            </a:r>
            <a:r>
              <a:rPr lang="ru-RU" sz="2000" dirty="0"/>
              <a:t> з </a:t>
            </a:r>
            <a:r>
              <a:rPr lang="ru-RU" sz="2000" dirty="0" err="1"/>
              <a:t>іншої</a:t>
            </a:r>
            <a:r>
              <a:rPr lang="ru-RU" sz="2000" dirty="0"/>
              <a:t>.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dirty="0"/>
          </a:p>
        </p:txBody>
      </p:sp>
      <p:pic>
        <p:nvPicPr>
          <p:cNvPr id="3174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7450" y="431800"/>
            <a:ext cx="73152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066800" y="342900"/>
            <a:ext cx="10058400" cy="1144588"/>
          </a:xfrm>
        </p:spPr>
        <p:txBody>
          <a:bodyPr/>
          <a:lstStyle/>
          <a:p>
            <a:pPr algn="ctr"/>
            <a:r>
              <a:rPr lang="ru-RU"/>
              <a:t>Вступ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313" y="1487488"/>
            <a:ext cx="7042150" cy="4995862"/>
          </a:xfrm>
        </p:spPr>
        <p:txBody>
          <a:bodyPr rtlCol="0">
            <a:normAutofit fontScale="92500"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uk-UA" sz="2000" dirty="0"/>
              <a:t>	</a:t>
            </a:r>
            <a:r>
              <a:rPr lang="uk-UA" sz="2400" dirty="0"/>
              <a:t>Мікроорганізми поширені всюди. Вони заселяють ґрунт, воду, повітря, рослини, організми тварин і людей – екологічні середовища проживання мікробів.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uk-UA" sz="2400" dirty="0"/>
              <a:t>	Виділяють вільно існуючі й паразитичні мікроорганізми. Усюди, де є хоч якісь джерела енергії, вуглецю, азоту, кисню й водню (цеглинок усього живого), обов'язково зустрічаються мікроорганізми, що різняться за своїми фізіологічними потребами, які займають свої екологічні ніші. Титанічна роль мікроорганізмів у кругообігу речовин у природі має виняткове значення для підтримки динамічної рівноваги біосфери.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dirty="0"/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8713" y="1979613"/>
            <a:ext cx="43307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500" y="601663"/>
            <a:ext cx="11093450" cy="5908675"/>
          </a:xfrm>
        </p:spPr>
        <p:txBody>
          <a:bodyPr rtlCol="0">
            <a:normAutofit lnSpcReduction="10000"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dirty="0"/>
              <a:t>	</a:t>
            </a:r>
            <a:r>
              <a:rPr lang="ru-RU" sz="2400" b="1" dirty="0" err="1"/>
              <a:t>Мікрофлора</a:t>
            </a:r>
            <a:r>
              <a:rPr lang="ru-RU" sz="2400" b="1" dirty="0"/>
              <a:t> </a:t>
            </a:r>
            <a:r>
              <a:rPr lang="ru-RU" sz="2400" b="1" dirty="0" err="1"/>
              <a:t>ротової</a:t>
            </a:r>
            <a:r>
              <a:rPr lang="ru-RU" sz="2400" b="1" dirty="0"/>
              <a:t> </a:t>
            </a:r>
            <a:r>
              <a:rPr lang="ru-RU" sz="2400" b="1" dirty="0" err="1"/>
              <a:t>порожнини</a:t>
            </a:r>
            <a:r>
              <a:rPr lang="ru-RU" sz="2400" b="1" dirty="0"/>
              <a:t> й </a:t>
            </a:r>
            <a:r>
              <a:rPr lang="ru-RU" sz="2400" b="1" dirty="0" err="1"/>
              <a:t>шлунково-кишкового</a:t>
            </a:r>
            <a:r>
              <a:rPr lang="ru-RU" sz="2400" b="1" dirty="0"/>
              <a:t> тракту.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2400" dirty="0"/>
              <a:t>	</a:t>
            </a:r>
            <a:r>
              <a:rPr lang="ru-RU" sz="2400" dirty="0" err="1"/>
              <a:t>Постійними</a:t>
            </a:r>
            <a:r>
              <a:rPr lang="ru-RU" sz="2400" dirty="0"/>
              <a:t> </a:t>
            </a:r>
            <a:r>
              <a:rPr lang="ru-RU" sz="2400" dirty="0" err="1"/>
              <a:t>мешканцями</a:t>
            </a:r>
            <a:r>
              <a:rPr lang="ru-RU" sz="2400" dirty="0"/>
              <a:t> </a:t>
            </a:r>
            <a:r>
              <a:rPr lang="ru-RU" sz="2400" dirty="0" err="1"/>
              <a:t>ротової</a:t>
            </a:r>
            <a:r>
              <a:rPr lang="ru-RU" sz="2400" dirty="0"/>
              <a:t> </a:t>
            </a:r>
            <a:r>
              <a:rPr lang="ru-RU" sz="2400" dirty="0" err="1"/>
              <a:t>порожнини</a:t>
            </a:r>
            <a:r>
              <a:rPr lang="ru-RU" sz="2400" dirty="0"/>
              <a:t> є </a:t>
            </a:r>
            <a:r>
              <a:rPr lang="ru-RU" sz="2400" dirty="0" err="1"/>
              <a:t>стрептококи</a:t>
            </a:r>
            <a:r>
              <a:rPr lang="ru-RU" sz="2400" dirty="0"/>
              <a:t>, </a:t>
            </a:r>
            <a:r>
              <a:rPr lang="ru-RU" sz="2400" dirty="0" err="1"/>
              <a:t>лактобацили</a:t>
            </a:r>
            <a:r>
              <a:rPr lang="ru-RU" sz="2400" dirty="0"/>
              <a:t>, </a:t>
            </a:r>
            <a:r>
              <a:rPr lang="ru-RU" sz="2400" dirty="0" err="1"/>
              <a:t>коринебактерії</a:t>
            </a:r>
            <a:r>
              <a:rPr lang="ru-RU" sz="2400" dirty="0"/>
              <a:t>, </a:t>
            </a:r>
            <a:r>
              <a:rPr lang="ru-RU" sz="2400" dirty="0" err="1"/>
              <a:t>бактероїди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дріжджові</a:t>
            </a:r>
            <a:r>
              <a:rPr lang="ru-RU" sz="2400" dirty="0"/>
              <a:t> </a:t>
            </a:r>
            <a:r>
              <a:rPr lang="ru-RU" sz="2400" dirty="0" err="1"/>
              <a:t>гриби</a:t>
            </a:r>
            <a:r>
              <a:rPr lang="ru-RU" sz="2400" dirty="0"/>
              <a:t>, </a:t>
            </a:r>
            <a:r>
              <a:rPr lang="ru-RU" sz="2400" dirty="0" err="1"/>
              <a:t>актиноміцети</a:t>
            </a:r>
            <a:r>
              <a:rPr lang="ru-RU" sz="2400" dirty="0"/>
              <a:t>, </a:t>
            </a:r>
            <a:r>
              <a:rPr lang="ru-RU" sz="2400" dirty="0" err="1"/>
              <a:t>мікоплазми</a:t>
            </a:r>
            <a:r>
              <a:rPr lang="ru-RU" sz="2400" dirty="0"/>
              <a:t> й </a:t>
            </a:r>
            <a:r>
              <a:rPr lang="ru-RU" sz="2400" dirty="0" err="1"/>
              <a:t>найпростіші</a:t>
            </a:r>
            <a:r>
              <a:rPr lang="ru-RU" sz="2400" dirty="0"/>
              <a:t>. До </a:t>
            </a:r>
            <a:r>
              <a:rPr lang="ru-RU" sz="2400" dirty="0" err="1"/>
              <a:t>факультативних</a:t>
            </a:r>
            <a:r>
              <a:rPr lang="ru-RU" sz="2400" dirty="0"/>
              <a:t> </a:t>
            </a:r>
            <a:r>
              <a:rPr lang="ru-RU" sz="2400" dirty="0" err="1"/>
              <a:t>мешканців</a:t>
            </a:r>
            <a:r>
              <a:rPr lang="ru-RU" sz="2400" dirty="0"/>
              <a:t> належать </a:t>
            </a:r>
            <a:r>
              <a:rPr lang="ru-RU" sz="2400" dirty="0" err="1"/>
              <a:t>ентеробактерії</a:t>
            </a:r>
            <a:r>
              <a:rPr lang="ru-RU" sz="2400" dirty="0"/>
              <a:t>, </a:t>
            </a:r>
            <a:r>
              <a:rPr lang="ru-RU" sz="2400" dirty="0" err="1"/>
              <a:t>спорові</a:t>
            </a:r>
            <a:r>
              <a:rPr lang="ru-RU" sz="2400" dirty="0"/>
              <a:t> </a:t>
            </a:r>
            <a:r>
              <a:rPr lang="ru-RU" sz="2400" dirty="0" err="1"/>
              <a:t>бактерії</a:t>
            </a:r>
            <a:r>
              <a:rPr lang="ru-RU" sz="2400" dirty="0"/>
              <a:t> й </a:t>
            </a:r>
            <a:r>
              <a:rPr lang="ru-RU" sz="2400" dirty="0" err="1"/>
              <a:t>синегнійна</a:t>
            </a:r>
            <a:r>
              <a:rPr lang="ru-RU" sz="2400" dirty="0"/>
              <a:t> </a:t>
            </a:r>
            <a:r>
              <a:rPr lang="ru-RU" sz="2400" dirty="0" err="1"/>
              <a:t>паличка</a:t>
            </a:r>
            <a:r>
              <a:rPr lang="ru-RU" sz="2400" dirty="0"/>
              <a:t>. </a:t>
            </a:r>
            <a:r>
              <a:rPr lang="ru-RU" sz="2400" dirty="0" err="1"/>
              <a:t>Наявність</a:t>
            </a:r>
            <a:r>
              <a:rPr lang="ru-RU" sz="2400" dirty="0"/>
              <a:t> </a:t>
            </a:r>
            <a:r>
              <a:rPr lang="en-US" sz="2400" dirty="0"/>
              <a:t>Escherichia coli </a:t>
            </a:r>
            <a:r>
              <a:rPr lang="ru-RU" sz="2400" dirty="0"/>
              <a:t>є </a:t>
            </a:r>
            <a:r>
              <a:rPr lang="ru-RU" sz="2400" dirty="0" err="1"/>
              <a:t>показником</a:t>
            </a:r>
            <a:r>
              <a:rPr lang="ru-RU" sz="2400" dirty="0"/>
              <a:t> </a:t>
            </a:r>
            <a:r>
              <a:rPr lang="ru-RU" sz="2400" dirty="0" err="1"/>
              <a:t>несприятливого</a:t>
            </a:r>
            <a:r>
              <a:rPr lang="ru-RU" sz="2400" dirty="0"/>
              <a:t> стану </a:t>
            </a:r>
            <a:r>
              <a:rPr lang="ru-RU" sz="2400" dirty="0" err="1"/>
              <a:t>ротової</a:t>
            </a:r>
            <a:r>
              <a:rPr lang="ru-RU" sz="2400" dirty="0"/>
              <a:t> </a:t>
            </a:r>
            <a:r>
              <a:rPr lang="ru-RU" sz="2400" dirty="0" err="1"/>
              <a:t>порожнини</a:t>
            </a:r>
            <a:r>
              <a:rPr lang="ru-RU" sz="2400" dirty="0"/>
              <a:t>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2400" dirty="0"/>
              <a:t>	Головну роль у </a:t>
            </a:r>
            <a:r>
              <a:rPr lang="ru-RU" sz="2400" dirty="0" err="1"/>
              <a:t>підтримці</a:t>
            </a:r>
            <a:r>
              <a:rPr lang="ru-RU" sz="2400" dirty="0"/>
              <a:t> </a:t>
            </a:r>
            <a:r>
              <a:rPr lang="ru-RU" sz="2400" dirty="0" err="1"/>
              <a:t>якісного</a:t>
            </a:r>
            <a:r>
              <a:rPr lang="ru-RU" sz="2400" dirty="0"/>
              <a:t> й </a:t>
            </a:r>
            <a:r>
              <a:rPr lang="ru-RU" sz="2400" dirty="0" err="1"/>
              <a:t>кількісного</a:t>
            </a:r>
            <a:r>
              <a:rPr lang="ru-RU" sz="2400" dirty="0"/>
              <a:t> складу </a:t>
            </a:r>
            <a:r>
              <a:rPr lang="ru-RU" sz="2400" dirty="0" err="1"/>
              <a:t>мікроорганізмів</a:t>
            </a:r>
            <a:r>
              <a:rPr lang="ru-RU" sz="2400" dirty="0"/>
              <a:t> у </a:t>
            </a:r>
            <a:r>
              <a:rPr lang="ru-RU" sz="2400" dirty="0" err="1"/>
              <a:t>ротовій</a:t>
            </a:r>
            <a:r>
              <a:rPr lang="ru-RU" sz="2400" dirty="0"/>
              <a:t> </a:t>
            </a:r>
            <a:r>
              <a:rPr lang="ru-RU" sz="2400" dirty="0" err="1"/>
              <a:t>порожнині</a:t>
            </a:r>
            <a:r>
              <a:rPr lang="ru-RU" sz="2400" dirty="0"/>
              <a:t> </a:t>
            </a:r>
            <a:r>
              <a:rPr lang="ru-RU" sz="2400" dirty="0" err="1"/>
              <a:t>відіграє</a:t>
            </a:r>
            <a:r>
              <a:rPr lang="ru-RU" sz="2400" dirty="0"/>
              <a:t> </a:t>
            </a:r>
            <a:r>
              <a:rPr lang="ru-RU" sz="2400" dirty="0" err="1"/>
              <a:t>слина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містить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ферменти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володіють</a:t>
            </a:r>
            <a:r>
              <a:rPr lang="ru-RU" sz="2400" dirty="0"/>
              <a:t> </a:t>
            </a:r>
            <a:r>
              <a:rPr lang="ru-RU" sz="2400" dirty="0" err="1"/>
              <a:t>антибактеріальною</a:t>
            </a:r>
            <a:r>
              <a:rPr lang="ru-RU" sz="2400" dirty="0"/>
              <a:t> </a:t>
            </a:r>
            <a:r>
              <a:rPr lang="ru-RU" sz="2400" dirty="0" err="1"/>
              <a:t>активністю</a:t>
            </a:r>
            <a:r>
              <a:rPr lang="ru-RU" sz="2400" dirty="0"/>
              <a:t>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2400" dirty="0"/>
              <a:t>	</a:t>
            </a:r>
            <a:r>
              <a:rPr lang="ru-RU" sz="2400" dirty="0" err="1"/>
              <a:t>Найбільше</a:t>
            </a:r>
            <a:r>
              <a:rPr lang="ru-RU" sz="2400" dirty="0"/>
              <a:t> активно </a:t>
            </a:r>
            <a:r>
              <a:rPr lang="ru-RU" sz="2400" dirty="0" err="1"/>
              <a:t>бактерії</a:t>
            </a:r>
            <a:r>
              <a:rPr lang="ru-RU" sz="2400" dirty="0"/>
              <a:t> </a:t>
            </a:r>
            <a:r>
              <a:rPr lang="ru-RU" sz="2400" dirty="0" err="1"/>
              <a:t>заселяють</a:t>
            </a:r>
            <a:r>
              <a:rPr lang="ru-RU" sz="2400" dirty="0"/>
              <a:t> </a:t>
            </a:r>
            <a:r>
              <a:rPr lang="ru-RU" sz="2400" dirty="0" err="1"/>
              <a:t>шлунково-кишковий</a:t>
            </a:r>
            <a:r>
              <a:rPr lang="ru-RU" sz="2400" dirty="0"/>
              <a:t> тракт. При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колонізація</a:t>
            </a:r>
            <a:r>
              <a:rPr lang="ru-RU" sz="2400" dirty="0"/>
              <a:t> </a:t>
            </a:r>
            <a:r>
              <a:rPr lang="ru-RU" sz="2400" dirty="0" err="1"/>
              <a:t>здійснюється</a:t>
            </a:r>
            <a:r>
              <a:rPr lang="ru-RU" sz="2400" dirty="0"/>
              <a:t> </a:t>
            </a:r>
            <a:r>
              <a:rPr lang="ru-RU" sz="2400" dirty="0" err="1"/>
              <a:t>чітко</a:t>
            </a:r>
            <a:r>
              <a:rPr lang="ru-RU" sz="2400" dirty="0"/>
              <a:t> «за </a:t>
            </a:r>
            <a:r>
              <a:rPr lang="ru-RU" sz="2400" dirty="0" err="1"/>
              <a:t>поверхами</a:t>
            </a:r>
            <a:r>
              <a:rPr lang="ru-RU" sz="2400" dirty="0"/>
              <a:t>». У </a:t>
            </a:r>
            <a:r>
              <a:rPr lang="ru-RU" sz="2400" dirty="0" err="1"/>
              <a:t>шлунку</a:t>
            </a:r>
            <a:r>
              <a:rPr lang="ru-RU" sz="2400" dirty="0"/>
              <a:t> з кислою </a:t>
            </a:r>
            <a:r>
              <a:rPr lang="ru-RU" sz="2400" dirty="0" err="1"/>
              <a:t>реакцією</a:t>
            </a:r>
            <a:r>
              <a:rPr lang="ru-RU" sz="2400" dirty="0"/>
              <a:t> </a:t>
            </a:r>
            <a:r>
              <a:rPr lang="ru-RU" sz="2400" dirty="0" err="1"/>
              <a:t>середовища</a:t>
            </a:r>
            <a:r>
              <a:rPr lang="ru-RU" sz="2400" dirty="0"/>
              <a:t> й </a:t>
            </a:r>
            <a:r>
              <a:rPr lang="ru-RU" sz="2400" dirty="0" err="1"/>
              <a:t>верхніх</a:t>
            </a:r>
            <a:r>
              <a:rPr lang="ru-RU" sz="2400" dirty="0"/>
              <a:t> </a:t>
            </a:r>
            <a:r>
              <a:rPr lang="ru-RU" sz="2400" dirty="0" err="1"/>
              <a:t>відділів</a:t>
            </a:r>
            <a:r>
              <a:rPr lang="ru-RU" sz="2400" dirty="0"/>
              <a:t> </a:t>
            </a:r>
            <a:r>
              <a:rPr lang="ru-RU" sz="2400" dirty="0" err="1"/>
              <a:t>тонкої</a:t>
            </a:r>
            <a:r>
              <a:rPr lang="ru-RU" sz="2400" dirty="0"/>
              <a:t> кишки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мікроорганізмів</a:t>
            </a:r>
            <a:r>
              <a:rPr lang="ru-RU" sz="2400" dirty="0"/>
              <a:t> не </a:t>
            </a:r>
            <a:r>
              <a:rPr lang="ru-RU" sz="2400" dirty="0" err="1"/>
              <a:t>перевищує</a:t>
            </a:r>
            <a:r>
              <a:rPr lang="ru-RU" sz="2400" dirty="0"/>
              <a:t> 1000 у мл, </a:t>
            </a:r>
            <a:r>
              <a:rPr lang="ru-RU" sz="2400" dirty="0" err="1"/>
              <a:t>частіше</a:t>
            </a:r>
            <a:r>
              <a:rPr lang="ru-RU" sz="2400" dirty="0"/>
              <a:t> </a:t>
            </a:r>
            <a:r>
              <a:rPr lang="ru-RU" sz="2400" dirty="0" err="1"/>
              <a:t>виявляють</a:t>
            </a:r>
            <a:r>
              <a:rPr lang="ru-RU" sz="2400" dirty="0"/>
              <a:t> </a:t>
            </a:r>
            <a:r>
              <a:rPr lang="ru-RU" sz="2400" dirty="0" err="1"/>
              <a:t>лактобацили</a:t>
            </a:r>
            <a:r>
              <a:rPr lang="ru-RU" sz="2400" dirty="0"/>
              <a:t>, </a:t>
            </a:r>
            <a:r>
              <a:rPr lang="ru-RU" sz="2400" dirty="0" err="1"/>
              <a:t>ентерококи</a:t>
            </a:r>
            <a:r>
              <a:rPr lang="ru-RU" sz="2400" dirty="0"/>
              <a:t>, </a:t>
            </a:r>
            <a:r>
              <a:rPr lang="ru-RU" sz="2400" dirty="0" err="1"/>
              <a:t>дріжджі</a:t>
            </a:r>
            <a:r>
              <a:rPr lang="ru-RU" sz="2400" dirty="0"/>
              <a:t>, </a:t>
            </a:r>
            <a:r>
              <a:rPr lang="ru-RU" sz="2400" dirty="0" err="1"/>
              <a:t>біфідобактерії</a:t>
            </a:r>
            <a:r>
              <a:rPr lang="ru-RU" sz="2400" dirty="0"/>
              <a:t>, </a:t>
            </a:r>
            <a:r>
              <a:rPr lang="en-US" sz="2400" dirty="0"/>
              <a:t>E.coli. </a:t>
            </a:r>
            <a:r>
              <a:rPr lang="ru-RU" sz="2400" dirty="0" err="1"/>
              <a:t>Іноді</a:t>
            </a:r>
            <a:r>
              <a:rPr lang="ru-RU" sz="2400" dirty="0"/>
              <a:t> в </a:t>
            </a:r>
            <a:r>
              <a:rPr lang="ru-RU" sz="2400" dirty="0" err="1"/>
              <a:t>шлунку</a:t>
            </a:r>
            <a:r>
              <a:rPr lang="ru-RU" sz="2400" dirty="0"/>
              <a:t> в </a:t>
            </a:r>
            <a:r>
              <a:rPr lang="ru-RU" sz="2400" dirty="0" err="1"/>
              <a:t>незначній</a:t>
            </a:r>
            <a:r>
              <a:rPr lang="ru-RU" sz="2400" dirty="0"/>
              <a:t> </a:t>
            </a:r>
            <a:r>
              <a:rPr lang="ru-RU" sz="2400" dirty="0" err="1"/>
              <a:t>кількості</a:t>
            </a:r>
            <a:r>
              <a:rPr lang="ru-RU" sz="2400" dirty="0"/>
              <a:t> </a:t>
            </a:r>
            <a:r>
              <a:rPr lang="ru-RU" sz="2400" dirty="0" err="1"/>
              <a:t>зустрічаються</a:t>
            </a:r>
            <a:r>
              <a:rPr lang="ru-RU" sz="2400" dirty="0"/>
              <a:t> </a:t>
            </a:r>
            <a:r>
              <a:rPr lang="en-US" sz="2400" dirty="0" err="1"/>
              <a:t>Sarcina</a:t>
            </a:r>
            <a:r>
              <a:rPr lang="en-US" sz="2400" dirty="0"/>
              <a:t> </a:t>
            </a:r>
            <a:r>
              <a:rPr lang="en-US" sz="2400" dirty="0" err="1"/>
              <a:t>ventriculi</a:t>
            </a:r>
            <a:r>
              <a:rPr lang="en-US" sz="2400" dirty="0"/>
              <a:t>, Bacillus subtilis </a:t>
            </a:r>
            <a:r>
              <a:rPr lang="ru-RU" sz="2400" dirty="0"/>
              <a:t>і 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дріжджі</a:t>
            </a:r>
            <a:r>
              <a:rPr lang="ru-RU" sz="2400" dirty="0"/>
              <a:t>.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1"/>
          </p:nvPr>
        </p:nvSpPr>
        <p:spPr>
          <a:xfrm>
            <a:off x="490538" y="531813"/>
            <a:ext cx="11328400" cy="6326187"/>
          </a:xfrm>
        </p:spPr>
        <p:txBody>
          <a:bodyPr/>
          <a:lstStyle/>
          <a:p>
            <a:pPr marL="0" indent="0" algn="just">
              <a:buFont typeface="Garamond" pitchFamily="18" charset="0"/>
              <a:buNone/>
            </a:pPr>
            <a:r>
              <a:rPr lang="uk-UA" sz="2000"/>
              <a:t>	</a:t>
            </a:r>
            <a:r>
              <a:rPr lang="uk-UA" sz="2400"/>
              <a:t>У тонкому кишечнику живе порівняно мало бактерій (102–103), переважно аеробні форми. Зате в товстому кишечнику є колосальна кількість мікробів, що включають більш 260 різних видів факультативних і облігатних анаеробів. Мікрофлора товстого кишечнику найбільш стабільна й різноманітна. Це резервуар бактерій усього організму – загальна біомаса мікробів може досягати 1,5 кг. Основними мешканцями товстого кишечнику є бактероїди, біфідобактерії, фекальний стрептокок, кишкова паличка, молочнокислі бактерії. Останні в кишечнику виступають у ролі антагоністів гнильної мікрофлори й деяких патогенних мікробів. Домінуючою групою в нормі є неспорові анаеробні бактерії (бактероїди, біфідобактерії) – до 99 %. Виділяють мукозную (пристінкову) і просвітну мікрофлору. Пристінкова мікрофлора забезпечує колонізаційну резистентність кишечнику, що відіграє важливу роль у попередженні (у нормі) і в розвитку (при патології)  екзо- і ендогенних інфекційних захворювань.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6350"/>
            <a:ext cx="12192000" cy="692467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2"/>
          <p:cNvSpPr>
            <a:spLocks noGrp="1"/>
          </p:cNvSpPr>
          <p:nvPr>
            <p:ph idx="1"/>
          </p:nvPr>
        </p:nvSpPr>
        <p:spPr>
          <a:xfrm>
            <a:off x="163513" y="211138"/>
            <a:ext cx="11837987" cy="6605587"/>
          </a:xfrm>
        </p:spPr>
        <p:txBody>
          <a:bodyPr/>
          <a:lstStyle/>
          <a:p>
            <a:pPr marL="0" indent="0" algn="just">
              <a:buFont typeface="Garamond" pitchFamily="18" charset="0"/>
              <a:buNone/>
            </a:pPr>
            <a:r>
              <a:rPr lang="ru-RU"/>
              <a:t>	</a:t>
            </a:r>
            <a:r>
              <a:rPr lang="ru-RU" sz="2000"/>
              <a:t>Нормальна мікрофлора в організмі людини й тварин відіграє важливу роль у формуванні природного імунітету. Облігатні мікроорганізми, що продукують речовини типу антибіотиків, молочну кислоту, спирти, пероксид водню й інші сполуки, мають яскраво виражені антагоністичні властивості щодо  багатьох патогенних бактерій. Якісні й кількісні порушення в складі мікробної флори в організмі людини одержали назву дисбактеріозу. Найчастіше дисбактеріоз супроводжується збільшенням факультативно-анаеробної або залишкової мікрофлори (грамнегативних паличок – кишкової палички, протея, псевдомонад), стафілококів, грибів роду </a:t>
            </a:r>
            <a:r>
              <a:rPr lang="en-US" sz="2000"/>
              <a:t>Candida. </a:t>
            </a:r>
            <a:r>
              <a:rPr lang="ru-RU" sz="2000"/>
              <a:t>Ці мікроорганізми, як правило, стійкі до антибіотиків і при пригніченні нормальної флори антибіотиками й зниженні природної резистентності одержують можливість безперешкодно розмножуватися. Дисбактеріоз виникає найчастіше в результаті тривалого приймання антибіотиків, а також при хронічних інфекціях, радіації й дії екстремальних факторів. Розвиток дисбактеріозу пояснюється пригніченням облігатної мікрофлори макроорганізму. </a:t>
            </a:r>
          </a:p>
        </p:txBody>
      </p:sp>
      <p:pic>
        <p:nvPicPr>
          <p:cNvPr id="3584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2288" y="4424363"/>
            <a:ext cx="35528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7363" y="4424363"/>
            <a:ext cx="307498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238" y="531813"/>
            <a:ext cx="10833100" cy="58007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dirty="0"/>
              <a:t>	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важкі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 </a:t>
            </a:r>
            <a:r>
              <a:rPr lang="ru-RU" sz="2000" dirty="0" err="1"/>
              <a:t>дисбактеріозів</a:t>
            </a:r>
            <a:r>
              <a:rPr lang="ru-RU" sz="2000" dirty="0"/>
              <a:t> – </a:t>
            </a:r>
            <a:r>
              <a:rPr lang="ru-RU" sz="2000" dirty="0" err="1"/>
              <a:t>стафілококові</a:t>
            </a:r>
            <a:r>
              <a:rPr lang="ru-RU" sz="2000" dirty="0"/>
              <a:t> </a:t>
            </a:r>
            <a:r>
              <a:rPr lang="ru-RU" sz="2000" dirty="0" err="1"/>
              <a:t>пневмонії</a:t>
            </a:r>
            <a:r>
              <a:rPr lang="ru-RU" sz="2000" dirty="0"/>
              <a:t>, </a:t>
            </a:r>
            <a:r>
              <a:rPr lang="ru-RU" sz="2000" dirty="0" err="1"/>
              <a:t>коліти</a:t>
            </a:r>
            <a:r>
              <a:rPr lang="ru-RU" sz="2000" dirty="0"/>
              <a:t> й сепсис, </a:t>
            </a:r>
            <a:r>
              <a:rPr lang="ru-RU" sz="2000" dirty="0" err="1"/>
              <a:t>кандидомікози</a:t>
            </a:r>
            <a:r>
              <a:rPr lang="ru-RU" sz="2000" dirty="0"/>
              <a:t>, </a:t>
            </a:r>
            <a:r>
              <a:rPr lang="ru-RU" sz="2000" dirty="0" err="1"/>
              <a:t>псевдомембранозний</a:t>
            </a:r>
            <a:r>
              <a:rPr lang="ru-RU" sz="2000" dirty="0"/>
              <a:t> </a:t>
            </a:r>
            <a:r>
              <a:rPr lang="ru-RU" sz="2000" dirty="0" err="1"/>
              <a:t>коліт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викликається</a:t>
            </a:r>
            <a:r>
              <a:rPr lang="ru-RU" sz="2000" dirty="0"/>
              <a:t> </a:t>
            </a:r>
            <a:r>
              <a:rPr lang="en-US" sz="2000" dirty="0"/>
              <a:t>Clostridium difficile.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2000" dirty="0"/>
              <a:t>	Для </a:t>
            </a:r>
            <a:r>
              <a:rPr lang="ru-RU" sz="2000" dirty="0" err="1"/>
              <a:t>лікування</a:t>
            </a:r>
            <a:r>
              <a:rPr lang="ru-RU" sz="2000" dirty="0"/>
              <a:t> </a:t>
            </a:r>
            <a:r>
              <a:rPr lang="ru-RU" sz="2000" dirty="0" err="1"/>
              <a:t>застосовують</a:t>
            </a:r>
            <a:r>
              <a:rPr lang="ru-RU" sz="2000" dirty="0"/>
              <a:t> </a:t>
            </a:r>
            <a:r>
              <a:rPr lang="ru-RU" sz="2000" dirty="0" err="1"/>
              <a:t>біопрепарати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відновлюють</a:t>
            </a:r>
            <a:r>
              <a:rPr lang="ru-RU" sz="2000" dirty="0"/>
              <a:t> </a:t>
            </a:r>
            <a:r>
              <a:rPr lang="ru-RU" sz="2000" dirty="0" err="1"/>
              <a:t>нормальну</a:t>
            </a:r>
            <a:r>
              <a:rPr lang="ru-RU" sz="2000" dirty="0"/>
              <a:t> </a:t>
            </a:r>
            <a:r>
              <a:rPr lang="ru-RU" sz="2000" dirty="0" err="1"/>
              <a:t>мікрофлору</a:t>
            </a:r>
            <a:r>
              <a:rPr lang="ru-RU" sz="2000" dirty="0"/>
              <a:t> –</a:t>
            </a:r>
            <a:r>
              <a:rPr lang="ru-RU" sz="2000" dirty="0" err="1"/>
              <a:t>еубіотики</a:t>
            </a:r>
            <a:r>
              <a:rPr lang="ru-RU" sz="2000" dirty="0"/>
              <a:t> – </a:t>
            </a:r>
            <a:r>
              <a:rPr lang="ru-RU" sz="2000" dirty="0" err="1"/>
              <a:t>колібактерин</a:t>
            </a:r>
            <a:r>
              <a:rPr lang="ru-RU" sz="2000" dirty="0"/>
              <a:t> (</a:t>
            </a:r>
            <a:r>
              <a:rPr lang="ru-RU" sz="2000" dirty="0" err="1"/>
              <a:t>використовують</a:t>
            </a:r>
            <a:r>
              <a:rPr lang="ru-RU" sz="2000" dirty="0"/>
              <a:t> </a:t>
            </a:r>
            <a:r>
              <a:rPr lang="ru-RU" sz="2000" dirty="0" err="1"/>
              <a:t>спеціальний</a:t>
            </a:r>
            <a:r>
              <a:rPr lang="ru-RU" sz="2000" dirty="0"/>
              <a:t> </a:t>
            </a:r>
            <a:r>
              <a:rPr lang="ru-RU" sz="2000" dirty="0" err="1"/>
              <a:t>штам</a:t>
            </a:r>
            <a:r>
              <a:rPr lang="ru-RU" sz="2000" dirty="0"/>
              <a:t> </a:t>
            </a:r>
            <a:r>
              <a:rPr lang="en-US" sz="2000" dirty="0"/>
              <a:t>E.coli, </a:t>
            </a:r>
            <a:r>
              <a:rPr lang="ru-RU" sz="2000" dirty="0" err="1"/>
              <a:t>антагоніст</a:t>
            </a:r>
            <a:r>
              <a:rPr lang="ru-RU" sz="2000" dirty="0"/>
              <a:t> </a:t>
            </a:r>
            <a:r>
              <a:rPr lang="ru-RU" sz="2000" dirty="0" err="1"/>
              <a:t>шигел</a:t>
            </a:r>
            <a:r>
              <a:rPr lang="ru-RU" sz="2000" dirty="0"/>
              <a:t>), </a:t>
            </a:r>
            <a:r>
              <a:rPr lang="ru-RU" sz="2000" dirty="0" err="1"/>
              <a:t>лактобактерин</a:t>
            </a:r>
            <a:r>
              <a:rPr lang="ru-RU" sz="2000" dirty="0"/>
              <a:t>, </a:t>
            </a:r>
            <a:r>
              <a:rPr lang="ru-RU" sz="2000" dirty="0" err="1"/>
              <a:t>біфідумбактерин</a:t>
            </a:r>
            <a:r>
              <a:rPr lang="ru-RU" sz="2000" dirty="0"/>
              <a:t>, </a:t>
            </a:r>
            <a:r>
              <a:rPr lang="ru-RU" sz="2000" dirty="0" err="1"/>
              <a:t>біфікол</a:t>
            </a:r>
            <a:r>
              <a:rPr lang="ru-RU" sz="2000" dirty="0"/>
              <a:t>, </a:t>
            </a:r>
            <a:r>
              <a:rPr lang="ru-RU" sz="2000" dirty="0" err="1"/>
              <a:t>бактисубтил</a:t>
            </a:r>
            <a:r>
              <a:rPr lang="ru-RU" sz="2000" dirty="0"/>
              <a:t> і </a:t>
            </a:r>
            <a:r>
              <a:rPr lang="ru-RU" sz="2000" dirty="0" err="1"/>
              <a:t>інші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спеціальні</a:t>
            </a:r>
            <a:r>
              <a:rPr lang="ru-RU" sz="2000" dirty="0"/>
              <a:t> </a:t>
            </a:r>
            <a:r>
              <a:rPr lang="ru-RU" sz="2000" dirty="0" err="1"/>
              <a:t>бактеріофаги</a:t>
            </a:r>
            <a:r>
              <a:rPr lang="ru-RU" sz="2000" dirty="0"/>
              <a:t>.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2000" dirty="0"/>
              <a:t>	Нормальна </a:t>
            </a:r>
            <a:r>
              <a:rPr lang="ru-RU" sz="2000" dirty="0" err="1"/>
              <a:t>мікрофлора</a:t>
            </a:r>
            <a:r>
              <a:rPr lang="ru-RU" sz="2000" dirty="0"/>
              <a:t> й особливо </a:t>
            </a:r>
            <a:r>
              <a:rPr lang="ru-RU" sz="2000" dirty="0" err="1"/>
              <a:t>мікрофлора</a:t>
            </a:r>
            <a:r>
              <a:rPr lang="ru-RU" sz="2000" dirty="0"/>
              <a:t> </a:t>
            </a:r>
            <a:r>
              <a:rPr lang="ru-RU" sz="2000" dirty="0" err="1"/>
              <a:t>товстого</a:t>
            </a:r>
            <a:r>
              <a:rPr lang="ru-RU" sz="2000" dirty="0"/>
              <a:t> кишечнику </a:t>
            </a:r>
            <a:r>
              <a:rPr lang="ru-RU" sz="2000" dirty="0" err="1"/>
              <a:t>впливає</a:t>
            </a:r>
            <a:r>
              <a:rPr lang="ru-RU" sz="2000" dirty="0"/>
              <a:t> на </a:t>
            </a:r>
            <a:r>
              <a:rPr lang="ru-RU" sz="2000" dirty="0" err="1"/>
              <a:t>організм</a:t>
            </a:r>
            <a:r>
              <a:rPr lang="ru-RU" sz="2000" dirty="0"/>
              <a:t>. 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функції</a:t>
            </a:r>
            <a:r>
              <a:rPr lang="ru-RU" sz="2000" dirty="0"/>
              <a:t>: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2000" dirty="0"/>
              <a:t>- </a:t>
            </a:r>
            <a:r>
              <a:rPr lang="ru-RU" sz="2000" dirty="0" err="1"/>
              <a:t>захисна</a:t>
            </a:r>
            <a:r>
              <a:rPr lang="ru-RU" sz="2000" dirty="0"/>
              <a:t> (</a:t>
            </a:r>
            <a:r>
              <a:rPr lang="ru-RU" sz="2000" dirty="0" err="1"/>
              <a:t>антагонізм</a:t>
            </a:r>
            <a:r>
              <a:rPr lang="ru-RU" sz="2000" dirty="0"/>
              <a:t> до </a:t>
            </a:r>
            <a:r>
              <a:rPr lang="ru-RU" sz="2000" dirty="0" err="1"/>
              <a:t>інших</a:t>
            </a:r>
            <a:r>
              <a:rPr lang="ru-RU" sz="2000" dirty="0"/>
              <a:t>, у тому </a:t>
            </a:r>
            <a:r>
              <a:rPr lang="ru-RU" sz="2000" dirty="0" err="1"/>
              <a:t>числі</a:t>
            </a:r>
            <a:r>
              <a:rPr lang="ru-RU" sz="2000" dirty="0"/>
              <a:t> </a:t>
            </a:r>
            <a:r>
              <a:rPr lang="ru-RU" sz="2000" dirty="0" err="1"/>
              <a:t>патогенних</a:t>
            </a:r>
            <a:r>
              <a:rPr lang="ru-RU" sz="2000" dirty="0"/>
              <a:t> </a:t>
            </a:r>
            <a:r>
              <a:rPr lang="ru-RU" sz="2000" dirty="0" err="1"/>
              <a:t>мікробів</a:t>
            </a:r>
            <a:r>
              <a:rPr lang="ru-RU" sz="2000" dirty="0"/>
              <a:t>);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2000" dirty="0"/>
              <a:t>- </a:t>
            </a:r>
            <a:r>
              <a:rPr lang="ru-RU" sz="2000" dirty="0" err="1"/>
              <a:t>імуностимулювальна</a:t>
            </a:r>
            <a:r>
              <a:rPr lang="ru-RU" sz="2000" dirty="0"/>
              <a:t> (</a:t>
            </a:r>
            <a:r>
              <a:rPr lang="ru-RU" sz="2000" dirty="0" err="1"/>
              <a:t>антигени</a:t>
            </a:r>
            <a:r>
              <a:rPr lang="ru-RU" sz="2000" dirty="0"/>
              <a:t> </a:t>
            </a:r>
            <a:r>
              <a:rPr lang="ru-RU" sz="2000" dirty="0" err="1"/>
              <a:t>мікроорганізмів</a:t>
            </a:r>
            <a:r>
              <a:rPr lang="ru-RU" sz="2000" dirty="0"/>
              <a:t> </a:t>
            </a:r>
            <a:r>
              <a:rPr lang="ru-RU" sz="2000" dirty="0" err="1"/>
              <a:t>стимулюють</a:t>
            </a:r>
            <a:r>
              <a:rPr lang="ru-RU" sz="2000" dirty="0"/>
              <a:t>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лімфоїдной</a:t>
            </a:r>
            <a:r>
              <a:rPr lang="ru-RU" sz="2000" dirty="0"/>
              <a:t> </a:t>
            </a:r>
            <a:r>
              <a:rPr lang="ru-RU" sz="2000" dirty="0" err="1"/>
              <a:t>тканини</a:t>
            </a:r>
            <a:r>
              <a:rPr lang="ru-RU" sz="2000" dirty="0"/>
              <a:t>);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2000" dirty="0"/>
              <a:t>- </a:t>
            </a:r>
            <a:r>
              <a:rPr lang="ru-RU" sz="2000" dirty="0" err="1"/>
              <a:t>травна</a:t>
            </a:r>
            <a:r>
              <a:rPr lang="ru-RU" sz="2000" dirty="0"/>
              <a:t> (</a:t>
            </a:r>
            <a:r>
              <a:rPr lang="ru-RU" sz="2000" dirty="0" err="1"/>
              <a:t>насамперед</a:t>
            </a:r>
            <a:r>
              <a:rPr lang="ru-RU" sz="2000" dirty="0"/>
              <a:t> </a:t>
            </a:r>
            <a:r>
              <a:rPr lang="ru-RU" sz="2000" dirty="0" err="1"/>
              <a:t>обмін</a:t>
            </a:r>
            <a:r>
              <a:rPr lang="ru-RU" sz="2000" dirty="0"/>
              <a:t> холестерину й </a:t>
            </a:r>
            <a:r>
              <a:rPr lang="ru-RU" sz="2000" dirty="0" err="1"/>
              <a:t>жовчних</a:t>
            </a:r>
            <a:r>
              <a:rPr lang="ru-RU" sz="2000" dirty="0"/>
              <a:t> кислот);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2000" dirty="0"/>
              <a:t>- </a:t>
            </a:r>
            <a:r>
              <a:rPr lang="ru-RU" sz="2000" dirty="0" err="1"/>
              <a:t>метаболічна</a:t>
            </a:r>
            <a:r>
              <a:rPr lang="ru-RU" sz="2000" dirty="0"/>
              <a:t> (синтез </a:t>
            </a:r>
            <a:r>
              <a:rPr lang="ru-RU" sz="2000" dirty="0" err="1"/>
              <a:t>вітамінів</a:t>
            </a:r>
            <a:r>
              <a:rPr lang="ru-RU" sz="2000" dirty="0"/>
              <a:t> </a:t>
            </a:r>
            <a:r>
              <a:rPr lang="ru-RU" sz="2000" dirty="0" err="1"/>
              <a:t>групи</a:t>
            </a:r>
            <a:r>
              <a:rPr lang="ru-RU" sz="2000" dirty="0"/>
              <a:t> В – В1,2,6,12, ДО, </a:t>
            </a:r>
            <a:r>
              <a:rPr lang="ru-RU" sz="2000" dirty="0" err="1"/>
              <a:t>нікотинової</a:t>
            </a:r>
            <a:r>
              <a:rPr lang="ru-RU" sz="2000" dirty="0"/>
              <a:t>, </a:t>
            </a:r>
            <a:r>
              <a:rPr lang="ru-RU" sz="2000" dirty="0" err="1"/>
              <a:t>пантотенової</a:t>
            </a:r>
            <a:r>
              <a:rPr lang="ru-RU" sz="2000" dirty="0"/>
              <a:t>, </a:t>
            </a:r>
            <a:r>
              <a:rPr lang="ru-RU" sz="2000" dirty="0" err="1"/>
              <a:t>фолієвой</a:t>
            </a:r>
            <a:r>
              <a:rPr lang="ru-RU" sz="2000" dirty="0"/>
              <a:t> кислот).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9813" y="479425"/>
            <a:ext cx="10533062" cy="3932238"/>
          </a:xfrm>
        </p:spPr>
        <p:txBody>
          <a:bodyPr rtlCol="0">
            <a:norm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2000" dirty="0"/>
              <a:t>	</a:t>
            </a:r>
            <a:r>
              <a:rPr lang="ru-RU" sz="2000" dirty="0" err="1"/>
              <a:t>Патогенні</a:t>
            </a:r>
            <a:r>
              <a:rPr lang="ru-RU" sz="2000" dirty="0"/>
              <a:t> </a:t>
            </a:r>
            <a:r>
              <a:rPr lang="ru-RU" sz="2000" dirty="0" err="1"/>
              <a:t>мікроорганізми</a:t>
            </a:r>
            <a:r>
              <a:rPr lang="ru-RU" sz="2000" dirty="0"/>
              <a:t>. </a:t>
            </a:r>
            <a:r>
              <a:rPr lang="ru-RU" sz="2000" dirty="0" err="1"/>
              <a:t>Патогенними</a:t>
            </a:r>
            <a:r>
              <a:rPr lang="ru-RU" sz="2000" dirty="0"/>
              <a:t> (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грец</a:t>
            </a:r>
            <a:r>
              <a:rPr lang="ru-RU" sz="2000" dirty="0"/>
              <a:t>. </a:t>
            </a:r>
            <a:r>
              <a:rPr lang="en-US" sz="2000" dirty="0" err="1"/>
              <a:t>patos</a:t>
            </a:r>
            <a:r>
              <a:rPr lang="en-US" sz="2000" dirty="0"/>
              <a:t> – </a:t>
            </a:r>
            <a:r>
              <a:rPr lang="ru-RU" sz="2000" dirty="0"/>
              <a:t>хвороба) </a:t>
            </a:r>
            <a:r>
              <a:rPr lang="ru-RU" sz="2000" dirty="0" err="1"/>
              <a:t>називаються</a:t>
            </a:r>
            <a:r>
              <a:rPr lang="ru-RU" sz="2000" dirty="0"/>
              <a:t> </a:t>
            </a:r>
            <a:r>
              <a:rPr lang="ru-RU" sz="2000" dirty="0" err="1"/>
              <a:t>мікроорганізми</a:t>
            </a:r>
            <a:r>
              <a:rPr lang="ru-RU" sz="2000" dirty="0"/>
              <a:t>, </a:t>
            </a:r>
            <a:r>
              <a:rPr lang="ru-RU" sz="2000" dirty="0" err="1"/>
              <a:t>здатні</a:t>
            </a:r>
            <a:r>
              <a:rPr lang="ru-RU" sz="2000" dirty="0"/>
              <a:t> </a:t>
            </a:r>
            <a:r>
              <a:rPr lang="ru-RU" sz="2000" dirty="0" err="1"/>
              <a:t>викликати</a:t>
            </a:r>
            <a:r>
              <a:rPr lang="ru-RU" sz="2000" dirty="0"/>
              <a:t> </a:t>
            </a:r>
            <a:r>
              <a:rPr lang="ru-RU" sz="2000" dirty="0" err="1"/>
              <a:t>захворювання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, </a:t>
            </a:r>
            <a:r>
              <a:rPr lang="ru-RU" sz="2000" dirty="0" err="1"/>
              <a:t>тварин</a:t>
            </a:r>
            <a:r>
              <a:rPr lang="ru-RU" sz="2000" dirty="0"/>
              <a:t> і </a:t>
            </a:r>
            <a:r>
              <a:rPr lang="ru-RU" sz="2000" dirty="0" err="1"/>
              <a:t>рослин</a:t>
            </a:r>
            <a:r>
              <a:rPr lang="ru-RU" sz="2000" dirty="0"/>
              <a:t>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2000" dirty="0"/>
              <a:t>	</a:t>
            </a:r>
            <a:r>
              <a:rPr lang="ru-RU" sz="2000" dirty="0" err="1"/>
              <a:t>Ступінь</a:t>
            </a:r>
            <a:r>
              <a:rPr lang="ru-RU" sz="2000" dirty="0"/>
              <a:t> </a:t>
            </a:r>
            <a:r>
              <a:rPr lang="ru-RU" sz="2000" dirty="0" err="1"/>
              <a:t>патогенності</a:t>
            </a:r>
            <a:r>
              <a:rPr lang="ru-RU" sz="2000" dirty="0"/>
              <a:t> </a:t>
            </a:r>
            <a:r>
              <a:rPr lang="ru-RU" sz="2000" dirty="0" err="1"/>
              <a:t>виражається</a:t>
            </a:r>
            <a:r>
              <a:rPr lang="ru-RU" sz="2000" dirty="0"/>
              <a:t> </a:t>
            </a:r>
            <a:r>
              <a:rPr lang="ru-RU" sz="2000" dirty="0" err="1"/>
              <a:t>вірулентністю</a:t>
            </a:r>
            <a:r>
              <a:rPr lang="ru-RU" sz="2000" dirty="0"/>
              <a:t> </a:t>
            </a:r>
            <a:r>
              <a:rPr lang="ru-RU" sz="2000" dirty="0" err="1"/>
              <a:t>бактерій</a:t>
            </a:r>
            <a:r>
              <a:rPr lang="ru-RU" sz="2000" dirty="0"/>
              <a:t>, </a:t>
            </a:r>
            <a:r>
              <a:rPr lang="ru-RU" sz="2000" dirty="0" err="1"/>
              <a:t>вимірюваної</a:t>
            </a:r>
            <a:r>
              <a:rPr lang="ru-RU" sz="2000" dirty="0"/>
              <a:t> </a:t>
            </a:r>
            <a:r>
              <a:rPr lang="ru-RU" sz="2000" dirty="0" err="1"/>
              <a:t>умовно</a:t>
            </a:r>
            <a:r>
              <a:rPr lang="ru-RU" sz="2000" dirty="0"/>
              <a:t> </a:t>
            </a:r>
            <a:r>
              <a:rPr lang="ru-RU" sz="2000" dirty="0" err="1"/>
              <a:t>прийнятою</a:t>
            </a:r>
            <a:r>
              <a:rPr lang="ru-RU" sz="2000" dirty="0"/>
              <a:t> </a:t>
            </a:r>
            <a:r>
              <a:rPr lang="ru-RU" sz="2000" dirty="0" err="1"/>
              <a:t>одиницею</a:t>
            </a:r>
            <a:r>
              <a:rPr lang="ru-RU" sz="2000" dirty="0"/>
              <a:t> </a:t>
            </a:r>
            <a:r>
              <a:rPr lang="en-US" sz="2000" dirty="0"/>
              <a:t>DLM (</a:t>
            </a:r>
            <a:r>
              <a:rPr lang="en-US" sz="2000" dirty="0" err="1"/>
              <a:t>Dosis</a:t>
            </a:r>
            <a:r>
              <a:rPr lang="en-US" sz="2000" dirty="0"/>
              <a:t> </a:t>
            </a:r>
            <a:r>
              <a:rPr lang="en-US" sz="2000" dirty="0" err="1"/>
              <a:t>letalis</a:t>
            </a:r>
            <a:r>
              <a:rPr lang="en-US" sz="2000" dirty="0"/>
              <a:t> minima – </a:t>
            </a:r>
            <a:r>
              <a:rPr lang="ru-RU" sz="2000" dirty="0" err="1"/>
              <a:t>мінімальна</a:t>
            </a:r>
            <a:r>
              <a:rPr lang="ru-RU" sz="2000" dirty="0"/>
              <a:t> летальна доза). Одна </a:t>
            </a:r>
            <a:r>
              <a:rPr lang="en-US" sz="2000" dirty="0"/>
              <a:t>DLM </a:t>
            </a:r>
            <a:r>
              <a:rPr lang="ru-RU" sz="2000" dirty="0" err="1"/>
              <a:t>дорівнює</a:t>
            </a:r>
            <a:r>
              <a:rPr lang="ru-RU" sz="2000" dirty="0"/>
              <a:t> </a:t>
            </a:r>
            <a:r>
              <a:rPr lang="ru-RU" sz="2000" dirty="0" err="1"/>
              <a:t>найменшій</a:t>
            </a:r>
            <a:r>
              <a:rPr lang="ru-RU" sz="2000" dirty="0"/>
              <a:t> 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бактерій</a:t>
            </a:r>
            <a:r>
              <a:rPr lang="ru-RU" sz="2000" dirty="0"/>
              <a:t>, </a:t>
            </a:r>
            <a:r>
              <a:rPr lang="ru-RU" sz="2000" dirty="0" err="1"/>
              <a:t>здатних</a:t>
            </a:r>
            <a:r>
              <a:rPr lang="ru-RU" sz="2000" dirty="0"/>
              <a:t> </a:t>
            </a:r>
            <a:r>
              <a:rPr lang="ru-RU" sz="2000" dirty="0" err="1"/>
              <a:t>викликати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/>
              <a:t>певного</a:t>
            </a:r>
            <a:r>
              <a:rPr lang="ru-RU" sz="2000" dirty="0"/>
              <a:t> часу </a:t>
            </a:r>
            <a:r>
              <a:rPr lang="ru-RU" sz="2000" dirty="0" err="1"/>
              <a:t>загибель</a:t>
            </a:r>
            <a:r>
              <a:rPr lang="ru-RU" sz="2000" dirty="0"/>
              <a:t> не </a:t>
            </a:r>
            <a:r>
              <a:rPr lang="ru-RU" sz="2000" dirty="0" err="1"/>
              <a:t>менш</a:t>
            </a:r>
            <a:r>
              <a:rPr lang="ru-RU" sz="2000" dirty="0"/>
              <a:t> </a:t>
            </a:r>
            <a:r>
              <a:rPr lang="ru-RU" sz="2000" dirty="0" err="1"/>
              <a:t>ніж</a:t>
            </a:r>
            <a:r>
              <a:rPr lang="ru-RU" sz="2000" dirty="0"/>
              <a:t> 80-95 % </a:t>
            </a:r>
            <a:r>
              <a:rPr lang="ru-RU" sz="2000" dirty="0" err="1"/>
              <a:t>лабораторних</a:t>
            </a:r>
            <a:r>
              <a:rPr lang="ru-RU" sz="2000" dirty="0"/>
              <a:t> </a:t>
            </a:r>
            <a:r>
              <a:rPr lang="ru-RU" sz="2000" dirty="0" err="1"/>
              <a:t>тварин</a:t>
            </a:r>
            <a:r>
              <a:rPr lang="ru-RU" sz="2000" dirty="0"/>
              <a:t>.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dirty="0"/>
          </a:p>
        </p:txBody>
      </p:sp>
      <p:pic>
        <p:nvPicPr>
          <p:cNvPr id="3789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0038" y="3203575"/>
            <a:ext cx="3808412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7138" y="32035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63" y="655638"/>
            <a:ext cx="11136312" cy="5786437"/>
          </a:xfrm>
        </p:spPr>
        <p:txBody>
          <a:bodyPr rtlCol="0">
            <a:norm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uk-UA" dirty="0"/>
              <a:t>	</a:t>
            </a:r>
            <a:r>
              <a:rPr lang="uk-UA" sz="2000" b="1" dirty="0"/>
              <a:t>Вірулентність</a:t>
            </a:r>
            <a:r>
              <a:rPr lang="uk-UA" sz="2000" dirty="0"/>
              <a:t> пов'язана з утвором </a:t>
            </a:r>
            <a:r>
              <a:rPr lang="uk-UA" sz="2000" dirty="0" err="1"/>
              <a:t>екзо</a:t>
            </a:r>
            <a:r>
              <a:rPr lang="uk-UA" sz="2000" dirty="0"/>
              <a:t>- і ендотоксинів, здатністю до інвазії (проникненню в організм хазяїна), формуванням капсульного слизу, а також виділенням </a:t>
            </a:r>
            <a:r>
              <a:rPr lang="uk-UA" sz="2000" dirty="0" err="1"/>
              <a:t>агресинів</a:t>
            </a:r>
            <a:r>
              <a:rPr lang="uk-UA" sz="2000" dirty="0"/>
              <a:t> (речовин, що пригнічують захисні сили організму).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uk-UA" sz="2000" dirty="0"/>
              <a:t>	Впровадження патогенних мікробів, що порушують фізіологічну рівновагу й фізіологічні функції організму, приводить до розвитку інфекції. Загальними найбільш типовими ознаками інфекції є запалення, лихоманка, ураження нервової системи, порушення серцево-судинної й дихальної функцій, а при деяких захворюваннях поява висипу на шкірі. У ході інфекційного процесу збудники з первинного вогнища можуть надходити в кров і розноситися по всьому організму, що призводить до розвитку сепсису. При сприятливому плині інфекційний процес закінчується видужанням. 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dirty="0"/>
          </a:p>
        </p:txBody>
      </p:sp>
      <p:pic>
        <p:nvPicPr>
          <p:cNvPr id="3891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2650" y="3884613"/>
            <a:ext cx="2511425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3325" y="4010025"/>
            <a:ext cx="31369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1081088" y="2620963"/>
            <a:ext cx="10058400" cy="1371600"/>
          </a:xfrm>
        </p:spPr>
        <p:txBody>
          <a:bodyPr/>
          <a:lstStyle/>
          <a:p>
            <a:pPr algn="ctr"/>
            <a:r>
              <a:rPr lang="ru-RU"/>
              <a:t>Дякую за увагу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395288" y="558800"/>
            <a:ext cx="11477625" cy="58420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Garamond" pitchFamily="18" charset="0"/>
              <a:buNone/>
            </a:pPr>
            <a:r>
              <a:rPr lang="ru-RU" sz="2400"/>
              <a:t>	</a:t>
            </a:r>
            <a:r>
              <a:rPr lang="uk-UA" sz="2400"/>
              <a:t>Мікроорганізми в екологічних нішах співіснують у вигляді складних асоціацій – біоценозів з різними типами взаємин, в остаточному підсумку численних видів, що забезпечують співіснування, прокаріот і різних царств життя. </a:t>
            </a:r>
          </a:p>
          <a:p>
            <a:pPr marL="0" indent="0" algn="just">
              <a:spcBef>
                <a:spcPct val="0"/>
              </a:spcBef>
              <a:buFont typeface="Garamond" pitchFamily="18" charset="0"/>
              <a:buNone/>
            </a:pPr>
            <a:r>
              <a:rPr lang="uk-UA" sz="2400"/>
              <a:t>	Усі типи взаємин мікроорганізмів об’єднуються поняттям симбіоз. Він може бути антагоністичним і синергічним.</a:t>
            </a:r>
          </a:p>
          <a:p>
            <a:pPr marL="0" indent="0" algn="just">
              <a:spcBef>
                <a:spcPct val="0"/>
              </a:spcBef>
              <a:buFont typeface="Garamond" pitchFamily="18" charset="0"/>
              <a:buNone/>
            </a:pPr>
            <a:r>
              <a:rPr lang="uk-UA" sz="2400"/>
              <a:t>	Велика роль мікроорганізмів у кругообігу речовин у природі. Найбільше значення для всього живого має обмін (кругообіг) вуглецю, кисню, водню, азоту, сірки, фосфору й заліза. Етапи кругообігу різних хімічних елементів здійснюється мікроорганізмами різних еколого-фізіологічних груп. Безперервне існування кожної групи залежить від хімічних перетворень елементів, здійснюваних іншими групами мікроорганізмів. Життя на Землі безперервне, оскільки всі основні елементи життя зазнають циклічних перетворень, у значній мірі обумовлених мікроорганізмами.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066800" y="246063"/>
            <a:ext cx="10058400" cy="1371600"/>
          </a:xfrm>
        </p:spPr>
        <p:txBody>
          <a:bodyPr/>
          <a:lstStyle/>
          <a:p>
            <a:pPr algn="ctr"/>
            <a:r>
              <a:rPr lang="ru-RU"/>
              <a:t>Мікрофлора води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519113" y="1617663"/>
            <a:ext cx="10836275" cy="4418012"/>
          </a:xfrm>
        </p:spPr>
        <p:txBody>
          <a:bodyPr/>
          <a:lstStyle/>
          <a:p>
            <a:pPr marL="0" indent="0" algn="just">
              <a:buFont typeface="Garamond" pitchFamily="18" charset="0"/>
              <a:buNone/>
            </a:pPr>
            <a:r>
              <a:rPr lang="uk-UA"/>
              <a:t>	Вода – найдавніше місце існування мікроорганізмів. Прісноводні водойми й річки відрізняються багатою мікрофлорою. Багато видів галофільних мікробів живе в морській воді, у тому числі на глибинах у кілька тисяч метрів. Чисельність мікроорганізмів у воді деякою мірою пов'язане зі складом органічних речовин. Серйозною екологічною проблемою є стічні води, що містять значну кількість мікроорганізмів і органічних речовин, що не встигають самоочищатися.</a:t>
            </a:r>
          </a:p>
        </p:txBody>
      </p:sp>
      <p:pic>
        <p:nvPicPr>
          <p:cNvPr id="1638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275" y="3522663"/>
            <a:ext cx="3557588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3038" y="3522663"/>
            <a:ext cx="36861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188" y="409575"/>
            <a:ext cx="11239500" cy="6181725"/>
          </a:xfrm>
        </p:spPr>
        <p:txBody>
          <a:bodyPr rtlCol="0">
            <a:norm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dirty="0"/>
              <a:t>	</a:t>
            </a:r>
            <a:r>
              <a:rPr lang="ru-RU" sz="2000" dirty="0" err="1"/>
              <a:t>Санітарно-гігієнічна</a:t>
            </a:r>
            <a:r>
              <a:rPr lang="ru-RU" sz="2000" dirty="0"/>
              <a:t> </a:t>
            </a:r>
            <a:r>
              <a:rPr lang="ru-RU" sz="2000" dirty="0" err="1"/>
              <a:t>якість</a:t>
            </a:r>
            <a:r>
              <a:rPr lang="ru-RU" sz="2000" dirty="0"/>
              <a:t> води </a:t>
            </a:r>
            <a:r>
              <a:rPr lang="ru-RU" sz="2000" dirty="0" err="1"/>
              <a:t>оцінюється</a:t>
            </a:r>
            <a:r>
              <a:rPr lang="ru-RU" sz="2000" dirty="0"/>
              <a:t> </a:t>
            </a:r>
            <a:r>
              <a:rPr lang="ru-RU" sz="2000" dirty="0" err="1"/>
              <a:t>різними</a:t>
            </a:r>
            <a:r>
              <a:rPr lang="ru-RU" sz="2000" dirty="0"/>
              <a:t> способами. </a:t>
            </a:r>
            <a:r>
              <a:rPr lang="ru-RU" sz="2000" dirty="0" err="1"/>
              <a:t>Частіше</a:t>
            </a:r>
            <a:r>
              <a:rPr lang="ru-RU" sz="2000" dirty="0"/>
              <a:t> </a:t>
            </a:r>
            <a:r>
              <a:rPr lang="ru-RU" sz="2000" dirty="0" err="1"/>
              <a:t>визначають</a:t>
            </a:r>
            <a:r>
              <a:rPr lang="ru-RU" sz="2000" dirty="0"/>
              <a:t> </a:t>
            </a:r>
            <a:r>
              <a:rPr lang="ru-RU" sz="2000" dirty="0" err="1"/>
              <a:t>колі</a:t>
            </a:r>
            <a:r>
              <a:rPr lang="ru-RU" sz="2000" dirty="0"/>
              <a:t>-титр і коли-</a:t>
            </a:r>
            <a:r>
              <a:rPr lang="ru-RU" sz="2000" dirty="0" err="1"/>
              <a:t>індекс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загальну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мікроорганізмів</a:t>
            </a:r>
            <a:r>
              <a:rPr lang="ru-RU" sz="2000" dirty="0"/>
              <a:t> у мл води. </a:t>
            </a:r>
            <a:r>
              <a:rPr lang="ru-RU" sz="2000" dirty="0" err="1"/>
              <a:t>Колі-індекс</a:t>
            </a:r>
            <a:r>
              <a:rPr lang="ru-RU" sz="2000" dirty="0"/>
              <a:t> –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en-US" sz="2000" dirty="0"/>
              <a:t>E.coli (</a:t>
            </a:r>
            <a:r>
              <a:rPr lang="ru-RU" sz="2000" dirty="0" err="1"/>
              <a:t>кишкової</a:t>
            </a:r>
            <a:r>
              <a:rPr lang="ru-RU" sz="2000" dirty="0"/>
              <a:t> </a:t>
            </a:r>
            <a:r>
              <a:rPr lang="ru-RU" sz="2000" dirty="0" err="1"/>
              <a:t>палички</a:t>
            </a:r>
            <a:r>
              <a:rPr lang="ru-RU" sz="2000" dirty="0"/>
              <a:t>) в одному </a:t>
            </a:r>
            <a:r>
              <a:rPr lang="ru-RU" sz="2000" dirty="0" err="1"/>
              <a:t>літрі</a:t>
            </a:r>
            <a:r>
              <a:rPr lang="ru-RU" sz="2000" dirty="0"/>
              <a:t>, </a:t>
            </a:r>
            <a:r>
              <a:rPr lang="ru-RU" sz="2000" dirty="0" err="1"/>
              <a:t>колі</a:t>
            </a:r>
            <a:r>
              <a:rPr lang="ru-RU" sz="2000" dirty="0"/>
              <a:t>-титр – </a:t>
            </a:r>
            <a:r>
              <a:rPr lang="ru-RU" sz="2000" dirty="0" err="1"/>
              <a:t>найменший</a:t>
            </a:r>
            <a:r>
              <a:rPr lang="ru-RU" sz="2000" dirty="0"/>
              <a:t> </a:t>
            </a:r>
            <a:r>
              <a:rPr lang="ru-RU" sz="2000" dirty="0" err="1"/>
              <a:t>об’єм</a:t>
            </a:r>
            <a:r>
              <a:rPr lang="ru-RU" sz="2000" dirty="0"/>
              <a:t> води, у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виявляється</a:t>
            </a:r>
            <a:r>
              <a:rPr lang="ru-RU" sz="2000" dirty="0"/>
              <a:t> одна </a:t>
            </a:r>
            <a:r>
              <a:rPr lang="ru-RU" sz="2000" dirty="0" err="1"/>
              <a:t>клітина</a:t>
            </a:r>
            <a:r>
              <a:rPr lang="ru-RU" sz="2000" dirty="0"/>
              <a:t> </a:t>
            </a:r>
            <a:r>
              <a:rPr lang="ru-RU" sz="2000" dirty="0" err="1"/>
              <a:t>кишкової</a:t>
            </a:r>
            <a:r>
              <a:rPr lang="ru-RU" sz="2000" dirty="0"/>
              <a:t> </a:t>
            </a:r>
            <a:r>
              <a:rPr lang="ru-RU" sz="2000" dirty="0" err="1"/>
              <a:t>палички</a:t>
            </a:r>
            <a:r>
              <a:rPr lang="ru-RU" sz="2000" dirty="0"/>
              <a:t>. </a:t>
            </a:r>
            <a:r>
              <a:rPr lang="ru-RU" sz="2000" dirty="0" err="1"/>
              <a:t>Санітарно-епідеміологічні</a:t>
            </a:r>
            <a:r>
              <a:rPr lang="ru-RU" sz="2000" dirty="0"/>
              <a:t> </a:t>
            </a:r>
            <a:r>
              <a:rPr lang="ru-RU" sz="2000" dirty="0" err="1"/>
              <a:t>показники</a:t>
            </a:r>
            <a:r>
              <a:rPr lang="ru-RU" sz="2000" dirty="0"/>
              <a:t> </a:t>
            </a:r>
            <a:r>
              <a:rPr lang="uk-UA" sz="2000" dirty="0"/>
              <a:t>мікроорганізмів в різних об'єктах вивчає санітарна мікробіологія. До числа її основних принципів можна віднести індикацію (виявлення) </a:t>
            </a:r>
            <a:r>
              <a:rPr lang="uk-UA" sz="2000" dirty="0" err="1"/>
              <a:t>патогенів</a:t>
            </a:r>
            <a:r>
              <a:rPr lang="uk-UA" sz="2000" dirty="0"/>
              <a:t> у об'єктах навколишнього середовища, до непрямих </a:t>
            </a:r>
            <a:r>
              <a:rPr lang="ru-RU" sz="2000" dirty="0" err="1"/>
              <a:t>методів</a:t>
            </a:r>
            <a:r>
              <a:rPr lang="ru-RU" sz="2000" dirty="0"/>
              <a:t> – </a:t>
            </a:r>
            <a:r>
              <a:rPr lang="ru-RU" sz="2000" dirty="0" err="1"/>
              <a:t>виявлення</a:t>
            </a:r>
            <a:r>
              <a:rPr lang="ru-RU" sz="2000" dirty="0"/>
              <a:t> </a:t>
            </a:r>
            <a:r>
              <a:rPr lang="ru-RU" sz="2000" dirty="0" err="1"/>
              <a:t>санітарно-показових</a:t>
            </a:r>
            <a:r>
              <a:rPr lang="ru-RU" sz="2000" dirty="0"/>
              <a:t> </a:t>
            </a:r>
            <a:r>
              <a:rPr lang="ru-RU" sz="2000" dirty="0" err="1"/>
              <a:t>мікроорганізмів</a:t>
            </a:r>
            <a:r>
              <a:rPr lang="ru-RU" sz="2000" dirty="0"/>
              <a:t>, </a:t>
            </a:r>
            <a:r>
              <a:rPr lang="ru-RU" sz="2000" dirty="0" err="1"/>
              <a:t>визначення</a:t>
            </a:r>
            <a:r>
              <a:rPr lang="ru-RU" sz="2000" dirty="0"/>
              <a:t> </a:t>
            </a:r>
            <a:r>
              <a:rPr lang="ru-RU" sz="2000" dirty="0" err="1"/>
              <a:t>загального</a:t>
            </a:r>
            <a:r>
              <a:rPr lang="ru-RU" sz="2000" dirty="0"/>
              <a:t> </a:t>
            </a:r>
            <a:r>
              <a:rPr lang="ru-RU" sz="2000" dirty="0" err="1"/>
              <a:t>мікробного</a:t>
            </a:r>
            <a:r>
              <a:rPr lang="ru-RU" sz="2000" dirty="0"/>
              <a:t> числа (ЗМЧ).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ru-RU" sz="2000" dirty="0"/>
              <a:t>	</a:t>
            </a:r>
            <a:r>
              <a:rPr lang="uk-UA" sz="2000" dirty="0"/>
              <a:t>Вода має істотне значення в епідеміології кишкових інфекцій. Їхні збудники можуть потрапляти з випорожненнями в зовнішнє середовище (ґрунт), зі стічними водами – у водойми й у деяких випадках – у водогінну мережу.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dirty="0"/>
          </a:p>
        </p:txBody>
      </p:sp>
      <p:pic>
        <p:nvPicPr>
          <p:cNvPr id="1741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5613" y="4200525"/>
            <a:ext cx="341153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0838" y="4200525"/>
            <a:ext cx="345757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066800" y="219075"/>
            <a:ext cx="10058400" cy="1371600"/>
          </a:xfrm>
        </p:spPr>
        <p:txBody>
          <a:bodyPr/>
          <a:lstStyle/>
          <a:p>
            <a:pPr algn="ctr"/>
            <a:r>
              <a:rPr lang="ru-RU"/>
              <a:t>Мікрофлора повітря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541338" y="1433513"/>
            <a:ext cx="6773862" cy="5424487"/>
          </a:xfrm>
        </p:spPr>
        <p:txBody>
          <a:bodyPr/>
          <a:lstStyle/>
          <a:p>
            <a:pPr marL="0" indent="0" algn="just">
              <a:buFont typeface="Garamond" pitchFamily="18" charset="0"/>
              <a:buNone/>
            </a:pPr>
            <a:r>
              <a:rPr lang="ru-RU"/>
              <a:t>	</a:t>
            </a:r>
            <a:r>
              <a:rPr lang="uk-UA" sz="2000"/>
              <a:t>Повітря як середовище проживання менш сприятливе, ніж ґрунт і вода – мало живильних речовин, сонячні промені, висушування. Головним джерелом забруднення повітря мікроорганізмами є ґрунт, менше – вода. У видовому відношенні переважають коки (у т.ч. сарцини), спорові бактерії, гриби, актиноміцети. Особливе значення має мікрофлора закритих приміщень (накопичується при виділенні через дихальні шляхи людини). Повітряно-краплинним шляхом (за рахунок утворення стійких аерозолів) поширюються багато респіраторних інфекцій (грип, коклюш, дифтерія, кір, туберкульоз і ін.). Мікробіологічна чистота повітря має велике значення в лікарняних умовах (особливо – операційні й інші хірургічні відділення).</a:t>
            </a:r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9675" y="2446338"/>
            <a:ext cx="4244975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066800" y="246063"/>
            <a:ext cx="10058400" cy="1371600"/>
          </a:xfrm>
        </p:spPr>
        <p:txBody>
          <a:bodyPr/>
          <a:lstStyle/>
          <a:p>
            <a:pPr algn="ctr"/>
            <a:r>
              <a:rPr lang="ru-RU"/>
              <a:t>Мікрофлора ґрунту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5103813" y="1617663"/>
            <a:ext cx="6346825" cy="4533900"/>
          </a:xfrm>
        </p:spPr>
        <p:txBody>
          <a:bodyPr/>
          <a:lstStyle/>
          <a:p>
            <a:pPr marL="0" indent="0" algn="just">
              <a:buFont typeface="Garamond" pitchFamily="18" charset="0"/>
              <a:buNone/>
            </a:pPr>
            <a:r>
              <a:rPr lang="ru-RU" sz="2000"/>
              <a:t>	</a:t>
            </a:r>
            <a:r>
              <a:rPr lang="uk-UA" sz="2000"/>
              <a:t>Ґрунт є основним місцем проживання мікробів. Видовий склад мікрофлори складається з багатьох тисяч видів бактерій, грибів, найпростіших і вірусів. Кількість мікробів залежить від складу ґрунтів і ряду інших факторів. У одному грамі орного ґрунту може знаходитись до 10 млрд. мікроорганізмів. Серед них сапрофіти («гнила рослина»), тобто мікроорганізми, що живуть за рахунок мертвих органічних субстратів. У процесі самоочищення ґрунту й кругообігу речовин беруть участь нітрифікатори, азотфіксатори, денитрифікатори й інші групи мікроорганізмів.</a:t>
            </a:r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825" y="1617663"/>
            <a:ext cx="4300538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888" y="3494088"/>
            <a:ext cx="10848975" cy="2933700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r>
              <a:rPr lang="uk-UA" dirty="0"/>
              <a:t>	</a:t>
            </a:r>
            <a:r>
              <a:rPr lang="uk-UA" sz="2000" dirty="0"/>
              <a:t>Патогенні мікроорганізми попадають у ґрунт із </a:t>
            </a:r>
            <a:r>
              <a:rPr lang="uk-UA" sz="2000" dirty="0" err="1"/>
              <a:t>біовиділеннями</a:t>
            </a:r>
            <a:r>
              <a:rPr lang="uk-UA" sz="2000" dirty="0"/>
              <a:t> людей і тварин (калом, сечею, мокротинням, слиною, гноєм, потом тощо), а також із трупами. Довше всього в ґрунті зберігаються спорові патогенні мікроорганізми – збудники сибірської виразки, правця, газової гангрени, ботулізму, що визначає епідемічне значення ґрунту при цих інфекціях. Збудники </a:t>
            </a:r>
            <a:r>
              <a:rPr lang="uk-UA" sz="2000" dirty="0" err="1"/>
              <a:t>сапронозів</a:t>
            </a:r>
            <a:r>
              <a:rPr lang="uk-UA" sz="2000" dirty="0"/>
              <a:t> можуть </a:t>
            </a:r>
            <a:r>
              <a:rPr lang="uk-UA" sz="2000" dirty="0" err="1"/>
              <a:t>автономно</a:t>
            </a:r>
            <a:r>
              <a:rPr lang="uk-UA" sz="2000" dirty="0"/>
              <a:t> жити в ґрунті й воді й бути пов'язаними із ґрунтовими й водними організмами, тобто це природне середовище проживання для них – основний резервуар збудників. Ґрунт і вода у випадку </a:t>
            </a:r>
            <a:r>
              <a:rPr lang="uk-UA" sz="2000" dirty="0" err="1"/>
              <a:t>сапронозів</a:t>
            </a:r>
            <a:r>
              <a:rPr lang="uk-UA" sz="2000" dirty="0"/>
              <a:t> виступає в якості джерела зараження тварин і людей.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dirty="0"/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dirty="0"/>
          </a:p>
        </p:txBody>
      </p:sp>
      <p:pic>
        <p:nvPicPr>
          <p:cNvPr id="2048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1963" y="485775"/>
            <a:ext cx="584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33363"/>
            <a:ext cx="10058400" cy="13716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Взаємини</a:t>
            </a:r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err="1">
                <a:solidFill>
                  <a:schemeClr val="tx1">
                    <a:lumMod val="85000"/>
                    <a:lumOff val="15000"/>
                  </a:schemeClr>
                </a:solidFill>
              </a:rPr>
              <a:t>мікроорганізмів</a:t>
            </a:r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</a:rPr>
              <a:t> з </a:t>
            </a:r>
            <a:r>
              <a:rPr lang="ru-RU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рослинами</a:t>
            </a:r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490538" y="2000250"/>
            <a:ext cx="6975475" cy="4564063"/>
          </a:xfrm>
        </p:spPr>
        <p:txBody>
          <a:bodyPr/>
          <a:lstStyle/>
          <a:p>
            <a:pPr marL="0" indent="0" algn="just">
              <a:buFont typeface="Garamond" pitchFamily="18" charset="0"/>
              <a:buNone/>
            </a:pPr>
            <a:r>
              <a:rPr lang="ru-RU"/>
              <a:t>	</a:t>
            </a:r>
            <a:r>
              <a:rPr lang="uk-UA" sz="2000"/>
              <a:t>Мікрофлора ризосфери. Рослини є гарним середовищем для проживання мікроорганізмів. Коренева система й наземні органи рослин рясно населені мікроорганізмами. Мікрофлору зони кореня прийнято підрозділяти на мікрофлору ризоплану – мікроорганізми, що безпосередньо поселяються на поверхні кореня, і мікрофлору ризосфери – мікроорганізми, що населяють область ґрунту, що прилягає до кореня. Чисельність мікроорганізмів у ризоплані й ризосфері в сотні й навіть тисячі разів перевищує їх чисельність у звичайному ґрунті.</a:t>
            </a:r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9513" y="227330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695</TotalTime>
  <Words>24</Words>
  <Application>Microsoft Office PowerPoint</Application>
  <PresentationFormat>Широкоэкранный</PresentationFormat>
  <Paragraphs>52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Garamond</vt:lpstr>
      <vt:lpstr>Savon</vt:lpstr>
      <vt:lpstr>Екологія мікроорганізмів</vt:lpstr>
      <vt:lpstr>Вступ</vt:lpstr>
      <vt:lpstr>Презентация PowerPoint</vt:lpstr>
      <vt:lpstr>Мікрофлора води</vt:lpstr>
      <vt:lpstr>Презентация PowerPoint</vt:lpstr>
      <vt:lpstr>Мікрофлора повітря</vt:lpstr>
      <vt:lpstr>Мікрофлора ґрунту</vt:lpstr>
      <vt:lpstr>Презентация PowerPoint</vt:lpstr>
      <vt:lpstr>Взаємини мікроорганізмів з рослинами</vt:lpstr>
      <vt:lpstr>Презентация PowerPoint</vt:lpstr>
      <vt:lpstr>Презентация PowerPoint</vt:lpstr>
      <vt:lpstr>Презентация PowerPoint</vt:lpstr>
      <vt:lpstr>Презентация PowerPoint</vt:lpstr>
      <vt:lpstr>Мікрофлора людини і її значення</vt:lpstr>
      <vt:lpstr>Презентация PowerPoint</vt:lpstr>
      <vt:lpstr>Мікрофлора людського організму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Екологія мікроорганізмів</dc:title>
  <dc:creator>Vladislava</dc:creator>
  <cp:lastModifiedBy>Natalia</cp:lastModifiedBy>
  <cp:revision>16</cp:revision>
  <dcterms:created xsi:type="dcterms:W3CDTF">2019-12-19T17:47:54Z</dcterms:created>
  <dcterms:modified xsi:type="dcterms:W3CDTF">2022-10-25T17:55:21Z</dcterms:modified>
</cp:coreProperties>
</file>