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4" r:id="rId5"/>
    <p:sldId id="275" r:id="rId6"/>
    <p:sldId id="263" r:id="rId7"/>
    <p:sldId id="264" r:id="rId8"/>
    <p:sldId id="258" r:id="rId9"/>
    <p:sldId id="259" r:id="rId10"/>
    <p:sldId id="260" r:id="rId11"/>
    <p:sldId id="270" r:id="rId12"/>
    <p:sldId id="271" r:id="rId13"/>
    <p:sldId id="273" r:id="rId14"/>
    <p:sldId id="262" r:id="rId15"/>
    <p:sldId id="276" r:id="rId16"/>
    <p:sldId id="261" r:id="rId17"/>
    <p:sldId id="266" r:id="rId18"/>
    <p:sldId id="268" r:id="rId19"/>
    <p:sldId id="267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8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6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838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60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7151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9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2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1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8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2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0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9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1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2A22-8F34-43AD-A4CA-53CE3F48601F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B6FC30-1C32-4BA7-A553-537C13896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0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.uk-ua.nina.az/%D0%9D%D0%B0%D1%80%D0%BE%D0%B4.html" TargetMode="External"/><Relationship Id="rId2" Type="http://schemas.openxmlformats.org/officeDocument/2006/relationships/hyperlink" Target="https://www.wiki.uk-ua.nina.az/%D0%9A%D1%83%D0%BB%D1%8C%D1%82%D1%83%D1%80%D0%B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ki.uk-ua.nina.az/%D0%90%D0%B2%D1%82%D0%BE%D0%BD%D0%BE%D0%BC%D1%96%D1%8F.html" TargetMode="External"/><Relationship Id="rId5" Type="http://schemas.openxmlformats.org/officeDocument/2006/relationships/hyperlink" Target="https://www.wiki.uk-ua.nina.az/%D0%9C%D0%BE%D0%B2%D0%B0.html" TargetMode="External"/><Relationship Id="rId4" Type="http://schemas.openxmlformats.org/officeDocument/2006/relationships/hyperlink" Target="https://www.wiki.uk-ua.nina.az/%D0%90%D1%81%D0%B8%D0%BC%D1%96%D0%BB%D1%8F%D1%86%D1%96%D1%8F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985014"/>
            <a:ext cx="7766936" cy="1471859"/>
          </a:xfrm>
        </p:spPr>
        <p:txBody>
          <a:bodyPr/>
          <a:lstStyle/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uk-UA" sz="3200" b="1" dirty="0"/>
              <a:t>Адаптація до нового культурного середовища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11564" y="2339856"/>
            <a:ext cx="7832436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аккультурація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пристосування. Значення міжкультурної адаптації.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Культурний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шок і етапи міжкультурної адаптації.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Чинники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адаптації до нового культурного середовища.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міжкультурної взаємодії для індивіда та груп.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63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79055"/>
            <a:ext cx="8596668" cy="5062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Е</a:t>
            </a:r>
            <a:r>
              <a:rPr lang="uk-UA" b="1" dirty="0" err="1" smtClean="0"/>
              <a:t>тапи</a:t>
            </a:r>
            <a:r>
              <a:rPr lang="uk-UA" b="1" dirty="0" smtClean="0"/>
              <a:t> </a:t>
            </a:r>
            <a:r>
              <a:rPr lang="uk-UA" b="1" dirty="0"/>
              <a:t>міжкультурної </a:t>
            </a:r>
            <a:r>
              <a:rPr lang="uk-UA" b="1" dirty="0" smtClean="0"/>
              <a:t>адаптації:</a:t>
            </a:r>
          </a:p>
          <a:p>
            <a:pPr marL="0" indent="0">
              <a:buNone/>
            </a:pPr>
            <a:r>
              <a:rPr lang="uk-UA" dirty="0" smtClean="0"/>
              <a:t>- культурний </a:t>
            </a:r>
            <a:r>
              <a:rPr lang="uk-UA" dirty="0"/>
              <a:t>шок</a:t>
            </a:r>
            <a:r>
              <a:rPr lang="uk-UA" dirty="0" smtClean="0"/>
              <a:t>,</a:t>
            </a:r>
          </a:p>
          <a:p>
            <a:pPr marL="0" indent="0">
              <a:buNone/>
            </a:pPr>
            <a:r>
              <a:rPr lang="uk-UA" dirty="0" smtClean="0"/>
              <a:t> - шок </a:t>
            </a:r>
            <a:r>
              <a:rPr lang="uk-UA" dirty="0"/>
              <a:t>переходу,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- культурна </a:t>
            </a:r>
            <a:r>
              <a:rPr lang="uk-UA" dirty="0"/>
              <a:t>втомлюваність.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3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305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К.Оберг</a:t>
            </a:r>
            <a:r>
              <a:rPr lang="ru-RU" dirty="0"/>
              <a:t> наводить </a:t>
            </a:r>
            <a:r>
              <a:rPr lang="ru-RU" dirty="0" err="1"/>
              <a:t>шість</a:t>
            </a:r>
            <a:r>
              <a:rPr lang="ru-RU" dirty="0"/>
              <a:t> характеристик</a:t>
            </a:r>
            <a:r>
              <a:rPr lang="en-US" dirty="0"/>
              <a:t> </a:t>
            </a:r>
            <a:r>
              <a:rPr lang="en-US" dirty="0" err="1"/>
              <a:t>культурного</a:t>
            </a:r>
            <a:r>
              <a:rPr lang="en-US" dirty="0"/>
              <a:t> </a:t>
            </a:r>
            <a:r>
              <a:rPr lang="en-US" dirty="0" err="1"/>
              <a:t>шоку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Нервове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-за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.</a:t>
            </a:r>
            <a:endParaRPr lang="en-US" dirty="0"/>
          </a:p>
          <a:p>
            <a:r>
              <a:rPr lang="en-US" dirty="0" err="1" smtClean="0"/>
              <a:t>Почуття</a:t>
            </a:r>
            <a:r>
              <a:rPr lang="en-US" dirty="0" smtClean="0"/>
              <a:t> </a:t>
            </a:r>
            <a:r>
              <a:rPr lang="en-US" dirty="0" err="1"/>
              <a:t>втрати</a:t>
            </a:r>
            <a:r>
              <a:rPr lang="en-US" dirty="0"/>
              <a:t> і </a:t>
            </a:r>
            <a:r>
              <a:rPr lang="en-US" dirty="0" err="1"/>
              <a:t>обездоленості</a:t>
            </a:r>
            <a:r>
              <a:rPr lang="en-US" dirty="0"/>
              <a:t> </a:t>
            </a:r>
            <a:r>
              <a:rPr lang="en-US" dirty="0" err="1"/>
              <a:t>із-за</a:t>
            </a:r>
            <a:r>
              <a:rPr lang="en-US" dirty="0"/>
              <a:t> </a:t>
            </a:r>
            <a:r>
              <a:rPr lang="en-US" dirty="0" err="1"/>
              <a:t>відсутності</a:t>
            </a:r>
            <a:r>
              <a:rPr lang="en-US" dirty="0"/>
              <a:t> </a:t>
            </a:r>
            <a:r>
              <a:rPr lang="en-US" dirty="0" err="1"/>
              <a:t>залишених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батьківщині</a:t>
            </a:r>
            <a:r>
              <a:rPr lang="en-US" dirty="0"/>
              <a:t> </a:t>
            </a:r>
            <a:r>
              <a:rPr lang="en-US" dirty="0" err="1"/>
              <a:t>друзів</a:t>
            </a:r>
            <a:r>
              <a:rPr lang="en-US" dirty="0"/>
              <a:t>, </a:t>
            </a:r>
            <a:r>
              <a:rPr lang="en-US" dirty="0" err="1"/>
              <a:t>зміна</a:t>
            </a:r>
            <a:r>
              <a:rPr lang="en-US" dirty="0"/>
              <a:t> </a:t>
            </a:r>
            <a:r>
              <a:rPr lang="en-US" dirty="0" err="1"/>
              <a:t>статусу</a:t>
            </a:r>
            <a:r>
              <a:rPr lang="en-US" dirty="0"/>
              <a:t> (</a:t>
            </a:r>
            <a:r>
              <a:rPr lang="en-US" dirty="0" err="1"/>
              <a:t>як</a:t>
            </a:r>
            <a:r>
              <a:rPr lang="en-US" dirty="0"/>
              <a:t> </a:t>
            </a:r>
            <a:r>
              <a:rPr lang="en-US" dirty="0" err="1"/>
              <a:t>правило</a:t>
            </a:r>
            <a:r>
              <a:rPr lang="en-US" dirty="0"/>
              <a:t>, </a:t>
            </a:r>
            <a:r>
              <a:rPr lang="en-US" dirty="0" err="1"/>
              <a:t>пониження</a:t>
            </a:r>
            <a:r>
              <a:rPr lang="en-US" dirty="0"/>
              <a:t>), а </a:t>
            </a:r>
            <a:r>
              <a:rPr lang="en-US" dirty="0" err="1"/>
              <a:t>також</a:t>
            </a:r>
            <a:r>
              <a:rPr lang="en-US" dirty="0"/>
              <a:t> </a:t>
            </a:r>
            <a:r>
              <a:rPr lang="en-US" dirty="0" err="1"/>
              <a:t>відсутність</a:t>
            </a:r>
            <a:r>
              <a:rPr lang="en-US" dirty="0"/>
              <a:t> </a:t>
            </a:r>
            <a:r>
              <a:rPr lang="en-US" dirty="0" err="1"/>
              <a:t>знайомих</a:t>
            </a:r>
            <a:r>
              <a:rPr lang="en-US" dirty="0"/>
              <a:t> і </a:t>
            </a:r>
            <a:r>
              <a:rPr lang="en-US" dirty="0" err="1"/>
              <a:t>близьких</a:t>
            </a:r>
            <a:r>
              <a:rPr lang="en-US" dirty="0"/>
              <a:t> </a:t>
            </a:r>
            <a:r>
              <a:rPr lang="en-US" dirty="0" err="1"/>
              <a:t>людей</a:t>
            </a:r>
            <a:r>
              <a:rPr lang="en-US" dirty="0"/>
              <a:t> і </a:t>
            </a:r>
            <a:r>
              <a:rPr lang="en-US" dirty="0" err="1"/>
              <a:t>предметів</a:t>
            </a:r>
            <a:r>
              <a:rPr lang="en-US" dirty="0"/>
              <a:t> </a:t>
            </a:r>
            <a:r>
              <a:rPr lang="en-US" dirty="0" err="1"/>
              <a:t>побуту</a:t>
            </a:r>
            <a:r>
              <a:rPr lang="en-US" dirty="0"/>
              <a:t>. </a:t>
            </a:r>
          </a:p>
          <a:p>
            <a:r>
              <a:rPr lang="en-US" dirty="0" err="1" smtClean="0"/>
              <a:t>Відчуття</a:t>
            </a:r>
            <a:r>
              <a:rPr lang="en-US" dirty="0" smtClean="0"/>
              <a:t> </a:t>
            </a:r>
            <a:r>
              <a:rPr lang="en-US" dirty="0" err="1"/>
              <a:t>себе</a:t>
            </a:r>
            <a:r>
              <a:rPr lang="en-US" dirty="0"/>
              <a:t> </a:t>
            </a:r>
            <a:r>
              <a:rPr lang="en-US" dirty="0" err="1"/>
              <a:t>відвергнутим</a:t>
            </a:r>
            <a:r>
              <a:rPr lang="en-US" dirty="0"/>
              <a:t> </a:t>
            </a:r>
            <a:r>
              <a:rPr lang="en-US" dirty="0" err="1"/>
              <a:t>новим</a:t>
            </a:r>
            <a:r>
              <a:rPr lang="en-US" dirty="0"/>
              <a:t> </a:t>
            </a:r>
            <a:r>
              <a:rPr lang="en-US" dirty="0" err="1"/>
              <a:t>оточенням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небажанням</a:t>
            </a:r>
            <a:r>
              <a:rPr lang="en-US" dirty="0"/>
              <a:t> </a:t>
            </a:r>
            <a:r>
              <a:rPr lang="en-US" dirty="0" err="1"/>
              <a:t>спілкуватися</a:t>
            </a:r>
            <a:r>
              <a:rPr lang="en-US" dirty="0"/>
              <a:t> з </a:t>
            </a:r>
            <a:r>
              <a:rPr lang="en-US" dirty="0" err="1"/>
              <a:t>новою</a:t>
            </a:r>
            <a:r>
              <a:rPr lang="en-US" dirty="0"/>
              <a:t> </a:t>
            </a:r>
            <a:r>
              <a:rPr lang="en-US" dirty="0" err="1"/>
              <a:t>культурною</a:t>
            </a:r>
            <a:r>
              <a:rPr lang="en-US" dirty="0"/>
              <a:t> </a:t>
            </a:r>
            <a:r>
              <a:rPr lang="en-US" dirty="0" err="1"/>
              <a:t>групою</a:t>
            </a:r>
            <a:r>
              <a:rPr lang="en-US" dirty="0"/>
              <a:t>. </a:t>
            </a:r>
          </a:p>
          <a:p>
            <a:r>
              <a:rPr lang="en-US" dirty="0" err="1" smtClean="0"/>
              <a:t>Плутанина</a:t>
            </a:r>
            <a:r>
              <a:rPr lang="en-US" dirty="0" smtClean="0"/>
              <a:t> </a:t>
            </a:r>
            <a:r>
              <a:rPr lang="en-US" dirty="0"/>
              <a:t>в </a:t>
            </a:r>
            <a:r>
              <a:rPr lang="en-US" dirty="0" err="1"/>
              <a:t>старих</a:t>
            </a:r>
            <a:r>
              <a:rPr lang="en-US" dirty="0"/>
              <a:t> і </a:t>
            </a:r>
            <a:r>
              <a:rPr lang="en-US" dirty="0" err="1"/>
              <a:t>нових</a:t>
            </a:r>
            <a:r>
              <a:rPr lang="en-US" dirty="0"/>
              <a:t> </a:t>
            </a:r>
            <a:r>
              <a:rPr lang="en-US" dirty="0" err="1"/>
              <a:t>соціальних</a:t>
            </a:r>
            <a:r>
              <a:rPr lang="en-US" dirty="0"/>
              <a:t> </a:t>
            </a:r>
            <a:r>
              <a:rPr lang="en-US" dirty="0" err="1"/>
              <a:t>ролях</a:t>
            </a:r>
            <a:r>
              <a:rPr lang="en-US" dirty="0"/>
              <a:t>, </a:t>
            </a:r>
            <a:r>
              <a:rPr lang="en-US" dirty="0" err="1"/>
              <a:t>цінностях</a:t>
            </a:r>
            <a:r>
              <a:rPr lang="en-US" dirty="0"/>
              <a:t>, </a:t>
            </a:r>
            <a:r>
              <a:rPr lang="en-US" dirty="0" err="1"/>
              <a:t>ідентичності</a:t>
            </a:r>
            <a:r>
              <a:rPr lang="en-US" dirty="0"/>
              <a:t>.</a:t>
            </a:r>
          </a:p>
          <a:p>
            <a:r>
              <a:rPr lang="en-US" dirty="0" err="1" smtClean="0"/>
              <a:t>Почуття</a:t>
            </a:r>
            <a:r>
              <a:rPr lang="en-US" dirty="0" smtClean="0"/>
              <a:t> </a:t>
            </a:r>
            <a:r>
              <a:rPr lang="en-US" dirty="0" err="1"/>
              <a:t>подиву</a:t>
            </a:r>
            <a:r>
              <a:rPr lang="en-US" dirty="0"/>
              <a:t>, </a:t>
            </a:r>
            <a:r>
              <a:rPr lang="en-US" dirty="0" err="1"/>
              <a:t>стурбованості</a:t>
            </a:r>
            <a:r>
              <a:rPr lang="en-US" dirty="0"/>
              <a:t>, а </a:t>
            </a:r>
            <a:r>
              <a:rPr lang="en-US" dirty="0" err="1"/>
              <a:t>іноді</a:t>
            </a:r>
            <a:r>
              <a:rPr lang="en-US" dirty="0"/>
              <a:t> </a:t>
            </a:r>
            <a:r>
              <a:rPr lang="en-US" dirty="0" err="1"/>
              <a:t>навіть</a:t>
            </a:r>
            <a:r>
              <a:rPr lang="en-US" dirty="0"/>
              <a:t> </a:t>
            </a:r>
            <a:r>
              <a:rPr lang="en-US" dirty="0" err="1"/>
              <a:t>відрази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обурювання</a:t>
            </a:r>
            <a:r>
              <a:rPr lang="en-US" dirty="0"/>
              <a:t> </a:t>
            </a:r>
            <a:r>
              <a:rPr lang="en-US" dirty="0" err="1"/>
              <a:t>від</a:t>
            </a:r>
            <a:r>
              <a:rPr lang="en-US" dirty="0"/>
              <a:t> </a:t>
            </a:r>
            <a:r>
              <a:rPr lang="en-US" dirty="0" err="1"/>
              <a:t>спостереження</a:t>
            </a:r>
            <a:r>
              <a:rPr lang="en-US" dirty="0"/>
              <a:t> </a:t>
            </a:r>
            <a:r>
              <a:rPr lang="en-US" dirty="0" err="1"/>
              <a:t>культурних</a:t>
            </a:r>
            <a:r>
              <a:rPr lang="en-US" dirty="0"/>
              <a:t> </a:t>
            </a:r>
            <a:r>
              <a:rPr lang="en-US" dirty="0" err="1"/>
              <a:t>розбіжностей</a:t>
            </a:r>
            <a:r>
              <a:rPr lang="en-US" dirty="0"/>
              <a:t>. </a:t>
            </a:r>
          </a:p>
          <a:p>
            <a:r>
              <a:rPr lang="en-US" dirty="0" err="1" smtClean="0"/>
              <a:t>Відчуття</a:t>
            </a:r>
            <a:r>
              <a:rPr lang="en-US" dirty="0" smtClean="0"/>
              <a:t> </a:t>
            </a:r>
            <a:r>
              <a:rPr lang="en-US" dirty="0" err="1"/>
              <a:t>свого</a:t>
            </a:r>
            <a:r>
              <a:rPr lang="en-US" dirty="0"/>
              <a:t> </a:t>
            </a:r>
            <a:r>
              <a:rPr lang="en-US" dirty="0" err="1"/>
              <a:t>безсилля</a:t>
            </a:r>
            <a:r>
              <a:rPr lang="en-US" dirty="0"/>
              <a:t> у </a:t>
            </a:r>
            <a:r>
              <a:rPr lang="en-US" dirty="0" err="1"/>
              <a:t>зв’язку</a:t>
            </a:r>
            <a:r>
              <a:rPr lang="en-US" dirty="0"/>
              <a:t> з </a:t>
            </a:r>
            <a:r>
              <a:rPr lang="en-US" dirty="0" err="1"/>
              <a:t>соціальною</a:t>
            </a:r>
            <a:r>
              <a:rPr lang="en-US" dirty="0"/>
              <a:t> </a:t>
            </a:r>
            <a:r>
              <a:rPr lang="en-US" dirty="0" err="1"/>
              <a:t>неадекватністю</a:t>
            </a:r>
            <a:r>
              <a:rPr lang="en-US" dirty="0"/>
              <a:t> і </a:t>
            </a:r>
            <a:r>
              <a:rPr lang="en-US" dirty="0" err="1"/>
              <a:t>новим</a:t>
            </a:r>
            <a:r>
              <a:rPr lang="en-US" dirty="0"/>
              <a:t> </a:t>
            </a:r>
            <a:r>
              <a:rPr lang="en-US" dirty="0" err="1"/>
              <a:t>культурним</a:t>
            </a:r>
            <a:r>
              <a:rPr lang="en-US" dirty="0"/>
              <a:t> </a:t>
            </a:r>
            <a:r>
              <a:rPr lang="en-US" dirty="0" err="1"/>
              <a:t>середовищем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39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8437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Симптомами культурного шоку </a:t>
            </a:r>
            <a:r>
              <a:rPr lang="uk-UA" dirty="0" smtClean="0"/>
              <a:t>виступають:</a:t>
            </a:r>
          </a:p>
          <a:p>
            <a:r>
              <a:rPr lang="uk-UA" dirty="0"/>
              <a:t>постійні переживання щодо якості їжі, питної води, чистоти </a:t>
            </a:r>
            <a:r>
              <a:rPr lang="uk-UA" dirty="0" smtClean="0"/>
              <a:t>посуду;</a:t>
            </a:r>
          </a:p>
          <a:p>
            <a:r>
              <a:rPr lang="uk-UA" dirty="0" smtClean="0"/>
              <a:t>загальна </a:t>
            </a:r>
            <a:r>
              <a:rPr lang="uk-UA" dirty="0"/>
              <a:t>тривожність, роздратованість, невпевненість у собі, психосоматичні розлади і т. п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відчуття </a:t>
            </a:r>
            <a:r>
              <a:rPr lang="uk-UA" dirty="0"/>
              <a:t>втрати контролю над ситуацією, власної некомпетентності та нереалізованість очікувань можуть виявлятися у приступах гніву, агресивності та ворожості по відношенню до представників тієї країни, в якій проживає індивід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Описані вище прояви негативно впливають на процес міжособистісних взаємин між індивідом та представниками цієї країни.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3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 позитивних наслідків культурного шоку </a:t>
            </a:r>
            <a:r>
              <a:rPr lang="uk-UA" dirty="0" smtClean="0"/>
              <a:t>належать: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прийняття людиною нових цінностей і моделей </a:t>
            </a:r>
            <a:r>
              <a:rPr lang="uk-UA" dirty="0" smtClean="0"/>
              <a:t>поведінки</a:t>
            </a:r>
            <a:r>
              <a:rPr lang="uk-UA" dirty="0"/>
              <a:t>;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оцінка проблем та їх подолання, що сприяють її особистісному зростанню.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63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42109"/>
            <a:ext cx="8596668" cy="56249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/>
              <a:t>Проблема культурного шоку розглядається у контексті кривої процесу адаптації (и - крива), згідно з якою виокремлено </a:t>
            </a:r>
            <a:r>
              <a:rPr lang="uk-UA" sz="2400" b="1" u="sng" dirty="0"/>
              <a:t>п'ять етапів процесу </a:t>
            </a:r>
            <a:r>
              <a:rPr lang="uk-UA" sz="2400" b="1" u="sng" dirty="0" smtClean="0"/>
              <a:t>адаптації:</a:t>
            </a:r>
          </a:p>
          <a:p>
            <a:pPr marL="0" indent="0" algn="just">
              <a:buNone/>
            </a:pPr>
            <a:r>
              <a:rPr lang="uk-UA" sz="2400" b="1" dirty="0"/>
              <a:t>Перший етап </a:t>
            </a:r>
            <a:r>
              <a:rPr lang="uk-UA" sz="2400" dirty="0"/>
              <a:t>(добре) вирізняється ентузіазмом, гарним настроєм і великими сподіваннями індивіда. Цей етап є короткочасним.</a:t>
            </a:r>
            <a:endParaRPr lang="en-US" sz="2400" dirty="0"/>
          </a:p>
          <a:p>
            <a:pPr marL="0" indent="0" algn="just">
              <a:buNone/>
            </a:pPr>
            <a:r>
              <a:rPr lang="uk-UA" sz="2400" b="1" dirty="0"/>
              <a:t>На другому етапі </a:t>
            </a:r>
            <a:r>
              <a:rPr lang="uk-UA" sz="2400" dirty="0"/>
              <a:t>(гірше) людина відчуває негативний вплив незвичного оточуючого середовища (наприклад, некомфортні житлові умови, відсутність взаєморозуміння з місцевими жителями), що призводить до розчарування, фрустрації та депресії</a:t>
            </a:r>
            <a:r>
              <a:rPr lang="uk-UA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7792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1345"/>
            <a:ext cx="8596668" cy="50900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/>
              <a:t>Симптоми культурного шоку, що є характерними для </a:t>
            </a:r>
            <a:r>
              <a:rPr lang="uk-UA" sz="2400" b="1" dirty="0"/>
              <a:t>третього етапу </a:t>
            </a:r>
            <a:r>
              <a:rPr lang="uk-UA" sz="2400" dirty="0"/>
              <a:t>(погано), досягають критичної точки та виявляються у серйозних хворобах і почутті повної безпорадності.</a:t>
            </a:r>
          </a:p>
          <a:p>
            <a:pPr marL="0" indent="0" algn="just">
              <a:buNone/>
            </a:pPr>
            <a:r>
              <a:rPr lang="uk-UA" sz="2400" b="1" dirty="0"/>
              <a:t>На четвертому етапі </a:t>
            </a:r>
            <a:r>
              <a:rPr lang="uk-UA" sz="2400" dirty="0"/>
              <a:t>(краще) з'являється оптимізм, відчуття впевненості та вдоволення. Людина почуває себе пристосованою й інтегрованою у життя суспільства.</a:t>
            </a:r>
          </a:p>
          <a:p>
            <a:pPr marL="0" indent="0" algn="just">
              <a:buNone/>
            </a:pPr>
            <a:r>
              <a:rPr lang="uk-UA" sz="2400" b="1" dirty="0"/>
              <a:t>П'ятий етап </a:t>
            </a:r>
            <a:r>
              <a:rPr lang="uk-UA" sz="2400" dirty="0"/>
              <a:t>(добре) виступає етапом адаптації, тобто з'являються відносно стабільні зміни індивіда, що зумовлені вимогами середовища. Результатом успішної адаптації є взаємна відповідність між індивідом і </a:t>
            </a:r>
            <a:r>
              <a:rPr lang="uk-UA" sz="2400" dirty="0" smtClean="0"/>
              <a:t>середовищем.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5254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909" y="803564"/>
            <a:ext cx="840509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Чинники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адаптації до нового культурного 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середовища: </a:t>
            </a:r>
          </a:p>
          <a:p>
            <a:pPr algn="just"/>
            <a:endParaRPr lang="uk-UA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Індивідуальні: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/>
              <a:t>демографічні </a:t>
            </a:r>
            <a:r>
              <a:rPr lang="uk-UA" dirty="0"/>
              <a:t>та особистісні </a:t>
            </a:r>
            <a:r>
              <a:rPr lang="uk-UA" dirty="0" smtClean="0"/>
              <a:t>характеристики;</a:t>
            </a:r>
          </a:p>
          <a:p>
            <a:pPr algn="just"/>
            <a:endParaRPr lang="uk-UA" dirty="0" smtClean="0"/>
          </a:p>
          <a:p>
            <a:pPr marL="285750" indent="-285750" algn="just">
              <a:buFontTx/>
              <a:buChar char="-"/>
            </a:pPr>
            <a:r>
              <a:rPr lang="uk-UA" dirty="0"/>
              <a:t>мотивація, очікування і життєвий досвід </a:t>
            </a:r>
            <a:r>
              <a:rPr lang="uk-UA" dirty="0" smtClean="0"/>
              <a:t>індивіда.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Групові: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/>
              <a:t>ступінь </a:t>
            </a:r>
            <a:r>
              <a:rPr lang="uk-UA" dirty="0"/>
              <a:t>схожості чи відмінності між </a:t>
            </a:r>
            <a:r>
              <a:rPr lang="uk-UA" dirty="0" smtClean="0"/>
              <a:t>культурами;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- специфіка </a:t>
            </a:r>
            <a:r>
              <a:rPr lang="uk-UA" dirty="0"/>
              <a:t>культури, до якої відносяться </a:t>
            </a:r>
            <a:r>
              <a:rPr lang="uk-UA" dirty="0" smtClean="0"/>
              <a:t>переселенці.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118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4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1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1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88" y="1051753"/>
            <a:ext cx="10747750" cy="4699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29673" y="1582341"/>
            <a:ext cx="93749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sz="2000" dirty="0" err="1"/>
              <a:t>процес</a:t>
            </a:r>
            <a:r>
              <a:rPr lang="ru-RU" sz="2000" dirty="0"/>
              <a:t> культурного </a:t>
            </a:r>
            <a:r>
              <a:rPr lang="ru-RU" sz="2000" dirty="0" err="1"/>
              <a:t>пристосування</a:t>
            </a:r>
            <a:r>
              <a:rPr lang="ru-RU" sz="2000" dirty="0"/>
              <a:t> </a:t>
            </a:r>
            <a:r>
              <a:rPr lang="ru-RU" sz="2000" dirty="0" err="1"/>
              <a:t>особистості</a:t>
            </a:r>
            <a:r>
              <a:rPr lang="ru-RU" sz="2000" dirty="0"/>
              <a:t> до умов </a:t>
            </a:r>
            <a:r>
              <a:rPr lang="ru-RU" sz="2000" dirty="0" smtClean="0"/>
              <a:t>конкретного культурного </a:t>
            </a:r>
            <a:r>
              <a:rPr lang="ru-RU" sz="2000" dirty="0" err="1"/>
              <a:t>середовища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визначає</a:t>
            </a:r>
            <a:r>
              <a:rPr lang="ru-RU" sz="2000" dirty="0"/>
              <a:t> </a:t>
            </a:r>
            <a:r>
              <a:rPr lang="ru-RU" sz="2000" dirty="0" err="1"/>
              <a:t>певні</a:t>
            </a:r>
            <a:r>
              <a:rPr lang="ru-RU" sz="2000" dirty="0"/>
              <a:t> характеристики культурного </a:t>
            </a:r>
            <a:r>
              <a:rPr lang="ru-RU" sz="2000" dirty="0" err="1"/>
              <a:t>буття</a:t>
            </a:r>
            <a:r>
              <a:rPr lang="ru-RU" sz="2000" dirty="0"/>
              <a:t>; </a:t>
            </a:r>
            <a:endParaRPr lang="ru-RU" sz="2000" dirty="0" smtClean="0"/>
          </a:p>
          <a:p>
            <a:pPr marL="285750" indent="-285750" algn="just">
              <a:buFontTx/>
              <a:buChar char="-"/>
            </a:pPr>
            <a:r>
              <a:rPr lang="ru-RU" sz="2000" dirty="0" err="1" smtClean="0"/>
              <a:t>внутрішнє</a:t>
            </a:r>
            <a:r>
              <a:rPr lang="ru-RU" sz="2000" dirty="0" smtClean="0"/>
              <a:t> </a:t>
            </a:r>
            <a:r>
              <a:rPr lang="ru-RU" sz="2000" dirty="0" err="1"/>
              <a:t>прагнення</a:t>
            </a:r>
            <a:r>
              <a:rPr lang="ru-RU" sz="2000" dirty="0"/>
              <a:t> </a:t>
            </a:r>
            <a:r>
              <a:rPr lang="ru-RU" sz="2000" dirty="0" err="1"/>
              <a:t>особистості</a:t>
            </a:r>
            <a:r>
              <a:rPr lang="ru-RU" sz="2000" dirty="0"/>
              <a:t> до </a:t>
            </a:r>
            <a:r>
              <a:rPr lang="ru-RU" sz="2000" dirty="0" err="1"/>
              <a:t>удосконалення</a:t>
            </a:r>
            <a:r>
              <a:rPr lang="ru-RU" sz="2000" dirty="0"/>
              <a:t>; </a:t>
            </a:r>
            <a:endParaRPr lang="ru-RU" sz="2000" dirty="0" smtClean="0"/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активна </a:t>
            </a:r>
            <a:r>
              <a:rPr lang="ru-RU" sz="2000" dirty="0" err="1"/>
              <a:t>взаємодія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з </a:t>
            </a:r>
            <a:r>
              <a:rPr lang="ru-RU" sz="2000" dirty="0" err="1"/>
              <a:t>культурним</a:t>
            </a:r>
            <a:r>
              <a:rPr lang="ru-RU" sz="2000" dirty="0"/>
              <a:t> </a:t>
            </a:r>
            <a:r>
              <a:rPr lang="ru-RU" sz="2000" dirty="0" err="1"/>
              <a:t>середовищем</a:t>
            </a:r>
            <a:r>
              <a:rPr lang="ru-RU" sz="2000" dirty="0"/>
              <a:t>, </a:t>
            </a:r>
            <a:r>
              <a:rPr lang="ru-RU" sz="2000" dirty="0" err="1"/>
              <a:t>етнокультурою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визначає</a:t>
            </a:r>
            <a:r>
              <a:rPr lang="ru-RU" sz="2000" dirty="0"/>
              <a:t> </a:t>
            </a:r>
            <a:r>
              <a:rPr lang="ru-RU" sz="2000" dirty="0" err="1"/>
              <a:t>поведінку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; </a:t>
            </a:r>
            <a:endParaRPr lang="ru-RU" sz="2000" dirty="0" smtClean="0"/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результат </a:t>
            </a:r>
            <a:r>
              <a:rPr lang="ru-RU" sz="2000" dirty="0" err="1"/>
              <a:t>взаємодії</a:t>
            </a:r>
            <a:r>
              <a:rPr lang="ru-RU" sz="2000" dirty="0"/>
              <a:t> у </a:t>
            </a:r>
            <a:r>
              <a:rPr lang="ru-RU" sz="2000" dirty="0" err="1"/>
              <a:t>системі</a:t>
            </a:r>
            <a:r>
              <a:rPr lang="ru-RU" sz="2000" dirty="0"/>
              <a:t> «</a:t>
            </a:r>
            <a:r>
              <a:rPr lang="ru-RU" sz="2000" dirty="0" err="1"/>
              <a:t>людина</a:t>
            </a:r>
            <a:r>
              <a:rPr lang="ru-RU" sz="2000" dirty="0"/>
              <a:t> — </a:t>
            </a:r>
            <a:r>
              <a:rPr lang="ru-RU" sz="2000" dirty="0" err="1"/>
              <a:t>культурне</a:t>
            </a:r>
            <a:r>
              <a:rPr lang="ru-RU" sz="2000" dirty="0"/>
              <a:t> </a:t>
            </a:r>
            <a:r>
              <a:rPr lang="ru-RU" sz="2000" dirty="0" err="1"/>
              <a:t>середовище</a:t>
            </a:r>
            <a:r>
              <a:rPr lang="ru-RU" sz="2000" dirty="0" smtClean="0"/>
              <a:t>»;</a:t>
            </a:r>
          </a:p>
        </p:txBody>
      </p:sp>
    </p:spTree>
    <p:extLst>
      <p:ext uri="{BB962C8B-B14F-4D97-AF65-F5344CB8AC3E}">
        <p14:creationId xmlns:p14="http://schemas.microsoft.com/office/powerpoint/2010/main" val="3976660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.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747252"/>
            <a:ext cx="10256138" cy="529411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7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28436" y="1209964"/>
            <a:ext cx="89592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культурного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етнокультурної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8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Акультурація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acculturare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від лат.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до і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утворення, розвиток) — процес взаємовпливу культур, сприйняття одним народом повністю чи частково </a:t>
            </a:r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Культура"/>
              </a:rPr>
              <a:t>культури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іншого </a:t>
            </a:r>
            <a:r>
              <a:rPr lang="uk-U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Народ"/>
              </a:rPr>
              <a:t>народу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акультурацію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Асиміляція"/>
              </a:rPr>
              <a:t>асиміляцію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одним народом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Мова"/>
              </a:rPr>
              <a:t>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контакту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сумніву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акультурація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першим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кроком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шляху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асиміляції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Ш</a:t>
            </a:r>
            <a:r>
              <a:rPr lang="ru-RU" dirty="0" smtClean="0"/>
              <a:t>лях </a:t>
            </a:r>
            <a:r>
              <a:rPr lang="ru-RU" dirty="0" err="1"/>
              <a:t>акультурації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розділених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, </a:t>
            </a:r>
            <a:r>
              <a:rPr lang="ru-RU" dirty="0" err="1"/>
              <a:t>змушених</a:t>
            </a:r>
            <a:r>
              <a:rPr lang="ru-RU" dirty="0"/>
              <a:t> </a:t>
            </a:r>
            <a:r>
              <a:rPr lang="ru-RU" dirty="0" err="1"/>
              <a:t>пристосовуватись</a:t>
            </a:r>
            <a:r>
              <a:rPr lang="ru-RU" dirty="0"/>
              <a:t> до умов культурно-</a:t>
            </a:r>
            <a:r>
              <a:rPr lang="ru-RU" dirty="0" err="1"/>
              <a:t>мовного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створеного</a:t>
            </a:r>
            <a:r>
              <a:rPr lang="ru-RU" dirty="0"/>
              <a:t> </a:t>
            </a:r>
            <a:r>
              <a:rPr lang="ru-RU" dirty="0" err="1"/>
              <a:t>більшістю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оточує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не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асиміляції</a:t>
            </a:r>
            <a:r>
              <a:rPr lang="ru-RU" dirty="0"/>
              <a:t>, вони </a:t>
            </a:r>
            <a:r>
              <a:rPr lang="ru-RU" dirty="0" err="1"/>
              <a:t>зберігають</a:t>
            </a:r>
            <a:r>
              <a:rPr lang="ru-RU" dirty="0"/>
              <a:t> культурно-</a:t>
            </a:r>
            <a:r>
              <a:rPr lang="ru-RU" dirty="0" err="1"/>
              <a:t>мовну</a:t>
            </a:r>
            <a:r>
              <a:rPr lang="ru-RU" dirty="0"/>
              <a:t> </a:t>
            </a:r>
            <a:r>
              <a:rPr lang="ru-RU" dirty="0" err="1">
                <a:hlinkClick r:id="rId6" tooltip="Автономія"/>
              </a:rPr>
              <a:t>автономію</a:t>
            </a:r>
            <a:r>
              <a:rPr lang="ru-RU" dirty="0"/>
              <a:t>. </a:t>
            </a:r>
            <a:endParaRPr lang="ru-RU" dirty="0" smtClean="0"/>
          </a:p>
          <a:p>
            <a:r>
              <a:rPr lang="uk-UA" dirty="0" smtClean="0"/>
              <a:t>(Росіяни в Латвії, Вірмени в Росії, Росіяни в </a:t>
            </a:r>
            <a:r>
              <a:rPr lang="uk-UA" dirty="0" err="1" smtClean="0"/>
              <a:t>Кахзахстані</a:t>
            </a:r>
            <a:r>
              <a:rPr lang="uk-UA" dirty="0" smtClean="0"/>
              <a:t> тощо.)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4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акультурації</a:t>
            </a:r>
            <a:r>
              <a:rPr lang="ru-RU" dirty="0"/>
              <a:t>: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1- </a:t>
            </a:r>
            <a:r>
              <a:rPr lang="ru-RU" dirty="0" err="1"/>
              <a:t>сегрегація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2- </a:t>
            </a:r>
            <a:r>
              <a:rPr lang="ru-RU" dirty="0" err="1"/>
              <a:t>інтеграція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3- </a:t>
            </a:r>
            <a:r>
              <a:rPr lang="ru-RU" dirty="0" err="1"/>
              <a:t>асиміляція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4- </a:t>
            </a:r>
            <a:r>
              <a:rPr lang="ru-RU" dirty="0" err="1"/>
              <a:t>маргіналізація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3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043709"/>
            <a:ext cx="10236473" cy="499765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</a:t>
            </a:r>
            <a:r>
              <a:rPr lang="uk-UA" dirty="0" smtClean="0"/>
              <a:t>араметри</a:t>
            </a:r>
            <a:r>
              <a:rPr lang="uk-UA" dirty="0"/>
              <a:t>, згідно з якими розрізняються групи та індивіди, що вступають у нові міжкультурні контакти</a:t>
            </a:r>
            <a:r>
              <a:rPr lang="uk-UA" dirty="0" smtClean="0"/>
              <a:t>:</a:t>
            </a:r>
          </a:p>
          <a:p>
            <a:pPr lvl="0"/>
            <a:r>
              <a:rPr lang="uk-UA" dirty="0" smtClean="0"/>
              <a:t>наявність </a:t>
            </a:r>
            <a:r>
              <a:rPr lang="uk-UA" dirty="0"/>
              <a:t>чи відсутність переміщення у </a:t>
            </a:r>
            <a:r>
              <a:rPr lang="uk-UA" dirty="0" smtClean="0"/>
              <a:t>просторі;</a:t>
            </a:r>
            <a:endParaRPr lang="en-US" dirty="0"/>
          </a:p>
          <a:p>
            <a:pPr lvl="0"/>
            <a:r>
              <a:rPr lang="uk-UA" dirty="0"/>
              <a:t>2) добровільність чи </a:t>
            </a:r>
            <a:r>
              <a:rPr lang="uk-UA" dirty="0" smtClean="0"/>
              <a:t>примусовість;</a:t>
            </a:r>
            <a:endParaRPr lang="en-US" dirty="0"/>
          </a:p>
          <a:p>
            <a:pPr lvl="0"/>
            <a:r>
              <a:rPr lang="uk-UA" dirty="0"/>
              <a:t>3) часові межі </a:t>
            </a:r>
            <a:r>
              <a:rPr lang="uk-UA" dirty="0" smtClean="0"/>
              <a:t>міграцій.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97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/>
              <a:t>Найбільш сприятливо на міжкультурну та міжетнічну взаємодію впливають такі умови і чинники: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6437"/>
            <a:ext cx="8596668" cy="4304926"/>
          </a:xfrm>
        </p:spPr>
        <p:txBody>
          <a:bodyPr/>
          <a:lstStyle/>
          <a:p>
            <a:pPr lvl="0"/>
            <a:r>
              <a:rPr lang="uk-UA" dirty="0"/>
              <a:t>територія, що може бути спільною чи "своєю" для однієї з груп;</a:t>
            </a:r>
            <a:endParaRPr lang="en-US" dirty="0"/>
          </a:p>
          <a:p>
            <a:pPr lvl="0"/>
            <a:r>
              <a:rPr lang="uk-UA" dirty="0"/>
              <a:t>- тривалість взаємодії (постійна, довготривала чи короткочасна);</a:t>
            </a:r>
            <a:endParaRPr lang="en-US" dirty="0"/>
          </a:p>
          <a:p>
            <a:pPr lvl="0"/>
            <a:r>
              <a:rPr lang="uk-UA" dirty="0"/>
              <a:t>- мета (спільна діяльність, проживання, навчання, дозвілля);</a:t>
            </a:r>
            <a:endParaRPr lang="en-US" dirty="0"/>
          </a:p>
          <a:p>
            <a:pPr lvl="0"/>
            <a:r>
              <a:rPr lang="uk-UA" dirty="0"/>
              <a:t>- тип залучення до життя суспільства (від участі до спостереження);</a:t>
            </a:r>
            <a:endParaRPr lang="en-US" dirty="0"/>
          </a:p>
          <a:p>
            <a:pPr lvl="0"/>
            <a:r>
              <a:rPr lang="uk-UA" dirty="0"/>
              <a:t>- частота і глибина контактів;</a:t>
            </a:r>
            <a:endParaRPr lang="en-US" dirty="0"/>
          </a:p>
          <a:p>
            <a:pPr lvl="0"/>
            <a:r>
              <a:rPr lang="uk-UA" dirty="0"/>
              <a:t>- відносна рівність статусу та прав;</a:t>
            </a:r>
            <a:endParaRPr lang="en-US" dirty="0"/>
          </a:p>
          <a:p>
            <a:pPr lvl="0"/>
            <a:r>
              <a:rPr lang="uk-UA" dirty="0"/>
              <a:t>кількісне співвідношення (більшість - меншість);</a:t>
            </a:r>
            <a:endParaRPr lang="en-US" dirty="0"/>
          </a:p>
          <a:p>
            <a:pPr lvl="0"/>
            <a:r>
              <a:rPr lang="uk-UA" dirty="0"/>
              <a:t>- явні </a:t>
            </a:r>
            <a:r>
              <a:rPr lang="uk-UA" dirty="0" err="1"/>
              <a:t>диференціюючі</a:t>
            </a:r>
            <a:r>
              <a:rPr lang="uk-UA" dirty="0"/>
              <a:t> ознаки (мова, релігія, раса).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1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589" y="526473"/>
            <a:ext cx="9538382" cy="1320800"/>
          </a:xfrm>
        </p:spPr>
        <p:txBody>
          <a:bodyPr>
            <a:noAutofit/>
          </a:bodyPr>
          <a:lstStyle/>
          <a:p>
            <a:r>
              <a:rPr lang="uk-UA" dirty="0"/>
              <a:t>С</a:t>
            </a:r>
            <a:r>
              <a:rPr lang="uk-UA" dirty="0" smtClean="0"/>
              <a:t>тадії  міжкультурної адаптації</a:t>
            </a:r>
            <a:r>
              <a:rPr lang="uk-UA" dirty="0"/>
              <a:t>:</a:t>
            </a:r>
            <a:endParaRPr lang="en-US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516" y="1680299"/>
            <a:ext cx="8596668" cy="3880773"/>
          </a:xfrm>
        </p:spPr>
        <p:txBody>
          <a:bodyPr>
            <a:normAutofit/>
          </a:bodyPr>
          <a:lstStyle/>
          <a:p>
            <a:r>
              <a:rPr lang="uk-UA" dirty="0"/>
              <a:t>психічна переорієнтація на рівні цілеспрямованого конформізму. </a:t>
            </a:r>
            <a:r>
              <a:rPr lang="ru-RU" dirty="0" err="1"/>
              <a:t>Індивід</a:t>
            </a:r>
            <a:r>
              <a:rPr lang="ru-RU" dirty="0"/>
              <a:t> </a:t>
            </a:r>
            <a:r>
              <a:rPr lang="ru-RU" dirty="0" err="1"/>
              <a:t>знає</a:t>
            </a:r>
            <a:r>
              <a:rPr lang="ru-RU" dirty="0"/>
              <a:t>, як </a:t>
            </a:r>
            <a:r>
              <a:rPr lang="ru-RU" dirty="0" err="1"/>
              <a:t>діяти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en-US" dirty="0" err="1"/>
              <a:t>але</a:t>
            </a:r>
            <a:r>
              <a:rPr lang="en-US" dirty="0"/>
              <a:t> в </a:t>
            </a:r>
            <a:r>
              <a:rPr lang="en-US" dirty="0" err="1"/>
              <a:t>середині</a:t>
            </a:r>
            <a:r>
              <a:rPr lang="en-US" dirty="0"/>
              <a:t> </a:t>
            </a:r>
            <a:r>
              <a:rPr lang="en-US" dirty="0" err="1"/>
              <a:t>відкидає</a:t>
            </a:r>
            <a:r>
              <a:rPr lang="en-US" dirty="0"/>
              <a:t> </a:t>
            </a:r>
            <a:r>
              <a:rPr lang="en-US" dirty="0" err="1"/>
              <a:t>систему</a:t>
            </a:r>
            <a:r>
              <a:rPr lang="en-US" dirty="0"/>
              <a:t> </a:t>
            </a:r>
            <a:r>
              <a:rPr lang="en-US" dirty="0" err="1"/>
              <a:t>цінностей</a:t>
            </a:r>
            <a:r>
              <a:rPr lang="en-US" dirty="0"/>
              <a:t> </a:t>
            </a:r>
            <a:r>
              <a:rPr lang="en-US" dirty="0" err="1"/>
              <a:t>нового</a:t>
            </a:r>
            <a:r>
              <a:rPr lang="en-US" dirty="0"/>
              <a:t> </a:t>
            </a:r>
            <a:r>
              <a:rPr lang="en-US" dirty="0" err="1"/>
              <a:t>культурного</a:t>
            </a:r>
            <a:r>
              <a:rPr lang="en-US" dirty="0"/>
              <a:t> </a:t>
            </a:r>
            <a:r>
              <a:rPr lang="en-US" dirty="0" err="1"/>
              <a:t>середовища</a:t>
            </a:r>
            <a:r>
              <a:rPr lang="en-US" dirty="0"/>
              <a:t>; </a:t>
            </a:r>
          </a:p>
          <a:p>
            <a:r>
              <a:rPr lang="ru-RU" dirty="0" err="1" smtClean="0"/>
              <a:t>взаємна</a:t>
            </a:r>
            <a:r>
              <a:rPr lang="ru-RU" dirty="0" smtClean="0"/>
              <a:t> </a:t>
            </a:r>
            <a:r>
              <a:rPr lang="ru-RU" dirty="0" err="1"/>
              <a:t>терпимість</a:t>
            </a:r>
            <a:r>
              <a:rPr lang="ru-RU" dirty="0"/>
              <a:t>. </a:t>
            </a:r>
            <a:r>
              <a:rPr lang="ru-RU" dirty="0" err="1"/>
              <a:t>Особистість</a:t>
            </a:r>
            <a:r>
              <a:rPr lang="ru-RU" dirty="0"/>
              <a:t> і нова культура </a:t>
            </a:r>
            <a:r>
              <a:rPr lang="ru-RU" dirty="0" err="1"/>
              <a:t>проявляють</a:t>
            </a:r>
            <a:r>
              <a:rPr lang="ru-RU" dirty="0"/>
              <a:t> </a:t>
            </a:r>
            <a:r>
              <a:rPr lang="ru-RU" dirty="0" err="1"/>
              <a:t>взаємну</a:t>
            </a:r>
            <a:r>
              <a:rPr lang="ru-RU" dirty="0"/>
              <a:t> </a:t>
            </a:r>
            <a:r>
              <a:rPr lang="ru-RU" dirty="0" err="1"/>
              <a:t>терпимість</a:t>
            </a:r>
            <a:r>
              <a:rPr lang="ru-RU" dirty="0"/>
              <a:t> до</a:t>
            </a:r>
            <a:r>
              <a:rPr lang="en-US" dirty="0"/>
              <a:t> </a:t>
            </a:r>
            <a:r>
              <a:rPr lang="en-US" dirty="0" err="1"/>
              <a:t>цінностей</a:t>
            </a:r>
            <a:r>
              <a:rPr lang="en-US" dirty="0"/>
              <a:t> і </a:t>
            </a:r>
            <a:r>
              <a:rPr lang="en-US" dirty="0" err="1"/>
              <a:t>форм</a:t>
            </a:r>
            <a:r>
              <a:rPr lang="en-US" dirty="0"/>
              <a:t> </a:t>
            </a:r>
            <a:r>
              <a:rPr lang="en-US" dirty="0" err="1"/>
              <a:t>поведінки</a:t>
            </a:r>
            <a:r>
              <a:rPr lang="en-US" dirty="0"/>
              <a:t>; </a:t>
            </a:r>
          </a:p>
          <a:p>
            <a:r>
              <a:rPr lang="ru-RU" dirty="0" err="1" smtClean="0"/>
              <a:t>акомодація</a:t>
            </a:r>
            <a:r>
              <a:rPr lang="ru-RU" dirty="0"/>
              <a:t>, яка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терпимості</a:t>
            </a:r>
            <a:r>
              <a:rPr lang="ru-RU" dirty="0"/>
              <a:t>, вона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взаємними</a:t>
            </a:r>
            <a:r>
              <a:rPr lang="ru-RU" dirty="0"/>
              <a:t> уступками;</a:t>
            </a:r>
            <a:endParaRPr lang="en-US" dirty="0"/>
          </a:p>
          <a:p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(</a:t>
            </a:r>
            <a:r>
              <a:rPr lang="ru-RU" dirty="0" err="1"/>
              <a:t>асиміляція</a:t>
            </a:r>
            <a:r>
              <a:rPr lang="ru-RU" dirty="0"/>
              <a:t>). </a:t>
            </a:r>
            <a:r>
              <a:rPr lang="ru-RU" dirty="0" err="1"/>
              <a:t>Індивід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відмовляється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en-US" dirty="0"/>
              <a:t> </a:t>
            </a:r>
            <a:r>
              <a:rPr lang="en-US" dirty="0" err="1"/>
              <a:t>цінностей</a:t>
            </a:r>
            <a:r>
              <a:rPr lang="en-US" dirty="0"/>
              <a:t> і </a:t>
            </a:r>
            <a:r>
              <a:rPr lang="en-US" dirty="0" err="1"/>
              <a:t>приймає</a:t>
            </a:r>
            <a:r>
              <a:rPr lang="en-US" dirty="0"/>
              <a:t> </a:t>
            </a:r>
            <a:r>
              <a:rPr lang="en-US" dirty="0" err="1"/>
              <a:t>систему</a:t>
            </a:r>
            <a:r>
              <a:rPr lang="en-US" dirty="0"/>
              <a:t> </a:t>
            </a:r>
            <a:r>
              <a:rPr lang="en-US" dirty="0" err="1"/>
              <a:t>цінностей</a:t>
            </a:r>
            <a:r>
              <a:rPr lang="en-US" dirty="0"/>
              <a:t> </a:t>
            </a:r>
            <a:r>
              <a:rPr lang="en-US" dirty="0" err="1"/>
              <a:t>нового</a:t>
            </a:r>
            <a:r>
              <a:rPr lang="en-US" dirty="0"/>
              <a:t> </a:t>
            </a:r>
            <a:r>
              <a:rPr lang="en-US" dirty="0" err="1"/>
              <a:t>середовища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10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91381"/>
            <a:ext cx="8596668" cy="49499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Психологічна адаптація - це внутрішній аспект адаптації, що виявляється у почутті вдоволення та повноти життя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Соціально-культурна адаптація є зовнішнім аспектом адаптації, проявами якого виступають: участь індивіда у соціальному і культурному житті нової групи, повноправній міжособистісній взаємодії з її представниками.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9140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5722</TotalTime>
  <Words>889</Words>
  <Application>Microsoft Office PowerPoint</Application>
  <PresentationFormat>Широкоэкранный</PresentationFormat>
  <Paragraphs>84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 Адаптація до нового культурного середовища </vt:lpstr>
      <vt:lpstr>Презентация PowerPoint</vt:lpstr>
      <vt:lpstr>Презентация PowerPoint</vt:lpstr>
      <vt:lpstr>Акультурація (acculturare — від лат. ad — до і cultura — утворення, розвиток) — процес взаємовпливу культур, сприйняття одним народом повністю чи частково культури іншого народу.  </vt:lpstr>
      <vt:lpstr>Чотири основні форми акультурації: </vt:lpstr>
      <vt:lpstr>Презентация PowerPoint</vt:lpstr>
      <vt:lpstr>Найбільш сприятливо на міжкультурну та міжетнічну взаємодію впливають такі умови і чинники: </vt:lpstr>
      <vt:lpstr>Стадії  міжкультурної адаптації:</vt:lpstr>
      <vt:lpstr>Презентация PowerPoint</vt:lpstr>
      <vt:lpstr>Презентация PowerPoint</vt:lpstr>
      <vt:lpstr>К.Оберг наводить шість характеристик культурного шоку: </vt:lpstr>
      <vt:lpstr> </vt:lpstr>
      <vt:lpstr>До позитивних наслідків культурного шоку належать: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етносу та нації в етнопсихології</dc:title>
  <dc:creator>User</dc:creator>
  <cp:lastModifiedBy>User</cp:lastModifiedBy>
  <cp:revision>63</cp:revision>
  <dcterms:created xsi:type="dcterms:W3CDTF">2022-10-14T08:53:15Z</dcterms:created>
  <dcterms:modified xsi:type="dcterms:W3CDTF">2022-11-11T13:48:25Z</dcterms:modified>
</cp:coreProperties>
</file>