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2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4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0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5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93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0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2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5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87F1-05F5-45A0-9B10-4A557D7CDED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250D0B-B714-4D87-98A4-835904B68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2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 1.Предмет і </a:t>
            </a:r>
            <a:r>
              <a:rPr lang="ru-RU" dirty="0" err="1"/>
              <a:t>міждисциплінарні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етнопсихології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План.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1. </a:t>
            </a:r>
            <a:r>
              <a:rPr lang="ru-RU" sz="2400" dirty="0" err="1" smtClean="0"/>
              <a:t>Етнопсихологія</a:t>
            </a:r>
            <a:r>
              <a:rPr lang="ru-RU" sz="2400" dirty="0" smtClean="0"/>
              <a:t> </a:t>
            </a:r>
            <a:r>
              <a:rPr lang="ru-RU" sz="2400" dirty="0"/>
              <a:t>як </a:t>
            </a:r>
            <a:r>
              <a:rPr lang="ru-RU" sz="2400" dirty="0" err="1"/>
              <a:t>галузь</a:t>
            </a:r>
            <a:r>
              <a:rPr lang="ru-RU" sz="2400" dirty="0"/>
              <a:t> </a:t>
            </a:r>
            <a:r>
              <a:rPr lang="ru-RU" sz="2400" dirty="0" err="1"/>
              <a:t>психологічної</a:t>
            </a:r>
            <a:r>
              <a:rPr lang="ru-RU" sz="2400" dirty="0"/>
              <a:t> </a:t>
            </a:r>
            <a:r>
              <a:rPr lang="ru-RU" sz="2400" dirty="0" smtClean="0"/>
              <a:t>науки.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2. Предмет і </a:t>
            </a:r>
            <a:r>
              <a:rPr lang="ru-RU" sz="2400" dirty="0" err="1"/>
              <a:t>об'єкт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 smtClean="0"/>
              <a:t>етнопсихології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3. </a:t>
            </a:r>
            <a:r>
              <a:rPr lang="ru-RU" sz="2400" dirty="0" err="1"/>
              <a:t>Зв'язок</a:t>
            </a:r>
            <a:r>
              <a:rPr lang="ru-RU" sz="2400" dirty="0"/>
              <a:t> </a:t>
            </a:r>
            <a:r>
              <a:rPr lang="ru-RU" sz="2400" dirty="0" err="1"/>
              <a:t>етнопсихології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smtClean="0"/>
              <a:t>науками.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4.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 err="1"/>
              <a:t>етносу</a:t>
            </a:r>
            <a:r>
              <a:rPr lang="ru-RU" sz="2400" dirty="0"/>
              <a:t>.</a:t>
            </a:r>
            <a:br>
              <a:rPr lang="ru-RU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431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7" y="341746"/>
            <a:ext cx="8386618" cy="5700280"/>
          </a:xfrm>
        </p:spPr>
      </p:pic>
    </p:spTree>
    <p:extLst>
      <p:ext uri="{BB962C8B-B14F-4D97-AF65-F5344CB8AC3E}">
        <p14:creationId xmlns:p14="http://schemas.microsoft.com/office/powerpoint/2010/main" val="216960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5" y="452582"/>
            <a:ext cx="8395854" cy="5552497"/>
          </a:xfrm>
        </p:spPr>
      </p:pic>
    </p:spTree>
    <p:extLst>
      <p:ext uri="{BB962C8B-B14F-4D97-AF65-F5344CB8AC3E}">
        <p14:creationId xmlns:p14="http://schemas.microsoft.com/office/powerpoint/2010/main" val="302450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/>
              <a:t>етносу</a:t>
            </a:r>
            <a:r>
              <a:rPr lang="ru-RU" dirty="0"/>
              <a:t>.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поняттям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науки </a:t>
            </a:r>
            <a:r>
              <a:rPr lang="ru-RU" dirty="0" err="1"/>
              <a:t>етнопсихології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етносу</a:t>
            </a:r>
            <a:r>
              <a:rPr lang="ru-RU" dirty="0"/>
              <a:t>» </a:t>
            </a:r>
            <a:r>
              <a:rPr lang="ru-RU" dirty="0" err="1"/>
              <a:t>чи</a:t>
            </a:r>
            <a:r>
              <a:rPr lang="ru-RU" dirty="0"/>
              <a:t> «</a:t>
            </a:r>
            <a:r>
              <a:rPr lang="ru-RU" dirty="0" err="1"/>
              <a:t>етнічної</a:t>
            </a:r>
            <a:r>
              <a:rPr lang="ru-RU" dirty="0"/>
              <a:t> </a:t>
            </a:r>
            <a:r>
              <a:rPr lang="ru-RU" dirty="0" err="1"/>
              <a:t>спільності</a:t>
            </a:r>
            <a:r>
              <a:rPr lang="ru-RU" dirty="0"/>
              <a:t>».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етнічна</a:t>
            </a:r>
            <a:r>
              <a:rPr lang="ru-RU" dirty="0"/>
              <a:t> </a:t>
            </a:r>
            <a:r>
              <a:rPr lang="ru-RU" dirty="0" err="1"/>
              <a:t>спільність</a:t>
            </a:r>
            <a:r>
              <a:rPr lang="ru-RU" dirty="0"/>
              <a:t>» </a:t>
            </a:r>
            <a:r>
              <a:rPr lang="ru-RU" dirty="0" err="1"/>
              <a:t>було</a:t>
            </a:r>
            <a:r>
              <a:rPr lang="ru-RU" dirty="0"/>
              <a:t> введено до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обігу</a:t>
            </a:r>
            <a:r>
              <a:rPr lang="ru-RU" dirty="0"/>
              <a:t> в 1957 р. М.М. </a:t>
            </a:r>
            <a:r>
              <a:rPr lang="ru-RU" dirty="0" err="1"/>
              <a:t>Чебоксаровим</a:t>
            </a:r>
            <a:r>
              <a:rPr lang="ru-RU" dirty="0"/>
              <a:t> і М.Г. </a:t>
            </a:r>
            <a:r>
              <a:rPr lang="ru-RU" dirty="0" err="1"/>
              <a:t>Левіним</a:t>
            </a:r>
            <a:r>
              <a:rPr lang="ru-RU" dirty="0"/>
              <a:t>. </a:t>
            </a:r>
            <a:endParaRPr lang="ru-RU" dirty="0" smtClean="0"/>
          </a:p>
          <a:p>
            <a:endParaRPr lang="en-US" dirty="0"/>
          </a:p>
          <a:p>
            <a:r>
              <a:rPr lang="ru-RU" dirty="0"/>
              <a:t> </a:t>
            </a:r>
            <a:r>
              <a:rPr lang="ru-RU" i="1" dirty="0" err="1"/>
              <a:t>Етнічна</a:t>
            </a:r>
            <a:r>
              <a:rPr lang="ru-RU" i="1" dirty="0"/>
              <a:t> </a:t>
            </a:r>
            <a:r>
              <a:rPr lang="ru-RU" i="1" dirty="0" err="1"/>
              <a:t>спільність</a:t>
            </a:r>
            <a:r>
              <a:rPr lang="ru-RU" i="1" dirty="0"/>
              <a:t> – </a:t>
            </a:r>
            <a:r>
              <a:rPr lang="ru-RU" i="1" dirty="0" err="1"/>
              <a:t>це</a:t>
            </a:r>
            <a:r>
              <a:rPr lang="ru-RU" i="1" dirty="0"/>
              <a:t> тип </a:t>
            </a:r>
            <a:r>
              <a:rPr lang="ru-RU" i="1" dirty="0" err="1"/>
              <a:t>великої</a:t>
            </a:r>
            <a:r>
              <a:rPr lang="ru-RU" i="1" dirty="0"/>
              <a:t> </a:t>
            </a:r>
            <a:r>
              <a:rPr lang="ru-RU" i="1" dirty="0" err="1"/>
              <a:t>соціальної</a:t>
            </a:r>
            <a:r>
              <a:rPr lang="ru-RU" i="1" dirty="0"/>
              <a:t> </a:t>
            </a:r>
            <a:r>
              <a:rPr lang="ru-RU" i="1" dirty="0" err="1"/>
              <a:t>групи</a:t>
            </a:r>
            <a:r>
              <a:rPr lang="ru-RU" i="1" dirty="0"/>
              <a:t>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формується</a:t>
            </a:r>
            <a:r>
              <a:rPr lang="ru-RU" i="1" dirty="0"/>
              <a:t> та </a:t>
            </a:r>
            <a:r>
              <a:rPr lang="ru-RU" i="1" dirty="0" err="1"/>
              <a:t>розвивається</a:t>
            </a:r>
            <a:r>
              <a:rPr lang="ru-RU" i="1" dirty="0"/>
              <a:t> природно-</a:t>
            </a:r>
            <a:r>
              <a:rPr lang="ru-RU" i="1" dirty="0" err="1"/>
              <a:t>історичним</a:t>
            </a:r>
            <a:r>
              <a:rPr lang="ru-RU" i="1" dirty="0"/>
              <a:t> шляхом і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існувати</a:t>
            </a:r>
            <a:r>
              <a:rPr lang="ru-RU" i="1" dirty="0"/>
              <a:t> у </a:t>
            </a:r>
            <a:r>
              <a:rPr lang="ru-RU" i="1" dirty="0" err="1"/>
              <a:t>двох</a:t>
            </a:r>
            <a:r>
              <a:rPr lang="ru-RU" i="1" dirty="0"/>
              <a:t> видах: як реальна (компактна) </a:t>
            </a:r>
            <a:r>
              <a:rPr lang="ru-RU" i="1" dirty="0" err="1"/>
              <a:t>сукупність</a:t>
            </a:r>
            <a:r>
              <a:rPr lang="ru-RU" i="1" dirty="0"/>
              <a:t> людей, </a:t>
            </a:r>
            <a:r>
              <a:rPr lang="ru-RU" i="1" dirty="0" err="1"/>
              <a:t>що</a:t>
            </a:r>
            <a:r>
              <a:rPr lang="ru-RU" i="1" dirty="0"/>
              <a:t> є </a:t>
            </a:r>
            <a:r>
              <a:rPr lang="ru-RU" i="1" dirty="0" err="1"/>
              <a:t>самостійним</a:t>
            </a:r>
            <a:r>
              <a:rPr lang="ru-RU" i="1" dirty="0"/>
              <a:t> </a:t>
            </a:r>
            <a:r>
              <a:rPr lang="ru-RU" i="1" dirty="0" err="1"/>
              <a:t>суб’єктом</a:t>
            </a:r>
            <a:r>
              <a:rPr lang="ru-RU" i="1" dirty="0"/>
              <a:t> </a:t>
            </a:r>
            <a:r>
              <a:rPr lang="ru-RU" i="1" dirty="0" err="1"/>
              <a:t>історичного</a:t>
            </a:r>
            <a:r>
              <a:rPr lang="ru-RU" i="1" dirty="0"/>
              <a:t> та </a:t>
            </a:r>
            <a:r>
              <a:rPr lang="ru-RU" i="1" dirty="0" err="1"/>
              <a:t>соціального</a:t>
            </a:r>
            <a:r>
              <a:rPr lang="ru-RU" i="1" dirty="0"/>
              <a:t> </a:t>
            </a:r>
            <a:r>
              <a:rPr lang="ru-RU" i="1" dirty="0" err="1"/>
              <a:t>процесу</a:t>
            </a:r>
            <a:r>
              <a:rPr lang="ru-RU" i="1" dirty="0"/>
              <a:t>; в дисперсному (</a:t>
            </a:r>
            <a:r>
              <a:rPr lang="ru-RU" i="1" dirty="0" err="1"/>
              <a:t>розсіяному</a:t>
            </a:r>
            <a:r>
              <a:rPr lang="ru-RU" i="1" dirty="0"/>
              <a:t>) </a:t>
            </a:r>
            <a:r>
              <a:rPr lang="ru-RU" i="1" dirty="0" err="1"/>
              <a:t>стані</a:t>
            </a:r>
            <a:r>
              <a:rPr lang="ru-RU" i="1" dirty="0"/>
              <a:t> (входить до </a:t>
            </a:r>
            <a:r>
              <a:rPr lang="ru-RU" i="1" dirty="0" err="1"/>
              <a:t>чисельнішиш</a:t>
            </a:r>
            <a:r>
              <a:rPr lang="ru-RU" i="1" dirty="0"/>
              <a:t> </a:t>
            </a:r>
            <a:r>
              <a:rPr lang="ru-RU" i="1" dirty="0" err="1"/>
              <a:t>етнічних</a:t>
            </a:r>
            <a:r>
              <a:rPr lang="ru-RU" i="1" dirty="0"/>
              <a:t> </a:t>
            </a:r>
            <a:r>
              <a:rPr lang="ru-RU" i="1" dirty="0" err="1"/>
              <a:t>спільностей</a:t>
            </a:r>
            <a:r>
              <a:rPr lang="ru-RU" i="1" dirty="0"/>
              <a:t> як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структурне</a:t>
            </a:r>
            <a:r>
              <a:rPr lang="ru-RU" i="1" dirty="0"/>
              <a:t> </a:t>
            </a:r>
            <a:r>
              <a:rPr lang="ru-RU" i="1" dirty="0" err="1"/>
              <a:t>утворення</a:t>
            </a:r>
            <a:r>
              <a:rPr lang="ru-RU" i="1" dirty="0"/>
              <a:t>). 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7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03565"/>
            <a:ext cx="8596668" cy="5237798"/>
          </a:xfrm>
        </p:spPr>
        <p:txBody>
          <a:bodyPr/>
          <a:lstStyle/>
          <a:p>
            <a:endParaRPr lang="en-US" dirty="0"/>
          </a:p>
          <a:p>
            <a:r>
              <a:rPr lang="ru-RU" dirty="0"/>
              <a:t> </a:t>
            </a:r>
            <a:r>
              <a:rPr lang="ru-RU" i="1" dirty="0" err="1"/>
              <a:t>Етнос</a:t>
            </a:r>
            <a:r>
              <a:rPr lang="ru-RU" i="1" dirty="0"/>
              <a:t> 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усталена</a:t>
            </a:r>
            <a:r>
              <a:rPr lang="ru-RU" i="1" dirty="0"/>
              <a:t> </a:t>
            </a:r>
            <a:r>
              <a:rPr lang="ru-RU" i="1" dirty="0" err="1"/>
              <a:t>сукупність</a:t>
            </a:r>
            <a:r>
              <a:rPr lang="ru-RU" i="1" dirty="0"/>
              <a:t> людей,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історично</a:t>
            </a:r>
            <a:r>
              <a:rPr lang="ru-RU" i="1" dirty="0"/>
              <a:t> </a:t>
            </a:r>
            <a:r>
              <a:rPr lang="ru-RU" i="1" dirty="0" err="1"/>
              <a:t>склалася</a:t>
            </a:r>
            <a:r>
              <a:rPr lang="ru-RU" i="1" dirty="0"/>
              <a:t> на </a:t>
            </a:r>
            <a:r>
              <a:rPr lang="ru-RU" i="1" dirty="0" err="1"/>
              <a:t>певній</a:t>
            </a:r>
            <a:r>
              <a:rPr lang="ru-RU" i="1" dirty="0"/>
              <a:t> </a:t>
            </a:r>
            <a:r>
              <a:rPr lang="ru-RU" i="1" dirty="0" err="1"/>
              <a:t>території</a:t>
            </a:r>
            <a:r>
              <a:rPr lang="ru-RU" i="1" dirty="0"/>
              <a:t> та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спільні</a:t>
            </a:r>
            <a:r>
              <a:rPr lang="ru-RU" i="1" dirty="0"/>
              <a:t>, </a:t>
            </a:r>
            <a:r>
              <a:rPr lang="ru-RU" i="1" dirty="0" err="1"/>
              <a:t>відносно</a:t>
            </a:r>
            <a:r>
              <a:rPr lang="ru-RU" i="1" dirty="0"/>
              <a:t> </a:t>
            </a:r>
            <a:r>
              <a:rPr lang="ru-RU" i="1" dirty="0" err="1"/>
              <a:t>стабільні</a:t>
            </a:r>
            <a:r>
              <a:rPr lang="ru-RU" i="1" dirty="0"/>
              <a:t> </a:t>
            </a:r>
            <a:r>
              <a:rPr lang="ru-RU" i="1" dirty="0" err="1"/>
              <a:t>особливості</a:t>
            </a:r>
            <a:r>
              <a:rPr lang="ru-RU" i="1" dirty="0"/>
              <a:t> </a:t>
            </a:r>
            <a:r>
              <a:rPr lang="ru-RU" i="1" dirty="0" err="1"/>
              <a:t>мови</a:t>
            </a:r>
            <a:r>
              <a:rPr lang="ru-RU" i="1" dirty="0"/>
              <a:t>, </a:t>
            </a:r>
            <a:r>
              <a:rPr lang="ru-RU" i="1" dirty="0" err="1"/>
              <a:t>культури</a:t>
            </a:r>
            <a:r>
              <a:rPr lang="ru-RU" i="1" dirty="0"/>
              <a:t> і </a:t>
            </a:r>
            <a:r>
              <a:rPr lang="ru-RU" i="1" dirty="0" err="1"/>
              <a:t>психіки</a:t>
            </a:r>
            <a:r>
              <a:rPr lang="ru-RU" i="1" dirty="0"/>
              <a:t>, </a:t>
            </a:r>
            <a:r>
              <a:rPr lang="ru-RU" i="1" dirty="0" err="1"/>
              <a:t>характеризується</a:t>
            </a:r>
            <a:r>
              <a:rPr lang="ru-RU" i="1" dirty="0"/>
              <a:t> </a:t>
            </a:r>
            <a:r>
              <a:rPr lang="ru-RU" i="1" dirty="0" err="1"/>
              <a:t>усвідомленням</a:t>
            </a:r>
            <a:r>
              <a:rPr lang="ru-RU" i="1" dirty="0"/>
              <a:t> </a:t>
            </a:r>
            <a:r>
              <a:rPr lang="ru-RU" i="1" dirty="0" err="1"/>
              <a:t>своєї</a:t>
            </a:r>
            <a:r>
              <a:rPr lang="ru-RU" i="1" dirty="0"/>
              <a:t> </a:t>
            </a:r>
            <a:r>
              <a:rPr lang="ru-RU" i="1" dirty="0" err="1"/>
              <a:t>єдності</a:t>
            </a:r>
            <a:r>
              <a:rPr lang="ru-RU" i="1" dirty="0"/>
              <a:t> й </a:t>
            </a:r>
            <a:r>
              <a:rPr lang="ru-RU" i="1" dirty="0" err="1"/>
              <a:t>відмінності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інших</a:t>
            </a:r>
            <a:r>
              <a:rPr lang="ru-RU" i="1" dirty="0"/>
              <a:t> </a:t>
            </a:r>
            <a:r>
              <a:rPr lang="ru-RU" i="1" dirty="0" err="1"/>
              <a:t>утворень</a:t>
            </a:r>
            <a:r>
              <a:rPr lang="ru-RU" i="1" dirty="0"/>
              <a:t> (</a:t>
            </a:r>
            <a:r>
              <a:rPr lang="ru-RU" i="1" dirty="0" err="1"/>
              <a:t>самосвідомість</a:t>
            </a:r>
            <a:r>
              <a:rPr lang="ru-RU" i="1" dirty="0"/>
              <a:t>),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зафіксовано</a:t>
            </a:r>
            <a:r>
              <a:rPr lang="ru-RU" i="1" dirty="0"/>
              <a:t> в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самоназві</a:t>
            </a:r>
            <a:r>
              <a:rPr lang="ru-RU" i="1" dirty="0"/>
              <a:t> (</a:t>
            </a:r>
            <a:r>
              <a:rPr lang="ru-RU" i="1" dirty="0" err="1"/>
              <a:t>етнонімі</a:t>
            </a:r>
            <a:r>
              <a:rPr lang="ru-RU" i="1" dirty="0"/>
              <a:t>). </a:t>
            </a:r>
            <a:endParaRPr lang="ru-RU" i="1" dirty="0" smtClean="0"/>
          </a:p>
          <a:p>
            <a:pPr marL="0" indent="0">
              <a:buNone/>
            </a:pP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етносу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формах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є : </a:t>
            </a:r>
          </a:p>
          <a:p>
            <a:r>
              <a:rPr lang="ru-RU" dirty="0"/>
              <a:t>–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шлюбно-сімейних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спільність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та </a:t>
            </a:r>
            <a:r>
              <a:rPr lang="ru-RU" dirty="0" err="1"/>
              <a:t>політичного</a:t>
            </a:r>
            <a:r>
              <a:rPr lang="ru-RU" dirty="0"/>
              <a:t> устрою; </a:t>
            </a:r>
          </a:p>
          <a:p>
            <a:r>
              <a:rPr lang="ru-RU" dirty="0"/>
              <a:t>– </a:t>
            </a:r>
            <a:r>
              <a:rPr lang="ru-RU" dirty="0" err="1"/>
              <a:t>мова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 smtClean="0"/>
              <a:t>єдність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9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909"/>
          </a:xfrm>
        </p:spPr>
        <p:txBody>
          <a:bodyPr/>
          <a:lstStyle/>
          <a:p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етносів</a:t>
            </a:r>
            <a:r>
              <a:rPr lang="ru-RU" dirty="0"/>
              <a:t>: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68583"/>
            <a:ext cx="9150157" cy="457278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ru-RU" dirty="0"/>
              <a:t> </a:t>
            </a:r>
            <a:r>
              <a:rPr lang="ru-RU" i="1" dirty="0" err="1"/>
              <a:t>Клани</a:t>
            </a:r>
            <a:r>
              <a:rPr lang="ru-RU" i="1" dirty="0"/>
              <a:t> 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групи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існують</a:t>
            </a:r>
            <a:r>
              <a:rPr lang="ru-RU" i="1" dirty="0"/>
              <a:t> у </a:t>
            </a:r>
            <a:r>
              <a:rPr lang="ru-RU" i="1" dirty="0" err="1"/>
              <a:t>різноманітних</a:t>
            </a:r>
            <a:r>
              <a:rPr lang="ru-RU" i="1" dirty="0"/>
              <a:t> формах, у </a:t>
            </a:r>
            <a:r>
              <a:rPr lang="ru-RU" i="1" dirty="0" err="1"/>
              <a:t>різних</a:t>
            </a:r>
            <a:r>
              <a:rPr lang="ru-RU" i="1" dirty="0"/>
              <a:t> </a:t>
            </a:r>
            <a:r>
              <a:rPr lang="ru-RU" i="1" dirty="0" err="1"/>
              <a:t>суспільствах</a:t>
            </a:r>
            <a:r>
              <a:rPr lang="ru-RU" i="1" dirty="0"/>
              <a:t> (</a:t>
            </a:r>
            <a:r>
              <a:rPr lang="ru-RU" i="1" dirty="0" err="1"/>
              <a:t>союзи</a:t>
            </a:r>
            <a:r>
              <a:rPr lang="ru-RU" i="1" dirty="0"/>
              <a:t> </a:t>
            </a:r>
            <a:r>
              <a:rPr lang="ru-RU" i="1" dirty="0" err="1"/>
              <a:t>двох</a:t>
            </a:r>
            <a:r>
              <a:rPr lang="ru-RU" i="1" dirty="0"/>
              <a:t> </a:t>
            </a:r>
            <a:r>
              <a:rPr lang="ru-RU" i="1" dirty="0" err="1"/>
              <a:t>типів</a:t>
            </a:r>
            <a:r>
              <a:rPr lang="ru-RU" i="1" dirty="0"/>
              <a:t> – </a:t>
            </a:r>
            <a:r>
              <a:rPr lang="ru-RU" i="1" dirty="0" err="1"/>
              <a:t>родові</a:t>
            </a:r>
            <a:r>
              <a:rPr lang="ru-RU" i="1" dirty="0"/>
              <a:t> </a:t>
            </a:r>
            <a:r>
              <a:rPr lang="ru-RU" i="1" dirty="0" err="1"/>
              <a:t>союзи</a:t>
            </a:r>
            <a:r>
              <a:rPr lang="ru-RU" i="1" dirty="0"/>
              <a:t>, з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розпочалося</a:t>
            </a:r>
            <a:r>
              <a:rPr lang="ru-RU" i="1" dirty="0"/>
              <a:t> </a:t>
            </a:r>
            <a:r>
              <a:rPr lang="ru-RU" i="1" dirty="0" err="1"/>
              <a:t>утворення</a:t>
            </a:r>
            <a:r>
              <a:rPr lang="ru-RU" i="1" dirty="0"/>
              <a:t> </a:t>
            </a:r>
            <a:r>
              <a:rPr lang="ru-RU" i="1" dirty="0" err="1"/>
              <a:t>політичних</a:t>
            </a:r>
            <a:r>
              <a:rPr lang="ru-RU" i="1" dirty="0"/>
              <a:t> </a:t>
            </a:r>
            <a:r>
              <a:rPr lang="ru-RU" i="1" dirty="0" err="1"/>
              <a:t>інститутів</a:t>
            </a:r>
            <a:r>
              <a:rPr lang="ru-RU" i="1" dirty="0"/>
              <a:t>; </a:t>
            </a:r>
            <a:r>
              <a:rPr lang="ru-RU" i="1" dirty="0" err="1"/>
              <a:t>тотемічні</a:t>
            </a:r>
            <a:r>
              <a:rPr lang="ru-RU" i="1" dirty="0"/>
              <a:t>, </a:t>
            </a:r>
            <a:r>
              <a:rPr lang="ru-RU" i="1" dirty="0" err="1"/>
              <a:t>тобто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є схожими до </a:t>
            </a:r>
            <a:r>
              <a:rPr lang="ru-RU" i="1" dirty="0" err="1"/>
              <a:t>сімейних</a:t>
            </a:r>
            <a:r>
              <a:rPr lang="ru-RU" i="1" dirty="0"/>
              <a:t> </a:t>
            </a:r>
            <a:r>
              <a:rPr lang="ru-RU" i="1" dirty="0" err="1"/>
              <a:t>союзів</a:t>
            </a:r>
            <a:r>
              <a:rPr lang="ru-RU" i="1" dirty="0"/>
              <a:t> на </a:t>
            </a:r>
            <a:r>
              <a:rPr lang="ru-RU" i="1" dirty="0" err="1"/>
              <a:t>релігійних</a:t>
            </a:r>
            <a:r>
              <a:rPr lang="ru-RU" i="1" dirty="0"/>
              <a:t> засадах). </a:t>
            </a:r>
            <a:endParaRPr lang="ru-RU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ru-RU" dirty="0"/>
              <a:t> </a:t>
            </a:r>
            <a:r>
              <a:rPr lang="ru-RU" i="1" dirty="0" err="1"/>
              <a:t>Плем’я</a:t>
            </a:r>
            <a:r>
              <a:rPr lang="ru-RU" i="1" dirty="0"/>
              <a:t> – </a:t>
            </a:r>
            <a:r>
              <a:rPr lang="ru-RU" i="1" dirty="0" err="1"/>
              <a:t>це</a:t>
            </a:r>
            <a:r>
              <a:rPr lang="ru-RU" i="1" dirty="0"/>
              <a:t> форма </a:t>
            </a:r>
            <a:r>
              <a:rPr lang="ru-RU" i="1" dirty="0" err="1"/>
              <a:t>соціальної</a:t>
            </a:r>
            <a:r>
              <a:rPr lang="ru-RU" i="1" dirty="0"/>
              <a:t> </a:t>
            </a:r>
            <a:r>
              <a:rPr lang="ru-RU" i="1" dirty="0" err="1"/>
              <a:t>організації</a:t>
            </a:r>
            <a:r>
              <a:rPr lang="ru-RU" i="1" dirty="0"/>
              <a:t>, яка </a:t>
            </a:r>
            <a:r>
              <a:rPr lang="ru-RU" i="1" dirty="0" err="1"/>
              <a:t>ґрунтується</a:t>
            </a:r>
            <a:r>
              <a:rPr lang="ru-RU" i="1" dirty="0"/>
              <a:t> на </a:t>
            </a:r>
            <a:r>
              <a:rPr lang="ru-RU" i="1" dirty="0" err="1"/>
              <a:t>принципі</a:t>
            </a:r>
            <a:r>
              <a:rPr lang="ru-RU" i="1" dirty="0"/>
              <a:t> </a:t>
            </a:r>
            <a:r>
              <a:rPr lang="ru-RU" i="1" dirty="0" err="1"/>
              <a:t>родинних</a:t>
            </a:r>
            <a:r>
              <a:rPr lang="ru-RU" i="1" dirty="0"/>
              <a:t> </a:t>
            </a:r>
            <a:r>
              <a:rPr lang="ru-RU" i="1" dirty="0" err="1"/>
              <a:t>зв’язків</a:t>
            </a:r>
            <a:r>
              <a:rPr lang="ru-RU" i="1" dirty="0"/>
              <a:t> і </a:t>
            </a:r>
            <a:r>
              <a:rPr lang="ru-RU" i="1" dirty="0" err="1"/>
              <a:t>стосунків</a:t>
            </a:r>
            <a:r>
              <a:rPr lang="ru-RU" i="1" dirty="0"/>
              <a:t>. До </a:t>
            </a:r>
            <a:r>
              <a:rPr lang="ru-RU" i="1" dirty="0" err="1"/>
              <a:t>племені</a:t>
            </a:r>
            <a:r>
              <a:rPr lang="ru-RU" i="1" dirty="0"/>
              <a:t> </a:t>
            </a:r>
            <a:r>
              <a:rPr lang="ru-RU" i="1" dirty="0" err="1"/>
              <a:t>належить</a:t>
            </a:r>
            <a:r>
              <a:rPr lang="ru-RU" i="1" dirty="0"/>
              <a:t> </a:t>
            </a:r>
            <a:r>
              <a:rPr lang="ru-RU" i="1" dirty="0" err="1"/>
              <a:t>значна</a:t>
            </a:r>
            <a:r>
              <a:rPr lang="ru-RU" i="1" dirty="0"/>
              <a:t> </a:t>
            </a:r>
            <a:r>
              <a:rPr lang="ru-RU" i="1" dirty="0" err="1"/>
              <a:t>кількість</a:t>
            </a:r>
            <a:r>
              <a:rPr lang="ru-RU" i="1" dirty="0"/>
              <a:t> </a:t>
            </a:r>
            <a:r>
              <a:rPr lang="ru-RU" i="1" dirty="0" err="1"/>
              <a:t>родів</a:t>
            </a:r>
            <a:r>
              <a:rPr lang="ru-RU" i="1" dirty="0"/>
              <a:t> і </a:t>
            </a:r>
            <a:r>
              <a:rPr lang="ru-RU" i="1" dirty="0" err="1"/>
              <a:t>кланів</a:t>
            </a:r>
            <a:r>
              <a:rPr lang="ru-RU" i="1" dirty="0"/>
              <a:t>. </a:t>
            </a:r>
            <a:endParaRPr lang="ru-RU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ru-RU" dirty="0"/>
              <a:t> </a:t>
            </a:r>
            <a:r>
              <a:rPr lang="ru-RU" i="1" dirty="0" err="1"/>
              <a:t>Народність</a:t>
            </a:r>
            <a:r>
              <a:rPr lang="ru-RU" i="1" dirty="0"/>
              <a:t> (народ) – </a:t>
            </a:r>
            <a:r>
              <a:rPr lang="ru-RU" i="1" dirty="0" err="1"/>
              <a:t>етнічні</a:t>
            </a:r>
            <a:r>
              <a:rPr lang="ru-RU" i="1" dirty="0"/>
              <a:t> </a:t>
            </a:r>
            <a:r>
              <a:rPr lang="ru-RU" i="1" dirty="0" err="1"/>
              <a:t>спільності</a:t>
            </a:r>
            <a:r>
              <a:rPr lang="ru-RU" i="1" dirty="0"/>
              <a:t> </a:t>
            </a:r>
            <a:r>
              <a:rPr lang="ru-RU" i="1" dirty="0" err="1"/>
              <a:t>докапіталістичних</a:t>
            </a:r>
            <a:r>
              <a:rPr lang="ru-RU" i="1" dirty="0"/>
              <a:t> </a:t>
            </a:r>
            <a:r>
              <a:rPr lang="ru-RU" i="1" dirty="0" err="1"/>
              <a:t>формацій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з’явилися</a:t>
            </a:r>
            <a:r>
              <a:rPr lang="ru-RU" i="1" dirty="0"/>
              <a:t> </a:t>
            </a:r>
            <a:r>
              <a:rPr lang="ru-RU" i="1" dirty="0" err="1"/>
              <a:t>після</a:t>
            </a:r>
            <a:r>
              <a:rPr lang="ru-RU" i="1" dirty="0"/>
              <a:t> </a:t>
            </a:r>
            <a:r>
              <a:rPr lang="ru-RU" i="1" dirty="0" err="1"/>
              <a:t>первіснообщинного</a:t>
            </a:r>
            <a:r>
              <a:rPr lang="ru-RU" i="1" dirty="0"/>
              <a:t> ладу. </a:t>
            </a:r>
            <a:r>
              <a:rPr lang="ru-RU" i="1" dirty="0" err="1"/>
              <a:t>Народність</a:t>
            </a:r>
            <a:r>
              <a:rPr lang="ru-RU" i="1" dirty="0"/>
              <a:t> </a:t>
            </a:r>
            <a:r>
              <a:rPr lang="ru-RU" i="1" dirty="0" err="1"/>
              <a:t>утворюється</a:t>
            </a:r>
            <a:r>
              <a:rPr lang="ru-RU" i="1" dirty="0"/>
              <a:t> на </a:t>
            </a:r>
            <a:r>
              <a:rPr lang="ru-RU" i="1" dirty="0" err="1"/>
              <a:t>основі</a:t>
            </a:r>
            <a:r>
              <a:rPr lang="ru-RU" i="1" dirty="0"/>
              <a:t> </a:t>
            </a:r>
            <a:r>
              <a:rPr lang="ru-RU" i="1" dirty="0" err="1"/>
              <a:t>територіально-політичного</a:t>
            </a:r>
            <a:r>
              <a:rPr lang="ru-RU" i="1" dirty="0"/>
              <a:t> устрою і </a:t>
            </a:r>
            <a:r>
              <a:rPr lang="ru-RU" i="1" dirty="0" err="1"/>
              <a:t>вирізняється</a:t>
            </a:r>
            <a:r>
              <a:rPr lang="ru-RU" i="1" dirty="0"/>
              <a:t> </a:t>
            </a:r>
            <a:r>
              <a:rPr lang="ru-RU" i="1" dirty="0" err="1"/>
              <a:t>своєю</a:t>
            </a:r>
            <a:r>
              <a:rPr lang="ru-RU" i="1" dirty="0"/>
              <a:t> культурою. </a:t>
            </a:r>
            <a:endParaRPr lang="ru-RU" i="1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ru-RU" dirty="0"/>
              <a:t> </a:t>
            </a:r>
            <a:r>
              <a:rPr lang="ru-RU" i="1" dirty="0" err="1"/>
              <a:t>Нація</a:t>
            </a:r>
            <a:r>
              <a:rPr lang="ru-RU" i="1" dirty="0"/>
              <a:t> – </a:t>
            </a:r>
            <a:r>
              <a:rPr lang="ru-RU" i="1" dirty="0" err="1"/>
              <a:t>стійка</a:t>
            </a:r>
            <a:r>
              <a:rPr lang="ru-RU" i="1" dirty="0"/>
              <a:t> </a:t>
            </a:r>
            <a:r>
              <a:rPr lang="ru-RU" i="1" dirty="0" err="1"/>
              <a:t>спільність</a:t>
            </a:r>
            <a:r>
              <a:rPr lang="ru-RU" i="1" dirty="0"/>
              <a:t> людей,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склалася</a:t>
            </a:r>
            <a:r>
              <a:rPr lang="ru-RU" i="1" dirty="0"/>
              <a:t> </a:t>
            </a:r>
            <a:r>
              <a:rPr lang="ru-RU" i="1" dirty="0" err="1"/>
              <a:t>історично</a:t>
            </a:r>
            <a:r>
              <a:rPr lang="ru-RU" i="1" dirty="0"/>
              <a:t> і </a:t>
            </a:r>
            <a:r>
              <a:rPr lang="ru-RU" i="1" dirty="0" err="1"/>
              <a:t>виникла</a:t>
            </a:r>
            <a:r>
              <a:rPr lang="ru-RU" i="1" dirty="0"/>
              <a:t> на </a:t>
            </a:r>
            <a:r>
              <a:rPr lang="ru-RU" i="1" dirty="0" err="1"/>
              <a:t>базі</a:t>
            </a:r>
            <a:r>
              <a:rPr lang="ru-RU" i="1" dirty="0"/>
              <a:t> </a:t>
            </a:r>
            <a:r>
              <a:rPr lang="ru-RU" i="1" dirty="0" err="1"/>
              <a:t>спільної</a:t>
            </a:r>
            <a:r>
              <a:rPr lang="ru-RU" i="1" dirty="0"/>
              <a:t> </a:t>
            </a:r>
            <a:r>
              <a:rPr lang="ru-RU" i="1" dirty="0" err="1"/>
              <a:t>мови</a:t>
            </a:r>
            <a:r>
              <a:rPr lang="ru-RU" i="1" dirty="0"/>
              <a:t>, </a:t>
            </a:r>
            <a:r>
              <a:rPr lang="ru-RU" i="1" dirty="0" err="1"/>
              <a:t>території</a:t>
            </a:r>
            <a:r>
              <a:rPr lang="ru-RU" i="1" dirty="0"/>
              <a:t>, </a:t>
            </a:r>
            <a:r>
              <a:rPr lang="ru-RU" i="1" dirty="0" err="1"/>
              <a:t>економічного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і </a:t>
            </a:r>
            <a:r>
              <a:rPr lang="ru-RU" i="1" dirty="0" err="1"/>
              <a:t>психічного</a:t>
            </a:r>
            <a:r>
              <a:rPr lang="ru-RU" i="1" dirty="0"/>
              <a:t> складу,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проявляється</a:t>
            </a:r>
            <a:r>
              <a:rPr lang="ru-RU" i="1" dirty="0"/>
              <a:t> у </a:t>
            </a:r>
            <a:r>
              <a:rPr lang="ru-RU" i="1" dirty="0" err="1"/>
              <a:t>спільності</a:t>
            </a:r>
            <a:r>
              <a:rPr lang="ru-RU" i="1" dirty="0"/>
              <a:t> </a:t>
            </a:r>
            <a:r>
              <a:rPr lang="ru-RU" i="1" dirty="0" err="1"/>
              <a:t>культури</a:t>
            </a:r>
            <a:r>
              <a:rPr lang="ru-RU" i="1" dirty="0"/>
              <a:t>. </a:t>
            </a: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0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наступному</a:t>
            </a:r>
            <a:r>
              <a:rPr lang="ru-RU" dirty="0"/>
              <a:t>: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ru-RU" dirty="0" smtClean="0"/>
              <a:t> </a:t>
            </a:r>
            <a:r>
              <a:rPr lang="ru-RU" dirty="0" err="1"/>
              <a:t>нація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стійка</a:t>
            </a:r>
            <a:r>
              <a:rPr lang="ru-RU" dirty="0"/>
              <a:t> форма </a:t>
            </a:r>
            <a:r>
              <a:rPr lang="ru-RU" dirty="0" err="1"/>
              <a:t>стільності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тисячоліттями</a:t>
            </a:r>
            <a:r>
              <a:rPr lang="ru-RU" dirty="0"/>
              <a:t>; </a:t>
            </a:r>
          </a:p>
          <a:p>
            <a:r>
              <a:rPr lang="ru-RU" dirty="0" smtClean="0"/>
              <a:t> </a:t>
            </a:r>
            <a:r>
              <a:rPr lang="ru-RU" dirty="0" err="1"/>
              <a:t>нація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стійку</a:t>
            </a:r>
            <a:r>
              <a:rPr lang="ru-RU" dirty="0"/>
              <a:t> </a:t>
            </a:r>
            <a:r>
              <a:rPr lang="ru-RU" dirty="0" err="1"/>
              <a:t>культурну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; </a:t>
            </a:r>
          </a:p>
          <a:p>
            <a:r>
              <a:rPr lang="ru-RU" dirty="0" smtClean="0"/>
              <a:t> </a:t>
            </a:r>
            <a:r>
              <a:rPr lang="ru-RU" dirty="0" err="1"/>
              <a:t>нація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спільністю</a:t>
            </a:r>
            <a:r>
              <a:rPr lang="ru-RU" dirty="0"/>
              <a:t> і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провідним</a:t>
            </a:r>
            <a:r>
              <a:rPr lang="ru-RU" dirty="0"/>
              <a:t> </a:t>
            </a:r>
            <a:r>
              <a:rPr lang="ru-RU" dirty="0" err="1"/>
              <a:t>чинником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особистісного</a:t>
            </a:r>
            <a:r>
              <a:rPr lang="ru-RU" dirty="0"/>
              <a:t> </a:t>
            </a:r>
            <a:r>
              <a:rPr lang="ru-RU" dirty="0" err="1"/>
              <a:t>самовизначення</a:t>
            </a:r>
            <a:r>
              <a:rPr lang="ru-RU" dirty="0"/>
              <a:t>; </a:t>
            </a:r>
          </a:p>
          <a:p>
            <a:r>
              <a:rPr lang="ru-RU" dirty="0" smtClean="0"/>
              <a:t> </a:t>
            </a:r>
            <a:r>
              <a:rPr lang="ru-RU" dirty="0" err="1"/>
              <a:t>нація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появі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солідарності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членами </a:t>
            </a:r>
            <a:r>
              <a:rPr lang="ru-RU" dirty="0" err="1"/>
              <a:t>спільноти</a:t>
            </a:r>
            <a:r>
              <a:rPr lang="ru-RU" dirty="0"/>
              <a:t> й </a:t>
            </a:r>
            <a:r>
              <a:rPr lang="ru-RU" dirty="0" err="1"/>
              <a:t>антагонізму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чужих. </a:t>
            </a:r>
          </a:p>
          <a:p>
            <a:r>
              <a:rPr lang="ru-RU" dirty="0" smtClean="0"/>
              <a:t> </a:t>
            </a:r>
            <a:r>
              <a:rPr lang="ru-RU" i="1" dirty="0" err="1"/>
              <a:t>Психічний</a:t>
            </a:r>
            <a:r>
              <a:rPr lang="ru-RU" i="1" dirty="0"/>
              <a:t> склад 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стійкі</a:t>
            </a:r>
            <a:r>
              <a:rPr lang="ru-RU" i="1" dirty="0"/>
              <a:t> </a:t>
            </a:r>
            <a:r>
              <a:rPr lang="ru-RU" i="1" dirty="0" err="1"/>
              <a:t>риси</a:t>
            </a:r>
            <a:r>
              <a:rPr lang="ru-RU" i="1" dirty="0"/>
              <a:t> </a:t>
            </a:r>
            <a:r>
              <a:rPr lang="ru-RU" i="1" dirty="0" err="1"/>
              <a:t>психіки</a:t>
            </a:r>
            <a:r>
              <a:rPr lang="ru-RU" i="1" dirty="0"/>
              <a:t> людей,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склалися</a:t>
            </a:r>
            <a:r>
              <a:rPr lang="ru-RU" i="1" dirty="0"/>
              <a:t> на </a:t>
            </a:r>
            <a:r>
              <a:rPr lang="ru-RU" i="1" dirty="0" err="1"/>
              <a:t>основі</a:t>
            </a:r>
            <a:r>
              <a:rPr lang="ru-RU" i="1" dirty="0"/>
              <a:t> </a:t>
            </a:r>
            <a:r>
              <a:rPr lang="ru-RU" i="1" dirty="0" err="1"/>
              <a:t>тривалої</a:t>
            </a:r>
            <a:r>
              <a:rPr lang="ru-RU" i="1" dirty="0"/>
              <a:t> </a:t>
            </a:r>
            <a:r>
              <a:rPr lang="ru-RU" i="1" dirty="0" err="1"/>
              <a:t>історії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народу,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проявляються</a:t>
            </a:r>
            <a:r>
              <a:rPr lang="ru-RU" i="1" dirty="0"/>
              <a:t> у </a:t>
            </a:r>
            <a:r>
              <a:rPr lang="ru-RU" i="1" dirty="0" err="1"/>
              <a:t>звичках</a:t>
            </a:r>
            <a:r>
              <a:rPr lang="ru-RU" i="1" dirty="0"/>
              <a:t>, </a:t>
            </a:r>
            <a:r>
              <a:rPr lang="ru-RU" i="1" dirty="0" err="1"/>
              <a:t>смаках</a:t>
            </a:r>
            <a:r>
              <a:rPr lang="ru-RU" i="1" dirty="0"/>
              <a:t>, </a:t>
            </a:r>
            <a:r>
              <a:rPr lang="ru-RU" i="1" dirty="0" err="1"/>
              <a:t>звичаях</a:t>
            </a:r>
            <a:r>
              <a:rPr lang="ru-RU" i="1" dirty="0"/>
              <a:t>, </a:t>
            </a:r>
            <a:r>
              <a:rPr lang="ru-RU" i="1" dirty="0" err="1"/>
              <a:t>традиціях</a:t>
            </a:r>
            <a:r>
              <a:rPr lang="ru-RU" i="1" dirty="0"/>
              <a:t>, </a:t>
            </a:r>
            <a:r>
              <a:rPr lang="ru-RU" i="1" dirty="0" err="1"/>
              <a:t>емоційному</a:t>
            </a:r>
            <a:r>
              <a:rPr lang="ru-RU" i="1" dirty="0"/>
              <a:t> </a:t>
            </a:r>
            <a:r>
              <a:rPr lang="ru-RU" i="1" dirty="0" err="1"/>
              <a:t>сприйманні</a:t>
            </a:r>
            <a:r>
              <a:rPr lang="ru-RU" i="1" dirty="0"/>
              <a:t> </a:t>
            </a:r>
            <a:r>
              <a:rPr lang="ru-RU" i="1" dirty="0" err="1"/>
              <a:t>людиною</a:t>
            </a:r>
            <a:r>
              <a:rPr lang="ru-RU" i="1" dirty="0"/>
              <a:t> </a:t>
            </a:r>
            <a:r>
              <a:rPr lang="ru-RU" i="1" dirty="0" err="1"/>
              <a:t>навколишнього</a:t>
            </a:r>
            <a:r>
              <a:rPr lang="ru-RU" i="1" dirty="0"/>
              <a:t> </a:t>
            </a:r>
            <a:r>
              <a:rPr lang="ru-RU" i="1" dirty="0" err="1"/>
              <a:t>середовища</a:t>
            </a:r>
            <a:r>
              <a:rPr lang="ru-RU" i="1" dirty="0"/>
              <a:t> та </a:t>
            </a:r>
            <a:r>
              <a:rPr lang="ru-RU" i="1" dirty="0" err="1"/>
              <a:t>темпераменті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39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683492"/>
            <a:ext cx="8331200" cy="5865090"/>
          </a:xfrm>
        </p:spPr>
      </p:pic>
    </p:spTree>
    <p:extLst>
      <p:ext uri="{BB962C8B-B14F-4D97-AF65-F5344CB8AC3E}">
        <p14:creationId xmlns:p14="http://schemas.microsoft.com/office/powerpoint/2010/main" val="2303427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6000"/>
          </a:xfrm>
        </p:spPr>
        <p:txBody>
          <a:bodyPr>
            <a:normAutofit fontScale="90000"/>
          </a:bodyPr>
          <a:lstStyle/>
          <a:p>
            <a:r>
              <a:rPr lang="ru-RU" sz="2000" i="1" dirty="0" err="1" smtClean="0"/>
              <a:t>Етнічний</a:t>
            </a:r>
            <a:r>
              <a:rPr lang="ru-RU" sz="2000" i="1" dirty="0" smtClean="0"/>
              <a:t> </a:t>
            </a:r>
            <a:r>
              <a:rPr lang="ru-RU" sz="2000" i="1" dirty="0" err="1"/>
              <a:t>конфлікт</a:t>
            </a:r>
            <a:r>
              <a:rPr lang="ru-RU" sz="2000" i="1" dirty="0"/>
              <a:t> – </a:t>
            </a:r>
            <a:r>
              <a:rPr lang="ru-RU" sz="2000" i="1" dirty="0" err="1"/>
              <a:t>це</a:t>
            </a:r>
            <a:r>
              <a:rPr lang="ru-RU" sz="2000" i="1" dirty="0"/>
              <a:t> форма </a:t>
            </a:r>
            <a:r>
              <a:rPr lang="ru-RU" sz="2000" i="1" dirty="0" err="1"/>
              <a:t>міжгрупового</a:t>
            </a:r>
            <a:r>
              <a:rPr lang="ru-RU" sz="2000" i="1" dirty="0"/>
              <a:t> </a:t>
            </a:r>
            <a:r>
              <a:rPr lang="ru-RU" sz="2000" i="1" dirty="0" err="1"/>
              <a:t>конфлікту</a:t>
            </a:r>
            <a:r>
              <a:rPr lang="ru-RU" sz="2000" i="1" dirty="0"/>
              <a:t>, коли </a:t>
            </a:r>
            <a:r>
              <a:rPr lang="ru-RU" sz="2000" i="1" dirty="0" err="1"/>
              <a:t>групи</a:t>
            </a:r>
            <a:r>
              <a:rPr lang="ru-RU" sz="2000" i="1" dirty="0"/>
              <a:t> з </a:t>
            </a:r>
            <a:r>
              <a:rPr lang="ru-RU" sz="2000" i="1" dirty="0" err="1"/>
              <a:t>протилежними</a:t>
            </a:r>
            <a:r>
              <a:rPr lang="ru-RU" sz="2000" i="1" dirty="0"/>
              <a:t> </a:t>
            </a:r>
            <a:r>
              <a:rPr lang="ru-RU" sz="2000" i="1" dirty="0" err="1"/>
              <a:t>інтересами</a:t>
            </a:r>
            <a:r>
              <a:rPr lang="ru-RU" sz="2000" i="1" dirty="0"/>
              <a:t> </a:t>
            </a:r>
            <a:r>
              <a:rPr lang="ru-RU" sz="2000" i="1" dirty="0" err="1"/>
              <a:t>поляризуються</a:t>
            </a:r>
            <a:r>
              <a:rPr lang="ru-RU" sz="2000" i="1" dirty="0"/>
              <a:t> за </a:t>
            </a:r>
            <a:r>
              <a:rPr lang="ru-RU" sz="2000" i="1" dirty="0" err="1"/>
              <a:t>етнічною</a:t>
            </a:r>
            <a:r>
              <a:rPr lang="ru-RU" sz="2000" i="1" dirty="0"/>
              <a:t> </a:t>
            </a:r>
            <a:r>
              <a:rPr lang="ru-RU" sz="2000" i="1" dirty="0" err="1"/>
              <a:t>ознакою</a:t>
            </a:r>
            <a:r>
              <a:rPr lang="ru-RU" i="1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5601"/>
            <a:ext cx="8596668" cy="4415762"/>
          </a:xfrm>
        </p:spPr>
        <p:txBody>
          <a:bodyPr/>
          <a:lstStyle/>
          <a:p>
            <a:endParaRPr lang="en-US" dirty="0"/>
          </a:p>
          <a:p>
            <a:r>
              <a:rPr lang="ru-RU" dirty="0"/>
              <a:t> </a:t>
            </a:r>
            <a:r>
              <a:rPr lang="ru-RU" i="1" dirty="0" err="1"/>
              <a:t>Боротьба</a:t>
            </a:r>
            <a:r>
              <a:rPr lang="ru-RU" i="1" dirty="0"/>
              <a:t> – </a:t>
            </a:r>
            <a:r>
              <a:rPr lang="ru-RU" i="1" dirty="0" err="1"/>
              <a:t>це</a:t>
            </a:r>
            <a:r>
              <a:rPr lang="ru-RU" i="1" dirty="0"/>
              <a:t> форма </a:t>
            </a:r>
            <a:r>
              <a:rPr lang="ru-RU" i="1" dirty="0" err="1"/>
              <a:t>конфлікту</a:t>
            </a:r>
            <a:r>
              <a:rPr lang="ru-RU" i="1" dirty="0"/>
              <a:t>, в </a:t>
            </a:r>
            <a:r>
              <a:rPr lang="ru-RU" i="1" dirty="0" err="1"/>
              <a:t>якій</a:t>
            </a:r>
            <a:r>
              <a:rPr lang="ru-RU" i="1" dirty="0"/>
              <a:t> супротивники </a:t>
            </a:r>
            <a:r>
              <a:rPr lang="ru-RU" i="1" dirty="0" err="1"/>
              <a:t>прагнуть</a:t>
            </a:r>
            <a:r>
              <a:rPr lang="ru-RU" i="1" dirty="0"/>
              <a:t> </a:t>
            </a:r>
            <a:r>
              <a:rPr lang="ru-RU" i="1" dirty="0" err="1"/>
              <a:t>продемонструвати</a:t>
            </a:r>
            <a:r>
              <a:rPr lang="ru-RU" i="1" dirty="0"/>
              <a:t> свою </a:t>
            </a:r>
            <a:r>
              <a:rPr lang="ru-RU" i="1" dirty="0" err="1"/>
              <a:t>перевагу</a:t>
            </a:r>
            <a:r>
              <a:rPr lang="ru-RU" i="1" dirty="0"/>
              <a:t>, </a:t>
            </a:r>
            <a:r>
              <a:rPr lang="ru-RU" i="1" dirty="0" err="1"/>
              <a:t>примушуючи</a:t>
            </a:r>
            <a:r>
              <a:rPr lang="ru-RU" i="1" dirty="0"/>
              <a:t> противника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визнати</a:t>
            </a:r>
            <a:r>
              <a:rPr lang="ru-RU" i="1" dirty="0"/>
              <a:t>. </a:t>
            </a:r>
            <a:endParaRPr lang="ru-RU" dirty="0"/>
          </a:p>
          <a:p>
            <a:endParaRPr lang="en-US" dirty="0"/>
          </a:p>
          <a:p>
            <a:r>
              <a:rPr lang="ru-RU" dirty="0"/>
              <a:t> </a:t>
            </a:r>
            <a:r>
              <a:rPr lang="ru-RU" i="1" dirty="0" err="1"/>
              <a:t>Війна</a:t>
            </a:r>
            <a:r>
              <a:rPr lang="ru-RU" i="1" dirty="0"/>
              <a:t> 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збройна</a:t>
            </a:r>
            <a:r>
              <a:rPr lang="ru-RU" i="1" dirty="0"/>
              <a:t> </a:t>
            </a:r>
            <a:r>
              <a:rPr lang="ru-RU" i="1" dirty="0" err="1"/>
              <a:t>боротьба</a:t>
            </a:r>
            <a:r>
              <a:rPr lang="ru-RU" i="1" dirty="0"/>
              <a:t> за </a:t>
            </a:r>
            <a:r>
              <a:rPr lang="ru-RU" i="1" dirty="0" err="1"/>
              <a:t>реалізацію</a:t>
            </a:r>
            <a:r>
              <a:rPr lang="ru-RU" i="1" dirty="0"/>
              <a:t> </a:t>
            </a:r>
            <a:r>
              <a:rPr lang="ru-RU" i="1" dirty="0" err="1"/>
              <a:t>політичних</a:t>
            </a:r>
            <a:r>
              <a:rPr lang="ru-RU" i="1" dirty="0"/>
              <a:t> </a:t>
            </a:r>
            <a:r>
              <a:rPr lang="ru-RU" i="1" dirty="0" err="1"/>
              <a:t>цілей</a:t>
            </a:r>
            <a:r>
              <a:rPr lang="ru-RU" i="1" dirty="0"/>
              <a:t> </a:t>
            </a:r>
            <a:r>
              <a:rPr lang="ru-RU" i="1" dirty="0" err="1"/>
              <a:t>етнічної</a:t>
            </a:r>
            <a:r>
              <a:rPr lang="ru-RU" i="1" dirty="0"/>
              <a:t> </a:t>
            </a:r>
            <a:r>
              <a:rPr lang="ru-RU" i="1" dirty="0" err="1"/>
              <a:t>групи</a:t>
            </a:r>
            <a:r>
              <a:rPr lang="ru-RU" i="1" dirty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Тому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існувала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періодах</a:t>
            </a:r>
            <a:r>
              <a:rPr lang="ru-RU" dirty="0"/>
              <a:t> і </a:t>
            </a:r>
            <a:r>
              <a:rPr lang="ru-RU" dirty="0" err="1"/>
              <a:t>суспільствах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появою</a:t>
            </a:r>
            <a:r>
              <a:rPr lang="ru-RU" dirty="0"/>
              <a:t> </a:t>
            </a:r>
            <a:r>
              <a:rPr lang="ru-RU" dirty="0" err="1"/>
              <a:t>політично-організованих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спільностей</a:t>
            </a:r>
            <a:r>
              <a:rPr lang="ru-RU" dirty="0"/>
              <a:t> (держав).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2182"/>
          </a:xfrm>
        </p:spPr>
        <p:txBody>
          <a:bodyPr>
            <a:normAutofit/>
          </a:bodyPr>
          <a:lstStyle/>
          <a:p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території</a:t>
            </a:r>
            <a:r>
              <a:rPr lang="ru-RU" sz="2800" dirty="0"/>
              <a:t> та типу </a:t>
            </a:r>
            <a:r>
              <a:rPr lang="ru-RU" sz="2800" dirty="0" err="1"/>
              <a:t>етносу</a:t>
            </a:r>
            <a:r>
              <a:rPr lang="ru-RU" sz="2800" dirty="0"/>
              <a:t> </a:t>
            </a:r>
            <a:r>
              <a:rPr lang="ru-RU" sz="2800" dirty="0" err="1"/>
              <a:t>виділяють</a:t>
            </a:r>
            <a:r>
              <a:rPr lang="ru-RU" sz="2800" dirty="0"/>
              <a:t> </a:t>
            </a:r>
            <a:r>
              <a:rPr lang="ru-RU" sz="2800" b="1" i="1" dirty="0" err="1"/>
              <a:t>чотири</a:t>
            </a:r>
            <a:r>
              <a:rPr lang="ru-RU" sz="2800" b="1" i="1" dirty="0"/>
              <a:t> </a:t>
            </a:r>
            <a:r>
              <a:rPr lang="ru-RU" sz="2800" b="1" i="1" dirty="0" err="1"/>
              <a:t>види</a:t>
            </a:r>
            <a:r>
              <a:rPr lang="ru-RU" sz="2800" b="1" i="1" dirty="0"/>
              <a:t> </a:t>
            </a:r>
            <a:r>
              <a:rPr lang="ru-RU" sz="2800" b="1" i="1" dirty="0" err="1"/>
              <a:t>етнічних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конфліктів</a:t>
            </a:r>
            <a:r>
              <a:rPr lang="ru-RU" sz="2800" b="1" i="1" dirty="0"/>
              <a:t>: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67345"/>
            <a:ext cx="8596668" cy="4074017"/>
          </a:xfrm>
        </p:spPr>
        <p:txBody>
          <a:bodyPr/>
          <a:lstStyle/>
          <a:p>
            <a:r>
              <a:rPr lang="ru-RU" i="1" dirty="0"/>
              <a:t>Перший вид </a:t>
            </a:r>
            <a:r>
              <a:rPr lang="ru-RU" dirty="0"/>
              <a:t>−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етнічний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у межах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 smtClean="0"/>
              <a:t>держави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i="1" dirty="0" err="1"/>
              <a:t>Другий</a:t>
            </a:r>
            <a:r>
              <a:rPr lang="ru-RU" i="1" dirty="0"/>
              <a:t> вид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в рамках </a:t>
            </a:r>
            <a:r>
              <a:rPr lang="ru-RU" dirty="0" err="1"/>
              <a:t>окремих</a:t>
            </a:r>
            <a:r>
              <a:rPr lang="ru-RU" dirty="0"/>
              <a:t> держав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корінним</a:t>
            </a:r>
            <a:r>
              <a:rPr lang="ru-RU" dirty="0"/>
              <a:t> </a:t>
            </a:r>
            <a:r>
              <a:rPr lang="ru-RU" dirty="0" err="1"/>
              <a:t>етносом</a:t>
            </a:r>
            <a:r>
              <a:rPr lang="ru-RU" dirty="0"/>
              <a:t> і </a:t>
            </a:r>
            <a:r>
              <a:rPr lang="ru-RU" dirty="0" err="1"/>
              <a:t>російськомовним</a:t>
            </a:r>
            <a:r>
              <a:rPr lang="ru-RU" dirty="0"/>
              <a:t> </a:t>
            </a:r>
            <a:r>
              <a:rPr lang="ru-RU" dirty="0" err="1" smtClean="0"/>
              <a:t>населенням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i="1" dirty="0" err="1"/>
              <a:t>Третій</a:t>
            </a:r>
            <a:r>
              <a:rPr lang="ru-RU" i="1" dirty="0"/>
              <a:t> вид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довільного</a:t>
            </a:r>
            <a:r>
              <a:rPr lang="ru-RU" dirty="0"/>
              <a:t> </a:t>
            </a:r>
            <a:r>
              <a:rPr lang="ru-RU" dirty="0" smtClean="0"/>
              <a:t>державно-</a:t>
            </a:r>
            <a:r>
              <a:rPr lang="ru-RU" dirty="0" err="1" smtClean="0"/>
              <a:t>адміністративного</a:t>
            </a:r>
            <a:r>
              <a:rPr lang="ru-RU" dirty="0" smtClean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 smtClean="0"/>
              <a:t>країни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i="1" dirty="0" err="1"/>
              <a:t>Четвертий</a:t>
            </a:r>
            <a:r>
              <a:rPr lang="ru-RU" i="1" dirty="0"/>
              <a:t> вид </a:t>
            </a:r>
            <a:r>
              <a:rPr lang="ru-RU" dirty="0" err="1"/>
              <a:t>конфліктів</a:t>
            </a:r>
            <a:r>
              <a:rPr lang="ru-RU" dirty="0"/>
              <a:t> − </a:t>
            </a:r>
            <a:r>
              <a:rPr lang="ru-RU" dirty="0" err="1"/>
              <a:t>це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«центром»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утвореннями</a:t>
            </a:r>
            <a:r>
              <a:rPr lang="ru-RU" dirty="0"/>
              <a:t>, </a:t>
            </a:r>
            <a:r>
              <a:rPr lang="ru-RU" dirty="0" err="1"/>
              <a:t>кожне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убачає</a:t>
            </a:r>
            <a:r>
              <a:rPr lang="ru-RU" dirty="0"/>
              <a:t> в «</a:t>
            </a:r>
            <a:r>
              <a:rPr lang="ru-RU" dirty="0" err="1"/>
              <a:t>центрі</a:t>
            </a:r>
            <a:r>
              <a:rPr lang="ru-RU" dirty="0"/>
              <a:t>» диктат </a:t>
            </a:r>
            <a:r>
              <a:rPr lang="ru-RU" dirty="0" err="1"/>
              <a:t>або</a:t>
            </a:r>
            <a:r>
              <a:rPr lang="ru-RU" dirty="0"/>
              <a:t> просто </a:t>
            </a:r>
            <a:r>
              <a:rPr lang="ru-RU" dirty="0" err="1" smtClean="0"/>
              <a:t>насилля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37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належать: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/>
              <a:t>Етнічна</a:t>
            </a:r>
            <a:r>
              <a:rPr lang="ru-RU" i="1" dirty="0" smtClean="0"/>
              <a:t> </a:t>
            </a:r>
            <a:r>
              <a:rPr lang="ru-RU" i="1" dirty="0"/>
              <a:t>та </a:t>
            </a:r>
            <a:r>
              <a:rPr lang="ru-RU" i="1" dirty="0" err="1"/>
              <a:t>національна</a:t>
            </a:r>
            <a:r>
              <a:rPr lang="ru-RU" i="1" dirty="0"/>
              <a:t> </a:t>
            </a:r>
            <a:r>
              <a:rPr lang="ru-RU" i="1" dirty="0" err="1"/>
              <a:t>упередженість</a:t>
            </a:r>
            <a:r>
              <a:rPr lang="ru-RU" i="1" dirty="0"/>
              <a:t> – </a:t>
            </a:r>
            <a:r>
              <a:rPr lang="ru-RU" i="1" dirty="0" err="1"/>
              <a:t>це</a:t>
            </a:r>
            <a:r>
              <a:rPr lang="ru-RU" i="1" dirty="0"/>
              <a:t> установка </a:t>
            </a:r>
            <a:r>
              <a:rPr lang="ru-RU" i="1" dirty="0" err="1"/>
              <a:t>упередженого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ворожого</a:t>
            </a:r>
            <a:r>
              <a:rPr lang="ru-RU" i="1" dirty="0"/>
              <a:t> </a:t>
            </a:r>
            <a:r>
              <a:rPr lang="ru-RU" i="1" dirty="0" err="1"/>
              <a:t>ставлення</a:t>
            </a:r>
            <a:r>
              <a:rPr lang="ru-RU" i="1" dirty="0"/>
              <a:t> до </a:t>
            </a:r>
            <a:r>
              <a:rPr lang="ru-RU" i="1" dirty="0" err="1"/>
              <a:t>представників</a:t>
            </a:r>
            <a:r>
              <a:rPr lang="ru-RU" i="1" dirty="0"/>
              <a:t> </a:t>
            </a:r>
            <a:r>
              <a:rPr lang="ru-RU" i="1" dirty="0" err="1"/>
              <a:t>певних</a:t>
            </a:r>
            <a:r>
              <a:rPr lang="ru-RU" i="1" dirty="0"/>
              <a:t> </a:t>
            </a:r>
            <a:r>
              <a:rPr lang="ru-RU" i="1" dirty="0" err="1"/>
              <a:t>етнічних</a:t>
            </a:r>
            <a:r>
              <a:rPr lang="ru-RU" i="1" dirty="0"/>
              <a:t> </a:t>
            </a:r>
            <a:r>
              <a:rPr lang="ru-RU" i="1" dirty="0" err="1"/>
              <a:t>груп</a:t>
            </a:r>
            <a:r>
              <a:rPr lang="ru-RU" i="1" dirty="0"/>
              <a:t>, будь-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фактів</a:t>
            </a:r>
            <a:r>
              <a:rPr lang="ru-RU" i="1" dirty="0"/>
              <a:t> </a:t>
            </a:r>
            <a:r>
              <a:rPr lang="ru-RU" i="1" dirty="0" err="1"/>
              <a:t>дійсності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пов’язані</a:t>
            </a:r>
            <a:r>
              <a:rPr lang="ru-RU" i="1" dirty="0"/>
              <a:t> з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діяльністю</a:t>
            </a:r>
            <a:r>
              <a:rPr lang="ru-RU" i="1" dirty="0"/>
              <a:t>, </a:t>
            </a:r>
            <a:r>
              <a:rPr lang="ru-RU" i="1" dirty="0" err="1"/>
              <a:t>поведінкою</a:t>
            </a:r>
            <a:r>
              <a:rPr lang="ru-RU" i="1" dirty="0"/>
              <a:t>, </a:t>
            </a:r>
            <a:r>
              <a:rPr lang="ru-RU" i="1" dirty="0" err="1"/>
              <a:t>соціальним</a:t>
            </a:r>
            <a:r>
              <a:rPr lang="ru-RU" i="1" dirty="0"/>
              <a:t> станом, без </a:t>
            </a:r>
            <a:r>
              <a:rPr lang="ru-RU" i="1" dirty="0" err="1"/>
              <a:t>достатніх</a:t>
            </a:r>
            <a:r>
              <a:rPr lang="ru-RU" i="1" dirty="0"/>
              <a:t> для </a:t>
            </a:r>
            <a:r>
              <a:rPr lang="ru-RU" i="1" dirty="0" err="1"/>
              <a:t>цього</a:t>
            </a:r>
            <a:r>
              <a:rPr lang="ru-RU" i="1" dirty="0"/>
              <a:t> </a:t>
            </a:r>
            <a:r>
              <a:rPr lang="ru-RU" i="1" dirty="0" err="1"/>
              <a:t>підстав</a:t>
            </a:r>
            <a:r>
              <a:rPr lang="ru-RU" i="1" dirty="0"/>
              <a:t> і </a:t>
            </a:r>
            <a:r>
              <a:rPr lang="ru-RU" i="1" dirty="0" err="1"/>
              <a:t>знань</a:t>
            </a:r>
            <a:r>
              <a:rPr lang="ru-RU" i="1" dirty="0"/>
              <a:t>. </a:t>
            </a:r>
            <a:endParaRPr lang="ru-RU" dirty="0"/>
          </a:p>
          <a:p>
            <a:r>
              <a:rPr lang="ru-RU" i="1" dirty="0" err="1" smtClean="0"/>
              <a:t>Націоналістичні</a:t>
            </a:r>
            <a:r>
              <a:rPr lang="ru-RU" i="1" dirty="0" smtClean="0"/>
              <a:t> </a:t>
            </a:r>
            <a:r>
              <a:rPr lang="ru-RU" i="1" dirty="0" err="1"/>
              <a:t>настрої</a:t>
            </a:r>
            <a:r>
              <a:rPr lang="ru-RU" i="1" dirty="0"/>
              <a:t> є </a:t>
            </a:r>
            <a:r>
              <a:rPr lang="ru-RU" i="1" dirty="0" err="1"/>
              <a:t>окремим</a:t>
            </a:r>
            <a:r>
              <a:rPr lang="ru-RU" i="1" dirty="0"/>
              <a:t> видом предметно-</a:t>
            </a:r>
            <a:r>
              <a:rPr lang="ru-RU" i="1" dirty="0" err="1"/>
              <a:t>орієнтованих</a:t>
            </a:r>
            <a:r>
              <a:rPr lang="ru-RU" i="1" dirty="0"/>
              <a:t> </a:t>
            </a:r>
            <a:r>
              <a:rPr lang="ru-RU" i="1" dirty="0" err="1"/>
              <a:t>суспільних</a:t>
            </a:r>
            <a:r>
              <a:rPr lang="ru-RU" i="1" dirty="0"/>
              <a:t> </a:t>
            </a:r>
            <a:r>
              <a:rPr lang="ru-RU" i="1" dirty="0" err="1"/>
              <a:t>настроїв</a:t>
            </a:r>
            <a:r>
              <a:rPr lang="ru-RU" i="1" dirty="0"/>
              <a:t>, </a:t>
            </a:r>
            <a:r>
              <a:rPr lang="ru-RU" i="1" dirty="0" err="1"/>
              <a:t>яким</a:t>
            </a:r>
            <a:r>
              <a:rPr lang="ru-RU" i="1" dirty="0"/>
              <a:t> </a:t>
            </a:r>
            <a:r>
              <a:rPr lang="ru-RU" i="1" dirty="0" err="1"/>
              <a:t>притаманні</a:t>
            </a:r>
            <a:r>
              <a:rPr lang="ru-RU" i="1" dirty="0"/>
              <a:t> </a:t>
            </a:r>
            <a:r>
              <a:rPr lang="ru-RU" i="1" dirty="0" err="1"/>
              <a:t>емоційний</a:t>
            </a:r>
            <a:r>
              <a:rPr lang="ru-RU" i="1" dirty="0"/>
              <a:t> характер, </a:t>
            </a:r>
            <a:r>
              <a:rPr lang="ru-RU" i="1" dirty="0" err="1"/>
              <a:t>імпульсивність</a:t>
            </a:r>
            <a:r>
              <a:rPr lang="ru-RU" i="1" dirty="0"/>
              <a:t> і </a:t>
            </a:r>
            <a:r>
              <a:rPr lang="ru-RU" i="1" dirty="0" err="1"/>
              <a:t>динамічність</a:t>
            </a:r>
            <a:r>
              <a:rPr lang="ru-RU" i="1" dirty="0"/>
              <a:t> </a:t>
            </a:r>
            <a:endParaRPr lang="ru-RU" dirty="0"/>
          </a:p>
          <a:p>
            <a:r>
              <a:rPr lang="ru-RU" i="1" dirty="0" err="1" smtClean="0"/>
              <a:t>Націоналі́зм</a:t>
            </a:r>
            <a:r>
              <a:rPr lang="ru-RU" i="1" dirty="0" smtClean="0"/>
              <a:t> </a:t>
            </a:r>
            <a:r>
              <a:rPr lang="ru-RU" i="1" dirty="0"/>
              <a:t>(фр. </a:t>
            </a:r>
            <a:r>
              <a:rPr lang="en-US" i="1" dirty="0" err="1"/>
              <a:t>nationalisme</a:t>
            </a:r>
            <a:r>
              <a:rPr lang="en-US" i="1" dirty="0"/>
              <a:t>) – </a:t>
            </a:r>
            <a:r>
              <a:rPr lang="ru-RU" i="1" dirty="0" err="1"/>
              <a:t>ідеологія</a:t>
            </a:r>
            <a:r>
              <a:rPr lang="ru-RU" i="1" dirty="0"/>
              <a:t> і </a:t>
            </a:r>
            <a:r>
              <a:rPr lang="ru-RU" i="1" dirty="0" err="1"/>
              <a:t>напрямок</a:t>
            </a:r>
            <a:r>
              <a:rPr lang="ru-RU" i="1" dirty="0"/>
              <a:t> </a:t>
            </a:r>
            <a:r>
              <a:rPr lang="ru-RU" i="1" dirty="0" err="1"/>
              <a:t>політики</a:t>
            </a:r>
            <a:r>
              <a:rPr lang="ru-RU" i="1" dirty="0"/>
              <a:t>, </a:t>
            </a:r>
            <a:r>
              <a:rPr lang="ru-RU" i="1" dirty="0" err="1"/>
              <a:t>базовим</a:t>
            </a:r>
            <a:r>
              <a:rPr lang="ru-RU" i="1" dirty="0"/>
              <a:t> принципом </a:t>
            </a:r>
            <a:r>
              <a:rPr lang="ru-RU" i="1" dirty="0" err="1"/>
              <a:t>яких</a:t>
            </a:r>
            <a:r>
              <a:rPr lang="ru-RU" i="1" dirty="0"/>
              <a:t> є теза про </a:t>
            </a:r>
            <a:r>
              <a:rPr lang="ru-RU" i="1" dirty="0" err="1"/>
              <a:t>цінність</a:t>
            </a:r>
            <a:r>
              <a:rPr lang="ru-RU" i="1" dirty="0"/>
              <a:t> </a:t>
            </a:r>
            <a:r>
              <a:rPr lang="ru-RU" i="1" dirty="0" err="1"/>
              <a:t>нації</a:t>
            </a:r>
            <a:r>
              <a:rPr lang="ru-RU" i="1" dirty="0"/>
              <a:t> як </a:t>
            </a:r>
            <a:r>
              <a:rPr lang="ru-RU" i="1" dirty="0" err="1"/>
              <a:t>найвищої</a:t>
            </a:r>
            <a:r>
              <a:rPr lang="ru-RU" i="1" dirty="0"/>
              <a:t> </a:t>
            </a:r>
            <a:r>
              <a:rPr lang="ru-RU" i="1" dirty="0" err="1"/>
              <a:t>форми</a:t>
            </a:r>
            <a:r>
              <a:rPr lang="ru-RU" i="1" dirty="0"/>
              <a:t> </a:t>
            </a:r>
            <a:r>
              <a:rPr lang="ru-RU" i="1" dirty="0" err="1"/>
              <a:t>суспільної</a:t>
            </a:r>
            <a:r>
              <a:rPr lang="ru-RU" i="1" dirty="0"/>
              <a:t> </a:t>
            </a:r>
            <a:r>
              <a:rPr lang="ru-RU" i="1" dirty="0" err="1"/>
              <a:t>єдності</a:t>
            </a:r>
            <a:r>
              <a:rPr lang="ru-RU" i="1" dirty="0"/>
              <a:t> та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первинності</a:t>
            </a:r>
            <a:r>
              <a:rPr lang="ru-RU" i="1" dirty="0"/>
              <a:t> в </a:t>
            </a:r>
            <a:r>
              <a:rPr lang="ru-RU" i="1" dirty="0" err="1"/>
              <a:t>державотворчому</a:t>
            </a:r>
            <a:r>
              <a:rPr lang="ru-RU" i="1" dirty="0"/>
              <a:t> </a:t>
            </a:r>
            <a:r>
              <a:rPr lang="ru-RU" i="1" dirty="0" err="1"/>
              <a:t>процесі</a:t>
            </a:r>
            <a:r>
              <a:rPr lang="ru-RU" i="1" dirty="0"/>
              <a:t>. </a:t>
            </a:r>
            <a:endParaRPr lang="ru-RU" dirty="0"/>
          </a:p>
          <a:p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чинник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i="1" dirty="0" err="1"/>
              <a:t>ксенофобії</a:t>
            </a:r>
            <a:r>
              <a:rPr lang="ru-RU" i="1" dirty="0"/>
              <a:t> – неприязнь до </a:t>
            </a:r>
            <a:r>
              <a:rPr lang="ru-RU" i="1" dirty="0" err="1"/>
              <a:t>іноземнів</a:t>
            </a:r>
            <a:r>
              <a:rPr lang="ru-RU" i="1" dirty="0"/>
              <a:t> в </a:t>
            </a:r>
            <a:r>
              <a:rPr lang="ru-RU" i="1" dirty="0" err="1"/>
              <a:t>цілому</a:t>
            </a:r>
            <a:r>
              <a:rPr lang="ru-RU" i="1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err="1"/>
              <a:t>Етнопсихологія</a:t>
            </a:r>
            <a:r>
              <a:rPr lang="ru-RU" sz="1800" dirty="0"/>
              <a:t> (</a:t>
            </a:r>
            <a:r>
              <a:rPr lang="ru-RU" sz="1800" dirty="0" err="1"/>
              <a:t>від</a:t>
            </a:r>
            <a:r>
              <a:rPr lang="ru-RU" sz="1800" dirty="0"/>
              <a:t> гр. </a:t>
            </a:r>
            <a:r>
              <a:rPr lang="en-US" sz="1800" dirty="0"/>
              <a:t>ethnos - </a:t>
            </a:r>
            <a:r>
              <a:rPr lang="ru-RU" sz="1800" dirty="0" err="1"/>
              <a:t>плем'я</a:t>
            </a:r>
            <a:r>
              <a:rPr lang="ru-RU" sz="1800" dirty="0"/>
              <a:t>, народ) –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галузь</a:t>
            </a:r>
            <a:r>
              <a:rPr lang="ru-RU" sz="1800" dirty="0"/>
              <a:t> </a:t>
            </a:r>
            <a:r>
              <a:rPr lang="ru-RU" sz="1800" dirty="0" err="1"/>
              <a:t>психології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вивчає</a:t>
            </a:r>
            <a:r>
              <a:rPr lang="ru-RU" sz="1800" dirty="0"/>
              <a:t> </a:t>
            </a:r>
            <a:r>
              <a:rPr lang="ru-RU" sz="1800" dirty="0" err="1"/>
              <a:t>етнічні</a:t>
            </a:r>
            <a:r>
              <a:rPr lang="ru-RU" sz="1800" dirty="0"/>
              <a:t> </a:t>
            </a:r>
            <a:r>
              <a:rPr lang="ru-RU" sz="1800" dirty="0" err="1"/>
              <a:t>особливості</a:t>
            </a:r>
            <a:r>
              <a:rPr lang="ru-RU" sz="1800" dirty="0"/>
              <a:t> </a:t>
            </a:r>
            <a:r>
              <a:rPr lang="ru-RU" sz="1800" dirty="0" err="1"/>
              <a:t>психіки</a:t>
            </a:r>
            <a:r>
              <a:rPr lang="ru-RU" sz="1800" dirty="0"/>
              <a:t> людей, </a:t>
            </a:r>
            <a:r>
              <a:rPr lang="ru-RU" sz="1800" dirty="0" err="1"/>
              <a:t>національний</a:t>
            </a:r>
            <a:r>
              <a:rPr lang="ru-RU" sz="1800" dirty="0"/>
              <a:t> характер,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закономірності</a:t>
            </a:r>
            <a:r>
              <a:rPr lang="ru-RU" sz="1800" dirty="0"/>
              <a:t> </a:t>
            </a:r>
            <a:r>
              <a:rPr lang="ru-RU" sz="1800" dirty="0" err="1"/>
              <a:t>формування</a:t>
            </a:r>
            <a:r>
              <a:rPr lang="ru-RU" sz="1800" dirty="0"/>
              <a:t> та </a:t>
            </a:r>
            <a:r>
              <a:rPr lang="ru-RU" sz="1800" dirty="0" err="1"/>
              <a:t>функціонування</a:t>
            </a:r>
            <a:r>
              <a:rPr lang="ru-RU" sz="1800" dirty="0"/>
              <a:t> </a:t>
            </a:r>
            <a:r>
              <a:rPr lang="ru-RU" sz="1800" dirty="0" err="1"/>
              <a:t>національної</a:t>
            </a:r>
            <a:r>
              <a:rPr lang="ru-RU" sz="1800" dirty="0"/>
              <a:t> </a:t>
            </a:r>
            <a:r>
              <a:rPr lang="ru-RU" sz="1800" dirty="0" err="1"/>
              <a:t>самосвідомості</a:t>
            </a:r>
            <a:r>
              <a:rPr lang="ru-RU" sz="1800" dirty="0"/>
              <a:t>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етнічних</a:t>
            </a:r>
            <a:r>
              <a:rPr lang="ru-RU" sz="1800" dirty="0"/>
              <a:t> </a:t>
            </a:r>
            <a:r>
              <a:rPr lang="ru-RU" sz="1800" dirty="0" err="1"/>
              <a:t>стереотипів</a:t>
            </a:r>
            <a:r>
              <a:rPr lang="ru-RU" sz="1800" dirty="0"/>
              <a:t> та установок.</a:t>
            </a:r>
            <a:endParaRPr lang="en-US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930400"/>
            <a:ext cx="9190182" cy="4765964"/>
          </a:xfrm>
        </p:spPr>
      </p:pic>
    </p:spTree>
    <p:extLst>
      <p:ext uri="{BB962C8B-B14F-4D97-AF65-F5344CB8AC3E}">
        <p14:creationId xmlns:p14="http://schemas.microsoft.com/office/powerpoint/2010/main" val="3633003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7673"/>
            <a:ext cx="8596668" cy="4803689"/>
          </a:xfrm>
        </p:spPr>
        <p:txBody>
          <a:bodyPr/>
          <a:lstStyle/>
          <a:p>
            <a:endParaRPr lang="en-US" dirty="0"/>
          </a:p>
          <a:p>
            <a:r>
              <a:rPr lang="ru-RU" i="1" dirty="0" err="1"/>
              <a:t>Етноцентризм</a:t>
            </a:r>
            <a:r>
              <a:rPr lang="ru-RU" i="1" dirty="0"/>
              <a:t> 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погляд</a:t>
            </a:r>
            <a:r>
              <a:rPr lang="ru-RU" i="1" dirty="0"/>
              <a:t> на </a:t>
            </a:r>
            <a:r>
              <a:rPr lang="ru-RU" i="1" dirty="0" err="1"/>
              <a:t>етнопсихологічні</a:t>
            </a:r>
            <a:r>
              <a:rPr lang="ru-RU" i="1" dirty="0"/>
              <a:t> </a:t>
            </a:r>
            <a:r>
              <a:rPr lang="ru-RU" i="1" dirty="0" err="1"/>
              <a:t>особливості</a:t>
            </a:r>
            <a:r>
              <a:rPr lang="ru-RU" i="1" dirty="0"/>
              <a:t> </a:t>
            </a:r>
            <a:r>
              <a:rPr lang="ru-RU" i="1" dirty="0" err="1"/>
              <a:t>іншого</a:t>
            </a:r>
            <a:r>
              <a:rPr lang="ru-RU" i="1" dirty="0"/>
              <a:t> народу з точки </a:t>
            </a:r>
            <a:r>
              <a:rPr lang="ru-RU" i="1" dirty="0" err="1"/>
              <a:t>зору</a:t>
            </a:r>
            <a:r>
              <a:rPr lang="ru-RU" i="1" dirty="0"/>
              <a:t> </a:t>
            </a:r>
            <a:r>
              <a:rPr lang="ru-RU" i="1" dirty="0" err="1"/>
              <a:t>уявлень</a:t>
            </a:r>
            <a:r>
              <a:rPr lang="ru-RU" i="1" dirty="0"/>
              <a:t> </a:t>
            </a:r>
            <a:r>
              <a:rPr lang="ru-RU" i="1" dirty="0" err="1"/>
              <a:t>власного</a:t>
            </a:r>
            <a:r>
              <a:rPr lang="ru-RU" i="1" dirty="0"/>
              <a:t> народу. З </a:t>
            </a:r>
            <a:r>
              <a:rPr lang="ru-RU" i="1" dirty="0" err="1"/>
              <a:t>поняттям</a:t>
            </a:r>
            <a:r>
              <a:rPr lang="ru-RU" i="1" dirty="0"/>
              <a:t> «</a:t>
            </a:r>
            <a:r>
              <a:rPr lang="ru-RU" i="1" dirty="0" err="1"/>
              <a:t>етноцентризм</a:t>
            </a:r>
            <a:r>
              <a:rPr lang="ru-RU" i="1" dirty="0"/>
              <a:t>» </a:t>
            </a:r>
            <a:r>
              <a:rPr lang="ru-RU" i="1" dirty="0" err="1"/>
              <a:t>тісно</a:t>
            </a:r>
            <a:r>
              <a:rPr lang="ru-RU" i="1" dirty="0"/>
              <a:t> </a:t>
            </a:r>
            <a:r>
              <a:rPr lang="ru-RU" i="1" dirty="0" err="1"/>
              <a:t>пов’язане</a:t>
            </a:r>
            <a:r>
              <a:rPr lang="ru-RU" i="1" dirty="0"/>
              <a:t> </a:t>
            </a:r>
            <a:r>
              <a:rPr lang="ru-RU" i="1" dirty="0" err="1"/>
              <a:t>поняття</a:t>
            </a:r>
            <a:r>
              <a:rPr lang="ru-RU" i="1" dirty="0"/>
              <a:t> «</a:t>
            </a:r>
            <a:r>
              <a:rPr lang="ru-RU" i="1" dirty="0" err="1"/>
              <a:t>етнічні</a:t>
            </a:r>
            <a:r>
              <a:rPr lang="ru-RU" i="1" dirty="0"/>
              <a:t> </a:t>
            </a:r>
            <a:r>
              <a:rPr lang="ru-RU" i="1" dirty="0" err="1"/>
              <a:t>настановлення</a:t>
            </a:r>
            <a:r>
              <a:rPr lang="ru-RU" i="1" dirty="0"/>
              <a:t>». </a:t>
            </a:r>
            <a:endParaRPr lang="ru-RU" dirty="0"/>
          </a:p>
          <a:p>
            <a:endParaRPr lang="en-US" dirty="0"/>
          </a:p>
          <a:p>
            <a:r>
              <a:rPr lang="ru-RU" dirty="0"/>
              <a:t> </a:t>
            </a:r>
            <a:r>
              <a:rPr lang="ru-RU" i="1" dirty="0" err="1"/>
              <a:t>Етнічні</a:t>
            </a:r>
            <a:r>
              <a:rPr lang="ru-RU" i="1" dirty="0"/>
              <a:t> </a:t>
            </a:r>
            <a:r>
              <a:rPr lang="ru-RU" i="1" dirty="0" err="1"/>
              <a:t>настановлення</a:t>
            </a:r>
            <a:r>
              <a:rPr lang="ru-RU" i="1" dirty="0"/>
              <a:t> 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готовність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 </a:t>
            </a:r>
            <a:r>
              <a:rPr lang="ru-RU" i="1" dirty="0" err="1"/>
              <a:t>сприймати</a:t>
            </a:r>
            <a:r>
              <a:rPr lang="ru-RU" i="1" dirty="0"/>
              <a:t> 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інші</a:t>
            </a:r>
            <a:r>
              <a:rPr lang="ru-RU" i="1" dirty="0"/>
              <a:t> </a:t>
            </a:r>
            <a:r>
              <a:rPr lang="ru-RU" i="1" dirty="0" err="1"/>
              <a:t>явища</a:t>
            </a:r>
            <a:r>
              <a:rPr lang="ru-RU" i="1" dirty="0"/>
              <a:t> </a:t>
            </a:r>
            <a:r>
              <a:rPr lang="ru-RU" i="1" dirty="0" err="1"/>
              <a:t>етнічного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та </a:t>
            </a:r>
            <a:r>
              <a:rPr lang="ru-RU" i="1" dirty="0" err="1"/>
              <a:t>міжетнічних</a:t>
            </a:r>
            <a:r>
              <a:rPr lang="ru-RU" i="1" dirty="0"/>
              <a:t> </a:t>
            </a:r>
            <a:r>
              <a:rPr lang="ru-RU" i="1" dirty="0" err="1"/>
              <a:t>стосунків</a:t>
            </a:r>
            <a:r>
              <a:rPr lang="ru-RU" i="1" dirty="0"/>
              <a:t> і, </a:t>
            </a:r>
            <a:r>
              <a:rPr lang="ru-RU" i="1" dirty="0" err="1"/>
              <a:t>відповідно</a:t>
            </a:r>
            <a:r>
              <a:rPr lang="ru-RU" i="1" dirty="0"/>
              <a:t> до </a:t>
            </a:r>
            <a:r>
              <a:rPr lang="ru-RU" i="1" dirty="0" err="1"/>
              <a:t>цього</a:t>
            </a:r>
            <a:r>
              <a:rPr lang="ru-RU" i="1" dirty="0"/>
              <a:t> </a:t>
            </a:r>
            <a:r>
              <a:rPr lang="ru-RU" i="1" dirty="0" err="1"/>
              <a:t>сприймання</a:t>
            </a:r>
            <a:r>
              <a:rPr lang="ru-RU" i="1" dirty="0"/>
              <a:t>, </a:t>
            </a:r>
            <a:r>
              <a:rPr lang="ru-RU" i="1" dirty="0" err="1"/>
              <a:t>діяти</a:t>
            </a:r>
            <a:r>
              <a:rPr lang="ru-RU" i="1" dirty="0"/>
              <a:t> </a:t>
            </a:r>
            <a:r>
              <a:rPr lang="ru-RU" i="1" dirty="0" err="1"/>
              <a:t>певним</a:t>
            </a:r>
            <a:r>
              <a:rPr lang="ru-RU" i="1" dirty="0"/>
              <a:t> чином у </a:t>
            </a:r>
            <a:r>
              <a:rPr lang="ru-RU" i="1" dirty="0" err="1"/>
              <a:t>конкретній</a:t>
            </a:r>
            <a:r>
              <a:rPr lang="ru-RU" i="1" dirty="0"/>
              <a:t> </a:t>
            </a:r>
            <a:r>
              <a:rPr lang="ru-RU" i="1" dirty="0" err="1"/>
              <a:t>ситуації</a:t>
            </a:r>
            <a:r>
              <a:rPr lang="ru-RU" i="1" dirty="0"/>
              <a:t>. 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34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Література</a:t>
            </a:r>
            <a:r>
              <a:rPr lang="ru-RU" b="1" dirty="0"/>
              <a:t> до теми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Баронин</a:t>
            </a:r>
            <a:r>
              <a:rPr lang="ru-RU" dirty="0"/>
              <a:t> А.С. Этническая психология. </a:t>
            </a:r>
            <a:r>
              <a:rPr lang="ru-RU" dirty="0" err="1"/>
              <a:t>Київ</a:t>
            </a:r>
            <a:r>
              <a:rPr lang="ru-RU" dirty="0"/>
              <a:t>: </a:t>
            </a:r>
            <a:r>
              <a:rPr lang="ru-RU" dirty="0" err="1"/>
              <a:t>Тан-дем</a:t>
            </a:r>
            <a:r>
              <a:rPr lang="ru-RU" dirty="0"/>
              <a:t>, 2000. 264 с. </a:t>
            </a:r>
            <a:br>
              <a:rPr lang="ru-RU" dirty="0"/>
            </a:br>
            <a:endParaRPr lang="en-US" dirty="0"/>
          </a:p>
          <a:p>
            <a:r>
              <a:rPr lang="ru-RU" dirty="0" err="1"/>
              <a:t>Льовочкіна</a:t>
            </a:r>
            <a:r>
              <a:rPr lang="ru-RU" dirty="0"/>
              <a:t> А.М. </a:t>
            </a:r>
            <a:r>
              <a:rPr lang="ru-RU" dirty="0" err="1"/>
              <a:t>Етнопсихологія</a:t>
            </a:r>
            <a:r>
              <a:rPr lang="ru-RU" dirty="0"/>
              <a:t> 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: МАУП, 2002. </a:t>
            </a:r>
          </a:p>
          <a:p>
            <a:r>
              <a:rPr lang="ru-RU" dirty="0" err="1" smtClean="0"/>
              <a:t>Пірен</a:t>
            </a:r>
            <a:r>
              <a:rPr lang="ru-RU" dirty="0" smtClean="0"/>
              <a:t> </a:t>
            </a:r>
            <a:r>
              <a:rPr lang="ru-RU" dirty="0"/>
              <a:t>М.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етнопсихології</a:t>
            </a:r>
            <a:r>
              <a:rPr lang="ru-RU" dirty="0"/>
              <a:t> : </a:t>
            </a:r>
            <a:r>
              <a:rPr lang="ru-RU" dirty="0" err="1"/>
              <a:t>підручник</a:t>
            </a:r>
            <a:r>
              <a:rPr lang="ru-RU" dirty="0"/>
              <a:t>, </a:t>
            </a:r>
            <a:r>
              <a:rPr lang="ru-RU" dirty="0" err="1"/>
              <a:t>Київ</a:t>
            </a:r>
            <a:r>
              <a:rPr lang="ru-RU" dirty="0"/>
              <a:t>, 1996. </a:t>
            </a:r>
          </a:p>
          <a:p>
            <a:r>
              <a:rPr lang="ru-RU" dirty="0"/>
              <a:t> </a:t>
            </a:r>
            <a:r>
              <a:rPr lang="ru-RU" dirty="0" err="1"/>
              <a:t>Пірен</a:t>
            </a:r>
            <a:r>
              <a:rPr lang="ru-RU" dirty="0"/>
              <a:t> М.І. </a:t>
            </a:r>
            <a:r>
              <a:rPr lang="ru-RU" dirty="0" err="1"/>
              <a:t>Етнопсихологія</a:t>
            </a:r>
            <a:r>
              <a:rPr lang="ru-RU" dirty="0"/>
              <a:t> : </a:t>
            </a:r>
            <a:r>
              <a:rPr lang="ru-RU" dirty="0" err="1"/>
              <a:t>підручник</a:t>
            </a:r>
            <a:r>
              <a:rPr lang="ru-RU" dirty="0"/>
              <a:t>. Рек. МОН. </a:t>
            </a:r>
            <a:r>
              <a:rPr lang="ru-RU" dirty="0" err="1"/>
              <a:t>Київ</a:t>
            </a:r>
            <a:r>
              <a:rPr lang="ru-RU" dirty="0"/>
              <a:t>: </a:t>
            </a:r>
            <a:r>
              <a:rPr lang="ru-RU" dirty="0" err="1"/>
              <a:t>Університет</a:t>
            </a:r>
            <a:r>
              <a:rPr lang="ru-RU" dirty="0"/>
              <a:t> «</a:t>
            </a:r>
            <a:r>
              <a:rPr lang="ru-RU" dirty="0" err="1"/>
              <a:t>Україна</a:t>
            </a:r>
            <a:r>
              <a:rPr lang="ru-RU" dirty="0"/>
              <a:t>», 2011. </a:t>
            </a:r>
          </a:p>
          <a:p>
            <a:r>
              <a:rPr lang="ru-RU" dirty="0"/>
              <a:t> </a:t>
            </a:r>
            <a:r>
              <a:rPr lang="ru-RU" dirty="0" err="1"/>
              <a:t>Савицька</a:t>
            </a:r>
            <a:r>
              <a:rPr lang="ru-RU" dirty="0"/>
              <a:t> О.В., </a:t>
            </a:r>
            <a:r>
              <a:rPr lang="ru-RU" dirty="0" err="1"/>
              <a:t>Співак</a:t>
            </a:r>
            <a:r>
              <a:rPr lang="ru-RU" dirty="0"/>
              <a:t> О.В. </a:t>
            </a:r>
            <a:r>
              <a:rPr lang="ru-RU" dirty="0" err="1"/>
              <a:t>Етнопсихологія</a:t>
            </a:r>
            <a:r>
              <a:rPr lang="ru-RU" dirty="0"/>
              <a:t> 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посібник</a:t>
            </a:r>
            <a:r>
              <a:rPr lang="ru-RU" dirty="0"/>
              <a:t>. Рек. МОН. </a:t>
            </a:r>
            <a:r>
              <a:rPr lang="ru-RU" dirty="0" err="1"/>
              <a:t>Київ</a:t>
            </a:r>
            <a:r>
              <a:rPr lang="ru-RU" dirty="0"/>
              <a:t>: </a:t>
            </a:r>
            <a:r>
              <a:rPr lang="ru-RU" dirty="0" err="1"/>
              <a:t>Каравела</a:t>
            </a:r>
            <a:r>
              <a:rPr lang="ru-RU" dirty="0"/>
              <a:t>, 2011. 264 с.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7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етнопсихології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самостійних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96655"/>
            <a:ext cx="10203102" cy="394470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Порівняльні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психофізіології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пізнавальних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пам'яті</a:t>
            </a:r>
            <a:r>
              <a:rPr lang="ru-RU" dirty="0"/>
              <a:t>, </a:t>
            </a:r>
            <a:r>
              <a:rPr lang="ru-RU" dirty="0" err="1"/>
              <a:t>емоцій</a:t>
            </a:r>
            <a:r>
              <a:rPr lang="ru-RU" dirty="0"/>
              <a:t>,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теоретично та методично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невід'ємну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та </a:t>
            </a:r>
            <a:r>
              <a:rPr lang="ru-RU" dirty="0" err="1"/>
              <a:t>соціальної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психології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Культурологічні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вивчають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 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ціннісних</a:t>
            </a:r>
            <a:r>
              <a:rPr lang="ru-RU" dirty="0"/>
              <a:t> </a:t>
            </a:r>
            <a:r>
              <a:rPr lang="ru-RU" dirty="0" err="1"/>
              <a:t>орієнтацій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нерозривно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відповідними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розділами</a:t>
            </a:r>
            <a:r>
              <a:rPr lang="ru-RU" dirty="0"/>
              <a:t> </a:t>
            </a:r>
            <a:r>
              <a:rPr lang="ru-RU" dirty="0" err="1"/>
              <a:t>етнографії</a:t>
            </a:r>
            <a:r>
              <a:rPr lang="ru-RU" dirty="0"/>
              <a:t>, фольклористики та </a:t>
            </a:r>
            <a:r>
              <a:rPr lang="ru-RU" dirty="0" err="1" smtClean="0"/>
              <a:t>мистецтвознавства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соціалізації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понятійний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апарат</a:t>
            </a:r>
            <a:r>
              <a:rPr lang="ru-RU" dirty="0"/>
              <a:t> і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найближчі</a:t>
            </a:r>
            <a:r>
              <a:rPr lang="ru-RU" dirty="0"/>
              <a:t> до </a:t>
            </a:r>
            <a:r>
              <a:rPr lang="ru-RU" dirty="0" err="1"/>
              <a:t>соціології</a:t>
            </a:r>
            <a:r>
              <a:rPr lang="ru-RU" dirty="0"/>
              <a:t> та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 smtClean="0"/>
              <a:t>психології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етнічної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та </a:t>
            </a:r>
            <a:r>
              <a:rPr lang="ru-RU" dirty="0" err="1"/>
              <a:t>самосвідомості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послуговуються</a:t>
            </a:r>
            <a:r>
              <a:rPr lang="ru-RU" dirty="0"/>
              <a:t> </a:t>
            </a:r>
            <a:r>
              <a:rPr lang="ru-RU" dirty="0" err="1"/>
              <a:t>понятійним</a:t>
            </a:r>
            <a:r>
              <a:rPr lang="ru-RU" dirty="0"/>
              <a:t> </a:t>
            </a:r>
            <a:r>
              <a:rPr lang="ru-RU" dirty="0" err="1"/>
              <a:t>апаратом</a:t>
            </a:r>
            <a:r>
              <a:rPr lang="ru-RU" dirty="0"/>
              <a:t> і методами з тих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психології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вивчають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установки, </a:t>
            </a:r>
            <a:r>
              <a:rPr lang="ru-RU" dirty="0" err="1"/>
              <a:t>міжгрупові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та </a:t>
            </a:r>
            <a:r>
              <a:rPr lang="ru-RU" dirty="0" err="1"/>
              <a:t>взаємини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3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Предмет і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етнопсихології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4" y="1930400"/>
            <a:ext cx="7924799" cy="4378036"/>
          </a:xfrm>
        </p:spPr>
      </p:pic>
    </p:spTree>
    <p:extLst>
      <p:ext uri="{BB962C8B-B14F-4D97-AF65-F5344CB8AC3E}">
        <p14:creationId xmlns:p14="http://schemas.microsoft.com/office/powerpoint/2010/main" val="19991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5" y="544946"/>
            <a:ext cx="8728364" cy="5497080"/>
          </a:xfrm>
        </p:spPr>
      </p:pic>
    </p:spTree>
    <p:extLst>
      <p:ext uri="{BB962C8B-B14F-4D97-AF65-F5344CB8AC3E}">
        <p14:creationId xmlns:p14="http://schemas.microsoft.com/office/powerpoint/2010/main" val="351922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9" y="563418"/>
            <a:ext cx="8848436" cy="5818909"/>
          </a:xfrm>
        </p:spPr>
      </p:pic>
    </p:spTree>
    <p:extLst>
      <p:ext uri="{BB962C8B-B14F-4D97-AF65-F5344CB8AC3E}">
        <p14:creationId xmlns:p14="http://schemas.microsoft.com/office/powerpoint/2010/main" val="170866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i="1" dirty="0" err="1"/>
              <a:t>Об’єктом</a:t>
            </a:r>
            <a:r>
              <a:rPr lang="ru-RU" sz="2400" b="1" i="1" dirty="0"/>
              <a:t>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етнопсихології</a:t>
            </a:r>
            <a:r>
              <a:rPr lang="ru-RU" sz="2400" dirty="0"/>
              <a:t> є </a:t>
            </a:r>
            <a:r>
              <a:rPr lang="ru-RU" sz="2400" dirty="0" err="1"/>
              <a:t>нація</a:t>
            </a:r>
            <a:r>
              <a:rPr lang="ru-RU" sz="2400" dirty="0"/>
              <a:t>, </a:t>
            </a:r>
            <a:r>
              <a:rPr lang="ru-RU" sz="2400" dirty="0" err="1"/>
              <a:t>етнос</a:t>
            </a:r>
            <a:r>
              <a:rPr lang="ru-RU" sz="2400" dirty="0"/>
              <a:t>, народ (</a:t>
            </a:r>
            <a:r>
              <a:rPr lang="ru-RU" sz="2400" dirty="0" err="1"/>
              <a:t>етнічна</a:t>
            </a:r>
            <a:r>
              <a:rPr lang="ru-RU" sz="2400" dirty="0"/>
              <a:t> </a:t>
            </a:r>
            <a:r>
              <a:rPr lang="ru-RU" sz="2400" dirty="0" err="1"/>
              <a:t>самосвідомість</a:t>
            </a:r>
            <a:r>
              <a:rPr lang="ru-RU" sz="2400" dirty="0"/>
              <a:t>, </a:t>
            </a:r>
            <a:r>
              <a:rPr lang="ru-RU" sz="2400" dirty="0" err="1"/>
              <a:t>інтереси</a:t>
            </a:r>
            <a:r>
              <a:rPr lang="ru-RU" sz="2400" dirty="0"/>
              <a:t>, </a:t>
            </a:r>
            <a:r>
              <a:rPr lang="ru-RU" sz="2400" dirty="0" err="1"/>
              <a:t>ціннісні</a:t>
            </a:r>
            <a:r>
              <a:rPr lang="ru-RU" sz="2400" dirty="0"/>
              <a:t> </a:t>
            </a:r>
            <a:r>
              <a:rPr lang="ru-RU" sz="2400" dirty="0" err="1"/>
              <a:t>орієнтації</a:t>
            </a:r>
            <a:r>
              <a:rPr lang="ru-RU" sz="2400" dirty="0"/>
              <a:t>, потреби і </a:t>
            </a:r>
            <a:r>
              <a:rPr lang="ru-RU" sz="2400" dirty="0" err="1"/>
              <a:t>мотиви</a:t>
            </a:r>
            <a:r>
              <a:rPr lang="ru-RU" sz="2400" dirty="0"/>
              <a:t>, </a:t>
            </a:r>
            <a:r>
              <a:rPr lang="ru-RU" sz="2400" dirty="0" err="1"/>
              <a:t>комунікативно-поведінкова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, </a:t>
            </a:r>
            <a:r>
              <a:rPr lang="ru-RU" sz="2400" dirty="0" err="1"/>
              <a:t>етнічні</a:t>
            </a:r>
            <a:r>
              <a:rPr lang="ru-RU" sz="2400" dirty="0"/>
              <a:t> </a:t>
            </a:r>
            <a:r>
              <a:rPr lang="ru-RU" sz="2400" dirty="0" err="1"/>
              <a:t>стереотипи</a:t>
            </a:r>
            <a:r>
              <a:rPr lang="ru-RU" sz="2400" dirty="0"/>
              <a:t>). 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Предметом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етнопсихології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: </a:t>
            </a:r>
          </a:p>
          <a:p>
            <a:r>
              <a:rPr lang="ru-RU" dirty="0"/>
              <a:t>–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емоційні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психіка</a:t>
            </a:r>
            <a:r>
              <a:rPr lang="ru-RU" dirty="0"/>
              <a:t>, характер,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самосвідомість</a:t>
            </a:r>
            <a:r>
              <a:rPr lang="ru-RU" dirty="0"/>
              <a:t>, </a:t>
            </a:r>
            <a:r>
              <a:rPr lang="ru-RU" dirty="0" err="1"/>
              <a:t>етнічні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 (за </a:t>
            </a:r>
            <a:r>
              <a:rPr lang="ru-RU" i="1" dirty="0"/>
              <a:t>А.С. </a:t>
            </a:r>
            <a:r>
              <a:rPr lang="ru-RU" i="1" dirty="0" err="1"/>
              <a:t>Бароніним</a:t>
            </a:r>
            <a:r>
              <a:rPr lang="ru-RU" dirty="0"/>
              <a:t>); </a:t>
            </a:r>
          </a:p>
          <a:p>
            <a:r>
              <a:rPr lang="ru-RU" dirty="0" err="1" smtClean="0"/>
              <a:t>системні</a:t>
            </a:r>
            <a:r>
              <a:rPr lang="ru-RU" dirty="0" smtClean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психологічними</a:t>
            </a:r>
            <a:r>
              <a:rPr lang="ru-RU" dirty="0"/>
              <a:t> і </a:t>
            </a:r>
            <a:r>
              <a:rPr lang="ru-RU" dirty="0" err="1"/>
              <a:t>культурними</a:t>
            </a:r>
            <a:r>
              <a:rPr lang="ru-RU" dirty="0"/>
              <a:t> </a:t>
            </a:r>
            <a:r>
              <a:rPr lang="ru-RU" dirty="0" err="1"/>
              <a:t>змінними</a:t>
            </a:r>
            <a:r>
              <a:rPr lang="ru-RU" dirty="0"/>
              <a:t> при </a:t>
            </a:r>
            <a:r>
              <a:rPr lang="ru-RU" dirty="0" err="1"/>
              <a:t>порівнянні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спільностей</a:t>
            </a:r>
            <a:r>
              <a:rPr lang="ru-RU" dirty="0"/>
              <a:t> </a:t>
            </a:r>
            <a:r>
              <a:rPr lang="ru-RU" i="1" dirty="0"/>
              <a:t>(за Т.Г. Стефаненко); </a:t>
            </a:r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етносу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, </a:t>
            </a:r>
            <a:r>
              <a:rPr lang="ru-RU" dirty="0" err="1"/>
              <a:t>міжетнічна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і </a:t>
            </a:r>
            <a:r>
              <a:rPr lang="ru-RU" dirty="0" err="1"/>
              <a:t>конфлікти</a:t>
            </a:r>
            <a:r>
              <a:rPr lang="ru-RU" dirty="0"/>
              <a:t> </a:t>
            </a:r>
            <a:r>
              <a:rPr lang="ru-RU" i="1" dirty="0"/>
              <a:t>(за А.А. </a:t>
            </a:r>
            <a:r>
              <a:rPr lang="ru-RU" i="1" dirty="0" err="1"/>
              <a:t>Налчаджяном</a:t>
            </a:r>
            <a:r>
              <a:rPr lang="ru-RU" i="1" dirty="0"/>
              <a:t>); </a:t>
            </a:r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своєрідність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і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спільностей</a:t>
            </a:r>
            <a:r>
              <a:rPr lang="ru-RU" dirty="0"/>
              <a:t> </a:t>
            </a:r>
            <a:r>
              <a:rPr lang="ru-RU" i="1" dirty="0"/>
              <a:t>(за В.Г. </a:t>
            </a:r>
            <a:r>
              <a:rPr lang="ru-RU" i="1" dirty="0" err="1"/>
              <a:t>Крисько</a:t>
            </a:r>
            <a:r>
              <a:rPr lang="ru-RU" i="1" dirty="0"/>
              <a:t>); </a:t>
            </a:r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духовно-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народу; </a:t>
            </a:r>
            <a:r>
              <a:rPr lang="ru-RU" dirty="0" err="1"/>
              <a:t>етнічна</a:t>
            </a:r>
            <a:r>
              <a:rPr lang="ru-RU" dirty="0"/>
              <a:t>, </a:t>
            </a:r>
            <a:r>
              <a:rPr lang="ru-RU" dirty="0" err="1"/>
              <a:t>культурологічна</a:t>
            </a:r>
            <a:r>
              <a:rPr lang="ru-RU" dirty="0"/>
              <a:t>,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своєрідність</a:t>
            </a:r>
            <a:r>
              <a:rPr lang="ru-RU" dirty="0"/>
              <a:t> людей, </a:t>
            </a:r>
            <a:r>
              <a:rPr lang="ru-RU" dirty="0" err="1"/>
              <a:t>народів</a:t>
            </a:r>
            <a:r>
              <a:rPr lang="ru-RU" dirty="0"/>
              <a:t>, </a:t>
            </a:r>
            <a:r>
              <a:rPr lang="ru-RU" dirty="0" err="1"/>
              <a:t>націй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виокремлюються</a:t>
            </a:r>
            <a:r>
              <a:rPr lang="ru-RU" dirty="0"/>
              <a:t>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i="1" dirty="0"/>
              <a:t>(за М.І. </a:t>
            </a:r>
            <a:r>
              <a:rPr lang="ru-RU" i="1" dirty="0" err="1"/>
              <a:t>Пірен</a:t>
            </a:r>
            <a:r>
              <a:rPr lang="ru-RU" i="1" dirty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18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етнопсихології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науками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6" y="1856510"/>
            <a:ext cx="7740073" cy="4185516"/>
          </a:xfrm>
        </p:spPr>
      </p:pic>
    </p:spTree>
    <p:extLst>
      <p:ext uri="{BB962C8B-B14F-4D97-AF65-F5344CB8AC3E}">
        <p14:creationId xmlns:p14="http://schemas.microsoft.com/office/powerpoint/2010/main" val="39663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822036"/>
            <a:ext cx="7832437" cy="5403273"/>
          </a:xfrm>
        </p:spPr>
      </p:pic>
    </p:spTree>
    <p:extLst>
      <p:ext uri="{BB962C8B-B14F-4D97-AF65-F5344CB8AC3E}">
        <p14:creationId xmlns:p14="http://schemas.microsoft.com/office/powerpoint/2010/main" val="19403584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957</Words>
  <Application>Microsoft Office PowerPoint</Application>
  <PresentationFormat>Широкоэкранный</PresentationFormat>
  <Paragraphs>72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Аспект</vt:lpstr>
      <vt:lpstr>Тема 1.Предмет і міждисциплінарні зв’язки етнопсихології .</vt:lpstr>
      <vt:lpstr>Етнопсихологія (від гр. ethnos - плем'я, народ) – це галузь психології, що вивчає етнічні особливості психіки людей, національний характер, закономірності формування та функціонування національної самосвідомості, етнічних стереотипів та установок.</vt:lpstr>
      <vt:lpstr>У сучасній етнопсихології існує кілька відносно самостійних напрямів:</vt:lpstr>
      <vt:lpstr>Предмет і об'єкт дослідження етнопсихології</vt:lpstr>
      <vt:lpstr>Презентация PowerPoint</vt:lpstr>
      <vt:lpstr>Презентация PowerPoint</vt:lpstr>
      <vt:lpstr>Об’єктом вивчення етнопсихології є нація, етнос, народ (етнічна самосвідомість, інтереси, ціннісні орієнтації, потреби і мотиви, комунікативно-поведінкова діяльність, етнічні стереотипи). </vt:lpstr>
      <vt:lpstr>Зв'язок етнопсихології з іншими науками</vt:lpstr>
      <vt:lpstr>Презентация PowerPoint</vt:lpstr>
      <vt:lpstr>Презентация PowerPoint</vt:lpstr>
      <vt:lpstr>Презентация PowerPoint</vt:lpstr>
      <vt:lpstr>4. Поняття етносу. </vt:lpstr>
      <vt:lpstr>Презентация PowerPoint</vt:lpstr>
      <vt:lpstr>Виділяють основні форми етносів: </vt:lpstr>
      <vt:lpstr>Значення нації для розвитку її представників полягає в наступному: </vt:lpstr>
      <vt:lpstr>Презентация PowerPoint</vt:lpstr>
      <vt:lpstr>Етнічний конфлікт – це форма міжгрупового конфлікту, коли групи з протилежними інтересами поляризуються за етнічною ознакою.  </vt:lpstr>
      <vt:lpstr>Залежно від території та типу етносу виділяють чотири види етнічних конфліктів:</vt:lpstr>
      <vt:lpstr>До основних психологічних чинників етнічних конфліктів належать: </vt:lpstr>
      <vt:lpstr>Презентация PowerPoint</vt:lpstr>
      <vt:lpstr>Література до теми  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1.Предмет і міждисциплінарні зв’язки етнопсихології .</dc:title>
  <dc:creator>User</dc:creator>
  <cp:lastModifiedBy>User</cp:lastModifiedBy>
  <cp:revision>24</cp:revision>
  <dcterms:created xsi:type="dcterms:W3CDTF">2022-09-28T08:34:02Z</dcterms:created>
  <dcterms:modified xsi:type="dcterms:W3CDTF">2022-09-28T10:45:55Z</dcterms:modified>
</cp:coreProperties>
</file>