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74" r:id="rId5"/>
    <p:sldId id="275" r:id="rId6"/>
    <p:sldId id="263" r:id="rId7"/>
    <p:sldId id="264" r:id="rId8"/>
    <p:sldId id="258" r:id="rId9"/>
    <p:sldId id="259" r:id="rId10"/>
    <p:sldId id="270" r:id="rId11"/>
    <p:sldId id="273" r:id="rId12"/>
    <p:sldId id="266" r:id="rId13"/>
    <p:sldId id="268" r:id="rId14"/>
    <p:sldId id="267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8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66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8385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60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7151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90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5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2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1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8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2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0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9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1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A2A22-8F34-43AD-A4CA-53CE3F48601F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0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6847" y="-212435"/>
            <a:ext cx="8893079" cy="2863272"/>
          </a:xfrm>
        </p:spPr>
        <p:txBody>
          <a:bodyPr/>
          <a:lstStyle/>
          <a:p>
            <a:pPr algn="just"/>
            <a:r>
              <a:rPr lang="en-US" dirty="0"/>
              <a:t/>
            </a:r>
            <a:br>
              <a:rPr lang="en-US" dirty="0"/>
            </a:br>
            <a:r>
              <a:rPr lang="uk-UA" sz="3200" b="1" dirty="0" smtClean="0"/>
              <a:t>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600" dirty="0" err="1" smtClean="0"/>
              <a:t>Етнічні</a:t>
            </a:r>
            <a:r>
              <a:rPr lang="ru-RU" sz="3600" dirty="0" smtClean="0"/>
              <a:t> </a:t>
            </a:r>
            <a:r>
              <a:rPr lang="ru-RU" sz="3600" dirty="0" err="1"/>
              <a:t>традиції</a:t>
            </a:r>
            <a:r>
              <a:rPr lang="ru-RU" sz="3600" dirty="0"/>
              <a:t> та </a:t>
            </a:r>
            <a:r>
              <a:rPr lang="ru-RU" sz="3600" dirty="0" err="1"/>
              <a:t>ділове</a:t>
            </a:r>
            <a:r>
              <a:rPr lang="ru-RU" sz="3600" dirty="0"/>
              <a:t> </a:t>
            </a:r>
            <a:r>
              <a:rPr lang="ru-RU" sz="3600" dirty="0" err="1"/>
              <a:t>спілкування</a:t>
            </a:r>
            <a:r>
              <a:rPr lang="ru-RU" sz="3600" dirty="0"/>
              <a:t> </a:t>
            </a:r>
            <a:r>
              <a:rPr lang="ru-RU" dirty="0"/>
              <a:t>	</a:t>
            </a:r>
            <a:br>
              <a:rPr lang="ru-RU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11564" y="2339856"/>
            <a:ext cx="7832436" cy="71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u-RU" dirty="0" err="1"/>
              <a:t>Діловий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 smtClean="0"/>
              <a:t>світу</a:t>
            </a:r>
            <a:r>
              <a:rPr lang="ru-RU" dirty="0"/>
              <a:t>	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63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35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Діловий</a:t>
            </a:r>
            <a:r>
              <a:rPr lang="ru-RU" b="1" dirty="0" smtClean="0"/>
              <a:t> </a:t>
            </a:r>
            <a:r>
              <a:rPr lang="ru-RU" b="1" dirty="0"/>
              <a:t>стиль та </a:t>
            </a:r>
            <a:r>
              <a:rPr lang="ru-RU" b="1" dirty="0" err="1"/>
              <a:t>етикет</a:t>
            </a:r>
            <a:r>
              <a:rPr lang="ru-RU" b="1" dirty="0"/>
              <a:t> у </a:t>
            </a:r>
            <a:r>
              <a:rPr lang="ru-RU" b="1" dirty="0" err="1"/>
              <a:t>Китаї</a:t>
            </a: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/>
          <a:lstStyle/>
          <a:p>
            <a:r>
              <a:rPr lang="ru-RU" dirty="0" err="1"/>
              <a:t>Китайці</a:t>
            </a:r>
            <a:r>
              <a:rPr lang="ru-RU" dirty="0"/>
              <a:t> – люди </a:t>
            </a:r>
            <a:r>
              <a:rPr lang="ru-RU" dirty="0" err="1"/>
              <a:t>веселі</a:t>
            </a:r>
            <a:r>
              <a:rPr lang="ru-RU" dirty="0"/>
              <a:t>, </a:t>
            </a:r>
            <a:r>
              <a:rPr lang="ru-RU" dirty="0" err="1"/>
              <a:t>душевні</a:t>
            </a:r>
            <a:r>
              <a:rPr lang="ru-RU" dirty="0"/>
              <a:t> та </a:t>
            </a:r>
            <a:r>
              <a:rPr lang="ru-RU" dirty="0" err="1"/>
              <a:t>вдумливі</a:t>
            </a:r>
            <a:r>
              <a:rPr lang="ru-RU" dirty="0"/>
              <a:t>, але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правила </a:t>
            </a:r>
            <a:r>
              <a:rPr lang="ru-RU" dirty="0" err="1"/>
              <a:t>хорошого</a:t>
            </a:r>
            <a:r>
              <a:rPr lang="ru-RU" dirty="0"/>
              <a:t> тону </a:t>
            </a:r>
            <a:r>
              <a:rPr lang="ru-RU" dirty="0" err="1"/>
              <a:t>багато</a:t>
            </a:r>
            <a:r>
              <a:rPr lang="ru-RU" dirty="0"/>
              <a:t> у </a:t>
            </a:r>
            <a:r>
              <a:rPr lang="ru-RU" dirty="0" err="1"/>
              <a:t>чому</a:t>
            </a:r>
            <a:r>
              <a:rPr lang="ru-RU" dirty="0"/>
              <a:t> не </a:t>
            </a:r>
            <a:r>
              <a:rPr lang="ru-RU" dirty="0" err="1"/>
              <a:t>збігаються</a:t>
            </a:r>
            <a:r>
              <a:rPr lang="ru-RU" dirty="0"/>
              <a:t> з нашими. 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012" y="2628900"/>
            <a:ext cx="4776788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039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ru-RU" b="1" dirty="0" err="1"/>
              <a:t>Діловий</a:t>
            </a:r>
            <a:r>
              <a:rPr lang="ru-RU" b="1" dirty="0"/>
              <a:t> </a:t>
            </a:r>
            <a:r>
              <a:rPr lang="ru-RU" b="1" dirty="0" err="1"/>
              <a:t>світ</a:t>
            </a:r>
            <a:r>
              <a:rPr lang="ru-RU" b="1" dirty="0"/>
              <a:t> </a:t>
            </a:r>
            <a:r>
              <a:rPr lang="ru-RU" b="1" dirty="0" err="1"/>
              <a:t>Швеції</a:t>
            </a: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Головна риса </a:t>
            </a:r>
            <a:r>
              <a:rPr lang="ru-RU" dirty="0" err="1"/>
              <a:t>шведського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характеру – </a:t>
            </a:r>
            <a:r>
              <a:rPr lang="ru-RU" dirty="0" err="1"/>
              <a:t>працелюбність</a:t>
            </a:r>
            <a:r>
              <a:rPr lang="ru-RU" dirty="0"/>
              <a:t>. </a:t>
            </a:r>
            <a:r>
              <a:rPr lang="ru-RU" dirty="0" err="1"/>
              <a:t>Шведи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smtClean="0"/>
              <a:t>:</a:t>
            </a:r>
          </a:p>
          <a:p>
            <a:r>
              <a:rPr lang="ru-RU" dirty="0"/>
              <a:t>-</a:t>
            </a:r>
            <a:r>
              <a:rPr lang="ru-RU" dirty="0" err="1" smtClean="0"/>
              <a:t>обережні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err="1"/>
              <a:t>люблять</a:t>
            </a:r>
            <a:r>
              <a:rPr lang="ru-RU" dirty="0"/>
              <a:t> </a:t>
            </a:r>
            <a:r>
              <a:rPr lang="ru-RU" dirty="0" err="1"/>
              <a:t>висловлювати</a:t>
            </a:r>
            <a:r>
              <a:rPr lang="ru-RU" dirty="0"/>
              <a:t> свою </a:t>
            </a:r>
            <a:r>
              <a:rPr lang="ru-RU" dirty="0" smtClean="0"/>
              <a:t>думку;</a:t>
            </a:r>
          </a:p>
          <a:p>
            <a:r>
              <a:rPr lang="ru-RU" dirty="0" smtClean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похмурі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європейські</a:t>
            </a:r>
            <a:r>
              <a:rPr lang="ru-RU" dirty="0"/>
              <a:t> народи та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 smtClean="0"/>
              <a:t>замкнуті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err="1"/>
              <a:t>н</a:t>
            </a:r>
            <a:r>
              <a:rPr lang="ru-RU" dirty="0" err="1" smtClean="0"/>
              <a:t>екомунікабельн</a:t>
            </a:r>
            <a:r>
              <a:rPr lang="uk-UA" dirty="0" smtClean="0"/>
              <a:t>і;</a:t>
            </a:r>
            <a:r>
              <a:rPr lang="ru-RU" dirty="0" smtClean="0"/>
              <a:t>  </a:t>
            </a:r>
          </a:p>
          <a:p>
            <a:r>
              <a:rPr lang="ru-RU" dirty="0"/>
              <a:t>не </a:t>
            </a:r>
            <a:r>
              <a:rPr lang="ru-RU" dirty="0" err="1"/>
              <a:t>люблять</a:t>
            </a:r>
            <a:r>
              <a:rPr lang="ru-RU" dirty="0"/>
              <a:t> </a:t>
            </a:r>
            <a:r>
              <a:rPr lang="ru-RU" dirty="0" err="1"/>
              <a:t>говорити</a:t>
            </a:r>
            <a:r>
              <a:rPr lang="ru-RU" dirty="0"/>
              <a:t> про </a:t>
            </a:r>
            <a:r>
              <a:rPr lang="ru-RU" dirty="0" smtClean="0"/>
              <a:t>себе;</a:t>
            </a:r>
          </a:p>
          <a:p>
            <a:r>
              <a:rPr lang="ru-RU" dirty="0" err="1"/>
              <a:t>п</a:t>
            </a:r>
            <a:r>
              <a:rPr lang="ru-RU" dirty="0" err="1" smtClean="0"/>
              <a:t>унктуальні</a:t>
            </a:r>
            <a:r>
              <a:rPr lang="ru-RU" dirty="0" smtClean="0"/>
              <a:t>. </a:t>
            </a:r>
          </a:p>
          <a:p>
            <a:r>
              <a:rPr lang="ru-RU" dirty="0" err="1"/>
              <a:t>акуратність</a:t>
            </a:r>
            <a:r>
              <a:rPr lang="ru-RU" dirty="0"/>
              <a:t>, </a:t>
            </a:r>
            <a:r>
              <a:rPr lang="ru-RU" dirty="0" err="1"/>
              <a:t>серйозність</a:t>
            </a:r>
            <a:r>
              <a:rPr lang="ru-RU" dirty="0"/>
              <a:t>, </a:t>
            </a:r>
            <a:r>
              <a:rPr lang="ru-RU" dirty="0" err="1"/>
              <a:t>порядність</a:t>
            </a:r>
            <a:r>
              <a:rPr lang="ru-RU" dirty="0"/>
              <a:t> і </a:t>
            </a:r>
            <a:r>
              <a:rPr lang="ru-RU" dirty="0" err="1"/>
              <a:t>надійність</a:t>
            </a:r>
            <a:r>
              <a:rPr lang="ru-RU" dirty="0"/>
              <a:t> у </a:t>
            </a:r>
            <a:r>
              <a:rPr lang="ru-RU" dirty="0" err="1" smtClean="0"/>
              <a:t>стосунках</a:t>
            </a:r>
            <a:r>
              <a:rPr lang="ru-RU" dirty="0" smtClean="0"/>
              <a:t>. 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528" y="12223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863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Д</a:t>
            </a:r>
            <a:r>
              <a:rPr lang="uk-UA" sz="2800" dirty="0" err="1" smtClean="0"/>
              <a:t>ілове</a:t>
            </a:r>
            <a:r>
              <a:rPr lang="uk-UA" sz="2800" dirty="0" smtClean="0"/>
              <a:t> спілкування з італійцями</a:t>
            </a:r>
            <a:endParaRPr lang="en-US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22" y="1354787"/>
            <a:ext cx="3131633" cy="2284340"/>
          </a:xfrm>
        </p:spPr>
      </p:pic>
      <p:sp>
        <p:nvSpPr>
          <p:cNvPr id="5" name="Прямоугольник 4"/>
          <p:cNvSpPr/>
          <p:nvPr/>
        </p:nvSpPr>
        <p:spPr>
          <a:xfrm>
            <a:off x="4041942" y="1584434"/>
            <a:ext cx="671842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NewRoman"/>
              </a:rPr>
              <a:t>Італійці</a:t>
            </a:r>
            <a:r>
              <a:rPr lang="ru-RU" dirty="0">
                <a:latin typeface="TimesNewRoman"/>
              </a:rPr>
              <a:t> — народ, у </a:t>
            </a:r>
            <a:r>
              <a:rPr lang="ru-RU" dirty="0" err="1">
                <a:latin typeface="TimesNewRoman"/>
              </a:rPr>
              <a:t>характері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якого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домінує</a:t>
            </a:r>
            <a:r>
              <a:rPr lang="ru-RU" dirty="0">
                <a:latin typeface="TimesNewRoman"/>
              </a:rPr>
              <a:t> </a:t>
            </a:r>
            <a:r>
              <a:rPr lang="ru-RU" i="1" dirty="0" err="1">
                <a:latin typeface="TimesNewRoman,Italic"/>
              </a:rPr>
              <a:t>експресивність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 smtClean="0">
                <a:latin typeface="TimesNewRoman"/>
              </a:rPr>
              <a:t>тобто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 err="1" smtClean="0">
                <a:latin typeface="TimesNewRoman"/>
              </a:rPr>
              <a:t>схильність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повністю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підкорятись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своїм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емоціям</a:t>
            </a:r>
            <a:r>
              <a:rPr lang="ru-RU" dirty="0">
                <a:latin typeface="TimesNewRoman"/>
              </a:rPr>
              <a:t> і </a:t>
            </a:r>
            <a:r>
              <a:rPr lang="ru-RU" dirty="0" err="1">
                <a:latin typeface="TimesNewRoman"/>
              </a:rPr>
              <a:t>відкрито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виражати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їх</a:t>
            </a:r>
            <a:r>
              <a:rPr lang="ru-RU" dirty="0" smtClean="0">
                <a:latin typeface="TimesNewRoman"/>
              </a:rPr>
              <a:t>.</a:t>
            </a:r>
          </a:p>
          <a:p>
            <a:pPr algn="just"/>
            <a:r>
              <a:rPr lang="ru-RU" dirty="0" err="1"/>
              <a:t>Важлива</a:t>
            </a:r>
            <a:r>
              <a:rPr lang="ru-RU" dirty="0"/>
              <a:t> риса </a:t>
            </a:r>
            <a:r>
              <a:rPr lang="ru-RU" dirty="0" err="1"/>
              <a:t>італійця</a:t>
            </a:r>
            <a:r>
              <a:rPr lang="ru-RU" dirty="0"/>
              <a:t> — </a:t>
            </a:r>
            <a:r>
              <a:rPr lang="ru-RU" dirty="0" err="1"/>
              <a:t>людяність</a:t>
            </a:r>
            <a:r>
              <a:rPr lang="ru-RU" dirty="0"/>
              <a:t>.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 smtClean="0"/>
              <a:t>властивий</a:t>
            </a:r>
            <a:r>
              <a:rPr lang="ru-RU" dirty="0" smtClean="0"/>
              <a:t> </a:t>
            </a:r>
            <a:r>
              <a:rPr lang="ru-RU" dirty="0" err="1"/>
              <a:t>гострий</a:t>
            </a:r>
            <a:r>
              <a:rPr lang="ru-RU" dirty="0"/>
              <a:t> </a:t>
            </a:r>
            <a:r>
              <a:rPr lang="ru-RU" dirty="0" err="1"/>
              <a:t>розум</a:t>
            </a:r>
            <a:r>
              <a:rPr lang="ru-RU" dirty="0"/>
              <a:t>, </a:t>
            </a:r>
            <a:r>
              <a:rPr lang="ru-RU" dirty="0" err="1"/>
              <a:t>винахідливість</a:t>
            </a:r>
            <a:r>
              <a:rPr lang="ru-RU" dirty="0"/>
              <a:t>, </a:t>
            </a:r>
            <a:r>
              <a:rPr lang="ru-RU" dirty="0" err="1"/>
              <a:t>тонке</a:t>
            </a:r>
            <a:r>
              <a:rPr lang="ru-RU" dirty="0"/>
              <a:t> </a:t>
            </a:r>
            <a:r>
              <a:rPr lang="ru-RU" dirty="0" err="1"/>
              <a:t>сприймання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smtClean="0"/>
              <a:t>прекрасного</a:t>
            </a:r>
            <a:r>
              <a:rPr lang="ru-RU" dirty="0"/>
              <a:t>, </a:t>
            </a:r>
            <a:r>
              <a:rPr lang="ru-RU" dirty="0" err="1"/>
              <a:t>художній</a:t>
            </a:r>
            <a:r>
              <a:rPr lang="ru-RU" dirty="0"/>
              <a:t> </a:t>
            </a:r>
            <a:r>
              <a:rPr lang="ru-RU" dirty="0" smtClean="0"/>
              <a:t>смак.</a:t>
            </a:r>
          </a:p>
          <a:p>
            <a:pPr algn="just"/>
            <a:r>
              <a:rPr lang="ru-RU" dirty="0" err="1"/>
              <a:t>Італійські</a:t>
            </a:r>
            <a:r>
              <a:rPr lang="ru-RU" dirty="0"/>
              <a:t> </a:t>
            </a:r>
            <a:r>
              <a:rPr lang="ru-RU" dirty="0" err="1"/>
              <a:t>бізнесмени</a:t>
            </a:r>
            <a:r>
              <a:rPr lang="ru-RU" dirty="0"/>
              <a:t> </a:t>
            </a:r>
            <a:r>
              <a:rPr lang="ru-RU" dirty="0" err="1"/>
              <a:t>приділяють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тому, </a:t>
            </a:r>
            <a:r>
              <a:rPr lang="ru-RU" dirty="0" err="1"/>
              <a:t>щоб</a:t>
            </a:r>
            <a:r>
              <a:rPr lang="ru-RU" dirty="0"/>
              <a:t> переговори </a:t>
            </a:r>
            <a:r>
              <a:rPr lang="ru-RU" dirty="0" smtClean="0"/>
              <a:t>велись </a:t>
            </a:r>
            <a:r>
              <a:rPr lang="ru-RU" dirty="0" err="1"/>
              <a:t>між</a:t>
            </a:r>
            <a:r>
              <a:rPr lang="ru-RU" dirty="0"/>
              <a:t> людьми,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err="1"/>
              <a:t>однаковий</a:t>
            </a:r>
            <a:r>
              <a:rPr lang="ru-RU" dirty="0"/>
              <a:t> статус у </a:t>
            </a:r>
            <a:r>
              <a:rPr lang="ru-RU" dirty="0" err="1"/>
              <a:t>діловому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smtClean="0"/>
              <a:t>та в </a:t>
            </a:r>
            <a:r>
              <a:rPr lang="ru-RU" dirty="0" err="1"/>
              <a:t>суспільстві</a:t>
            </a:r>
            <a:r>
              <a:rPr lang="ru-RU" dirty="0"/>
              <a:t>.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перед </a:t>
            </a:r>
            <a:r>
              <a:rPr lang="ru-RU" dirty="0" err="1"/>
              <a:t>діловими</a:t>
            </a:r>
            <a:r>
              <a:rPr lang="ru-RU" dirty="0"/>
              <a:t> </a:t>
            </a:r>
            <a:r>
              <a:rPr lang="ru-RU" dirty="0" err="1"/>
              <a:t>зустрічами</a:t>
            </a:r>
            <a:r>
              <a:rPr lang="ru-RU" dirty="0"/>
              <a:t> вони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трудову</a:t>
            </a:r>
            <a:r>
              <a:rPr lang="ru-RU" dirty="0"/>
              <a:t> </a:t>
            </a:r>
            <a:r>
              <a:rPr lang="ru-RU" dirty="0" err="1"/>
              <a:t>біографію</a:t>
            </a:r>
            <a:r>
              <a:rPr lang="ru-RU" dirty="0"/>
              <a:t> </a:t>
            </a:r>
            <a:r>
              <a:rPr lang="ru-RU" dirty="0" err="1"/>
              <a:t>партнерів</a:t>
            </a:r>
            <a:r>
              <a:rPr lang="ru-RU" dirty="0"/>
              <a:t>,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, </a:t>
            </a:r>
            <a:r>
              <a:rPr lang="ru-RU" dirty="0" smtClean="0"/>
              <a:t>посаду.</a:t>
            </a:r>
          </a:p>
          <a:p>
            <a:pPr algn="just"/>
            <a:r>
              <a:rPr lang="ru-RU" dirty="0" err="1"/>
              <a:t>І</a:t>
            </a:r>
            <a:r>
              <a:rPr lang="ru-RU" dirty="0" err="1" smtClean="0"/>
              <a:t>талійці</a:t>
            </a:r>
            <a:r>
              <a:rPr lang="ru-RU" dirty="0" smtClean="0"/>
              <a:t> </a:t>
            </a:r>
            <a:r>
              <a:rPr lang="ru-RU" dirty="0"/>
              <a:t>— народ не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організований</a:t>
            </a:r>
            <a:r>
              <a:rPr lang="ru-RU" dirty="0"/>
              <a:t> та </a:t>
            </a:r>
            <a:r>
              <a:rPr lang="ru-RU" dirty="0" err="1" smtClean="0"/>
              <a:t>пунктуальний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4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Іспанський</a:t>
            </a:r>
            <a:r>
              <a:rPr lang="ru-RU" b="1" dirty="0"/>
              <a:t> </a:t>
            </a:r>
            <a:r>
              <a:rPr lang="ru-RU" b="1" dirty="0" err="1"/>
              <a:t>національний</a:t>
            </a:r>
            <a:r>
              <a:rPr lang="ru-RU" b="1" dirty="0"/>
              <a:t> характер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25" y="1270000"/>
            <a:ext cx="1895475" cy="24193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20251" y="1406528"/>
            <a:ext cx="69148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своїм</a:t>
            </a:r>
            <a:r>
              <a:rPr lang="en-US" dirty="0"/>
              <a:t> </a:t>
            </a:r>
            <a:r>
              <a:rPr lang="en-US" dirty="0" err="1"/>
              <a:t>характером</a:t>
            </a:r>
            <a:r>
              <a:rPr lang="en-US" dirty="0"/>
              <a:t> </a:t>
            </a:r>
            <a:r>
              <a:rPr lang="en-US" dirty="0" err="1"/>
              <a:t>іспанці</a:t>
            </a:r>
            <a:r>
              <a:rPr lang="en-US" dirty="0"/>
              <a:t> — </a:t>
            </a:r>
            <a:r>
              <a:rPr lang="en-US" dirty="0" err="1"/>
              <a:t>серйозні</a:t>
            </a:r>
            <a:r>
              <a:rPr lang="en-US" dirty="0"/>
              <a:t>, </a:t>
            </a:r>
            <a:r>
              <a:rPr lang="en-US" dirty="0" err="1"/>
              <a:t>відкриті</a:t>
            </a:r>
            <a:r>
              <a:rPr lang="en-US" dirty="0"/>
              <a:t>, </a:t>
            </a:r>
            <a:r>
              <a:rPr lang="en-US" dirty="0" err="1"/>
              <a:t>галантні</a:t>
            </a:r>
            <a:r>
              <a:rPr lang="en-US" dirty="0"/>
              <a:t>, </a:t>
            </a:r>
            <a:r>
              <a:rPr lang="en-US" dirty="0" err="1" smtClean="0"/>
              <a:t>людяні,мають</a:t>
            </a:r>
            <a:r>
              <a:rPr lang="en-US" dirty="0" smtClean="0"/>
              <a:t> </a:t>
            </a:r>
            <a:r>
              <a:rPr lang="en-US" dirty="0" err="1"/>
              <a:t>велике</a:t>
            </a:r>
            <a:r>
              <a:rPr lang="en-US" dirty="0"/>
              <a:t> </a:t>
            </a:r>
            <a:r>
              <a:rPr lang="en-US" dirty="0" err="1"/>
              <a:t>почуття</a:t>
            </a:r>
            <a:r>
              <a:rPr lang="en-US" dirty="0"/>
              <a:t> </a:t>
            </a:r>
            <a:r>
              <a:rPr lang="en-US" dirty="0" err="1"/>
              <a:t>гумору</a:t>
            </a:r>
            <a:r>
              <a:rPr lang="en-US" dirty="0"/>
              <a:t>, </a:t>
            </a:r>
            <a:r>
              <a:rPr lang="en-US" dirty="0" err="1"/>
              <a:t>чудово</a:t>
            </a:r>
            <a:r>
              <a:rPr lang="en-US" dirty="0"/>
              <a:t> </a:t>
            </a:r>
            <a:r>
              <a:rPr lang="en-US" dirty="0" err="1"/>
              <a:t>працюють</a:t>
            </a:r>
            <a:r>
              <a:rPr lang="en-US" dirty="0"/>
              <a:t>. У </a:t>
            </a:r>
            <a:r>
              <a:rPr lang="en-US" dirty="0" err="1"/>
              <a:t>своїй</a:t>
            </a:r>
            <a:r>
              <a:rPr lang="en-US" dirty="0"/>
              <a:t> </a:t>
            </a:r>
            <a:r>
              <a:rPr lang="en-US" dirty="0" err="1"/>
              <a:t>поведінці</a:t>
            </a:r>
            <a:r>
              <a:rPr lang="en-US" dirty="0"/>
              <a:t> в </a:t>
            </a:r>
            <a:r>
              <a:rPr lang="en-US" dirty="0" err="1" smtClean="0"/>
              <a:t>суспільстві</a:t>
            </a:r>
            <a:r>
              <a:rPr lang="en-US" dirty="0" smtClean="0"/>
              <a:t> </a:t>
            </a:r>
            <a:r>
              <a:rPr lang="en-US" dirty="0" err="1"/>
              <a:t>та</a:t>
            </a:r>
            <a:r>
              <a:rPr lang="en-US" dirty="0"/>
              <a:t> в </a:t>
            </a:r>
            <a:r>
              <a:rPr lang="en-US" dirty="0" err="1"/>
              <a:t>особистому</a:t>
            </a:r>
            <a:r>
              <a:rPr lang="en-US" dirty="0"/>
              <a:t> </a:t>
            </a:r>
            <a:r>
              <a:rPr lang="en-US" dirty="0" err="1"/>
              <a:t>житті</a:t>
            </a:r>
            <a:r>
              <a:rPr lang="en-US" dirty="0"/>
              <a:t> </a:t>
            </a:r>
            <a:r>
              <a:rPr lang="en-US" dirty="0" err="1"/>
              <a:t>іспанці</a:t>
            </a:r>
            <a:r>
              <a:rPr lang="en-US" dirty="0"/>
              <a:t> </a:t>
            </a:r>
            <a:r>
              <a:rPr lang="en-US" dirty="0" err="1"/>
              <a:t>проявляють</a:t>
            </a:r>
            <a:r>
              <a:rPr lang="en-US" dirty="0"/>
              <a:t> </a:t>
            </a:r>
            <a:r>
              <a:rPr lang="en-US" dirty="0" err="1"/>
              <a:t>певну</a:t>
            </a:r>
            <a:r>
              <a:rPr lang="en-US" dirty="0"/>
              <a:t> </a:t>
            </a:r>
            <a:r>
              <a:rPr lang="en-US" dirty="0" err="1"/>
              <a:t>урочистість</a:t>
            </a:r>
            <a:r>
              <a:rPr lang="en-US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18690" y="2727328"/>
            <a:ext cx="713047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NewRoman"/>
              </a:rPr>
              <a:t>При </a:t>
            </a:r>
            <a:r>
              <a:rPr lang="ru-RU" dirty="0" err="1">
                <a:latin typeface="TimesNewRoman"/>
              </a:rPr>
              <a:t>встановленні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ділових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контактів</a:t>
            </a:r>
            <a:r>
              <a:rPr lang="ru-RU" dirty="0">
                <a:latin typeface="TimesNewRoman"/>
              </a:rPr>
              <a:t> з </a:t>
            </a:r>
            <a:r>
              <a:rPr lang="ru-RU" dirty="0" err="1">
                <a:latin typeface="TimesNewRoman"/>
              </a:rPr>
              <a:t>іспанськими</a:t>
            </a:r>
            <a:endParaRPr lang="ru-RU" dirty="0">
              <a:latin typeface="TimesNewRoman"/>
            </a:endParaRPr>
          </a:p>
          <a:p>
            <a:pPr algn="just"/>
            <a:r>
              <a:rPr lang="ru-RU" dirty="0" err="1">
                <a:latin typeface="TimesNewRoman"/>
              </a:rPr>
              <a:t>бізнесменами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необхідно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брати</a:t>
            </a:r>
            <a:r>
              <a:rPr lang="ru-RU" dirty="0">
                <a:latin typeface="TimesNewRoman"/>
              </a:rPr>
              <a:t> до </a:t>
            </a:r>
            <a:r>
              <a:rPr lang="ru-RU" dirty="0" err="1">
                <a:latin typeface="TimesNewRoman"/>
              </a:rPr>
              <a:t>уваги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деякі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особливості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цієї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країни</a:t>
            </a:r>
            <a:r>
              <a:rPr lang="ru-RU" dirty="0">
                <a:latin typeface="TimesNewRoman"/>
              </a:rPr>
              <a:t> </a:t>
            </a:r>
            <a:r>
              <a:rPr lang="ru-RU" dirty="0" smtClean="0">
                <a:latin typeface="TimesNewRoman"/>
              </a:rPr>
              <a:t>та </a:t>
            </a:r>
            <a:r>
              <a:rPr lang="ru-RU" dirty="0" err="1" smtClean="0">
                <a:latin typeface="TimesNewRoman"/>
              </a:rPr>
              <a:t>її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людей. Так, не </a:t>
            </a:r>
            <a:r>
              <a:rPr lang="ru-RU" dirty="0" err="1">
                <a:latin typeface="TimesNewRoman"/>
              </a:rPr>
              <a:t>прийнято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призначати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зустріч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під</a:t>
            </a:r>
            <a:r>
              <a:rPr lang="ru-RU" dirty="0">
                <a:latin typeface="TimesNewRoman"/>
              </a:rPr>
              <a:t> час </a:t>
            </a:r>
            <a:r>
              <a:rPr lang="ru-RU" dirty="0" err="1">
                <a:latin typeface="TimesNewRoman"/>
              </a:rPr>
              <a:t>сієсти</a:t>
            </a:r>
            <a:r>
              <a:rPr lang="ru-RU" dirty="0">
                <a:latin typeface="TimesNewRoman"/>
              </a:rPr>
              <a:t> (</a:t>
            </a:r>
            <a:r>
              <a:rPr lang="ru-RU" dirty="0" smtClean="0">
                <a:latin typeface="TimesNewRoman"/>
              </a:rPr>
              <a:t>денного </a:t>
            </a:r>
            <a:r>
              <a:rPr lang="ru-RU" dirty="0" err="1" smtClean="0">
                <a:latin typeface="TimesNewRoman"/>
              </a:rPr>
              <a:t>відпочинку</a:t>
            </a:r>
            <a:r>
              <a:rPr lang="ru-RU" dirty="0">
                <a:latin typeface="TimesNewRoman"/>
              </a:rPr>
              <a:t>). </a:t>
            </a:r>
            <a:r>
              <a:rPr lang="ru-RU" dirty="0" err="1">
                <a:latin typeface="TimesNewRoman"/>
              </a:rPr>
              <a:t>Потрібно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мати</a:t>
            </a:r>
            <a:r>
              <a:rPr lang="ru-RU" dirty="0">
                <a:latin typeface="TimesNewRoman"/>
              </a:rPr>
              <a:t> на </a:t>
            </a:r>
            <a:r>
              <a:rPr lang="ru-RU" dirty="0" err="1">
                <a:latin typeface="TimesNewRoman"/>
              </a:rPr>
              <a:t>увазі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що</a:t>
            </a:r>
            <a:r>
              <a:rPr lang="ru-RU" dirty="0">
                <a:latin typeface="TimesNewRoman"/>
              </a:rPr>
              <a:t> в </a:t>
            </a:r>
            <a:r>
              <a:rPr lang="ru-RU" dirty="0" err="1">
                <a:latin typeface="TimesNewRoman"/>
              </a:rPr>
              <a:t>Іспанії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пізно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їдять</a:t>
            </a:r>
            <a:r>
              <a:rPr lang="ru-RU" dirty="0">
                <a:latin typeface="TimesNewRoman"/>
              </a:rPr>
              <a:t>: </a:t>
            </a:r>
            <a:r>
              <a:rPr lang="ru-RU" dirty="0" err="1">
                <a:latin typeface="TimesNewRoman"/>
              </a:rPr>
              <a:t>снідають</a:t>
            </a:r>
            <a:r>
              <a:rPr lang="ru-RU" dirty="0">
                <a:latin typeface="TimesNewRoman"/>
              </a:rPr>
              <a:t> </a:t>
            </a:r>
            <a:r>
              <a:rPr lang="ru-RU" dirty="0" smtClean="0">
                <a:latin typeface="TimesNewRoman"/>
              </a:rPr>
              <a:t>о 14 </a:t>
            </a:r>
            <a:r>
              <a:rPr lang="ru-RU" dirty="0" err="1">
                <a:latin typeface="TimesNewRoman"/>
              </a:rPr>
              <a:t>годині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обідають</a:t>
            </a:r>
            <a:r>
              <a:rPr lang="ru-RU" dirty="0">
                <a:latin typeface="TimesNewRoman"/>
              </a:rPr>
              <a:t> — о 22-й. За столом не </a:t>
            </a:r>
            <a:r>
              <a:rPr lang="ru-RU" dirty="0" err="1">
                <a:latin typeface="TimesNewRoman"/>
              </a:rPr>
              <a:t>прийнято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обговорювати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 smtClean="0">
                <a:latin typeface="TimesNewRoman"/>
              </a:rPr>
              <a:t>такі</a:t>
            </a:r>
            <a:r>
              <a:rPr lang="ru-RU" dirty="0" smtClean="0">
                <a:latin typeface="TimesNewRoman"/>
              </a:rPr>
              <a:t> теми</a:t>
            </a:r>
            <a:r>
              <a:rPr lang="ru-RU" dirty="0">
                <a:latin typeface="TimesNewRoman"/>
              </a:rPr>
              <a:t>, як </a:t>
            </a:r>
            <a:r>
              <a:rPr lang="ru-RU" dirty="0" err="1">
                <a:latin typeface="TimesNewRoman"/>
              </a:rPr>
              <a:t>особисте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життя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корида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політика</a:t>
            </a:r>
            <a:r>
              <a:rPr lang="ru-RU" dirty="0">
                <a:latin typeface="TimesNewRoman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1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ru-RU" b="1" dirty="0" err="1"/>
              <a:t>Корейський</a:t>
            </a:r>
            <a:r>
              <a:rPr lang="ru-RU" b="1" dirty="0"/>
              <a:t> </a:t>
            </a:r>
            <a:r>
              <a:rPr lang="ru-RU" b="1" dirty="0" err="1"/>
              <a:t>національний</a:t>
            </a:r>
            <a:r>
              <a:rPr lang="ru-RU" b="1" dirty="0"/>
              <a:t> характер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319314"/>
            <a:ext cx="3151981" cy="2190504"/>
          </a:xfrm>
        </p:spPr>
      </p:pic>
      <p:sp>
        <p:nvSpPr>
          <p:cNvPr id="5" name="Прямоугольник 4"/>
          <p:cNvSpPr/>
          <p:nvPr/>
        </p:nvSpPr>
        <p:spPr>
          <a:xfrm>
            <a:off x="4387273" y="1605641"/>
            <a:ext cx="67240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"/>
              </a:rPr>
              <a:t>До </a:t>
            </a:r>
            <a:r>
              <a:rPr lang="ru-RU" dirty="0" err="1">
                <a:latin typeface="TimesNewRoman"/>
              </a:rPr>
              <a:t>національних</a:t>
            </a:r>
            <a:r>
              <a:rPr lang="ru-RU" dirty="0">
                <a:latin typeface="TimesNewRoman"/>
              </a:rPr>
              <a:t> рис </a:t>
            </a:r>
            <a:r>
              <a:rPr lang="ru-RU" dirty="0" err="1">
                <a:latin typeface="TimesNewRoman"/>
              </a:rPr>
              <a:t>корейців</a:t>
            </a:r>
            <a:r>
              <a:rPr lang="ru-RU" dirty="0">
                <a:latin typeface="TimesNewRoman"/>
              </a:rPr>
              <a:t> належать, з одного боку, </a:t>
            </a:r>
            <a:r>
              <a:rPr lang="ru-RU" dirty="0" err="1">
                <a:latin typeface="TimesNewRoman"/>
              </a:rPr>
              <a:t>терплячість</a:t>
            </a:r>
            <a:r>
              <a:rPr lang="ru-RU" dirty="0" smtClean="0">
                <a:latin typeface="TimesNewRoman"/>
              </a:rPr>
              <a:t>, </a:t>
            </a:r>
            <a:r>
              <a:rPr lang="ru-RU" dirty="0" err="1" smtClean="0">
                <a:latin typeface="TimesNewRoman"/>
              </a:rPr>
              <a:t>дисциплінованість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працелюбність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оптимізм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наполегливість</a:t>
            </a:r>
            <a:r>
              <a:rPr lang="ru-RU" dirty="0">
                <a:latin typeface="TimesNewRoman"/>
              </a:rPr>
              <a:t>, а з </a:t>
            </a:r>
            <a:r>
              <a:rPr lang="ru-RU" dirty="0" smtClean="0">
                <a:latin typeface="TimesNewRoman"/>
              </a:rPr>
              <a:t>другого </a:t>
            </a:r>
            <a:r>
              <a:rPr lang="ru-RU" dirty="0">
                <a:latin typeface="TimesNewRoman"/>
              </a:rPr>
              <a:t>— </a:t>
            </a:r>
            <a:r>
              <a:rPr lang="ru-RU" dirty="0" err="1" smtClean="0">
                <a:latin typeface="TimesNewRoman"/>
              </a:rPr>
              <a:t>непоступливість</a:t>
            </a:r>
            <a:r>
              <a:rPr lang="ru-RU" dirty="0" smtClean="0">
                <a:latin typeface="TimesNewRoman"/>
              </a:rPr>
              <a:t>.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98109" y="2884530"/>
            <a:ext cx="66132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NewRoman"/>
              </a:rPr>
              <a:t>Що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стосується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ділових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відносин</a:t>
            </a:r>
            <a:r>
              <a:rPr lang="ru-RU" dirty="0">
                <a:latin typeface="TimesNewRoman"/>
              </a:rPr>
              <a:t>, то </a:t>
            </a:r>
            <a:r>
              <a:rPr lang="ru-RU" dirty="0" err="1">
                <a:latin typeface="TimesNewRoman"/>
              </a:rPr>
              <a:t>слід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зазначити</a:t>
            </a:r>
            <a:r>
              <a:rPr lang="ru-RU" dirty="0">
                <a:latin typeface="TimesNewRoman"/>
              </a:rPr>
              <a:t>: </a:t>
            </a:r>
            <a:r>
              <a:rPr lang="ru-RU" dirty="0" err="1">
                <a:latin typeface="TimesNewRoman"/>
              </a:rPr>
              <a:t>традиційна</a:t>
            </a:r>
            <a:r>
              <a:rPr lang="ru-RU" dirty="0">
                <a:latin typeface="TimesNewRoman"/>
              </a:rPr>
              <a:t> </a:t>
            </a:r>
            <a:r>
              <a:rPr lang="ru-RU" dirty="0" err="1" smtClean="0">
                <a:latin typeface="TimesNewRoman"/>
              </a:rPr>
              <a:t>південнокорейська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мораль </a:t>
            </a:r>
            <a:r>
              <a:rPr lang="ru-RU" dirty="0" err="1">
                <a:latin typeface="TimesNewRoman"/>
              </a:rPr>
              <a:t>високо</a:t>
            </a:r>
            <a:r>
              <a:rPr lang="ru-RU" dirty="0">
                <a:latin typeface="TimesNewRoman"/>
              </a:rPr>
              <a:t> ставить </a:t>
            </a:r>
            <a:r>
              <a:rPr lang="ru-RU" dirty="0" err="1">
                <a:latin typeface="TimesNewRoman"/>
              </a:rPr>
              <a:t>особисте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спілкування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 smtClean="0">
                <a:latin typeface="TimesNewRoman"/>
              </a:rPr>
              <a:t>особистий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контакт, без </a:t>
            </a:r>
            <a:r>
              <a:rPr lang="ru-RU" dirty="0" err="1">
                <a:latin typeface="TimesNewRoman"/>
              </a:rPr>
              <a:t>яких</a:t>
            </a:r>
            <a:r>
              <a:rPr lang="ru-RU" dirty="0">
                <a:latin typeface="TimesNewRoman"/>
              </a:rPr>
              <a:t> у </a:t>
            </a:r>
            <a:r>
              <a:rPr lang="ru-RU" dirty="0" err="1">
                <a:latin typeface="TimesNewRoman"/>
              </a:rPr>
              <a:t>країні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неможливо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розв’язати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ні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однієї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проблеми</a:t>
            </a:r>
            <a:r>
              <a:rPr lang="ru-RU" dirty="0">
                <a:latin typeface="TimesNewRoman"/>
              </a:rPr>
              <a:t>.</a:t>
            </a:r>
          </a:p>
          <a:p>
            <a:pPr algn="just"/>
            <a:r>
              <a:rPr lang="ru-RU" dirty="0" err="1">
                <a:latin typeface="TimesNewRoman"/>
              </a:rPr>
              <a:t>Саме</a:t>
            </a:r>
            <a:r>
              <a:rPr lang="ru-RU" dirty="0">
                <a:latin typeface="TimesNewRoman"/>
              </a:rPr>
              <a:t> тому </a:t>
            </a:r>
            <a:r>
              <a:rPr lang="ru-RU" dirty="0" err="1">
                <a:latin typeface="TimesNewRoman"/>
              </a:rPr>
              <a:t>корейці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завжди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наполягають</a:t>
            </a:r>
            <a:r>
              <a:rPr lang="ru-RU" dirty="0">
                <a:latin typeface="TimesNewRoman"/>
              </a:rPr>
              <a:t> на </a:t>
            </a:r>
            <a:r>
              <a:rPr lang="ru-RU" dirty="0" err="1">
                <a:latin typeface="TimesNewRoman"/>
              </a:rPr>
              <a:t>особистій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зустрічі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навіть</a:t>
            </a:r>
            <a:r>
              <a:rPr lang="ru-RU" dirty="0">
                <a:latin typeface="TimesNewRoman"/>
              </a:rPr>
              <a:t> </a:t>
            </a:r>
            <a:r>
              <a:rPr lang="ru-RU" dirty="0" smtClean="0">
                <a:latin typeface="TimesNewRoman"/>
              </a:rPr>
              <a:t>у тих </a:t>
            </a:r>
            <a:r>
              <a:rPr lang="ru-RU" dirty="0" err="1">
                <a:latin typeface="TimesNewRoman"/>
              </a:rPr>
              <a:t>випадках</a:t>
            </a:r>
            <a:r>
              <a:rPr lang="ru-RU" dirty="0">
                <a:latin typeface="TimesNewRoman"/>
              </a:rPr>
              <a:t>, коли, на ваш </a:t>
            </a:r>
            <a:r>
              <a:rPr lang="ru-RU" dirty="0" err="1">
                <a:latin typeface="TimesNewRoman"/>
              </a:rPr>
              <a:t>погляд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достатньо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телефонної</a:t>
            </a:r>
            <a:r>
              <a:rPr lang="ru-RU" dirty="0">
                <a:latin typeface="TimesNewRoman"/>
              </a:rPr>
              <a:t> </a:t>
            </a:r>
            <a:r>
              <a:rPr lang="ru-RU" dirty="0" err="1" smtClean="0">
                <a:latin typeface="TimesNewRoman"/>
              </a:rPr>
              <a:t>розмови</a:t>
            </a:r>
            <a:r>
              <a:rPr lang="ru-RU" dirty="0" smtClean="0">
                <a:latin typeface="TimesNewRoman"/>
              </a:rPr>
              <a:t>.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1315" y="4915855"/>
            <a:ext cx="9858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NewRoman"/>
              </a:rPr>
              <a:t>Корейські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бізнесмени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вважаються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досить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наполегливими</a:t>
            </a:r>
            <a:r>
              <a:rPr lang="ru-RU" dirty="0">
                <a:latin typeface="TimesNewRoman"/>
              </a:rPr>
              <a:t> та </a:t>
            </a:r>
            <a:r>
              <a:rPr lang="ru-RU" dirty="0" err="1" smtClean="0">
                <a:latin typeface="TimesNewRoman"/>
              </a:rPr>
              <a:t>агресивними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у </a:t>
            </a:r>
            <a:r>
              <a:rPr lang="ru-RU" dirty="0" err="1">
                <a:latin typeface="TimesNewRoman"/>
              </a:rPr>
              <a:t>веденні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переговорів</a:t>
            </a:r>
            <a:r>
              <a:rPr lang="ru-RU" dirty="0">
                <a:latin typeface="TimesNewRoman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14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Арабський діловий світ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1" y="1521042"/>
            <a:ext cx="3094687" cy="1859467"/>
          </a:xfrm>
        </p:spPr>
      </p:pic>
      <p:sp>
        <p:nvSpPr>
          <p:cNvPr id="5" name="Прямоугольник 4"/>
          <p:cNvSpPr/>
          <p:nvPr/>
        </p:nvSpPr>
        <p:spPr>
          <a:xfrm>
            <a:off x="4060414" y="1388009"/>
            <a:ext cx="73742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"/>
              </a:rPr>
              <a:t>В </a:t>
            </a:r>
            <a:r>
              <a:rPr lang="ru-RU" dirty="0" err="1">
                <a:latin typeface="TimesNewRoman"/>
              </a:rPr>
              <a:t>арабських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країнах</a:t>
            </a:r>
            <a:r>
              <a:rPr lang="ru-RU" dirty="0">
                <a:latin typeface="TimesNewRoman"/>
              </a:rPr>
              <a:t> </a:t>
            </a:r>
            <a:r>
              <a:rPr lang="ru-RU" dirty="0" smtClean="0">
                <a:latin typeface="TimesNewRoman"/>
              </a:rPr>
              <a:t>велика </a:t>
            </a:r>
            <a:r>
              <a:rPr lang="ru-RU" dirty="0" err="1">
                <a:latin typeface="TimesNewRoman"/>
              </a:rPr>
              <a:t>увага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приділяється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ісламським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традиціям</a:t>
            </a:r>
            <a:r>
              <a:rPr lang="ru-RU" dirty="0">
                <a:latin typeface="TimesNewRoman"/>
              </a:rPr>
              <a:t>. У </a:t>
            </a:r>
            <a:r>
              <a:rPr lang="ru-RU" dirty="0" err="1">
                <a:latin typeface="TimesNewRoman"/>
              </a:rPr>
              <a:t>мусульманському</a:t>
            </a:r>
            <a:r>
              <a:rPr lang="ru-RU" dirty="0">
                <a:latin typeface="TimesNewRoman"/>
              </a:rPr>
              <a:t> </a:t>
            </a:r>
            <a:r>
              <a:rPr lang="ru-RU" dirty="0" err="1" smtClean="0">
                <a:latin typeface="TimesNewRoman"/>
              </a:rPr>
              <a:t>світі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іноземець</a:t>
            </a:r>
            <a:r>
              <a:rPr lang="ru-RU" dirty="0">
                <a:latin typeface="TimesNewRoman"/>
              </a:rPr>
              <a:t> не </a:t>
            </a:r>
            <a:r>
              <a:rPr lang="ru-RU" dirty="0" err="1">
                <a:latin typeface="TimesNewRoman"/>
              </a:rPr>
              <a:t>може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звертатись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із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питаннями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або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проханнями</a:t>
            </a:r>
            <a:r>
              <a:rPr lang="ru-RU" dirty="0">
                <a:latin typeface="TimesNewRoman"/>
              </a:rPr>
              <a:t> до </a:t>
            </a:r>
            <a:r>
              <a:rPr lang="ru-RU" dirty="0" err="1">
                <a:latin typeface="TimesNewRoman"/>
              </a:rPr>
              <a:t>жінки</a:t>
            </a:r>
            <a:r>
              <a:rPr lang="ru-RU" dirty="0">
                <a:latin typeface="TimesNewRoman"/>
              </a:rPr>
              <a:t>.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60414" y="2489583"/>
            <a:ext cx="6820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NewRoman"/>
              </a:rPr>
              <a:t>Особливість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арабського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світу</a:t>
            </a:r>
            <a:r>
              <a:rPr lang="ru-RU" dirty="0">
                <a:latin typeface="TimesNewRoman"/>
              </a:rPr>
              <a:t> — </a:t>
            </a:r>
            <a:r>
              <a:rPr lang="ru-RU" dirty="0" err="1">
                <a:latin typeface="TimesNewRoman"/>
              </a:rPr>
              <a:t>поважливе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ставлення</a:t>
            </a:r>
            <a:r>
              <a:rPr lang="ru-RU" dirty="0">
                <a:latin typeface="TimesNewRoman"/>
              </a:rPr>
              <a:t> до </a:t>
            </a:r>
            <a:r>
              <a:rPr lang="ru-RU" dirty="0" err="1" smtClean="0">
                <a:latin typeface="TimesNewRoman"/>
              </a:rPr>
              <a:t>торгівлі</a:t>
            </a:r>
            <a:r>
              <a:rPr lang="ru-RU" dirty="0">
                <a:latin typeface="TimesNewRoman"/>
              </a:rPr>
              <a:t>. </a:t>
            </a:r>
            <a:r>
              <a:rPr lang="ru-RU" dirty="0" err="1">
                <a:latin typeface="TimesNewRoman"/>
              </a:rPr>
              <a:t>Ісламська</a:t>
            </a:r>
            <a:r>
              <a:rPr lang="ru-RU" dirty="0">
                <a:latin typeface="TimesNewRoman"/>
              </a:rPr>
              <a:t> мораль </a:t>
            </a:r>
            <a:r>
              <a:rPr lang="ru-RU" dirty="0" err="1">
                <a:latin typeface="TimesNewRoman"/>
              </a:rPr>
              <a:t>відносить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торгівлю</a:t>
            </a:r>
            <a:r>
              <a:rPr lang="ru-RU" dirty="0">
                <a:latin typeface="TimesNewRoman"/>
              </a:rPr>
              <a:t> до </a:t>
            </a:r>
            <a:r>
              <a:rPr lang="ru-RU" dirty="0" err="1">
                <a:latin typeface="TimesNewRoman"/>
              </a:rPr>
              <a:t>престижних</a:t>
            </a:r>
            <a:r>
              <a:rPr lang="ru-RU" dirty="0">
                <a:latin typeface="TimesNewRoman"/>
              </a:rPr>
              <a:t> занять.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1530" y="3591157"/>
            <a:ext cx="100589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NewRoman"/>
              </a:rPr>
              <a:t>Невід’ємною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частиною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діяльності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 smtClean="0">
                <a:latin typeface="TimesNewRoman"/>
              </a:rPr>
              <a:t>арабського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бізнесмена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який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намагається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укласти</a:t>
            </a:r>
            <a:r>
              <a:rPr lang="ru-RU" dirty="0">
                <a:latin typeface="TimesNewRoman"/>
              </a:rPr>
              <a:t> угоду, є </a:t>
            </a:r>
            <a:r>
              <a:rPr lang="ru-RU" dirty="0" err="1">
                <a:latin typeface="TimesNewRoman"/>
              </a:rPr>
              <a:t>похід</a:t>
            </a:r>
            <a:r>
              <a:rPr lang="ru-RU" dirty="0">
                <a:latin typeface="TimesNewRoman"/>
              </a:rPr>
              <a:t> до </a:t>
            </a:r>
            <a:r>
              <a:rPr lang="ru-RU" dirty="0" err="1" smtClean="0">
                <a:latin typeface="TimesNewRoman"/>
              </a:rPr>
              <a:t>розважального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закладу. У </a:t>
            </a:r>
            <a:r>
              <a:rPr lang="ru-RU" dirty="0" err="1">
                <a:latin typeface="TimesNewRoman"/>
              </a:rPr>
              <a:t>цих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народів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існує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майже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релігійний</a:t>
            </a:r>
            <a:r>
              <a:rPr lang="ru-RU" dirty="0">
                <a:latin typeface="TimesNewRoman"/>
              </a:rPr>
              <a:t> культ </a:t>
            </a:r>
            <a:r>
              <a:rPr lang="ru-RU" dirty="0" err="1">
                <a:latin typeface="TimesNewRoman"/>
              </a:rPr>
              <a:t>подарунків</a:t>
            </a:r>
            <a:r>
              <a:rPr lang="ru-RU" dirty="0">
                <a:latin typeface="TimesNewRoman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72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89" y="492197"/>
            <a:ext cx="2724150" cy="1676400"/>
          </a:xfrm>
        </p:spPr>
      </p:pic>
      <p:sp>
        <p:nvSpPr>
          <p:cNvPr id="4" name="Прямоугольник 3"/>
          <p:cNvSpPr/>
          <p:nvPr/>
        </p:nvSpPr>
        <p:spPr>
          <a:xfrm>
            <a:off x="932873" y="2274838"/>
            <a:ext cx="10002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NewRoman"/>
              </a:rPr>
              <a:t>Подарунки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арабським</a:t>
            </a:r>
            <a:r>
              <a:rPr lang="ru-RU" dirty="0">
                <a:latin typeface="TimesNewRoman"/>
              </a:rPr>
              <a:t> партнерам недопустимо </a:t>
            </a:r>
            <a:r>
              <a:rPr lang="ru-RU" dirty="0" err="1" smtClean="0">
                <a:latin typeface="TimesNewRoman"/>
              </a:rPr>
              <a:t>вручати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лівою</a:t>
            </a:r>
            <a:r>
              <a:rPr lang="ru-RU" dirty="0">
                <a:latin typeface="TimesNewRoman"/>
              </a:rPr>
              <a:t> рукою, </a:t>
            </a:r>
            <a:r>
              <a:rPr lang="ru-RU" dirty="0" err="1">
                <a:latin typeface="TimesNewRoman"/>
              </a:rPr>
              <a:t>оскільки</a:t>
            </a:r>
            <a:r>
              <a:rPr lang="ru-RU" dirty="0">
                <a:latin typeface="TimesNewRoman"/>
              </a:rPr>
              <a:t> вона </a:t>
            </a:r>
            <a:r>
              <a:rPr lang="ru-RU" dirty="0" err="1">
                <a:latin typeface="TimesNewRoman"/>
              </a:rPr>
              <a:t>вважається</a:t>
            </a:r>
            <a:r>
              <a:rPr lang="ru-RU" dirty="0">
                <a:latin typeface="TimesNewRoman"/>
              </a:rPr>
              <a:t> нечистою, а в </a:t>
            </a:r>
            <a:r>
              <a:rPr lang="ru-RU" dirty="0" err="1">
                <a:latin typeface="TimesNewRoman"/>
              </a:rPr>
              <a:t>одязі</a:t>
            </a:r>
            <a:r>
              <a:rPr lang="ru-RU" dirty="0">
                <a:latin typeface="TimesNewRoman"/>
              </a:rPr>
              <a:t> </a:t>
            </a:r>
            <a:r>
              <a:rPr lang="ru-RU" dirty="0" err="1" smtClean="0">
                <a:latin typeface="TimesNewRoman"/>
              </a:rPr>
              <a:t>недопустимим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визнається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поєднання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білого</a:t>
            </a:r>
            <a:r>
              <a:rPr lang="ru-RU" dirty="0">
                <a:latin typeface="TimesNewRoman"/>
              </a:rPr>
              <a:t> та </a:t>
            </a:r>
            <a:r>
              <a:rPr lang="ru-RU" dirty="0" err="1">
                <a:latin typeface="TimesNewRoman"/>
              </a:rPr>
              <a:t>синього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кольорів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оскільки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це</a:t>
            </a:r>
            <a:r>
              <a:rPr lang="ru-RU" dirty="0">
                <a:latin typeface="TimesNewRoman"/>
              </a:rPr>
              <a:t> </a:t>
            </a:r>
            <a:r>
              <a:rPr lang="ru-RU" dirty="0" err="1" smtClean="0">
                <a:latin typeface="TimesNewRoman"/>
              </a:rPr>
              <a:t>кольори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національного</a:t>
            </a:r>
            <a:r>
              <a:rPr lang="ru-RU" dirty="0">
                <a:latin typeface="TimesNewRoman"/>
              </a:rPr>
              <a:t> прапора </a:t>
            </a:r>
            <a:r>
              <a:rPr lang="ru-RU" dirty="0" err="1">
                <a:latin typeface="TimesNewRoman"/>
              </a:rPr>
              <a:t>Ізраїлю</a:t>
            </a:r>
            <a:r>
              <a:rPr lang="ru-RU" dirty="0">
                <a:latin typeface="TimesNewRoman"/>
              </a:rPr>
              <a:t>, </a:t>
            </a:r>
            <a:r>
              <a:rPr lang="ru-RU" dirty="0" err="1">
                <a:latin typeface="TimesNewRoman"/>
              </a:rPr>
              <a:t>який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араби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вважають</a:t>
            </a:r>
            <a:r>
              <a:rPr lang="ru-RU" dirty="0">
                <a:latin typeface="TimesNewRoman"/>
              </a:rPr>
              <a:t> </a:t>
            </a:r>
            <a:r>
              <a:rPr lang="ru-RU" dirty="0" err="1">
                <a:latin typeface="TimesNewRoman"/>
              </a:rPr>
              <a:t>своїм</a:t>
            </a:r>
            <a:r>
              <a:rPr lang="ru-RU" dirty="0">
                <a:latin typeface="TimesNewRoman"/>
              </a:rPr>
              <a:t> </a:t>
            </a:r>
            <a:r>
              <a:rPr lang="ru-RU" dirty="0" err="1" smtClean="0">
                <a:latin typeface="TimesNewRoman"/>
              </a:rPr>
              <a:t>найбільшим</a:t>
            </a:r>
            <a:r>
              <a:rPr lang="ru-RU" dirty="0" smtClean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ворогом.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4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88" y="1051753"/>
            <a:ext cx="10747750" cy="4699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/>
              <a:t>Особливості</a:t>
            </a:r>
            <a:r>
              <a:rPr lang="ru-RU" b="1" dirty="0"/>
              <a:t> </a:t>
            </a:r>
            <a:r>
              <a:rPr lang="ru-RU" b="1" dirty="0" err="1"/>
              <a:t>британського</a:t>
            </a:r>
            <a:r>
              <a:rPr lang="ru-RU" b="1" dirty="0"/>
              <a:t> </a:t>
            </a:r>
            <a:r>
              <a:rPr lang="ru-RU" b="1" dirty="0" err="1"/>
              <a:t>ділового</a:t>
            </a:r>
            <a:r>
              <a:rPr lang="ru-RU" b="1" dirty="0"/>
              <a:t> стилю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49" y="1661535"/>
            <a:ext cx="3313978" cy="256872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073235" y="1822072"/>
            <a:ext cx="578196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u="sng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Типовий</a:t>
            </a:r>
            <a:r>
              <a:rPr lang="ru-RU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 </a:t>
            </a:r>
            <a:r>
              <a:rPr lang="ru-RU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британського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бізнесмена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ерудована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поєднані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своєрідний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політичний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інфантилізм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Загальнолюдські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вирішальне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замикається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спортом,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літературою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спостережливий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хороший психолог, тому не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фальші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приховування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слабких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i="1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6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05383" y="1265382"/>
            <a:ext cx="5846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Ідеал</a:t>
            </a:r>
            <a:r>
              <a:rPr lang="ru-RU" dirty="0" smtClean="0"/>
              <a:t> </a:t>
            </a:r>
            <a:r>
              <a:rPr lang="ru-RU" dirty="0" err="1"/>
              <a:t>англійців</a:t>
            </a:r>
            <a:r>
              <a:rPr lang="ru-RU" dirty="0"/>
              <a:t> − </a:t>
            </a:r>
            <a:r>
              <a:rPr lang="ru-RU" dirty="0" err="1"/>
              <a:t>незалежність</a:t>
            </a:r>
            <a:r>
              <a:rPr lang="ru-RU" dirty="0"/>
              <a:t>, </a:t>
            </a:r>
            <a:r>
              <a:rPr lang="ru-RU" dirty="0" err="1"/>
              <a:t>освіченість</a:t>
            </a:r>
            <a:r>
              <a:rPr lang="ru-RU" dirty="0"/>
              <a:t>, </a:t>
            </a:r>
            <a:r>
              <a:rPr lang="ru-RU" dirty="0" err="1"/>
              <a:t>чесність</a:t>
            </a:r>
            <a:r>
              <a:rPr lang="ru-RU" dirty="0"/>
              <a:t> і </a:t>
            </a:r>
            <a:r>
              <a:rPr lang="ru-RU" dirty="0" err="1"/>
              <a:t>безкорисливість</a:t>
            </a:r>
            <a:r>
              <a:rPr lang="ru-RU" dirty="0"/>
              <a:t>, такт, </a:t>
            </a:r>
            <a:r>
              <a:rPr lang="ru-RU" dirty="0" err="1"/>
              <a:t>вишуканість</a:t>
            </a:r>
            <a:r>
              <a:rPr lang="ru-RU" dirty="0"/>
              <a:t> манер, </a:t>
            </a:r>
            <a:r>
              <a:rPr lang="ru-RU" dirty="0" err="1"/>
              <a:t>вишукана</a:t>
            </a:r>
            <a:r>
              <a:rPr lang="ru-RU" dirty="0"/>
              <a:t> </a:t>
            </a:r>
            <a:r>
              <a:rPr lang="ru-RU" dirty="0" err="1"/>
              <a:t>ввічливість</a:t>
            </a:r>
            <a:r>
              <a:rPr lang="ru-RU" dirty="0"/>
              <a:t>,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пожертвувати</a:t>
            </a:r>
            <a:r>
              <a:rPr lang="ru-RU" dirty="0"/>
              <a:t> часом і </a:t>
            </a:r>
            <a:r>
              <a:rPr lang="ru-RU" dirty="0" err="1"/>
              <a:t>грішми</a:t>
            </a:r>
            <a:r>
              <a:rPr lang="ru-RU" dirty="0"/>
              <a:t> для </a:t>
            </a:r>
            <a:r>
              <a:rPr lang="ru-RU" dirty="0" err="1"/>
              <a:t>хорошої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керувати</a:t>
            </a:r>
            <a:r>
              <a:rPr lang="ru-RU" dirty="0"/>
              <a:t> та </a:t>
            </a:r>
            <a:r>
              <a:rPr lang="ru-RU" dirty="0" err="1"/>
              <a:t>підкорятись</a:t>
            </a:r>
            <a:r>
              <a:rPr lang="ru-RU" dirty="0"/>
              <a:t>, </a:t>
            </a:r>
            <a:r>
              <a:rPr lang="ru-RU" dirty="0" err="1"/>
              <a:t>наполегливість</a:t>
            </a:r>
            <a:r>
              <a:rPr lang="ru-RU" dirty="0"/>
              <a:t> у </a:t>
            </a:r>
            <a:r>
              <a:rPr lang="ru-RU" dirty="0" err="1"/>
              <a:t>досягненні</a:t>
            </a:r>
            <a:r>
              <a:rPr lang="ru-RU" dirty="0"/>
              <a:t> </a:t>
            </a:r>
            <a:r>
              <a:rPr lang="ru-RU" dirty="0" err="1"/>
              <a:t>поставленої</a:t>
            </a:r>
            <a:r>
              <a:rPr lang="ru-RU" dirty="0"/>
              <a:t> мети, </a:t>
            </a:r>
            <a:r>
              <a:rPr lang="ru-RU" dirty="0" err="1"/>
              <a:t>відсутність</a:t>
            </a:r>
            <a:r>
              <a:rPr lang="ru-RU" dirty="0"/>
              <a:t> чванства. 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738909"/>
            <a:ext cx="2706255" cy="551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187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/>
              <a:t>Американці</a:t>
            </a:r>
            <a:r>
              <a:rPr lang="ru-RU" dirty="0"/>
              <a:t> й </a:t>
            </a:r>
            <a:r>
              <a:rPr lang="ru-RU" dirty="0" err="1"/>
              <a:t>ділові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 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65" y="2160588"/>
            <a:ext cx="4230254" cy="3881437"/>
          </a:xfrm>
        </p:spPr>
      </p:pic>
      <p:sp>
        <p:nvSpPr>
          <p:cNvPr id="5" name="Прямоугольник 4"/>
          <p:cNvSpPr/>
          <p:nvPr/>
        </p:nvSpPr>
        <p:spPr>
          <a:xfrm>
            <a:off x="5661891" y="2244436"/>
            <a:ext cx="584661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У </a:t>
            </a:r>
            <a:r>
              <a:rPr lang="en-US" dirty="0" err="1"/>
              <a:t>діловому</a:t>
            </a:r>
            <a:r>
              <a:rPr lang="en-US" dirty="0"/>
              <a:t> </a:t>
            </a:r>
            <a:r>
              <a:rPr lang="en-US" dirty="0" err="1"/>
              <a:t>спілкуванні</a:t>
            </a:r>
            <a:r>
              <a:rPr lang="en-US" dirty="0"/>
              <a:t> </a:t>
            </a:r>
            <a:r>
              <a:rPr lang="en-US" dirty="0" err="1"/>
              <a:t>американці</a:t>
            </a:r>
            <a:r>
              <a:rPr lang="en-US" dirty="0"/>
              <a:t> </a:t>
            </a:r>
            <a:r>
              <a:rPr lang="en-US" dirty="0" err="1"/>
              <a:t>енергійні</a:t>
            </a:r>
            <a:r>
              <a:rPr lang="en-US" dirty="0"/>
              <a:t>, </a:t>
            </a:r>
            <a:r>
              <a:rPr lang="en-US" dirty="0" err="1"/>
              <a:t>налаштовані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інтенсивну</a:t>
            </a:r>
            <a:r>
              <a:rPr lang="en-US" dirty="0"/>
              <a:t> </a:t>
            </a:r>
            <a:r>
              <a:rPr lang="en-US" dirty="0" err="1" smtClean="0"/>
              <a:t>працю</a:t>
            </a:r>
            <a:r>
              <a:rPr lang="uk-UA" dirty="0" smtClean="0"/>
              <a:t>. </a:t>
            </a:r>
          </a:p>
          <a:p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/>
              <a:t>бізнесмен</a:t>
            </a:r>
            <a:r>
              <a:rPr lang="ru-RU" dirty="0"/>
              <a:t> </a:t>
            </a:r>
            <a:r>
              <a:rPr lang="ru-RU" dirty="0" err="1"/>
              <a:t>дотримується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правил: </a:t>
            </a:r>
            <a:r>
              <a:rPr lang="ru-RU" dirty="0" err="1"/>
              <a:t>аналізуй</a:t>
            </a:r>
            <a:r>
              <a:rPr lang="ru-RU" dirty="0"/>
              <a:t>; </a:t>
            </a:r>
            <a:r>
              <a:rPr lang="ru-RU" dirty="0" err="1"/>
              <a:t>розділяй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(</a:t>
            </a:r>
            <a:r>
              <a:rPr lang="ru-RU" dirty="0" err="1"/>
              <a:t>обов'язки</a:t>
            </a:r>
            <a:r>
              <a:rPr lang="ru-RU" dirty="0"/>
              <a:t>); </a:t>
            </a:r>
            <a:r>
              <a:rPr lang="ru-RU" dirty="0" err="1"/>
              <a:t>перевіряй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Вони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переходять</a:t>
            </a:r>
            <a:r>
              <a:rPr lang="ru-RU" dirty="0"/>
              <a:t> до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розмови</a:t>
            </a:r>
            <a:r>
              <a:rPr lang="ru-RU" dirty="0"/>
              <a:t> та не </a:t>
            </a:r>
            <a:r>
              <a:rPr lang="ru-RU" dirty="0" err="1"/>
              <a:t>марнують</a:t>
            </a:r>
            <a:r>
              <a:rPr lang="ru-RU" dirty="0"/>
              <a:t> час на </a:t>
            </a:r>
            <a:r>
              <a:rPr lang="ru-RU" dirty="0" err="1"/>
              <a:t>умовності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94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американців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важлива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індивідуальність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права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будь-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кризовій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американцеві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виглядати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здоровим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енергійним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впевненим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/>
              <a:t>. 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941" y="2160588"/>
            <a:ext cx="5822155" cy="3881437"/>
          </a:xfrm>
        </p:spPr>
      </p:pic>
    </p:spTree>
    <p:extLst>
      <p:ext uri="{BB962C8B-B14F-4D97-AF65-F5344CB8AC3E}">
        <p14:creationId xmlns:p14="http://schemas.microsoft.com/office/powerpoint/2010/main" val="360493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35709"/>
            <a:ext cx="10236473" cy="550565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err="1" smtClean="0"/>
              <a:t>Ділове</a:t>
            </a:r>
            <a:r>
              <a:rPr lang="ru-RU" b="1" dirty="0" smtClean="0"/>
              <a:t> </a:t>
            </a:r>
            <a:r>
              <a:rPr lang="ru-RU" b="1" dirty="0" err="1"/>
              <a:t>співробітництво</a:t>
            </a:r>
            <a:r>
              <a:rPr lang="ru-RU" b="1" dirty="0"/>
              <a:t> у </a:t>
            </a:r>
            <a:r>
              <a:rPr lang="ru-RU" b="1" dirty="0" err="1"/>
              <a:t>Франції</a:t>
            </a:r>
            <a:r>
              <a:rPr lang="ru-RU" b="1" dirty="0"/>
              <a:t> 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Франція</a:t>
            </a:r>
            <a:r>
              <a:rPr lang="ru-RU" dirty="0"/>
              <a:t> </a:t>
            </a:r>
            <a:r>
              <a:rPr lang="ru-RU" dirty="0" err="1"/>
              <a:t>здійснила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європейського</a:t>
            </a:r>
            <a:r>
              <a:rPr lang="ru-RU" dirty="0"/>
              <a:t> </a:t>
            </a:r>
            <a:r>
              <a:rPr lang="ru-RU" dirty="0" err="1"/>
              <a:t>етикету</a:t>
            </a:r>
            <a:r>
              <a:rPr lang="ru-RU" dirty="0"/>
              <a:t>, а </a:t>
            </a:r>
            <a:r>
              <a:rPr lang="ru-RU" dirty="0" err="1"/>
              <a:t>французька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дипломатичного </a:t>
            </a:r>
            <a:r>
              <a:rPr lang="ru-RU" dirty="0" err="1"/>
              <a:t>листування</a:t>
            </a:r>
            <a:r>
              <a:rPr lang="ru-RU" dirty="0"/>
              <a:t>. Усе </a:t>
            </a:r>
            <a:r>
              <a:rPr lang="ru-RU" dirty="0" err="1"/>
              <a:t>це</a:t>
            </a:r>
            <a:r>
              <a:rPr lang="ru-RU" dirty="0"/>
              <a:t> не могло не </a:t>
            </a:r>
            <a:r>
              <a:rPr lang="ru-RU" dirty="0" err="1"/>
              <a:t>вплинути</a:t>
            </a:r>
            <a:r>
              <a:rPr lang="ru-RU" dirty="0"/>
              <a:t> на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характеру. </a:t>
            </a:r>
            <a:r>
              <a:rPr lang="ru-RU" dirty="0" err="1"/>
              <a:t>Французів</a:t>
            </a:r>
            <a:r>
              <a:rPr lang="ru-RU" dirty="0"/>
              <a:t> </a:t>
            </a:r>
            <a:r>
              <a:rPr lang="ru-RU" dirty="0" err="1"/>
              <a:t>відрізняє</a:t>
            </a:r>
            <a:r>
              <a:rPr lang="ru-RU" dirty="0"/>
              <a:t> великий смак у </a:t>
            </a:r>
            <a:r>
              <a:rPr lang="ru-RU" dirty="0" err="1"/>
              <a:t>спілкуванні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вони − </a:t>
            </a:r>
            <a:r>
              <a:rPr lang="ru-RU" dirty="0" err="1"/>
              <a:t>взірець</a:t>
            </a:r>
            <a:r>
              <a:rPr lang="ru-RU" dirty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673" y="2152071"/>
            <a:ext cx="4590473" cy="458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97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18836"/>
            <a:ext cx="8596668" cy="5422527"/>
          </a:xfrm>
        </p:spPr>
        <p:txBody>
          <a:bodyPr/>
          <a:lstStyle/>
          <a:p>
            <a:pPr algn="just"/>
            <a:r>
              <a:rPr lang="ru-RU" dirty="0" err="1"/>
              <a:t>Ввічливість</a:t>
            </a:r>
            <a:r>
              <a:rPr lang="ru-RU" dirty="0"/>
              <a:t>, </a:t>
            </a:r>
            <a:r>
              <a:rPr lang="ru-RU" dirty="0" err="1"/>
              <a:t>доброзичливість</a:t>
            </a:r>
            <a:r>
              <a:rPr lang="ru-RU" dirty="0"/>
              <a:t> </a:t>
            </a:r>
            <a:r>
              <a:rPr lang="ru-RU" dirty="0" err="1"/>
              <a:t>французів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готовність</a:t>
            </a:r>
            <a:r>
              <a:rPr lang="ru-RU" dirty="0"/>
              <a:t> прийти на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зробили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націю</a:t>
            </a:r>
            <a:r>
              <a:rPr lang="ru-RU" dirty="0"/>
              <a:t> </a:t>
            </a:r>
            <a:r>
              <a:rPr lang="ru-RU" dirty="0" err="1"/>
              <a:t>достойну</a:t>
            </a:r>
            <a:r>
              <a:rPr lang="ru-RU" dirty="0"/>
              <a:t> </a:t>
            </a:r>
            <a:r>
              <a:rPr lang="ru-RU" dirty="0" err="1"/>
              <a:t>любові</a:t>
            </a:r>
            <a:r>
              <a:rPr lang="ru-RU" dirty="0"/>
              <a:t> та </a:t>
            </a:r>
            <a:r>
              <a:rPr lang="ru-RU" dirty="0" err="1"/>
              <a:t>поваги</a:t>
            </a:r>
            <a:r>
              <a:rPr lang="ru-RU" dirty="0"/>
              <a:t> з боку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Зворотний</a:t>
            </a:r>
            <a:r>
              <a:rPr lang="ru-RU" dirty="0" smtClean="0"/>
              <a:t> </a:t>
            </a:r>
            <a:r>
              <a:rPr lang="ru-RU" dirty="0" err="1"/>
              <a:t>бік</a:t>
            </a:r>
            <a:r>
              <a:rPr lang="ru-RU" dirty="0"/>
              <a:t> </a:t>
            </a:r>
            <a:r>
              <a:rPr lang="ru-RU" dirty="0" err="1"/>
              <a:t>медалі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характеру − </a:t>
            </a:r>
            <a:r>
              <a:rPr lang="ru-RU" dirty="0" err="1"/>
              <a:t>легковажність</a:t>
            </a:r>
            <a:r>
              <a:rPr lang="ru-RU" dirty="0"/>
              <a:t>, </a:t>
            </a:r>
            <a:r>
              <a:rPr lang="ru-RU" dirty="0" err="1"/>
              <a:t>недостатньо</a:t>
            </a:r>
            <a:r>
              <a:rPr lang="ru-RU" dirty="0"/>
              <a:t> </a:t>
            </a:r>
            <a:r>
              <a:rPr lang="ru-RU" dirty="0" err="1"/>
              <a:t>стримувана</a:t>
            </a:r>
            <a:r>
              <a:rPr lang="ru-RU" dirty="0"/>
              <a:t> </a:t>
            </a:r>
            <a:r>
              <a:rPr lang="ru-RU" dirty="0" err="1"/>
              <a:t>виваженими</a:t>
            </a:r>
            <a:r>
              <a:rPr lang="ru-RU" dirty="0"/>
              <a:t> </a:t>
            </a:r>
            <a:r>
              <a:rPr lang="ru-RU" dirty="0" err="1"/>
              <a:t>вчинками</a:t>
            </a:r>
            <a:r>
              <a:rPr lang="ru-RU" dirty="0"/>
              <a:t>, дух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блиску</a:t>
            </a:r>
            <a:r>
              <a:rPr lang="ru-RU" dirty="0"/>
              <a:t> над </a:t>
            </a:r>
            <a:r>
              <a:rPr lang="ru-RU" dirty="0" err="1"/>
              <a:t>солідними</a:t>
            </a:r>
            <a:r>
              <a:rPr lang="ru-RU" dirty="0"/>
              <a:t> </a:t>
            </a:r>
            <a:r>
              <a:rPr lang="ru-RU" dirty="0" err="1"/>
              <a:t>якостями</a:t>
            </a:r>
            <a:r>
              <a:rPr lang="ru-RU" dirty="0"/>
              <a:t>: </a:t>
            </a:r>
            <a:r>
              <a:rPr lang="ru-RU" dirty="0" err="1"/>
              <a:t>приємного</a:t>
            </a:r>
            <a:r>
              <a:rPr lang="ru-RU" dirty="0"/>
              <a:t> − над </a:t>
            </a:r>
            <a:r>
              <a:rPr lang="ru-RU" dirty="0" err="1"/>
              <a:t>корисним</a:t>
            </a:r>
            <a:r>
              <a:rPr lang="ru-RU" dirty="0"/>
              <a:t>, </a:t>
            </a:r>
            <a:r>
              <a:rPr lang="ru-RU" dirty="0" err="1"/>
              <a:t>емоцій</a:t>
            </a:r>
            <a:r>
              <a:rPr lang="ru-RU" dirty="0"/>
              <a:t>− над </a:t>
            </a:r>
            <a:r>
              <a:rPr lang="ru-RU" dirty="0" err="1"/>
              <a:t>розумом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/>
              <a:t>Французи</a:t>
            </a:r>
            <a:r>
              <a:rPr lang="ru-RU" dirty="0"/>
              <a:t> </a:t>
            </a:r>
            <a:r>
              <a:rPr lang="ru-RU" dirty="0" err="1" smtClean="0"/>
              <a:t>галантні</a:t>
            </a:r>
            <a:r>
              <a:rPr lang="ru-RU" dirty="0"/>
              <a:t>, </a:t>
            </a:r>
            <a:r>
              <a:rPr lang="ru-RU" dirty="0" err="1"/>
              <a:t>скептичні</a:t>
            </a:r>
            <a:r>
              <a:rPr lang="ru-RU" dirty="0"/>
              <a:t> та </a:t>
            </a:r>
            <a:r>
              <a:rPr lang="ru-RU" dirty="0" err="1"/>
              <a:t>практичні</a:t>
            </a:r>
            <a:r>
              <a:rPr lang="ru-RU" dirty="0"/>
              <a:t>, </a:t>
            </a:r>
            <a:r>
              <a:rPr lang="ru-RU" dirty="0" err="1"/>
              <a:t>вигадливі</a:t>
            </a:r>
            <a:r>
              <a:rPr lang="ru-RU" dirty="0"/>
              <a:t> та </a:t>
            </a:r>
            <a:r>
              <a:rPr lang="ru-RU" dirty="0" err="1"/>
              <a:t>винахідливі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/>
              <a:t>І. Кант писав про них </a:t>
            </a:r>
            <a:r>
              <a:rPr lang="ru-RU" dirty="0" err="1"/>
              <a:t>таке</a:t>
            </a:r>
            <a:r>
              <a:rPr lang="ru-RU" dirty="0"/>
              <a:t>: «</a:t>
            </a:r>
            <a:r>
              <a:rPr lang="ru-RU" dirty="0" err="1"/>
              <a:t>Французи</a:t>
            </a:r>
            <a:r>
              <a:rPr lang="ru-RU" dirty="0"/>
              <a:t> </a:t>
            </a:r>
            <a:r>
              <a:rPr lang="ru-RU" dirty="0" err="1"/>
              <a:t>ввічливі</a:t>
            </a:r>
            <a:r>
              <a:rPr lang="ru-RU" dirty="0"/>
              <a:t>, </a:t>
            </a:r>
            <a:r>
              <a:rPr lang="ru-RU" dirty="0" err="1"/>
              <a:t>люб'язні</a:t>
            </a:r>
            <a:r>
              <a:rPr lang="ru-RU" dirty="0"/>
              <a:t>, </a:t>
            </a:r>
            <a:r>
              <a:rPr lang="ru-RU" dirty="0" err="1"/>
              <a:t>схильні</a:t>
            </a:r>
            <a:r>
              <a:rPr lang="ru-RU" dirty="0"/>
              <a:t> до </a:t>
            </a:r>
            <a:r>
              <a:rPr lang="ru-RU" dirty="0" err="1"/>
              <a:t>гумору</a:t>
            </a:r>
            <a:r>
              <a:rPr lang="ru-RU" dirty="0"/>
              <a:t> та </a:t>
            </a:r>
            <a:r>
              <a:rPr lang="ru-RU" dirty="0" err="1"/>
              <a:t>невимушені</a:t>
            </a:r>
            <a:r>
              <a:rPr lang="ru-RU" dirty="0"/>
              <a:t> у </a:t>
            </a:r>
            <a:r>
              <a:rPr lang="ru-RU" dirty="0" err="1"/>
              <a:t>спілкуванні</a:t>
            </a:r>
            <a:r>
              <a:rPr lang="ru-RU" dirty="0"/>
              <a:t>, але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фамільярними</a:t>
            </a:r>
            <a:r>
              <a:rPr lang="ru-RU" dirty="0"/>
              <a:t>». </a:t>
            </a:r>
            <a:endParaRPr lang="ru-RU" dirty="0" smtClean="0"/>
          </a:p>
          <a:p>
            <a:pPr algn="just"/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36" y="3828474"/>
            <a:ext cx="3759200" cy="272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615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182" y="526473"/>
            <a:ext cx="9827789" cy="923636"/>
          </a:xfrm>
        </p:spPr>
        <p:txBody>
          <a:bodyPr>
            <a:noAutofit/>
          </a:bodyPr>
          <a:lstStyle/>
          <a:p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b="1" dirty="0" err="1"/>
              <a:t>ділового</a:t>
            </a:r>
            <a:r>
              <a:rPr lang="ru-RU" b="1" dirty="0"/>
              <a:t> </a:t>
            </a:r>
            <a:r>
              <a:rPr lang="ru-RU" b="1" dirty="0" err="1"/>
              <a:t>спілкування</a:t>
            </a:r>
            <a:r>
              <a:rPr lang="ru-RU" b="1" dirty="0"/>
              <a:t> в </a:t>
            </a:r>
            <a:r>
              <a:rPr lang="ru-RU" b="1" dirty="0" err="1"/>
              <a:t>Німеччині</a:t>
            </a: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en-US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516" y="1680299"/>
            <a:ext cx="9445720" cy="3880773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/>
              <a:t>виражені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німецької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 − </a:t>
            </a:r>
            <a:r>
              <a:rPr lang="ru-RU" dirty="0" err="1"/>
              <a:t>акуратність</a:t>
            </a:r>
            <a:r>
              <a:rPr lang="ru-RU" dirty="0"/>
              <a:t> і </a:t>
            </a:r>
            <a:r>
              <a:rPr lang="ru-RU" dirty="0" err="1"/>
              <a:t>бажання</a:t>
            </a:r>
            <a:r>
              <a:rPr lang="ru-RU" dirty="0"/>
              <a:t> все </a:t>
            </a:r>
            <a:r>
              <a:rPr lang="ru-RU" dirty="0" err="1" smtClean="0"/>
              <a:t>впорядкувати</a:t>
            </a:r>
            <a:r>
              <a:rPr lang="ru-RU" dirty="0"/>
              <a:t>, 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err="1" smtClean="0"/>
              <a:t>систематизувати</a:t>
            </a:r>
            <a:r>
              <a:rPr lang="ru-RU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/>
              <a:t>професіоналізм</a:t>
            </a:r>
            <a:r>
              <a:rPr lang="ru-RU" dirty="0"/>
              <a:t> і </a:t>
            </a:r>
            <a:r>
              <a:rPr lang="ru-RU" dirty="0" err="1"/>
              <a:t>безумовне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прийнятих</a:t>
            </a:r>
            <a:r>
              <a:rPr lang="ru-RU" dirty="0"/>
              <a:t> на себе </a:t>
            </a:r>
            <a:r>
              <a:rPr lang="ru-RU" dirty="0" err="1" smtClean="0"/>
              <a:t>обов'язків</a:t>
            </a:r>
            <a:r>
              <a:rPr lang="ru-RU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 smtClean="0"/>
              <a:t>Пунктуальність</a:t>
            </a:r>
            <a:r>
              <a:rPr lang="ru-RU" dirty="0" err="1"/>
              <a:t>.</a:t>
            </a:r>
            <a:r>
              <a:rPr lang="ru-RU" dirty="0" err="1" smtClean="0"/>
              <a:t>При</a:t>
            </a:r>
            <a:r>
              <a:rPr lang="ru-RU" dirty="0" smtClean="0"/>
              <a:t> </a:t>
            </a:r>
            <a:r>
              <a:rPr lang="ru-RU" dirty="0" err="1"/>
              <a:t>укладанні</a:t>
            </a:r>
            <a:r>
              <a:rPr lang="ru-RU" dirty="0"/>
              <a:t> договору </a:t>
            </a:r>
            <a:r>
              <a:rPr lang="ru-RU" dirty="0" err="1"/>
              <a:t>німці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наполягати</a:t>
            </a:r>
            <a:r>
              <a:rPr lang="ru-RU" dirty="0"/>
              <a:t> на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прийнятих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виплаті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</a:t>
            </a:r>
            <a:r>
              <a:rPr lang="ru-RU" dirty="0" err="1"/>
              <a:t>штрафів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не </a:t>
            </a:r>
            <a:r>
              <a:rPr lang="ru-RU" dirty="0" err="1" smtClean="0"/>
              <a:t>виконання</a:t>
            </a:r>
            <a:r>
              <a:rPr lang="ru-RU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210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91381"/>
            <a:ext cx="8596668" cy="4949981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ru-RU" b="1" dirty="0" err="1"/>
              <a:t>Ділове</a:t>
            </a:r>
            <a:r>
              <a:rPr lang="ru-RU" b="1" dirty="0"/>
              <a:t> </a:t>
            </a:r>
            <a:r>
              <a:rPr lang="ru-RU" b="1" dirty="0" err="1"/>
              <a:t>спілкування</a:t>
            </a:r>
            <a:r>
              <a:rPr lang="ru-RU" b="1" dirty="0"/>
              <a:t> з </a:t>
            </a:r>
            <a:r>
              <a:rPr lang="ru-RU" b="1" dirty="0" err="1"/>
              <a:t>японцями</a:t>
            </a:r>
            <a:r>
              <a:rPr lang="ru-RU" b="1" dirty="0"/>
              <a:t> 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У </a:t>
            </a:r>
            <a:r>
              <a:rPr lang="ru-RU" dirty="0" err="1"/>
              <a:t>японському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характері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виявляє</a:t>
            </a:r>
            <a:r>
              <a:rPr lang="ru-RU" dirty="0"/>
              <a:t> </a:t>
            </a:r>
            <a:r>
              <a:rPr lang="ru-RU" dirty="0" smtClean="0"/>
              <a:t>себе: </a:t>
            </a:r>
          </a:p>
          <a:p>
            <a:pPr marL="0" indent="0" algn="just">
              <a:buNone/>
            </a:pPr>
            <a:r>
              <a:rPr lang="ru-RU" dirty="0" smtClean="0"/>
              <a:t>-</a:t>
            </a:r>
            <a:r>
              <a:rPr lang="ru-RU" dirty="0" err="1" smtClean="0"/>
              <a:t>працелюбність</a:t>
            </a:r>
            <a:r>
              <a:rPr lang="ru-RU" dirty="0"/>
              <a:t>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</a:t>
            </a:r>
            <a:r>
              <a:rPr lang="ru-RU" dirty="0" err="1" smtClean="0"/>
              <a:t>акуратність</a:t>
            </a:r>
            <a:r>
              <a:rPr lang="ru-RU" dirty="0"/>
              <a:t>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</a:t>
            </a:r>
            <a:r>
              <a:rPr lang="ru-RU" dirty="0" err="1" smtClean="0"/>
              <a:t>заощадливість</a:t>
            </a:r>
            <a:r>
              <a:rPr lang="ru-RU" dirty="0"/>
              <a:t>, </a:t>
            </a:r>
            <a:r>
              <a:rPr lang="ru-RU" dirty="0" err="1"/>
              <a:t>ввічливість</a:t>
            </a:r>
            <a:r>
              <a:rPr lang="ru-RU" dirty="0"/>
              <a:t>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</a:t>
            </a:r>
            <a:r>
              <a:rPr lang="ru-RU" dirty="0" err="1" smtClean="0"/>
              <a:t>дисциплінованість</a:t>
            </a:r>
            <a:r>
              <a:rPr lang="ru-RU" dirty="0"/>
              <a:t>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/>
              <a:t>відповідальності</a:t>
            </a:r>
            <a:r>
              <a:rPr lang="ru-RU" dirty="0" smtClean="0"/>
              <a:t>,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/>
              <a:t>шанування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 та </a:t>
            </a:r>
            <a:r>
              <a:rPr lang="ru-RU" dirty="0" err="1"/>
              <a:t>авторитетів</a:t>
            </a:r>
            <a:r>
              <a:rPr lang="ru-RU" dirty="0" smtClean="0"/>
              <a:t>,</a:t>
            </a:r>
          </a:p>
          <a:p>
            <a:pPr marL="0" indent="0" algn="just">
              <a:buNone/>
            </a:pPr>
            <a:r>
              <a:rPr lang="ru-RU" dirty="0" smtClean="0"/>
              <a:t> -</a:t>
            </a:r>
            <a:r>
              <a:rPr lang="ru-RU" dirty="0" err="1" smtClean="0"/>
              <a:t>схильність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наслідування</a:t>
            </a:r>
            <a:r>
              <a:rPr lang="ru-RU" dirty="0"/>
              <a:t> та </a:t>
            </a:r>
            <a:r>
              <a:rPr lang="ru-RU" dirty="0" err="1"/>
              <a:t>запозичення</a:t>
            </a:r>
            <a:r>
              <a:rPr lang="ru-RU" dirty="0" smtClean="0"/>
              <a:t>,</a:t>
            </a:r>
          </a:p>
          <a:p>
            <a:pPr marL="0" indent="0" algn="just">
              <a:buNone/>
            </a:pPr>
            <a:r>
              <a:rPr lang="ru-RU" dirty="0" smtClean="0"/>
              <a:t> -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/>
              <a:t>собою</a:t>
            </a:r>
            <a:r>
              <a:rPr lang="ru-RU" dirty="0" smtClean="0"/>
              <a:t>,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/>
              <a:t>схильність</a:t>
            </a:r>
            <a:r>
              <a:rPr lang="ru-RU" dirty="0"/>
              <a:t> до </a:t>
            </a:r>
            <a:r>
              <a:rPr lang="ru-RU" dirty="0" err="1"/>
              <a:t>узгоджених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у </a:t>
            </a:r>
            <a:r>
              <a:rPr lang="ru-RU" dirty="0" err="1"/>
              <a:t>групі</a:t>
            </a:r>
            <a:r>
              <a:rPr lang="ru-RU" dirty="0" smtClean="0"/>
              <a:t>,</a:t>
            </a:r>
          </a:p>
          <a:p>
            <a:pPr marL="0" indent="0" algn="just">
              <a:buNone/>
            </a:pPr>
            <a:r>
              <a:rPr lang="ru-RU" dirty="0" smtClean="0"/>
              <a:t> -</a:t>
            </a:r>
            <a:r>
              <a:rPr lang="ru-RU" dirty="0" err="1" smtClean="0"/>
              <a:t>допитливість</a:t>
            </a:r>
            <a:r>
              <a:rPr lang="ru-RU" dirty="0" smtClean="0"/>
              <a:t>,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/>
              <a:t>сильно </a:t>
            </a:r>
            <a:r>
              <a:rPr lang="ru-RU" dirty="0" err="1"/>
              <a:t>розвинене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прекрасного.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/>
              <a:t>значення</a:t>
            </a:r>
            <a:r>
              <a:rPr lang="ru-RU" dirty="0"/>
              <a:t> в </a:t>
            </a:r>
            <a:r>
              <a:rPr lang="ru-RU" dirty="0" err="1"/>
              <a:t>японській</a:t>
            </a:r>
            <a:r>
              <a:rPr lang="ru-RU" dirty="0"/>
              <a:t> </a:t>
            </a:r>
            <a:r>
              <a:rPr lang="ru-RU" dirty="0" err="1"/>
              <a:t>культурі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пунктуальності</a:t>
            </a:r>
            <a:r>
              <a:rPr lang="ru-RU" dirty="0"/>
              <a:t>. 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300" y="2149907"/>
            <a:ext cx="25146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09140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7256</TotalTime>
  <Words>958</Words>
  <Application>Microsoft Office PowerPoint</Application>
  <PresentationFormat>Широкоэкранный</PresentationFormat>
  <Paragraphs>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TimesNewRoman</vt:lpstr>
      <vt:lpstr>TimesNewRoman,Italic</vt:lpstr>
      <vt:lpstr>Trebuchet MS</vt:lpstr>
      <vt:lpstr>Wingdings 3</vt:lpstr>
      <vt:lpstr>Аспект</vt:lpstr>
      <vt:lpstr>   Етнічні традиції та ділове спілкування    </vt:lpstr>
      <vt:lpstr>Презентация PowerPoint</vt:lpstr>
      <vt:lpstr>Презентация PowerPoint</vt:lpstr>
      <vt:lpstr>.  Американці й ділові стосунки </vt:lpstr>
      <vt:lpstr>Для американців важлива індивідуальність і права особистості. У будь-якій кризовій ситуації американцеві важливо виглядати здоровим, енергійним і впевненим у собі. </vt:lpstr>
      <vt:lpstr>Презентация PowerPoint</vt:lpstr>
      <vt:lpstr>Презентация PowerPoint</vt:lpstr>
      <vt:lpstr>Мова ділового спілкування в Німеччині  </vt:lpstr>
      <vt:lpstr>Презентация PowerPoint</vt:lpstr>
      <vt:lpstr>Діловий стиль та етикет у Китаї  </vt:lpstr>
      <vt:lpstr> Діловий світ Швеції  </vt:lpstr>
      <vt:lpstr>Ділове спілкування з італійцями</vt:lpstr>
      <vt:lpstr>Іспанський національний характер</vt:lpstr>
      <vt:lpstr>Корейський національний характер</vt:lpstr>
      <vt:lpstr>Арабський діловий світ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етносу та нації в етнопсихології</dc:title>
  <dc:creator>User</dc:creator>
  <cp:lastModifiedBy>User</cp:lastModifiedBy>
  <cp:revision>102</cp:revision>
  <dcterms:created xsi:type="dcterms:W3CDTF">2022-10-14T08:53:15Z</dcterms:created>
  <dcterms:modified xsi:type="dcterms:W3CDTF">2022-11-18T08:52:59Z</dcterms:modified>
</cp:coreProperties>
</file>