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3" r:id="rId5"/>
    <p:sldId id="264" r:id="rId6"/>
    <p:sldId id="258" r:id="rId7"/>
    <p:sldId id="259" r:id="rId8"/>
    <p:sldId id="260" r:id="rId9"/>
    <p:sldId id="270" r:id="rId10"/>
    <p:sldId id="271" r:id="rId11"/>
    <p:sldId id="273" r:id="rId12"/>
    <p:sldId id="262" r:id="rId13"/>
    <p:sldId id="261" r:id="rId14"/>
    <p:sldId id="265" r:id="rId15"/>
    <p:sldId id="266" r:id="rId16"/>
    <p:sldId id="268" r:id="rId17"/>
    <p:sldId id="267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8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6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838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6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7151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9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5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2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1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8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2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0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97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2A22-8F34-43AD-A4CA-53CE3F48601F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B6FC30-1C32-4BA7-A553-537C13896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0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985014"/>
            <a:ext cx="7766936" cy="1625600"/>
          </a:xfrm>
        </p:spPr>
        <p:txBody>
          <a:bodyPr/>
          <a:lstStyle/>
          <a:p>
            <a:pPr algn="just"/>
            <a:r>
              <a:rPr lang="uk-UA" sz="3200" b="1" dirty="0"/>
              <a:t>Психологічні особливості етнічних </a:t>
            </a:r>
            <a:r>
              <a:rPr lang="uk-UA" sz="3200" b="1" dirty="0" smtClean="0"/>
              <a:t>конфліктів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063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458540"/>
              </p:ext>
            </p:extLst>
          </p:nvPr>
        </p:nvGraphicFramePr>
        <p:xfrm>
          <a:off x="677863" y="1543664"/>
          <a:ext cx="8596311" cy="438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2861771626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14672661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1922642780"/>
                    </a:ext>
                  </a:extLst>
                </a:gridCol>
              </a:tblGrid>
              <a:tr h="145432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системних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відносин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794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конфлікту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Вплив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конфлікту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внутрішню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міжнародну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стабільність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108669"/>
                  </a:ext>
                </a:extLst>
              </a:tr>
              <a:tr h="732715">
                <a:tc>
                  <a:txBody>
                    <a:bodyPr/>
                    <a:lstStyle/>
                    <a:p>
                      <a:pPr indent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Внутрісистемний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794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а)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Внутрішній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6794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б)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Сепаратизм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Значний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715199"/>
                  </a:ext>
                </a:extLst>
              </a:tr>
              <a:tr h="732715">
                <a:tc>
                  <a:txBody>
                    <a:bodyPr/>
                    <a:lstStyle/>
                    <a:p>
                      <a:pPr indent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Колапс системи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794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Той,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виник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розпаду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системи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Внутрішня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стабільність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порушена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7740293"/>
                  </a:ext>
                </a:extLst>
              </a:tr>
              <a:tr h="732715">
                <a:tc>
                  <a:txBody>
                    <a:bodyPr/>
                    <a:lstStyle/>
                    <a:p>
                      <a:pPr indent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Перехідний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794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а)Інтернаціоналізований</a:t>
                      </a:r>
                      <a:b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б)Іредентичний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Міжнародна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внутрішня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стабільність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загрозою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490997"/>
                  </a:ext>
                </a:extLst>
              </a:tr>
              <a:tr h="732715">
                <a:tc>
                  <a:txBody>
                    <a:bodyPr/>
                    <a:lstStyle/>
                    <a:p>
                      <a:pPr indent="2159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Міжсистемний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794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Міжнародний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Міжнародна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стабільність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порушена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21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23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Психологічними</a:t>
            </a:r>
            <a:r>
              <a:rPr lang="ru-RU" dirty="0" smtClean="0"/>
              <a:t> </a:t>
            </a:r>
            <a:r>
              <a:rPr lang="ru-RU" dirty="0"/>
              <a:t>причинами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національна</a:t>
            </a:r>
            <a:r>
              <a:rPr lang="ru-RU" dirty="0"/>
              <a:t> неприязнь (</a:t>
            </a:r>
            <a:r>
              <a:rPr lang="ru-RU" dirty="0" err="1"/>
              <a:t>регіональний</a:t>
            </a:r>
            <a:r>
              <a:rPr lang="ru-RU" dirty="0"/>
              <a:t> </a:t>
            </a:r>
            <a:r>
              <a:rPr lang="ru-RU" dirty="0" err="1"/>
              <a:t>негативізм</a:t>
            </a:r>
            <a:r>
              <a:rPr lang="ru-RU" dirty="0"/>
              <a:t>, </a:t>
            </a:r>
            <a:r>
              <a:rPr lang="ru-RU" dirty="0" err="1"/>
              <a:t>ксенофобія</a:t>
            </a:r>
            <a:r>
              <a:rPr lang="ru-RU" dirty="0"/>
              <a:t>,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етнофобія</a:t>
            </a:r>
            <a:r>
              <a:rPr lang="ru-RU" dirty="0"/>
              <a:t>, реально </a:t>
            </a:r>
            <a:r>
              <a:rPr lang="ru-RU" dirty="0" err="1"/>
              <a:t>існуючі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характерів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 smtClean="0"/>
              <a:t>.);</a:t>
            </a:r>
          </a:p>
          <a:p>
            <a:r>
              <a:rPr lang="ru-RU" dirty="0" smtClean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продуманої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нацюнального</a:t>
            </a:r>
            <a:r>
              <a:rPr lang="ru-RU" dirty="0"/>
              <a:t> </a:t>
            </a:r>
            <a:r>
              <a:rPr lang="ru-RU" dirty="0" err="1"/>
              <a:t>вихо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вання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толерантності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/>
              <a:t>культурний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яке легко </a:t>
            </a:r>
            <a:r>
              <a:rPr lang="ru-RU" dirty="0" err="1"/>
              <a:t>засвоює</a:t>
            </a:r>
            <a:r>
              <a:rPr lang="ru-RU" dirty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/>
              <a:t>міфи</a:t>
            </a:r>
            <a:r>
              <a:rPr lang="ru-RU" dirty="0"/>
              <a:t>, </a:t>
            </a:r>
            <a:r>
              <a:rPr lang="ru-RU" dirty="0" err="1"/>
              <a:t>стереотипи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863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42109"/>
            <a:ext cx="8596668" cy="509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err="1"/>
              <a:t>Психологія</a:t>
            </a:r>
            <a:r>
              <a:rPr lang="ru-RU" u="sng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розрізняє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стадій</a:t>
            </a:r>
            <a:r>
              <a:rPr lang="ru-RU" dirty="0"/>
              <a:t> </a:t>
            </a:r>
            <a:r>
              <a:rPr lang="ru-RU" dirty="0" err="1"/>
              <a:t>етнічного</a:t>
            </a:r>
            <a:r>
              <a:rPr lang="ru-RU" dirty="0"/>
              <a:t> </a:t>
            </a:r>
            <a:r>
              <a:rPr lang="ru-RU" dirty="0" err="1" smtClean="0"/>
              <a:t>конфлікту</a:t>
            </a:r>
            <a:r>
              <a:rPr lang="uk-UA" dirty="0"/>
              <a:t>:</a:t>
            </a:r>
            <a:endParaRPr lang="en-US" dirty="0"/>
          </a:p>
          <a:p>
            <a:pPr algn="just">
              <a:buAutoNum type="arabicPeriod"/>
            </a:pPr>
            <a:r>
              <a:rPr lang="ru-RU" dirty="0" err="1" smtClean="0"/>
              <a:t>Суперечності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національними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несумісні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у </a:t>
            </a:r>
            <a:r>
              <a:rPr lang="ru-RU" dirty="0" err="1"/>
              <a:t>боротьбі</a:t>
            </a:r>
            <a:r>
              <a:rPr lang="ru-RU" dirty="0"/>
              <a:t> за </a:t>
            </a:r>
            <a:r>
              <a:rPr lang="ru-RU" dirty="0" err="1"/>
              <a:t>територію</a:t>
            </a:r>
            <a:r>
              <a:rPr lang="ru-RU" dirty="0"/>
              <a:t>, </a:t>
            </a:r>
            <a:r>
              <a:rPr lang="ru-RU" dirty="0" err="1" smtClean="0"/>
              <a:t>владу</a:t>
            </a:r>
            <a:r>
              <a:rPr lang="ru-RU" dirty="0" smtClean="0"/>
              <a:t>, престиж,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конфліктної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</a:t>
            </a:r>
          </a:p>
          <a:p>
            <a:pPr algn="just">
              <a:buAutoNum type="arabicPeriod"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Наявні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протиріччя</a:t>
            </a:r>
            <a:r>
              <a:rPr lang="ru-RU" dirty="0"/>
              <a:t>, </a:t>
            </a:r>
            <a:r>
              <a:rPr lang="ru-RU" dirty="0" err="1"/>
              <a:t>хоч</a:t>
            </a:r>
            <a:r>
              <a:rPr lang="ru-RU" dirty="0"/>
              <a:t> і </a:t>
            </a:r>
            <a:r>
              <a:rPr lang="ru-RU" dirty="0" err="1"/>
              <a:t>грають</a:t>
            </a:r>
            <a:r>
              <a:rPr lang="ru-RU" dirty="0"/>
              <a:t> на </a:t>
            </a:r>
            <a:r>
              <a:rPr lang="ru-RU" dirty="0" err="1"/>
              <a:t>вирішальній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причин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. </a:t>
            </a:r>
            <a:r>
              <a:rPr lang="ru-RU" dirty="0" err="1"/>
              <a:t>Потрібно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протиборчі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усвідомили</a:t>
            </a:r>
            <a:r>
              <a:rPr lang="ru-RU" dirty="0"/>
              <a:t> </a:t>
            </a:r>
            <a:r>
              <a:rPr lang="ru-RU" dirty="0" err="1"/>
              <a:t>несумісність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та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мотивацію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. Так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endParaRPr lang="en-US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7792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07127"/>
            <a:ext cx="8596668" cy="443423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5238" y="1720840"/>
            <a:ext cx="92718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об'єктивна</a:t>
            </a:r>
            <a:r>
              <a:rPr lang="ru-RU" dirty="0"/>
              <a:t> </a:t>
            </a:r>
            <a:r>
              <a:rPr lang="ru-RU" dirty="0" err="1"/>
              <a:t>конфліктна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усвідомлена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випадкові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через </a:t>
            </a:r>
            <a:r>
              <a:rPr lang="ru-RU" dirty="0" err="1"/>
              <a:t>властиву</a:t>
            </a:r>
            <a:r>
              <a:rPr lang="ru-RU" dirty="0"/>
              <a:t> </a:t>
            </a:r>
            <a:r>
              <a:rPr lang="ru-RU" dirty="0" err="1"/>
              <a:t>міжетнічним</a:t>
            </a:r>
            <a:r>
              <a:rPr lang="ru-RU" dirty="0"/>
              <a:t> </a:t>
            </a:r>
            <a:r>
              <a:rPr lang="ru-RU" dirty="0" err="1"/>
              <a:t>відносинам</a:t>
            </a:r>
            <a:r>
              <a:rPr lang="ru-RU" dirty="0"/>
              <a:t> </a:t>
            </a:r>
            <a:r>
              <a:rPr lang="ru-RU" dirty="0" err="1"/>
              <a:t>емоційність</a:t>
            </a:r>
            <a:r>
              <a:rPr lang="ru-RU" dirty="0"/>
              <a:t>, а часом і </a:t>
            </a:r>
            <a:r>
              <a:rPr lang="ru-RU" dirty="0" err="1"/>
              <a:t>ірраціональність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як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гострої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до </a:t>
            </a:r>
            <a:r>
              <a:rPr lang="ru-RU" dirty="0" err="1"/>
              <a:t>саморозростання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ескалації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до </a:t>
            </a:r>
            <a:r>
              <a:rPr lang="ru-RU" dirty="0" err="1"/>
              <a:t>етнополітичних</a:t>
            </a:r>
            <a:r>
              <a:rPr lang="ru-RU" dirty="0"/>
              <a:t> </a:t>
            </a:r>
            <a:r>
              <a:rPr lang="ru-RU" dirty="0" err="1"/>
              <a:t>війн</a:t>
            </a:r>
            <a:r>
              <a:rPr lang="ru-RU" dirty="0" smtClean="0"/>
              <a:t>.</a:t>
            </a:r>
          </a:p>
          <a:p>
            <a:endParaRPr lang="en-US" dirty="0"/>
          </a:p>
          <a:p>
            <a:r>
              <a:rPr lang="ru-RU" dirty="0"/>
              <a:t>4.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розгорятися</a:t>
            </a:r>
            <a:r>
              <a:rPr lang="ru-RU" dirty="0"/>
              <a:t> і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завершуватися</a:t>
            </a:r>
            <a:r>
              <a:rPr lang="ru-RU" dirty="0"/>
              <a:t>, а </a:t>
            </a:r>
            <a:r>
              <a:rPr lang="ru-RU" dirty="0" err="1"/>
              <a:t>можуть</a:t>
            </a:r>
            <a:r>
              <a:rPr lang="ru-RU" dirty="0"/>
              <a:t> і «</a:t>
            </a:r>
            <a:r>
              <a:rPr lang="ru-RU" dirty="0" err="1"/>
              <a:t>тліти</a:t>
            </a:r>
            <a:r>
              <a:rPr lang="ru-RU" dirty="0"/>
              <a:t>»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.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їхня</a:t>
            </a:r>
            <a:r>
              <a:rPr lang="ru-RU" dirty="0"/>
              <a:t> </a:t>
            </a:r>
            <a:r>
              <a:rPr lang="ru-RU" dirty="0" err="1"/>
              <a:t>остання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врегулювання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нейтралізація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1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16077"/>
            <a:ext cx="9803853" cy="5225285"/>
          </a:xfrm>
        </p:spPr>
        <p:txBody>
          <a:bodyPr/>
          <a:lstStyle/>
          <a:p>
            <a:endParaRPr lang="en-US" dirty="0"/>
          </a:p>
          <a:p>
            <a:pPr marL="0" indent="0" algn="just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3664" y="1268361"/>
            <a:ext cx="904567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Врегулювання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етнічного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увазі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перебування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нового,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компромісного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прийнятного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всім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учасників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балансу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владних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повноважень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тому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поліетнічному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суспільстві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де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розвивався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формі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політичної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боротьби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ru-RU" sz="2400" dirty="0" smtClean="0"/>
              <a:t>Формою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згоди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завершення</a:t>
            </a:r>
            <a:r>
              <a:rPr lang="ru-RU" sz="2400" dirty="0"/>
              <a:t> </a:t>
            </a:r>
            <a:r>
              <a:rPr lang="ru-RU" sz="2400" dirty="0" err="1"/>
              <a:t>конфлікту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етнічними</a:t>
            </a:r>
            <a:r>
              <a:rPr lang="ru-RU" sz="2400" dirty="0"/>
              <a:t> </a:t>
            </a:r>
            <a:r>
              <a:rPr lang="ru-RU" sz="2400" dirty="0" err="1"/>
              <a:t>спільнотами</a:t>
            </a:r>
            <a:r>
              <a:rPr lang="ru-RU" sz="2400" dirty="0"/>
              <a:t>, </a:t>
            </a:r>
            <a:r>
              <a:rPr lang="ru-RU" sz="2400" dirty="0" err="1"/>
              <a:t>їхніми</a:t>
            </a:r>
            <a:r>
              <a:rPr lang="ru-RU" sz="2400" dirty="0"/>
              <a:t> </a:t>
            </a:r>
            <a:r>
              <a:rPr lang="ru-RU" sz="2400" dirty="0" err="1"/>
              <a:t>представниками</a:t>
            </a:r>
            <a:r>
              <a:rPr lang="ru-RU" sz="2400" dirty="0"/>
              <a:t> є </a:t>
            </a:r>
            <a:r>
              <a:rPr lang="ru-RU" sz="2400" dirty="0" err="1"/>
              <a:t>укладання</a:t>
            </a:r>
            <a:r>
              <a:rPr lang="ru-RU" sz="2400" dirty="0"/>
              <a:t> </a:t>
            </a:r>
            <a:r>
              <a:rPr lang="ru-RU" sz="2400" dirty="0" err="1"/>
              <a:t>міжетнічного</a:t>
            </a:r>
            <a:r>
              <a:rPr lang="ru-RU" sz="2400" dirty="0"/>
              <a:t> </a:t>
            </a:r>
            <a:r>
              <a:rPr lang="ru-RU" sz="2400" dirty="0" err="1"/>
              <a:t>компромісу</a:t>
            </a:r>
            <a:r>
              <a:rPr lang="ru-RU" sz="2400" dirty="0"/>
              <a:t>.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5016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вияву</a:t>
            </a:r>
            <a:r>
              <a:rPr lang="ru-RU" dirty="0"/>
              <a:t> і </a:t>
            </a:r>
            <a:r>
              <a:rPr lang="ru-RU" dirty="0" err="1"/>
              <a:t>динаміка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Передконфліктна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3 </a:t>
            </a:r>
            <a:r>
              <a:rPr lang="ru-RU" dirty="0" err="1"/>
              <a:t>стадії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1)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суперечностей</a:t>
            </a:r>
            <a:r>
              <a:rPr lang="ru-RU" dirty="0"/>
              <a:t> у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відносинах</a:t>
            </a:r>
            <a:r>
              <a:rPr lang="ru-RU" dirty="0"/>
              <a:t> (</a:t>
            </a:r>
            <a:r>
              <a:rPr lang="ru-RU" dirty="0" err="1"/>
              <a:t>латентний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); </a:t>
            </a:r>
            <a:endParaRPr lang="en-US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раціоналізація</a:t>
            </a:r>
            <a:r>
              <a:rPr lang="ru-RU" dirty="0"/>
              <a:t> </a:t>
            </a:r>
            <a:r>
              <a:rPr lang="ru-RU" dirty="0" err="1"/>
              <a:t>суперечностей</a:t>
            </a:r>
            <a:r>
              <a:rPr lang="ru-RU" dirty="0"/>
              <a:t>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асоціація</a:t>
            </a:r>
            <a:r>
              <a:rPr lang="ru-RU" dirty="0"/>
              <a:t> з </a:t>
            </a:r>
            <a:r>
              <a:rPr lang="ru-RU" dirty="0" err="1"/>
              <a:t>певною</a:t>
            </a:r>
            <a:r>
              <a:rPr lang="ru-RU" dirty="0"/>
              <a:t> системою </a:t>
            </a:r>
            <a:r>
              <a:rPr lang="ru-RU" dirty="0" err="1"/>
              <a:t>цінностей</a:t>
            </a:r>
            <a:r>
              <a:rPr lang="ru-RU" dirty="0"/>
              <a:t> (</a:t>
            </a:r>
            <a:r>
              <a:rPr lang="ru-RU" dirty="0" err="1"/>
              <a:t>усвідомлений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); </a:t>
            </a:r>
            <a:endParaRPr lang="en-US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напруження</a:t>
            </a:r>
            <a:r>
              <a:rPr lang="ru-RU" dirty="0"/>
              <a:t>, </a:t>
            </a:r>
            <a:r>
              <a:rPr lang="ru-RU" dirty="0" err="1"/>
              <a:t>стресів</a:t>
            </a:r>
            <a:r>
              <a:rPr lang="ru-RU" dirty="0"/>
              <a:t>, </a:t>
            </a:r>
            <a:r>
              <a:rPr lang="ru-RU" dirty="0" err="1"/>
              <a:t>неспокою</a:t>
            </a:r>
            <a:r>
              <a:rPr lang="ru-RU" dirty="0"/>
              <a:t>, </a:t>
            </a:r>
            <a:r>
              <a:rPr lang="ru-RU" dirty="0" err="1"/>
              <a:t>ворожих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 у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(</a:t>
            </a:r>
            <a:r>
              <a:rPr lang="ru-RU" dirty="0" err="1"/>
              <a:t>відчутий</a:t>
            </a:r>
            <a:r>
              <a:rPr lang="ru-RU" dirty="0"/>
              <a:t> </a:t>
            </a:r>
            <a:r>
              <a:rPr lang="ru-RU" dirty="0" err="1"/>
              <a:t>конфлікт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44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</a:t>
            </a:r>
            <a:r>
              <a:rPr lang="ru-RU" dirty="0" err="1" smtClean="0"/>
              <a:t>онфлікт</a:t>
            </a:r>
            <a:r>
              <a:rPr lang="ru-RU" dirty="0" smtClean="0"/>
              <a:t> </a:t>
            </a:r>
            <a:r>
              <a:rPr lang="ru-RU" dirty="0"/>
              <a:t>переходить з </a:t>
            </a:r>
            <a:r>
              <a:rPr lang="ru-RU" dirty="0" err="1"/>
              <a:t>психологічного</a:t>
            </a:r>
            <a:r>
              <a:rPr lang="ru-RU" dirty="0"/>
              <a:t> до </a:t>
            </a:r>
            <a:r>
              <a:rPr lang="ru-RU" dirty="0" err="1"/>
              <a:t>поведінкового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ru-RU" dirty="0"/>
              <a:t>4) початок </a:t>
            </a:r>
            <a:r>
              <a:rPr lang="ru-RU" dirty="0" err="1"/>
              <a:t>відкритого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полегшується</a:t>
            </a:r>
            <a:r>
              <a:rPr lang="ru-RU" dirty="0"/>
              <a:t> </a:t>
            </a:r>
            <a:r>
              <a:rPr lang="ru-RU" dirty="0" err="1"/>
              <a:t>випадковим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навмисне</a:t>
            </a:r>
            <a:r>
              <a:rPr lang="ru-RU" dirty="0"/>
              <a:t> </a:t>
            </a:r>
            <a:r>
              <a:rPr lang="ru-RU" dirty="0" err="1"/>
              <a:t>спланованим</a:t>
            </a:r>
            <a:r>
              <a:rPr lang="ru-RU" dirty="0"/>
              <a:t> </a:t>
            </a:r>
            <a:r>
              <a:rPr lang="ru-RU" dirty="0" err="1" smtClean="0"/>
              <a:t>інцидентом</a:t>
            </a:r>
            <a:r>
              <a:rPr lang="ru-RU" dirty="0" smtClean="0"/>
              <a:t>;</a:t>
            </a:r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наступна</a:t>
            </a:r>
            <a:r>
              <a:rPr lang="ru-RU" dirty="0"/>
              <a:t> </a:t>
            </a:r>
            <a:r>
              <a:rPr lang="ru-RU" dirty="0" err="1"/>
              <a:t>стадія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у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нормалізувати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зумовлюється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перемогою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вичерпанням</a:t>
            </a:r>
            <a:r>
              <a:rPr lang="ru-RU" dirty="0"/>
              <a:t> сил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6)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моменту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встановленням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1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Найтиповішими</a:t>
            </a:r>
            <a:r>
              <a:rPr lang="ru-RU" dirty="0"/>
              <a:t> формами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антагоністичних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: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ru-RU" dirty="0"/>
              <a:t>1) </a:t>
            </a:r>
            <a:r>
              <a:rPr lang="ru-RU" dirty="0" err="1" smtClean="0"/>
              <a:t>суперництво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/>
              <a:t>2) </a:t>
            </a:r>
            <a:r>
              <a:rPr lang="ru-RU" dirty="0" err="1"/>
              <a:t>ворожість</a:t>
            </a:r>
            <a:r>
              <a:rPr lang="ru-RU" dirty="0"/>
              <a:t> як </a:t>
            </a:r>
            <a:r>
              <a:rPr lang="ru-RU" dirty="0" err="1"/>
              <a:t>антагонізм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живиться </a:t>
            </a:r>
            <a:r>
              <a:rPr lang="ru-RU" dirty="0" err="1"/>
              <a:t>ворожими</a:t>
            </a:r>
            <a:r>
              <a:rPr lang="ru-RU" dirty="0"/>
              <a:t> </a:t>
            </a:r>
            <a:r>
              <a:rPr lang="ru-RU" dirty="0" err="1"/>
              <a:t>почуттями</a:t>
            </a:r>
            <a:r>
              <a:rPr lang="ru-RU" dirty="0"/>
              <a:t>. </a:t>
            </a:r>
            <a:r>
              <a:rPr lang="ru-RU" dirty="0" err="1"/>
              <a:t>Ворожість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, коли одна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як </a:t>
            </a:r>
            <a:r>
              <a:rPr lang="ru-RU" dirty="0" smtClean="0"/>
              <a:t>ворога;</a:t>
            </a:r>
          </a:p>
          <a:p>
            <a:r>
              <a:rPr lang="ru-RU" dirty="0"/>
              <a:t>3)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опонента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1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/>
              <a:t>.</a:t>
            </a:r>
            <a:endParaRPr lang="en-US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747252"/>
            <a:ext cx="10256138" cy="5294111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 algn="just">
              <a:buNone/>
            </a:pPr>
            <a:r>
              <a:rPr lang="ru-RU" sz="2800" dirty="0" err="1"/>
              <a:t>Етнічні</a:t>
            </a:r>
            <a:r>
              <a:rPr lang="ru-RU" sz="2800" dirty="0"/>
              <a:t> </a:t>
            </a:r>
            <a:r>
              <a:rPr lang="ru-RU" sz="2800" dirty="0" err="1"/>
              <a:t>стереотипи</a:t>
            </a:r>
            <a:r>
              <a:rPr lang="ru-RU" sz="2800" dirty="0"/>
              <a:t> - </a:t>
            </a:r>
            <a:r>
              <a:rPr lang="en-US" sz="2800" dirty="0" err="1"/>
              <a:t>ue</a:t>
            </a:r>
            <a:r>
              <a:rPr lang="en-US" sz="2800" dirty="0"/>
              <a:t> </a:t>
            </a:r>
            <a:r>
              <a:rPr lang="ru-RU" sz="2800" dirty="0" err="1"/>
              <a:t>спрощені</a:t>
            </a:r>
            <a:r>
              <a:rPr lang="ru-RU" sz="2800" dirty="0"/>
              <a:t>, </a:t>
            </a:r>
            <a:r>
              <a:rPr lang="ru-RU" sz="2800" dirty="0" err="1"/>
              <a:t>схематизовані</a:t>
            </a:r>
            <a:r>
              <a:rPr lang="ru-RU" sz="2800" dirty="0"/>
              <a:t>, </a:t>
            </a:r>
            <a:r>
              <a:rPr lang="ru-RU" sz="2800" dirty="0" err="1" smtClean="0"/>
              <a:t>емоційні</a:t>
            </a:r>
            <a:r>
              <a:rPr lang="ru-RU" sz="2800" dirty="0" smtClean="0"/>
              <a:t> і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err="1"/>
              <a:t>надзвичайно</a:t>
            </a:r>
            <a:r>
              <a:rPr lang="ru-RU" sz="2800" dirty="0"/>
              <a:t> </a:t>
            </a:r>
            <a:r>
              <a:rPr lang="ru-RU" sz="2800" dirty="0" err="1"/>
              <a:t>стійкі</a:t>
            </a:r>
            <a:r>
              <a:rPr lang="ru-RU" sz="2800" dirty="0"/>
              <a:t> </a:t>
            </a:r>
            <a:r>
              <a:rPr lang="ru-RU" sz="2800" dirty="0" err="1"/>
              <a:t>образи</a:t>
            </a:r>
            <a:r>
              <a:rPr lang="ru-RU" sz="2800" dirty="0"/>
              <a:t> будь-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етнічної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легко </a:t>
            </a:r>
            <a:r>
              <a:rPr lang="ru-RU" sz="2800" dirty="0" err="1"/>
              <a:t>поширюються</a:t>
            </a:r>
            <a:r>
              <a:rPr lang="ru-RU" sz="2800" dirty="0"/>
              <a:t> на </a:t>
            </a:r>
            <a:r>
              <a:rPr lang="ru-RU" sz="2800" dirty="0" err="1"/>
              <a:t>усіх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представників</a:t>
            </a:r>
            <a:r>
              <a:rPr lang="ru-RU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41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94735"/>
            <a:ext cx="10747750" cy="46998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У </a:t>
            </a:r>
            <a:r>
              <a:rPr lang="ru-RU" sz="2400" dirty="0" err="1"/>
              <a:t>психологічному</a:t>
            </a:r>
            <a:r>
              <a:rPr lang="ru-RU" sz="2400" dirty="0"/>
              <a:t> словнику </a:t>
            </a:r>
            <a:r>
              <a:rPr lang="ru-RU" sz="2400" dirty="0" err="1"/>
              <a:t>етнічний</a:t>
            </a:r>
            <a:r>
              <a:rPr lang="ru-RU" sz="2400" dirty="0"/>
              <a:t> </a:t>
            </a:r>
            <a:r>
              <a:rPr lang="ru-RU" sz="2400" dirty="0" err="1"/>
              <a:t>конфлікт</a:t>
            </a:r>
            <a:r>
              <a:rPr lang="ru-RU" sz="2400" dirty="0"/>
              <a:t> </a:t>
            </a:r>
            <a:r>
              <a:rPr lang="ru-RU" sz="2400" dirty="0" err="1"/>
              <a:t>визначається</a:t>
            </a:r>
            <a:r>
              <a:rPr lang="ru-RU" sz="2400" dirty="0"/>
              <a:t> як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форма </a:t>
            </a:r>
            <a:r>
              <a:rPr lang="ru-RU" sz="2400" dirty="0" err="1"/>
              <a:t>міжгрупового</a:t>
            </a:r>
            <a:r>
              <a:rPr lang="ru-RU" sz="2400" dirty="0"/>
              <a:t> </a:t>
            </a:r>
            <a:r>
              <a:rPr lang="ru-RU" sz="2400" dirty="0" err="1"/>
              <a:t>конфлікту</a:t>
            </a:r>
            <a:r>
              <a:rPr lang="ru-RU" sz="2400" dirty="0"/>
              <a:t>, коли </a:t>
            </a:r>
            <a:r>
              <a:rPr lang="ru-RU" sz="2400" dirty="0" err="1"/>
              <a:t>групи</a:t>
            </a:r>
            <a:r>
              <a:rPr lang="ru-RU" sz="2400" dirty="0"/>
              <a:t> з </a:t>
            </a:r>
            <a:r>
              <a:rPr lang="ru-RU" sz="2400" dirty="0" err="1"/>
              <a:t>протирічними</a:t>
            </a:r>
            <a:r>
              <a:rPr lang="ru-RU" sz="2400" dirty="0"/>
              <a:t> </a:t>
            </a:r>
            <a:r>
              <a:rPr lang="ru-RU" sz="2400" dirty="0" err="1" smtClean="0"/>
              <a:t>інтересами</a:t>
            </a:r>
            <a:r>
              <a:rPr lang="ru-RU" sz="2400" dirty="0" smtClean="0"/>
              <a:t> </a:t>
            </a:r>
            <a:r>
              <a:rPr lang="ru-RU" sz="2400" dirty="0" err="1"/>
              <a:t>поляризуються</a:t>
            </a:r>
            <a:r>
              <a:rPr lang="ru-RU" sz="2400" dirty="0"/>
              <a:t> за </a:t>
            </a:r>
            <a:r>
              <a:rPr lang="ru-RU" sz="2400" dirty="0" err="1"/>
              <a:t>етнічною</a:t>
            </a:r>
            <a:r>
              <a:rPr lang="ru-RU" sz="2400" dirty="0"/>
              <a:t> </a:t>
            </a:r>
            <a:r>
              <a:rPr lang="ru-RU" sz="2400" dirty="0" err="1"/>
              <a:t>ознакою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000" dirty="0" err="1"/>
              <a:t>Етнічні</a:t>
            </a:r>
            <a:r>
              <a:rPr lang="ru-RU" sz="2000" dirty="0"/>
              <a:t> </a:t>
            </a:r>
            <a:r>
              <a:rPr lang="ru-RU" sz="2000" dirty="0" err="1"/>
              <a:t>конфлікти</a:t>
            </a:r>
            <a:r>
              <a:rPr lang="ru-RU" sz="2000" dirty="0"/>
              <a:t> є </a:t>
            </a:r>
            <a:r>
              <a:rPr lang="ru-RU" sz="2000" dirty="0" err="1"/>
              <a:t>однією</a:t>
            </a:r>
            <a:r>
              <a:rPr lang="ru-RU" sz="2000" dirty="0"/>
              <a:t> з форм </a:t>
            </a:r>
            <a:r>
              <a:rPr lang="ru-RU" sz="2000" dirty="0" err="1"/>
              <a:t>політичних</a:t>
            </a:r>
            <a:r>
              <a:rPr lang="ru-RU" sz="2000" dirty="0"/>
              <a:t> </a:t>
            </a:r>
            <a:r>
              <a:rPr lang="ru-RU" sz="2000" dirty="0" err="1"/>
              <a:t>відносин</a:t>
            </a:r>
            <a:r>
              <a:rPr lang="ru-RU" sz="2000" dirty="0"/>
              <a:t> - </a:t>
            </a:r>
            <a:r>
              <a:rPr lang="ru-RU" sz="2000" dirty="0" err="1"/>
              <a:t>конфронтацію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двома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декількома</a:t>
            </a:r>
            <a:r>
              <a:rPr lang="ru-RU" sz="2000" dirty="0"/>
              <a:t> </a:t>
            </a:r>
            <a:r>
              <a:rPr lang="ru-RU" sz="2000" dirty="0" err="1"/>
              <a:t>етносами</a:t>
            </a:r>
            <a:r>
              <a:rPr lang="ru-RU" sz="2000" dirty="0"/>
              <a:t> (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окремими</a:t>
            </a:r>
            <a:r>
              <a:rPr lang="ru-RU" sz="2000" dirty="0"/>
              <a:t> </a:t>
            </a:r>
            <a:r>
              <a:rPr lang="ru-RU" sz="2000" dirty="0" err="1"/>
              <a:t>представниками</a:t>
            </a:r>
            <a:r>
              <a:rPr lang="ru-RU" sz="2000" dirty="0"/>
              <a:t>,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конкретними</a:t>
            </a:r>
            <a:r>
              <a:rPr lang="ru-RU" sz="2000" dirty="0"/>
              <a:t> </a:t>
            </a:r>
            <a:r>
              <a:rPr lang="ru-RU" sz="2000" dirty="0" err="1"/>
              <a:t>субетнічними</a:t>
            </a:r>
            <a:r>
              <a:rPr lang="ru-RU" sz="2000" dirty="0"/>
              <a:t> </a:t>
            </a:r>
            <a:r>
              <a:rPr lang="ru-RU" sz="2000" dirty="0" err="1"/>
              <a:t>елементами</a:t>
            </a:r>
            <a:r>
              <a:rPr lang="ru-RU" sz="2000" dirty="0"/>
              <a:t>),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характеризується</a:t>
            </a:r>
            <a:r>
              <a:rPr lang="ru-RU" sz="2000" dirty="0"/>
              <a:t> станом </a:t>
            </a:r>
            <a:r>
              <a:rPr lang="ru-RU" sz="2000" dirty="0" err="1"/>
              <a:t>взаємних</a:t>
            </a:r>
            <a:r>
              <a:rPr lang="ru-RU" sz="2000" dirty="0"/>
              <a:t> </a:t>
            </a:r>
            <a:r>
              <a:rPr lang="ru-RU" sz="2000" dirty="0" err="1"/>
              <a:t>претензій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тенденцію</a:t>
            </a:r>
            <a:r>
              <a:rPr lang="ru-RU" sz="2000" dirty="0"/>
              <a:t> до </a:t>
            </a:r>
            <a:r>
              <a:rPr lang="ru-RU" sz="2000" dirty="0" err="1"/>
              <a:t>наростання</a:t>
            </a:r>
            <a:r>
              <a:rPr lang="ru-RU" sz="2000" dirty="0"/>
              <a:t> </a:t>
            </a:r>
            <a:r>
              <a:rPr lang="ru-RU" sz="2000" dirty="0" err="1"/>
              <a:t>протистояння</a:t>
            </a:r>
            <a:r>
              <a:rPr lang="ru-RU" sz="2000" dirty="0"/>
              <a:t> аж до </a:t>
            </a:r>
            <a:r>
              <a:rPr lang="ru-RU" sz="2000" dirty="0" err="1"/>
              <a:t>збройних</a:t>
            </a:r>
            <a:r>
              <a:rPr lang="ru-RU" sz="2000" dirty="0"/>
              <a:t> </a:t>
            </a:r>
            <a:r>
              <a:rPr lang="ru-RU" sz="2000" dirty="0" err="1"/>
              <a:t>зіткнень</a:t>
            </a:r>
            <a:r>
              <a:rPr lang="ru-RU" sz="2000" dirty="0"/>
              <a:t>, </a:t>
            </a:r>
            <a:r>
              <a:rPr lang="ru-RU" sz="2000" dirty="0" err="1"/>
              <a:t>відкритих</a:t>
            </a:r>
            <a:r>
              <a:rPr lang="ru-RU" sz="2000" dirty="0"/>
              <a:t> </a:t>
            </a:r>
            <a:r>
              <a:rPr lang="ru-RU" sz="2000" dirty="0" err="1"/>
              <a:t>воєн</a:t>
            </a:r>
            <a:r>
              <a:rPr lang="ru-RU" sz="2000" dirty="0"/>
              <a:t>. Вони </a:t>
            </a:r>
            <a:r>
              <a:rPr lang="ru-RU" sz="2000" dirty="0" err="1"/>
              <a:t>виникають</a:t>
            </a:r>
            <a:r>
              <a:rPr lang="ru-RU" sz="2000" dirty="0"/>
              <a:t>, як правило, у </a:t>
            </a:r>
            <a:r>
              <a:rPr lang="ru-RU" sz="2000" dirty="0" err="1"/>
              <a:t>багатонаціональній</a:t>
            </a:r>
            <a:r>
              <a:rPr lang="ru-RU" sz="2000" dirty="0"/>
              <a:t> </a:t>
            </a:r>
            <a:r>
              <a:rPr lang="ru-RU" sz="2000" dirty="0" err="1"/>
              <a:t>державі</a:t>
            </a:r>
            <a:r>
              <a:rPr lang="ru-RU" sz="2000" dirty="0"/>
              <a:t> та </a:t>
            </a:r>
            <a:r>
              <a:rPr lang="ru-RU" sz="2000" dirty="0" err="1"/>
              <a:t>присутні</a:t>
            </a:r>
            <a:r>
              <a:rPr lang="ru-RU" sz="2000" dirty="0"/>
              <a:t> у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протистояння</a:t>
            </a:r>
            <a:r>
              <a:rPr lang="ru-RU" sz="2000" dirty="0"/>
              <a:t> «</a:t>
            </a:r>
            <a:r>
              <a:rPr lang="ru-RU" sz="2000" dirty="0" err="1"/>
              <a:t>група</a:t>
            </a:r>
            <a:r>
              <a:rPr lang="ru-RU" sz="2000" dirty="0"/>
              <a:t> – </a:t>
            </a:r>
            <a:r>
              <a:rPr lang="ru-RU" sz="2000" dirty="0" err="1"/>
              <a:t>група</a:t>
            </a:r>
            <a:r>
              <a:rPr lang="ru-RU" sz="2000" dirty="0"/>
              <a:t>», «</a:t>
            </a:r>
            <a:r>
              <a:rPr lang="ru-RU" sz="2000" dirty="0" err="1"/>
              <a:t>група</a:t>
            </a:r>
            <a:r>
              <a:rPr lang="ru-RU" sz="2000" dirty="0"/>
              <a:t> – держава».</a:t>
            </a:r>
            <a:endParaRPr lang="en-US" sz="2000" dirty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666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Суб'єктами</a:t>
            </a:r>
            <a:r>
              <a:rPr lang="ru-RU" dirty="0"/>
              <a:t> </a:t>
            </a:r>
            <a:r>
              <a:rPr lang="ru-RU" dirty="0" err="1"/>
              <a:t>етнічного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є </a:t>
            </a:r>
            <a:r>
              <a:rPr lang="ru-RU" dirty="0" err="1"/>
              <a:t>насамперед</a:t>
            </a:r>
            <a:r>
              <a:rPr lang="ru-RU" dirty="0"/>
              <a:t> </a:t>
            </a:r>
            <a:r>
              <a:rPr lang="ru-RU" dirty="0" err="1"/>
              <a:t>групи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322072" cy="3880773"/>
          </a:xfrm>
        </p:spPr>
        <p:txBody>
          <a:bodyPr/>
          <a:lstStyle/>
          <a:p>
            <a:r>
              <a:rPr lang="ru-RU" dirty="0" err="1" smtClean="0"/>
              <a:t>поєднані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є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u="sng" dirty="0" err="1"/>
              <a:t>міжгруповими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 smtClean="0"/>
              <a:t>протидії,відповідно</a:t>
            </a:r>
            <a:r>
              <a:rPr lang="ru-RU" dirty="0"/>
              <a:t>, </a:t>
            </a:r>
            <a:r>
              <a:rPr lang="ru-RU" dirty="0" err="1"/>
              <a:t>неоднорідні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/>
              <a:t>конфліктуючих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 smtClean="0"/>
              <a:t>обов</a:t>
            </a:r>
            <a:r>
              <a:rPr lang="ru-RU" dirty="0"/>
              <a:t>' </a:t>
            </a:r>
            <a:r>
              <a:rPr lang="ru-RU" dirty="0" err="1"/>
              <a:t>язково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ієрархічна</a:t>
            </a:r>
            <a:r>
              <a:rPr lang="ru-RU" dirty="0"/>
              <a:t> структура: є </a:t>
            </a:r>
            <a:r>
              <a:rPr lang="ru-RU" dirty="0" err="1"/>
              <a:t>лідери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/>
              <a:t>ідейну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 smtClean="0"/>
              <a:t>поставлених</a:t>
            </a:r>
            <a:r>
              <a:rPr lang="ru-RU" dirty="0" smtClean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сильно </a:t>
            </a:r>
            <a:r>
              <a:rPr lang="ru-RU" dirty="0" err="1"/>
              <a:t>впливають</a:t>
            </a:r>
            <a:r>
              <a:rPr lang="ru-RU" dirty="0"/>
              <a:t> па </a:t>
            </a:r>
            <a:r>
              <a:rPr lang="ru-RU" dirty="0" err="1"/>
              <a:t>світогляд</a:t>
            </a:r>
            <a:r>
              <a:rPr lang="ru-RU" dirty="0"/>
              <a:t>, </a:t>
            </a:r>
            <a:r>
              <a:rPr lang="ru-RU" dirty="0" err="1"/>
              <a:t>ментальність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емоції</a:t>
            </a:r>
            <a:r>
              <a:rPr lang="ru-RU" dirty="0" smtClean="0"/>
              <a:t> людей.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18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43709"/>
            <a:ext cx="10236473" cy="499765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кола проблем,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зіштовхуються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наук,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</a:t>
            </a:r>
            <a:endParaRPr lang="en-US" dirty="0"/>
          </a:p>
          <a:p>
            <a:r>
              <a:rPr lang="ru-RU" dirty="0"/>
              <a:t>-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класифікацій</a:t>
            </a:r>
            <a:r>
              <a:rPr lang="ru-RU" dirty="0"/>
              <a:t> та </a:t>
            </a:r>
            <a:r>
              <a:rPr lang="ru-RU" dirty="0" err="1"/>
              <a:t>типологій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-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регіоні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-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з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переведення</a:t>
            </a:r>
            <a:r>
              <a:rPr lang="ru-RU" dirty="0"/>
              <a:t> </a:t>
            </a:r>
            <a:r>
              <a:rPr lang="ru-RU" dirty="0" err="1"/>
              <a:t>етнічного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на </a:t>
            </a:r>
            <a:r>
              <a:rPr lang="ru-RU" dirty="0" err="1"/>
              <a:t>політично</a:t>
            </a:r>
            <a:r>
              <a:rPr lang="ru-RU" dirty="0"/>
              <a:t> </a:t>
            </a:r>
            <a:r>
              <a:rPr lang="ru-RU" dirty="0" err="1"/>
              <a:t>прийнятну</a:t>
            </a:r>
            <a:r>
              <a:rPr lang="ru-RU" dirty="0"/>
              <a:t> форму;</a:t>
            </a:r>
            <a:endParaRPr lang="en-US" dirty="0"/>
          </a:p>
          <a:p>
            <a:r>
              <a:rPr lang="ru-RU" dirty="0"/>
              <a:t>-</a:t>
            </a:r>
            <a:r>
              <a:rPr lang="ru-RU" dirty="0" err="1"/>
              <a:t>Визначення</a:t>
            </a:r>
            <a:r>
              <a:rPr lang="ru-RU" dirty="0"/>
              <a:t> кола </a:t>
            </a:r>
            <a:r>
              <a:rPr lang="ru-RU" dirty="0" err="1"/>
              <a:t>експертів</a:t>
            </a:r>
            <a:r>
              <a:rPr lang="ru-RU" dirty="0"/>
              <a:t>,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завданням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та практичного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конфлікт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-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суспільній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людей </a:t>
            </a:r>
            <a:r>
              <a:rPr lang="ru-RU" dirty="0" err="1"/>
              <a:t>адекватних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про </a:t>
            </a:r>
            <a:r>
              <a:rPr lang="ru-RU" dirty="0" err="1"/>
              <a:t>реальну</a:t>
            </a:r>
            <a:r>
              <a:rPr lang="ru-RU" dirty="0"/>
              <a:t> роль </a:t>
            </a:r>
            <a:r>
              <a:rPr lang="ru-RU" dirty="0" err="1"/>
              <a:t>етнічності</a:t>
            </a:r>
            <a:r>
              <a:rPr lang="ru-RU" dirty="0"/>
              <a:t> та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у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 у </a:t>
            </a:r>
            <a:r>
              <a:rPr lang="ru-RU" dirty="0" err="1"/>
              <a:t>країні</a:t>
            </a:r>
            <a:r>
              <a:rPr lang="ru-RU" dirty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9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u="sng" dirty="0" err="1"/>
              <a:t>Специфічна</a:t>
            </a:r>
            <a:r>
              <a:rPr lang="ru-RU" sz="2400" u="sng" dirty="0"/>
              <a:t> </a:t>
            </a:r>
            <a:r>
              <a:rPr lang="ru-RU" sz="2400" u="sng" dirty="0" err="1"/>
              <a:t>особливість</a:t>
            </a:r>
            <a:r>
              <a:rPr lang="ru-RU" sz="2400" u="sng" dirty="0"/>
              <a:t> </a:t>
            </a:r>
            <a:r>
              <a:rPr lang="ru-RU" sz="2400" u="sng" dirty="0" smtClean="0"/>
              <a:t> </a:t>
            </a:r>
            <a:r>
              <a:rPr lang="ru-RU" sz="2400" u="sng" dirty="0" err="1" smtClean="0"/>
              <a:t>етн</a:t>
            </a:r>
            <a:r>
              <a:rPr lang="uk-UA" sz="2400" u="sng" dirty="0" err="1" smtClean="0"/>
              <a:t>ічних</a:t>
            </a:r>
            <a:r>
              <a:rPr lang="uk-UA" sz="2400" u="sng" dirty="0" smtClean="0"/>
              <a:t> </a:t>
            </a:r>
            <a:r>
              <a:rPr lang="ru-RU" sz="2400" u="sng" dirty="0" err="1" smtClean="0"/>
              <a:t>конфліктів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полягає</a:t>
            </a:r>
            <a:r>
              <a:rPr lang="ru-RU" sz="2400" dirty="0" smtClean="0"/>
              <a:t> </a:t>
            </a:r>
            <a:r>
              <a:rPr lang="ru-RU" sz="2400" dirty="0"/>
              <a:t>у </a:t>
            </a:r>
            <a:r>
              <a:rPr lang="ru-RU" sz="2400" dirty="0" err="1"/>
              <a:t>принциповій</a:t>
            </a:r>
            <a:r>
              <a:rPr lang="ru-RU" sz="2400" dirty="0"/>
              <a:t> </a:t>
            </a:r>
            <a:r>
              <a:rPr lang="ru-RU" sz="2400" dirty="0" err="1"/>
              <a:t>неможливості</a:t>
            </a:r>
            <a:r>
              <a:rPr lang="ru-RU" sz="2400" dirty="0"/>
              <a:t> </a:t>
            </a:r>
            <a:r>
              <a:rPr lang="ru-RU" sz="2400" dirty="0" err="1"/>
              <a:t>їхнього</a:t>
            </a:r>
            <a:r>
              <a:rPr lang="ru-RU" sz="2400" dirty="0"/>
              <a:t> </a:t>
            </a:r>
            <a:r>
              <a:rPr lang="ru-RU" sz="2400" dirty="0" err="1"/>
              <a:t>розрізнення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логіки</a:t>
            </a:r>
            <a:r>
              <a:rPr lang="ru-RU" sz="2400" dirty="0"/>
              <a:t>, </a:t>
            </a:r>
            <a:r>
              <a:rPr lang="ru-RU" sz="2400" dirty="0" err="1"/>
              <a:t>раціоналізму</a:t>
            </a:r>
            <a:r>
              <a:rPr lang="ru-RU" sz="2400" dirty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Одна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передумов</a:t>
            </a:r>
            <a:r>
              <a:rPr lang="ru-RU" dirty="0"/>
              <a:t> </a:t>
            </a:r>
            <a:r>
              <a:rPr lang="ru-RU" dirty="0" err="1"/>
              <a:t>етнічного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ідеологія</a:t>
            </a:r>
            <a:r>
              <a:rPr lang="ru-RU" dirty="0"/>
              <a:t> </a:t>
            </a:r>
            <a:r>
              <a:rPr lang="ru-RU" dirty="0" err="1"/>
              <a:t>націонал</a:t>
            </a:r>
            <a:r>
              <a:rPr lang="ru-RU" dirty="0"/>
              <a:t> - </a:t>
            </a:r>
            <a:r>
              <a:rPr lang="ru-RU" dirty="0" err="1"/>
              <a:t>екстремізму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теорії</a:t>
            </a:r>
            <a:r>
              <a:rPr lang="ru-RU" dirty="0"/>
              <a:t> та практики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(</a:t>
            </a:r>
            <a:r>
              <a:rPr lang="ru-RU" dirty="0" err="1"/>
              <a:t>неприйняття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традицій</a:t>
            </a:r>
            <a:r>
              <a:rPr lang="ru-RU" dirty="0"/>
              <a:t>, </a:t>
            </a:r>
            <a:r>
              <a:rPr lang="ru-RU" dirty="0" err="1"/>
              <a:t>релігії</a:t>
            </a:r>
            <a:r>
              <a:rPr lang="ru-RU" dirty="0"/>
              <a:t>, </a:t>
            </a:r>
            <a:r>
              <a:rPr lang="ru-RU" dirty="0" err="1"/>
              <a:t>звичаїв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народу).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615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38382" cy="1320800"/>
          </a:xfrm>
        </p:spPr>
        <p:txBody>
          <a:bodyPr>
            <a:noAutofit/>
          </a:bodyPr>
          <a:lstStyle/>
          <a:p>
            <a:r>
              <a:rPr lang="ru-RU" sz="1800" dirty="0" err="1"/>
              <a:t>Етнічні</a:t>
            </a:r>
            <a:r>
              <a:rPr lang="ru-RU" sz="1800" dirty="0"/>
              <a:t> </a:t>
            </a:r>
            <a:r>
              <a:rPr lang="ru-RU" sz="1800" dirty="0" err="1"/>
              <a:t>конфлікти</a:t>
            </a:r>
            <a:r>
              <a:rPr lang="ru-RU" sz="1800" dirty="0"/>
              <a:t> </a:t>
            </a:r>
            <a:r>
              <a:rPr lang="ru-RU" sz="1800" dirty="0" err="1"/>
              <a:t>супроводжуються</a:t>
            </a:r>
            <a:r>
              <a:rPr lang="ru-RU" sz="1800" dirty="0"/>
              <a:t> </a:t>
            </a:r>
            <a:r>
              <a:rPr lang="ru-RU" sz="1800" dirty="0" err="1"/>
              <a:t>певною</a:t>
            </a:r>
            <a:r>
              <a:rPr lang="ru-RU" sz="1800" dirty="0"/>
              <a:t> </a:t>
            </a:r>
            <a:r>
              <a:rPr lang="ru-RU" sz="1800" dirty="0" err="1"/>
              <a:t>динамічно</a:t>
            </a:r>
            <a:r>
              <a:rPr lang="ru-RU" sz="1800" dirty="0"/>
              <a:t> </a:t>
            </a:r>
            <a:r>
              <a:rPr lang="ru-RU" sz="1800" dirty="0" err="1"/>
              <a:t>мінливою</a:t>
            </a:r>
            <a:r>
              <a:rPr lang="ru-RU" sz="1800" dirty="0"/>
              <a:t> </a:t>
            </a:r>
            <a:r>
              <a:rPr lang="ru-RU" sz="1800" dirty="0" err="1"/>
              <a:t>соціально-політичною</a:t>
            </a:r>
            <a:r>
              <a:rPr lang="ru-RU" sz="1800" dirty="0"/>
              <a:t> </a:t>
            </a:r>
            <a:r>
              <a:rPr lang="ru-RU" sz="1800" dirty="0" err="1"/>
              <a:t>ситуацією</a:t>
            </a:r>
            <a:r>
              <a:rPr lang="ru-RU" sz="1800" dirty="0"/>
              <a:t>, </a:t>
            </a:r>
            <a:r>
              <a:rPr lang="ru-RU" sz="1800" dirty="0" err="1"/>
              <a:t>породженою</a:t>
            </a:r>
            <a:r>
              <a:rPr lang="ru-RU" sz="1800" dirty="0"/>
              <a:t> </a:t>
            </a:r>
            <a:r>
              <a:rPr lang="ru-RU" sz="1800" dirty="0" err="1"/>
              <a:t>неприйняттям</a:t>
            </a:r>
            <a:r>
              <a:rPr lang="ru-RU" sz="1800" dirty="0"/>
              <a:t> становища,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склалося</a:t>
            </a:r>
            <a:r>
              <a:rPr lang="ru-RU" sz="1800" dirty="0"/>
              <a:t> </a:t>
            </a:r>
            <a:r>
              <a:rPr lang="ru-RU" sz="1800" dirty="0" err="1"/>
              <a:t>раніше</a:t>
            </a:r>
            <a:r>
              <a:rPr lang="ru-RU" sz="1800" dirty="0"/>
              <a:t>, </a:t>
            </a:r>
            <a:r>
              <a:rPr lang="ru-RU" sz="1800" dirty="0" err="1"/>
              <a:t>суттєвою</a:t>
            </a:r>
            <a:r>
              <a:rPr lang="ru-RU" sz="1800" dirty="0"/>
              <a:t> </a:t>
            </a:r>
            <a:r>
              <a:rPr lang="ru-RU" sz="1800" dirty="0" err="1"/>
              <a:t>частиною</a:t>
            </a:r>
            <a:r>
              <a:rPr lang="ru-RU" sz="1800" dirty="0"/>
              <a:t> </a:t>
            </a:r>
            <a:r>
              <a:rPr lang="ru-RU" sz="1800" dirty="0" err="1"/>
              <a:t>представників</a:t>
            </a:r>
            <a:r>
              <a:rPr lang="ru-RU" sz="1800" dirty="0"/>
              <a:t> </a:t>
            </a:r>
            <a:r>
              <a:rPr lang="ru-RU" sz="1800" dirty="0" err="1"/>
              <a:t>однієї</a:t>
            </a:r>
            <a:r>
              <a:rPr lang="ru-RU" sz="1800" dirty="0"/>
              <a:t> (</a:t>
            </a:r>
            <a:r>
              <a:rPr lang="ru-RU" sz="1800" dirty="0" err="1"/>
              <a:t>декільких</a:t>
            </a:r>
            <a:r>
              <a:rPr lang="ru-RU" sz="1800" dirty="0"/>
              <a:t>) з </a:t>
            </a:r>
            <a:r>
              <a:rPr lang="ru-RU" sz="1800" dirty="0" err="1"/>
              <a:t>місцевих</a:t>
            </a:r>
            <a:r>
              <a:rPr lang="ru-RU" sz="1800" dirty="0"/>
              <a:t> </a:t>
            </a:r>
            <a:r>
              <a:rPr lang="ru-RU" sz="1800" dirty="0" err="1"/>
              <a:t>етнічних</a:t>
            </a:r>
            <a:r>
              <a:rPr lang="ru-RU" sz="1800" dirty="0"/>
              <a:t> </a:t>
            </a:r>
            <a:r>
              <a:rPr lang="ru-RU" sz="1800" dirty="0" err="1"/>
              <a:t>груп</a:t>
            </a:r>
            <a:r>
              <a:rPr lang="ru-RU" sz="1800" dirty="0"/>
              <a:t>, і </a:t>
            </a:r>
            <a:r>
              <a:rPr lang="ru-RU" sz="1800" dirty="0" err="1"/>
              <a:t>проявляється</a:t>
            </a:r>
            <a:r>
              <a:rPr lang="ru-RU" sz="1800" dirty="0"/>
              <a:t> у </a:t>
            </a:r>
            <a:r>
              <a:rPr lang="ru-RU" sz="1800" dirty="0" err="1"/>
              <a:t>вигляді</a:t>
            </a:r>
            <a:r>
              <a:rPr lang="ru-RU" sz="1800" dirty="0"/>
              <a:t> </a:t>
            </a:r>
            <a:r>
              <a:rPr lang="ru-RU" sz="1800" dirty="0" err="1"/>
              <a:t>хоча</a:t>
            </a:r>
            <a:r>
              <a:rPr lang="ru-RU" sz="1800" dirty="0"/>
              <a:t> б одного з </a:t>
            </a:r>
            <a:r>
              <a:rPr lang="ru-RU" sz="1800" dirty="0" err="1"/>
              <a:t>наступних</a:t>
            </a:r>
            <a:r>
              <a:rPr lang="ru-RU" sz="1800" dirty="0"/>
              <a:t> </a:t>
            </a:r>
            <a:r>
              <a:rPr lang="ru-RU" sz="1800" dirty="0" err="1"/>
              <a:t>дій</a:t>
            </a:r>
            <a:r>
              <a:rPr lang="ru-RU" sz="1800" dirty="0"/>
              <a:t> </a:t>
            </a:r>
            <a:r>
              <a:rPr lang="ru-RU" sz="1800" dirty="0" err="1"/>
              <a:t>цієї</a:t>
            </a:r>
            <a:r>
              <a:rPr lang="ru-RU" sz="1800" dirty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: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еміграції</a:t>
            </a:r>
            <a:r>
              <a:rPr lang="ru-RU" dirty="0"/>
              <a:t>, 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почалася</a:t>
            </a:r>
            <a:r>
              <a:rPr lang="ru-RU" dirty="0"/>
              <a:t>, з </a:t>
            </a:r>
            <a:r>
              <a:rPr lang="ru-RU" dirty="0" err="1"/>
              <a:t>регіону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громадською</a:t>
            </a:r>
            <a:r>
              <a:rPr lang="ru-RU" dirty="0"/>
              <a:t> </a:t>
            </a:r>
            <a:r>
              <a:rPr lang="ru-RU" dirty="0" err="1"/>
              <a:t>думкою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як «</a:t>
            </a:r>
            <a:r>
              <a:rPr lang="ru-RU" dirty="0" err="1"/>
              <a:t>вихід</a:t>
            </a:r>
            <a:r>
              <a:rPr lang="ru-RU" dirty="0"/>
              <a:t>», «</a:t>
            </a:r>
            <a:r>
              <a:rPr lang="ru-RU" dirty="0" err="1"/>
              <a:t>масове</a:t>
            </a:r>
            <a:r>
              <a:rPr lang="ru-RU" dirty="0"/>
              <a:t> </a:t>
            </a:r>
            <a:r>
              <a:rPr lang="ru-RU" dirty="0" err="1"/>
              <a:t>переселення</a:t>
            </a:r>
            <a:r>
              <a:rPr lang="ru-RU" dirty="0"/>
              <a:t>»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змінює</a:t>
            </a:r>
            <a:r>
              <a:rPr lang="ru-RU" dirty="0"/>
              <a:t> </a:t>
            </a:r>
            <a:r>
              <a:rPr lang="ru-RU" dirty="0" err="1"/>
              <a:t>місцевий</a:t>
            </a:r>
            <a:r>
              <a:rPr lang="ru-RU" dirty="0"/>
              <a:t> </a:t>
            </a:r>
            <a:r>
              <a:rPr lang="ru-RU" dirty="0" err="1"/>
              <a:t>етно-демографічний</a:t>
            </a:r>
            <a:r>
              <a:rPr lang="ru-RU" dirty="0"/>
              <a:t> баланс на </a:t>
            </a:r>
            <a:r>
              <a:rPr lang="ru-RU" dirty="0" err="1"/>
              <a:t>користь</a:t>
            </a:r>
            <a:r>
              <a:rPr lang="ru-RU" dirty="0"/>
              <a:t> «</a:t>
            </a:r>
            <a:r>
              <a:rPr lang="ru-RU" dirty="0" err="1"/>
              <a:t>інших</a:t>
            </a:r>
            <a:r>
              <a:rPr lang="ru-RU" dirty="0"/>
              <a:t>»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(«</a:t>
            </a:r>
            <a:r>
              <a:rPr lang="ru-RU" dirty="0" err="1"/>
              <a:t>національного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«культурного» </a:t>
            </a:r>
            <a:r>
              <a:rPr lang="ru-RU" dirty="0" err="1"/>
              <a:t>руху</a:t>
            </a:r>
            <a:r>
              <a:rPr lang="ru-RU" dirty="0"/>
              <a:t>, </a:t>
            </a:r>
            <a:r>
              <a:rPr lang="ru-RU" dirty="0" err="1"/>
              <a:t>партії</a:t>
            </a:r>
            <a:r>
              <a:rPr lang="ru-RU" dirty="0"/>
              <a:t>), яка </a:t>
            </a:r>
            <a:r>
              <a:rPr lang="ru-RU" dirty="0" err="1"/>
              <a:t>декларує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становища,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створилося</a:t>
            </a:r>
            <a:r>
              <a:rPr lang="ru-RU" dirty="0"/>
              <a:t>,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зазначеної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(</a:t>
            </a:r>
            <a:r>
              <a:rPr lang="ru-RU" dirty="0" err="1"/>
              <a:t>груп</a:t>
            </a:r>
            <a:r>
              <a:rPr lang="ru-RU" dirty="0"/>
              <a:t>) і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провокує</a:t>
            </a:r>
            <a:r>
              <a:rPr lang="ru-RU" dirty="0"/>
              <a:t>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протидію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 err="1"/>
              <a:t>спонтанних</a:t>
            </a:r>
            <a:r>
              <a:rPr lang="ru-RU" dirty="0"/>
              <a:t> (не </a:t>
            </a:r>
            <a:r>
              <a:rPr lang="ru-RU" dirty="0" err="1"/>
              <a:t>підготовлених</a:t>
            </a:r>
            <a:r>
              <a:rPr lang="ru-RU" dirty="0"/>
              <a:t> легально </a:t>
            </a:r>
            <a:r>
              <a:rPr lang="ru-RU" dirty="0" err="1"/>
              <a:t>діючими</a:t>
            </a:r>
            <a:r>
              <a:rPr lang="ru-RU" dirty="0"/>
              <a:t> </a:t>
            </a:r>
            <a:r>
              <a:rPr lang="ru-RU" dirty="0" err="1"/>
              <a:t>організаціями</a:t>
            </a:r>
            <a:r>
              <a:rPr lang="ru-RU" dirty="0"/>
              <a:t>) </a:t>
            </a:r>
            <a:r>
              <a:rPr lang="ru-RU" dirty="0" err="1"/>
              <a:t>акцій</a:t>
            </a:r>
            <a:r>
              <a:rPr lang="ru-RU" dirty="0"/>
              <a:t> протесту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утисків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з боку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(</a:t>
            </a:r>
            <a:r>
              <a:rPr lang="ru-RU" dirty="0" err="1"/>
              <a:t>інших</a:t>
            </a:r>
            <a:r>
              <a:rPr lang="ru-RU" dirty="0"/>
              <a:t>)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мітингів</a:t>
            </a:r>
            <a:r>
              <a:rPr lang="ru-RU" dirty="0"/>
              <a:t>, </a:t>
            </a:r>
            <a:r>
              <a:rPr lang="ru-RU" dirty="0" err="1"/>
              <a:t>походів</a:t>
            </a:r>
            <a:r>
              <a:rPr lang="ru-RU" dirty="0"/>
              <a:t>, </a:t>
            </a:r>
            <a:r>
              <a:rPr lang="ru-RU" dirty="0" err="1"/>
              <a:t>погромів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210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91381"/>
            <a:ext cx="8596668" cy="4949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класифікувати</a:t>
            </a:r>
            <a:r>
              <a:rPr lang="ru-RU" dirty="0"/>
              <a:t> </a:t>
            </a:r>
            <a:r>
              <a:rPr lang="ru-RU" dirty="0" smtClean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етнічною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(</a:t>
            </a:r>
            <a:r>
              <a:rPr lang="ru-RU" dirty="0" err="1"/>
              <a:t>групами</a:t>
            </a:r>
            <a:r>
              <a:rPr lang="ru-RU" dirty="0"/>
              <a:t>) та державою.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етнічними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(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асоціаціями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).</a:t>
            </a:r>
            <a:endParaRPr lang="en-US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 за </a:t>
            </a:r>
            <a:r>
              <a:rPr lang="ru-RU" dirty="0" err="1"/>
              <a:t>пріоритетними</a:t>
            </a:r>
            <a:r>
              <a:rPr lang="ru-RU" dirty="0"/>
              <a:t> </a:t>
            </a:r>
            <a:r>
              <a:rPr lang="ru-RU" dirty="0" err="1" smtClean="0"/>
              <a:t>цілями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 err="1" smtClean="0"/>
              <a:t>Соціально-економічні</a:t>
            </a:r>
            <a:r>
              <a:rPr lang="ru-RU" dirty="0" smtClean="0"/>
              <a:t> </a:t>
            </a:r>
            <a:r>
              <a:rPr lang="ru-RU" dirty="0" err="1" smtClean="0"/>
              <a:t>конфлікти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 err="1" smtClean="0"/>
              <a:t>Етно-територіальні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конфлікти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 err="1" smtClean="0"/>
              <a:t>Етно-демографічні</a:t>
            </a:r>
            <a:r>
              <a:rPr lang="ru-RU" dirty="0" smtClean="0"/>
              <a:t> </a:t>
            </a:r>
            <a:r>
              <a:rPr lang="ru-RU" dirty="0" err="1"/>
              <a:t>конфлікти</a:t>
            </a:r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91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79055"/>
            <a:ext cx="8596668" cy="506230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/>
              <a:t>За формами </a:t>
            </a:r>
            <a:r>
              <a:rPr lang="ru-RU" dirty="0" err="1"/>
              <a:t>прояву</a:t>
            </a:r>
            <a:r>
              <a:rPr lang="ru-RU" dirty="0"/>
              <a:t>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ru-RU" dirty="0" err="1"/>
              <a:t>Насильницькими</a:t>
            </a:r>
            <a:r>
              <a:rPr lang="ru-RU" dirty="0"/>
              <a:t> (</a:t>
            </a:r>
            <a:r>
              <a:rPr lang="ru-RU" dirty="0" err="1"/>
              <a:t>депортація</a:t>
            </a:r>
            <a:r>
              <a:rPr lang="ru-RU" dirty="0"/>
              <a:t>, геноцид, </a:t>
            </a:r>
            <a:r>
              <a:rPr lang="ru-RU" dirty="0" err="1"/>
              <a:t>терор</a:t>
            </a:r>
            <a:r>
              <a:rPr lang="ru-RU" dirty="0"/>
              <a:t>, погроми та </a:t>
            </a: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заворушення</a:t>
            </a:r>
            <a:r>
              <a:rPr lang="ru-RU" dirty="0"/>
              <a:t>).</a:t>
            </a:r>
            <a:endParaRPr lang="en-US" dirty="0"/>
          </a:p>
          <a:p>
            <a:r>
              <a:rPr lang="ru-RU" dirty="0" err="1"/>
              <a:t>Ненасильницькими</a:t>
            </a:r>
            <a:r>
              <a:rPr lang="ru-RU" dirty="0"/>
              <a:t> (</a:t>
            </a:r>
            <a:r>
              <a:rPr lang="ru-RU" dirty="0" err="1"/>
              <a:t>національні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, </a:t>
            </a:r>
            <a:r>
              <a:rPr lang="ru-RU" dirty="0" err="1"/>
              <a:t>стихійні</a:t>
            </a:r>
            <a:r>
              <a:rPr lang="ru-RU" dirty="0"/>
              <a:t> ходи, </a:t>
            </a:r>
            <a:r>
              <a:rPr lang="ru-RU" dirty="0" err="1"/>
              <a:t>мітинги</a:t>
            </a:r>
            <a:r>
              <a:rPr lang="ru-RU" dirty="0"/>
              <a:t>, </a:t>
            </a:r>
            <a:r>
              <a:rPr lang="ru-RU" dirty="0" err="1"/>
              <a:t>еміграція</a:t>
            </a:r>
            <a:r>
              <a:rPr lang="ru-RU" dirty="0"/>
              <a:t>), а часом - </a:t>
            </a:r>
            <a:r>
              <a:rPr lang="ru-RU" dirty="0" err="1"/>
              <a:t>довготривалими</a:t>
            </a:r>
            <a:r>
              <a:rPr lang="ru-RU" dirty="0"/>
              <a:t> і </a:t>
            </a:r>
            <a:r>
              <a:rPr lang="ru-RU" dirty="0" err="1"/>
              <a:t>короткочасними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3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3058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виокремити</a:t>
            </a:r>
            <a:r>
              <a:rPr lang="ru-RU" sz="2000" dirty="0"/>
              <a:t> </a:t>
            </a:r>
            <a:r>
              <a:rPr lang="ru-RU" sz="2000" dirty="0" err="1"/>
              <a:t>чотири</a:t>
            </a:r>
            <a:r>
              <a:rPr lang="ru-RU" sz="2000" dirty="0"/>
              <a:t> </a:t>
            </a:r>
            <a:r>
              <a:rPr lang="ru-RU" sz="2000" dirty="0" err="1"/>
              <a:t>умови</a:t>
            </a:r>
            <a:r>
              <a:rPr lang="ru-RU" sz="2000" dirty="0"/>
              <a:t> </a:t>
            </a:r>
            <a:r>
              <a:rPr lang="ru-RU" sz="2000" dirty="0" err="1" smtClean="0"/>
              <a:t>перебігу</a:t>
            </a:r>
            <a:r>
              <a:rPr lang="ru-RU" sz="2000" dirty="0" smtClean="0"/>
              <a:t>  </a:t>
            </a:r>
            <a:r>
              <a:rPr lang="ru-RU" sz="2000" dirty="0" err="1" smtClean="0"/>
              <a:t>етнічних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конфліктів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, у свою </a:t>
            </a:r>
            <a:r>
              <a:rPr lang="ru-RU" sz="2000" dirty="0" err="1"/>
              <a:t>чергу</a:t>
            </a:r>
            <a:r>
              <a:rPr lang="ru-RU" sz="2000" dirty="0"/>
              <a:t>, </a:t>
            </a:r>
            <a:r>
              <a:rPr lang="ru-RU" sz="2000" dirty="0" err="1"/>
              <a:t>уможливлює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 smtClean="0"/>
              <a:t>типологізацію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етнічними</a:t>
            </a:r>
            <a:r>
              <a:rPr lang="ru-RU" dirty="0"/>
              <a:t> </a:t>
            </a:r>
            <a:r>
              <a:rPr lang="ru-RU" dirty="0" err="1"/>
              <a:t>спільнотами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, як правило, </a:t>
            </a:r>
            <a:r>
              <a:rPr lang="ru-RU" dirty="0" err="1"/>
              <a:t>співпадають</a:t>
            </a:r>
            <a:r>
              <a:rPr lang="ru-RU" dirty="0"/>
              <a:t> з кордонами </a:t>
            </a:r>
            <a:r>
              <a:rPr lang="ru-RU" dirty="0" err="1"/>
              <a:t>держави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2. </a:t>
            </a:r>
            <a:r>
              <a:rPr lang="ru-RU" dirty="0" err="1"/>
              <a:t>Конфлікт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, де </a:t>
            </a:r>
            <a:r>
              <a:rPr lang="ru-RU" dirty="0" err="1"/>
              <a:t>одвічно</a:t>
            </a:r>
            <a:r>
              <a:rPr lang="ru-RU" dirty="0"/>
              <a:t> </a:t>
            </a:r>
            <a:r>
              <a:rPr lang="ru-RU" dirty="0" err="1"/>
              <a:t>перебували</a:t>
            </a:r>
            <a:r>
              <a:rPr lang="ru-RU" dirty="0"/>
              <a:t>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3. </a:t>
            </a:r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суверенною державою і </a:t>
            </a:r>
            <a:r>
              <a:rPr lang="ru-RU" dirty="0" err="1"/>
              <a:t>щонайменше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етнічною</a:t>
            </a:r>
            <a:r>
              <a:rPr lang="ru-RU" dirty="0"/>
              <a:t> </a:t>
            </a:r>
            <a:r>
              <a:rPr lang="ru-RU" dirty="0" err="1"/>
              <a:t>спільнотою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/>
              <a:t>4. </a:t>
            </a:r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незалежними</a:t>
            </a:r>
            <a:r>
              <a:rPr lang="ru-RU" dirty="0"/>
              <a:t> </a:t>
            </a:r>
            <a:r>
              <a:rPr lang="ru-RU" dirty="0" err="1"/>
              <a:t>політичними</a:t>
            </a:r>
            <a:r>
              <a:rPr lang="ru-RU" dirty="0"/>
              <a:t> </a:t>
            </a:r>
            <a:r>
              <a:rPr lang="ru-RU" dirty="0" err="1"/>
              <a:t>одиницями</a:t>
            </a:r>
            <a:r>
              <a:rPr lang="ru-RU" dirty="0"/>
              <a:t> (державами),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самостійні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396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5258</TotalTime>
  <Words>975</Words>
  <Application>Microsoft Office PowerPoint</Application>
  <PresentationFormat>Широкоэкранный</PresentationFormat>
  <Paragraphs>89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Аспект</vt:lpstr>
      <vt:lpstr>Психологічні особливості етнічних конфліктів </vt:lpstr>
      <vt:lpstr>Презентация PowerPoint</vt:lpstr>
      <vt:lpstr>Суб'єктами етнічного конфлікту є насамперед групи</vt:lpstr>
      <vt:lpstr>Презентация PowerPoint</vt:lpstr>
      <vt:lpstr>Специфічна особливість  етнічних конфліктів полягає у принциповій неможливості їхнього розрізнення за допомогою логіки, раціоналізму. </vt:lpstr>
      <vt:lpstr>Етнічні конфлікти супроводжуються певною динамічно мінливою соціально-політичною ситуацією, породженою неприйняттям становища, що склалося раніше, суттєвою частиною представників однієї (декільких) з місцевих етнічних груп, і проявляється у вигляді хоча б одного з наступних дій цієї групи: </vt:lpstr>
      <vt:lpstr>Презентация PowerPoint</vt:lpstr>
      <vt:lpstr>Презентация PowerPoint</vt:lpstr>
      <vt:lpstr>Можна виокремити чотири умови перебігу  етнічних конфліктів, що, у свою чергу, уможливлює їх типологізацію</vt:lpstr>
      <vt:lpstr>Типи етнічних конфліктів </vt:lpstr>
      <vt:lpstr>Психологічними причинами етнічних конфліктів можуть бути:</vt:lpstr>
      <vt:lpstr>Презентация PowerPoint</vt:lpstr>
      <vt:lpstr>Презентация PowerPoint</vt:lpstr>
      <vt:lpstr>Презентация PowerPoint</vt:lpstr>
      <vt:lpstr>Форми вияву і динаміка етнічних конфліктів </vt:lpstr>
      <vt:lpstr>Конфлікт переходить з психологічного до поведінкового рівня:</vt:lpstr>
      <vt:lpstr>Найтиповішими формами прояву антагоністичних етнічних відносин вважаються: </vt:lpstr>
      <vt:lpstr>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етносу та нації в етнопсихології</dc:title>
  <dc:creator>User</dc:creator>
  <cp:lastModifiedBy>User</cp:lastModifiedBy>
  <cp:revision>42</cp:revision>
  <dcterms:created xsi:type="dcterms:W3CDTF">2022-10-14T08:53:15Z</dcterms:created>
  <dcterms:modified xsi:type="dcterms:W3CDTF">2022-10-27T18:19:52Z</dcterms:modified>
</cp:coreProperties>
</file>