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342" r:id="rId5"/>
    <p:sldId id="369" r:id="rId6"/>
    <p:sldId id="371" r:id="rId7"/>
    <p:sldId id="343" r:id="rId8"/>
    <p:sldId id="372" r:id="rId9"/>
    <p:sldId id="345" r:id="rId10"/>
    <p:sldId id="373" r:id="rId11"/>
    <p:sldId id="348" r:id="rId12"/>
    <p:sldId id="351" r:id="rId13"/>
    <p:sldId id="352" r:id="rId14"/>
    <p:sldId id="374" r:id="rId15"/>
    <p:sldId id="375" r:id="rId16"/>
    <p:sldId id="355" r:id="rId17"/>
    <p:sldId id="356" r:id="rId18"/>
    <p:sldId id="357" r:id="rId19"/>
    <p:sldId id="376" r:id="rId20"/>
    <p:sldId id="365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7150416802504639"/>
                  <c:y val="8.09961683843914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35-42F4-8A59-D67C6EE72F4D}"/>
                </c:ext>
              </c:extLst>
            </c:dLbl>
            <c:dLbl>
              <c:idx val="1"/>
              <c:layout>
                <c:manualLayout>
                  <c:x val="7.6574028204516378E-2"/>
                  <c:y val="-0.159962846505427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ст. 162 «</a:t>
                    </a:r>
                    <a:r>
                      <a:rPr lang="ru-RU" dirty="0" err="1"/>
                      <a:t>Порушення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недоторканості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житла</a:t>
                    </a:r>
                    <a:r>
                      <a:rPr lang="ru-RU" dirty="0"/>
                      <a:t>»
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5-42F4-8A59-D67C6EE72F4D}"/>
                </c:ext>
              </c:extLst>
            </c:dLbl>
            <c:dLbl>
              <c:idx val="2"/>
              <c:layout>
                <c:manualLayout>
                  <c:x val="0.10132549024607464"/>
                  <c:y val="-1.91231981976163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35-42F4-8A59-D67C6EE72F4D}"/>
                </c:ext>
              </c:extLst>
            </c:dLbl>
            <c:dLbl>
              <c:idx val="4"/>
              <c:layout>
                <c:manualLayout>
                  <c:x val="0.10596466057505451"/>
                  <c:y val="0.112574055079151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5-42F4-8A59-D67C6EE72F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ст. 164</c:v>
                </c:pt>
                <c:pt idx="1">
                  <c:v>ст. 162 </c:v>
                </c:pt>
                <c:pt idx="2">
                  <c:v>ст. 172 </c:v>
                </c:pt>
                <c:pt idx="3">
                  <c:v>ст. 175</c:v>
                </c:pt>
                <c:pt idx="4">
                  <c:v>Інші</c:v>
                </c:pt>
                <c:pt idx="5">
                  <c:v>ст. 182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0.34</c:v>
                </c:pt>
                <c:pt idx="1">
                  <c:v>0.36</c:v>
                </c:pt>
                <c:pt idx="2">
                  <c:v>0.04</c:v>
                </c:pt>
                <c:pt idx="3">
                  <c:v>0.05</c:v>
                </c:pt>
                <c:pt idx="4">
                  <c:v>0.13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5-42F4-8A59-D67C6EE72F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3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2341-1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77-19#n695" TargetMode="External"/><Relationship Id="rId2" Type="http://schemas.openxmlformats.org/officeDocument/2006/relationships/hyperlink" Target="https://zakon.rada.gov.ua/laws/show/1700-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198-20#n162" TargetMode="External"/><Relationship Id="rId5" Type="http://schemas.openxmlformats.org/officeDocument/2006/relationships/hyperlink" Target="https://zakon.rada.gov.ua/laws/show/140-20#n24" TargetMode="External"/><Relationship Id="rId4" Type="http://schemas.openxmlformats.org/officeDocument/2006/relationships/hyperlink" Target="https://zakon.rada.gov.ua/laws/show/2581-19#n9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Users\lenvo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3223270" cy="26471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748" name="Picture 4" descr="ÐÐ°ÑÑÐ¸Ð½ÐºÐ¸ Ð¿Ð¾ Ð·Ð°Ð¿ÑÐ¾ÑÑ ÑÑÑ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941168"/>
            <a:ext cx="2812146" cy="15841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036912"/>
          </a:xfrm>
        </p:spPr>
        <p:txBody>
          <a:bodyPr>
            <a:noAutofit/>
          </a:bodyPr>
          <a:lstStyle/>
          <a:p>
            <a:r>
              <a:rPr lang="ru-RU" sz="3600" b="1" cap="all" dirty="0" err="1">
                <a:solidFill>
                  <a:schemeClr val="tx1"/>
                </a:solidFill>
              </a:rPr>
              <a:t>Кримінальні</a:t>
            </a:r>
            <a:r>
              <a:rPr lang="ru-RU" sz="3600" b="1" cap="all" dirty="0">
                <a:solidFill>
                  <a:schemeClr val="tx1"/>
                </a:solidFill>
              </a:rPr>
              <a:t> </a:t>
            </a:r>
            <a:r>
              <a:rPr lang="ru-RU" sz="3600" b="1" cap="all" dirty="0" err="1">
                <a:solidFill>
                  <a:schemeClr val="tx1"/>
                </a:solidFill>
              </a:rPr>
              <a:t>правопорушення</a:t>
            </a:r>
            <a:r>
              <a:rPr lang="ru-RU" sz="3600" b="1" cap="all" dirty="0">
                <a:solidFill>
                  <a:schemeClr val="tx1"/>
                </a:solidFill>
              </a:rPr>
              <a:t>  </a:t>
            </a:r>
            <a:r>
              <a:rPr lang="ru-RU" sz="3600" b="1" dirty="0">
                <a:solidFill>
                  <a:schemeClr val="tx1"/>
                </a:solidFill>
              </a:rPr>
              <a:t>ПРОТИ </a:t>
            </a:r>
            <a:r>
              <a:rPr lang="uk-UA" sz="3600" b="1" dirty="0">
                <a:solidFill>
                  <a:schemeClr val="tx1"/>
                </a:solidFill>
              </a:rPr>
              <a:t>ВИБОРЧИХ, ТРУДОВИХ ТА ІНШИХ ОСОБИСТИХ ПРАВ І СВОБОД ЛЮДИНИ І ГРОМАДЯНИНА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470025"/>
          </a:xfrm>
        </p:spPr>
        <p:txBody>
          <a:bodyPr>
            <a:normAutofit/>
          </a:bodyPr>
          <a:lstStyle/>
          <a:p>
            <a:r>
              <a:rPr lang="uk-UA" b="1" dirty="0"/>
              <a:t>   ТЕМА 6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²Ð¸Ð±Ð¾Ñ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359336" cy="21602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447675" algn="just">
              <a:buNone/>
            </a:pPr>
            <a:r>
              <a:rPr lang="ru-RU" sz="3000" b="1" i="1" dirty="0" err="1"/>
              <a:t>Незаконним</a:t>
            </a:r>
            <a:r>
              <a:rPr lang="ru-RU" sz="3000" dirty="0"/>
              <a:t> </a:t>
            </a:r>
            <a:r>
              <a:rPr lang="ru-RU" sz="3000" dirty="0" err="1"/>
              <a:t>є</a:t>
            </a:r>
            <a:r>
              <a:rPr lang="ru-RU" sz="3000" dirty="0"/>
              <a:t> </a:t>
            </a:r>
            <a:r>
              <a:rPr lang="ru-RU" sz="3000" dirty="0" err="1"/>
              <a:t>будь-яке</a:t>
            </a:r>
            <a:r>
              <a:rPr lang="ru-RU" sz="3000" dirty="0"/>
              <a:t> </a:t>
            </a:r>
            <a:r>
              <a:rPr lang="ru-RU" sz="3000" b="1" i="1" dirty="0" err="1"/>
              <a:t>проникнення</a:t>
            </a:r>
            <a:r>
              <a:rPr lang="ru-RU" sz="3000" b="1" i="1" dirty="0"/>
              <a:t> до </a:t>
            </a:r>
            <a:r>
              <a:rPr lang="ru-RU" sz="3000" b="1" i="1" dirty="0" err="1"/>
              <a:t>житла</a:t>
            </a:r>
            <a:r>
              <a:rPr lang="ru-RU" sz="3000" dirty="0"/>
              <a:t> </a:t>
            </a:r>
            <a:r>
              <a:rPr lang="ru-RU" sz="3000" dirty="0" err="1"/>
              <a:t>всупереч</a:t>
            </a:r>
            <a:r>
              <a:rPr lang="ru-RU" sz="3000" dirty="0"/>
              <a:t> чинному </a:t>
            </a:r>
            <a:r>
              <a:rPr lang="ru-RU" sz="3000" dirty="0" err="1"/>
              <a:t>законодавству</a:t>
            </a:r>
            <a:r>
              <a:rPr lang="ru-RU" sz="3000" dirty="0"/>
              <a:t>. </a:t>
            </a:r>
          </a:p>
          <a:p>
            <a:pPr marL="0" indent="447675" algn="just">
              <a:buNone/>
            </a:pPr>
            <a:r>
              <a:rPr lang="ru-RU" sz="3000" b="1" i="1" dirty="0" err="1"/>
              <a:t>Незаконним</a:t>
            </a:r>
            <a:r>
              <a:rPr lang="ru-RU" sz="3000" dirty="0"/>
              <a:t> </a:t>
            </a:r>
            <a:r>
              <a:rPr lang="ru-RU" sz="3000" dirty="0" err="1"/>
              <a:t>вважається</a:t>
            </a:r>
            <a:r>
              <a:rPr lang="ru-RU" sz="3000" dirty="0"/>
              <a:t> </a:t>
            </a:r>
            <a:r>
              <a:rPr lang="ru-RU" sz="3000" b="1" i="1" dirty="0" err="1"/>
              <a:t>обшук</a:t>
            </a:r>
            <a:r>
              <a:rPr lang="ru-RU" sz="3000" dirty="0"/>
              <a:t>, </a:t>
            </a:r>
            <a:r>
              <a:rPr lang="ru-RU" sz="3000" dirty="0" err="1"/>
              <a:t>здійснюваний</a:t>
            </a:r>
            <a:r>
              <a:rPr lang="ru-RU" sz="3000" dirty="0"/>
              <a:t> особами, </a:t>
            </a:r>
            <a:r>
              <a:rPr lang="ru-RU" sz="3000" dirty="0" err="1"/>
              <a:t>які</a:t>
            </a:r>
            <a:r>
              <a:rPr lang="ru-RU" sz="3000" dirty="0"/>
              <a:t> не </a:t>
            </a:r>
            <a:r>
              <a:rPr lang="ru-RU" sz="3000" dirty="0" err="1"/>
              <a:t>мають</a:t>
            </a:r>
            <a:r>
              <a:rPr lang="ru-RU" sz="3000" dirty="0"/>
              <a:t> на </a:t>
            </a:r>
            <a:r>
              <a:rPr lang="ru-RU" sz="3000" dirty="0" err="1"/>
              <a:t>це</a:t>
            </a:r>
            <a:r>
              <a:rPr lang="ru-RU" sz="3000" dirty="0"/>
              <a:t> права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вчинений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</a:t>
            </a:r>
            <a:r>
              <a:rPr lang="ru-RU" sz="3000" dirty="0" err="1"/>
              <a:t>порушенням</a:t>
            </a:r>
            <a:r>
              <a:rPr lang="ru-RU" sz="3000" dirty="0"/>
              <a:t> </a:t>
            </a:r>
            <a:r>
              <a:rPr lang="ru-RU" sz="3000" dirty="0" err="1"/>
              <a:t>Кримінально</a:t>
            </a:r>
            <a:r>
              <a:rPr lang="uk-UA" sz="3000" dirty="0" err="1"/>
              <a:t>го</a:t>
            </a:r>
            <a:r>
              <a:rPr lang="uk-UA" sz="3000" dirty="0"/>
              <a:t> </a:t>
            </a:r>
            <a:r>
              <a:rPr lang="ru-RU" sz="3000" dirty="0" err="1"/>
              <a:t>процесуального</a:t>
            </a:r>
            <a:r>
              <a:rPr lang="ru-RU" sz="3000" dirty="0"/>
              <a:t> кодексу </a:t>
            </a:r>
            <a:r>
              <a:rPr lang="ru-RU" sz="3000" dirty="0" err="1"/>
              <a:t>України</a:t>
            </a:r>
            <a:r>
              <a:rPr lang="ru-RU" sz="3000" dirty="0"/>
              <a:t>, </a:t>
            </a:r>
            <a:r>
              <a:rPr lang="ru-RU" sz="3000" dirty="0" err="1"/>
              <a:t>тобто</a:t>
            </a:r>
            <a:r>
              <a:rPr lang="ru-RU" sz="3000" dirty="0"/>
              <a:t> особами, </a:t>
            </a:r>
            <a:r>
              <a:rPr lang="ru-RU" sz="3000" dirty="0" err="1"/>
              <a:t>які</a:t>
            </a:r>
            <a:r>
              <a:rPr lang="ru-RU" sz="3000" dirty="0"/>
              <a:t> за </a:t>
            </a:r>
            <a:r>
              <a:rPr lang="ru-RU" sz="3000" dirty="0" err="1"/>
              <a:t>певних</a:t>
            </a:r>
            <a:r>
              <a:rPr lang="ru-RU" sz="3000" dirty="0"/>
              <a:t> умов </a:t>
            </a:r>
            <a:r>
              <a:rPr lang="ru-RU" sz="3000" dirty="0" err="1"/>
              <a:t>мають</a:t>
            </a:r>
            <a:r>
              <a:rPr lang="ru-RU" sz="3000" dirty="0"/>
              <a:t> на </a:t>
            </a:r>
            <a:r>
              <a:rPr lang="ru-RU" sz="3000" dirty="0" err="1"/>
              <a:t>це</a:t>
            </a:r>
            <a:r>
              <a:rPr lang="ru-RU" sz="3000" dirty="0"/>
              <a:t> право, </a:t>
            </a:r>
            <a:r>
              <a:rPr lang="ru-RU" sz="3000" dirty="0" err="1"/>
              <a:t>але</a:t>
            </a:r>
            <a:r>
              <a:rPr lang="ru-RU" sz="3000" dirty="0"/>
              <a:t> в </a:t>
            </a:r>
            <a:r>
              <a:rPr lang="ru-RU" sz="3000" dirty="0" err="1"/>
              <a:t>цьому</a:t>
            </a:r>
            <a:r>
              <a:rPr lang="ru-RU" sz="3000" dirty="0"/>
              <a:t> </a:t>
            </a:r>
            <a:r>
              <a:rPr lang="ru-RU" sz="3000" dirty="0" err="1"/>
              <a:t>випадку</a:t>
            </a:r>
            <a:r>
              <a:rPr lang="ru-RU" sz="3000" dirty="0"/>
              <a:t> не </a:t>
            </a:r>
            <a:r>
              <a:rPr lang="ru-RU" sz="3000" dirty="0" err="1"/>
              <a:t>були</a:t>
            </a:r>
            <a:r>
              <a:rPr lang="ru-RU" sz="3000" dirty="0"/>
              <a:t> </a:t>
            </a:r>
            <a:r>
              <a:rPr lang="ru-RU" sz="3000" dirty="0" err="1"/>
              <a:t>наділені</a:t>
            </a:r>
            <a:r>
              <a:rPr lang="ru-RU" sz="3000" dirty="0"/>
              <a:t> </a:t>
            </a:r>
            <a:r>
              <a:rPr lang="ru-RU" sz="3000" dirty="0" err="1"/>
              <a:t>необхідними</a:t>
            </a:r>
            <a:r>
              <a:rPr lang="ru-RU" sz="3000" dirty="0"/>
              <a:t> </a:t>
            </a:r>
            <a:r>
              <a:rPr lang="ru-RU" sz="3000" dirty="0" err="1"/>
              <a:t>повноваженнями</a:t>
            </a:r>
            <a:r>
              <a:rPr lang="ru-RU" sz="3000" dirty="0"/>
              <a:t>.</a:t>
            </a:r>
          </a:p>
          <a:p>
            <a:pPr marL="0" indent="447675" algn="just">
              <a:buNone/>
            </a:pPr>
            <a:r>
              <a:rPr lang="ru-RU" sz="3000" b="1" i="1" dirty="0" err="1"/>
              <a:t>Незаконне</a:t>
            </a:r>
            <a:r>
              <a:rPr lang="ru-RU" sz="3000" b="1" i="1" dirty="0"/>
              <a:t> </a:t>
            </a:r>
            <a:r>
              <a:rPr lang="ru-RU" sz="3000" b="1" i="1" dirty="0" err="1"/>
              <a:t>виселення</a:t>
            </a:r>
            <a:r>
              <a:rPr lang="ru-RU" sz="3000" dirty="0"/>
              <a:t> </a:t>
            </a:r>
            <a:r>
              <a:rPr lang="ru-RU" sz="3000" dirty="0" err="1"/>
              <a:t>має</a:t>
            </a:r>
            <a:r>
              <a:rPr lang="ru-RU" sz="3000" dirty="0"/>
              <a:t> </a:t>
            </a:r>
            <a:r>
              <a:rPr lang="ru-RU" sz="3000" dirty="0" err="1"/>
              <a:t>місце</a:t>
            </a:r>
            <a:r>
              <a:rPr lang="ru-RU" sz="3000" dirty="0"/>
              <a:t> у </a:t>
            </a:r>
            <a:r>
              <a:rPr lang="ru-RU" sz="3000" dirty="0" err="1"/>
              <a:t>разі</a:t>
            </a:r>
            <a:r>
              <a:rPr lang="ru-RU" sz="3000" dirty="0"/>
              <a:t>, </a:t>
            </a:r>
            <a:r>
              <a:rPr lang="ru-RU" sz="3000" dirty="0" err="1"/>
              <a:t>якщо</a:t>
            </a:r>
            <a:r>
              <a:rPr lang="ru-RU" sz="3000" dirty="0"/>
              <a:t> </a:t>
            </a:r>
            <a:r>
              <a:rPr lang="ru-RU" sz="3000" dirty="0" err="1"/>
              <a:t>воно</a:t>
            </a:r>
            <a:r>
              <a:rPr lang="ru-RU" sz="3000" dirty="0"/>
              <a:t> </a:t>
            </a:r>
            <a:r>
              <a:rPr lang="ru-RU" sz="3000" dirty="0" err="1"/>
              <a:t>здійснюється</a:t>
            </a:r>
            <a:r>
              <a:rPr lang="ru-RU" sz="3000" dirty="0"/>
              <a:t> без </a:t>
            </a:r>
            <a:r>
              <a:rPr lang="ru-RU" sz="3000" dirty="0" err="1"/>
              <a:t>законних</a:t>
            </a:r>
            <a:r>
              <a:rPr lang="ru-RU" sz="3000" dirty="0"/>
              <a:t> </a:t>
            </a:r>
            <a:r>
              <a:rPr lang="ru-RU" sz="3000" dirty="0" err="1"/>
              <a:t>підстав</a:t>
            </a:r>
            <a:r>
              <a:rPr lang="ru-RU" sz="3000" dirty="0"/>
              <a:t>, </a:t>
            </a:r>
            <a:r>
              <a:rPr lang="ru-RU" sz="3000" dirty="0" err="1"/>
              <a:t>тобто</a:t>
            </a:r>
            <a:r>
              <a:rPr lang="ru-RU" sz="3000" dirty="0"/>
              <a:t> </a:t>
            </a:r>
            <a:r>
              <a:rPr lang="ru-RU" sz="3000" dirty="0" err="1"/>
              <a:t>без</a:t>
            </a:r>
            <a:r>
              <a:rPr lang="ru-RU" sz="3000" dirty="0"/>
              <a:t> судового </a:t>
            </a:r>
            <a:r>
              <a:rPr lang="ru-RU" sz="3000" dirty="0" err="1"/>
              <a:t>рішення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вступило в </a:t>
            </a:r>
            <a:r>
              <a:rPr lang="ru-RU" sz="3000" dirty="0" err="1"/>
              <a:t>законну</a:t>
            </a:r>
            <a:r>
              <a:rPr lang="ru-RU" sz="3000" dirty="0"/>
              <a:t> силу.</a:t>
            </a:r>
          </a:p>
          <a:p>
            <a:pPr marL="0" indent="447675" algn="just">
              <a:buNone/>
            </a:pPr>
            <a:r>
              <a:rPr lang="ru-RU" sz="3000" b="1" i="1" dirty="0" err="1"/>
              <a:t>Іншими</a:t>
            </a:r>
            <a:r>
              <a:rPr lang="ru-RU" sz="3000" b="1" i="1" dirty="0"/>
              <a:t> </a:t>
            </a:r>
            <a:r>
              <a:rPr lang="ru-RU" sz="3000" b="1" i="1" dirty="0" err="1"/>
              <a:t>дії</a:t>
            </a:r>
            <a:r>
              <a:rPr lang="ru-RU" sz="3000" b="1" i="1" dirty="0"/>
              <a:t>, </a:t>
            </a:r>
            <a:r>
              <a:rPr lang="ru-RU" sz="3000" b="1" i="1" dirty="0" err="1"/>
              <a:t>що</a:t>
            </a:r>
            <a:r>
              <a:rPr lang="ru-RU" sz="3000" b="1" i="1" dirty="0"/>
              <a:t> </a:t>
            </a:r>
            <a:r>
              <a:rPr lang="ru-RU" sz="3000" b="1" i="1" dirty="0" err="1"/>
              <a:t>порушують</a:t>
            </a:r>
            <a:r>
              <a:rPr lang="ru-RU" sz="3000" b="1" i="1" dirty="0"/>
              <a:t> </a:t>
            </a:r>
            <a:r>
              <a:rPr lang="ru-RU" sz="3000" b="1" i="1" dirty="0" err="1"/>
              <a:t>недоторканність</a:t>
            </a:r>
            <a:r>
              <a:rPr lang="ru-RU" sz="3000" b="1" i="1" dirty="0"/>
              <a:t> </a:t>
            </a:r>
            <a:r>
              <a:rPr lang="ru-RU" sz="3000" b="1" i="1" dirty="0" err="1"/>
              <a:t>житла</a:t>
            </a:r>
            <a:r>
              <a:rPr lang="ru-RU" sz="3000" b="1" i="1" dirty="0"/>
              <a:t> </a:t>
            </a:r>
            <a:r>
              <a:rPr lang="ru-RU" sz="3000" b="1" i="1" dirty="0" err="1"/>
              <a:t>громадян</a:t>
            </a:r>
            <a:r>
              <a:rPr lang="ru-RU" sz="3000" dirty="0"/>
              <a:t> -</a:t>
            </a:r>
            <a:r>
              <a:rPr lang="ru-RU" sz="3000" dirty="0" err="1"/>
              <a:t>будь-яке</a:t>
            </a:r>
            <a:r>
              <a:rPr lang="ru-RU" sz="3000" dirty="0"/>
              <a:t> </a:t>
            </a:r>
            <a:r>
              <a:rPr lang="ru-RU" sz="3000" dirty="0" err="1"/>
              <a:t>інше</a:t>
            </a:r>
            <a:r>
              <a:rPr lang="ru-RU" sz="3000" dirty="0"/>
              <a:t> </a:t>
            </a:r>
            <a:r>
              <a:rPr lang="ru-RU" sz="3000" dirty="0" err="1"/>
              <a:t>вторгнення</a:t>
            </a:r>
            <a:r>
              <a:rPr lang="ru-RU" sz="3000" dirty="0"/>
              <a:t> до </a:t>
            </a:r>
            <a:r>
              <a:rPr lang="ru-RU" sz="3000" dirty="0" err="1"/>
              <a:t>житла</a:t>
            </a:r>
            <a:r>
              <a:rPr lang="ru-RU" sz="3000" dirty="0"/>
              <a:t> </a:t>
            </a:r>
            <a:r>
              <a:rPr lang="ru-RU" sz="3000" dirty="0" err="1"/>
              <a:t>проти</a:t>
            </a:r>
            <a:r>
              <a:rPr lang="ru-RU" sz="3000" dirty="0"/>
              <a:t> </a:t>
            </a:r>
            <a:r>
              <a:rPr lang="ru-RU" sz="3000" dirty="0" err="1"/>
              <a:t>волі</a:t>
            </a:r>
            <a:r>
              <a:rPr lang="ru-RU" sz="3000" dirty="0"/>
              <a:t> </a:t>
            </a:r>
            <a:r>
              <a:rPr lang="ru-RU" sz="3000" dirty="0" err="1"/>
              <a:t>осіб</a:t>
            </a:r>
            <a:r>
              <a:rPr lang="ru-RU" sz="3000" dirty="0"/>
              <a:t>, </a:t>
            </a:r>
            <a:r>
              <a:rPr lang="ru-RU" sz="3000" dirty="0" err="1"/>
              <a:t>які</a:t>
            </a:r>
            <a:r>
              <a:rPr lang="ru-RU" sz="3000" dirty="0"/>
              <a:t> там </a:t>
            </a:r>
            <a:r>
              <a:rPr lang="ru-RU" sz="3000" dirty="0" err="1"/>
              <a:t>проживають</a:t>
            </a:r>
            <a:r>
              <a:rPr lang="ru-RU" sz="3000" dirty="0"/>
              <a:t>, за </a:t>
            </a:r>
            <a:r>
              <a:rPr lang="ru-RU" sz="3000" dirty="0" err="1"/>
              <a:t>винятком</a:t>
            </a:r>
            <a:r>
              <a:rPr lang="ru-RU" sz="3000" dirty="0"/>
              <a:t> </a:t>
            </a:r>
            <a:r>
              <a:rPr lang="ru-RU" sz="3000" dirty="0" err="1"/>
              <a:t>випадків</a:t>
            </a:r>
            <a:r>
              <a:rPr lang="ru-RU" sz="3000" dirty="0"/>
              <a:t> </a:t>
            </a:r>
            <a:r>
              <a:rPr lang="ru-RU" sz="3000" dirty="0" err="1"/>
              <a:t>крайньої</a:t>
            </a:r>
            <a:r>
              <a:rPr lang="ru-RU" sz="3000" dirty="0"/>
              <a:t> </a:t>
            </a:r>
            <a:r>
              <a:rPr lang="ru-RU" sz="3000" dirty="0" err="1"/>
              <a:t>необхідності</a:t>
            </a:r>
            <a:r>
              <a:rPr lang="ru-RU" sz="30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114800" cy="223224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>
                <a:solidFill>
                  <a:schemeClr val="tx1"/>
                </a:solidFill>
              </a:rPr>
              <a:t>Суб’єктивна сторона –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uk-UA" dirty="0">
                <a:solidFill>
                  <a:schemeClr val="tx1"/>
                </a:solidFill>
              </a:rPr>
              <a:t>прямий умисел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42" name="AutoShape 2" descr="ÐÐ°ÑÑÐ¸Ð½ÐºÐ¸ Ð¿Ð¾ Ð·Ð°Ð¿ÑÐ¾ÑÑ Ð·Ð°Ð»Ð¾Ð¶Ð½Ð¸Ðº ÑÐµÐ±Ðµ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2696872"/>
            <a:ext cx="4320480" cy="3970318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Кваліфіковуючі</a:t>
            </a:r>
            <a:r>
              <a:rPr kumimoji="0" lang="ru-RU" sz="2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</a:t>
            </a:r>
            <a:r>
              <a:rPr kumimoji="0" lang="ru-RU" sz="2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(ч.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ст. 162)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вчинення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пр.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службовою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особою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вчинення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насильства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вчинення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погрозою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насильства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132856"/>
            <a:ext cx="4176464" cy="45243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/>
              <a:t>Насильство</a:t>
            </a:r>
            <a:r>
              <a:rPr lang="ru-RU" sz="2400" dirty="0"/>
              <a:t> - </a:t>
            </a:r>
            <a:r>
              <a:rPr lang="ru-RU" sz="2400" dirty="0" err="1"/>
              <a:t>фізичне</a:t>
            </a:r>
            <a:r>
              <a:rPr lang="ru-RU" sz="2400" dirty="0"/>
              <a:t> </a:t>
            </a:r>
            <a:r>
              <a:rPr lang="ru-RU" sz="2400" dirty="0" err="1"/>
              <a:t>насильство</a:t>
            </a:r>
            <a:r>
              <a:rPr lang="ru-RU" sz="2400" dirty="0"/>
              <a:t>, як </a:t>
            </a:r>
            <a:r>
              <a:rPr lang="ru-RU" sz="2400" dirty="0" err="1"/>
              <a:t>небезпечне</a:t>
            </a:r>
            <a:r>
              <a:rPr lang="ru-RU" sz="2400" dirty="0"/>
              <a:t>, так і </a:t>
            </a:r>
            <a:r>
              <a:rPr lang="ru-RU" sz="2400" dirty="0" err="1"/>
              <a:t>безпечне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 і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потерпілого</a:t>
            </a:r>
            <a:r>
              <a:rPr lang="ru-RU" sz="2400" dirty="0"/>
              <a:t>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заподіяло</a:t>
            </a:r>
            <a:r>
              <a:rPr lang="ru-RU" sz="2400" dirty="0"/>
              <a:t> </a:t>
            </a:r>
            <a:r>
              <a:rPr lang="ru-RU" sz="2400" dirty="0" err="1"/>
              <a:t>потерпілому</a:t>
            </a:r>
            <a:r>
              <a:rPr lang="ru-RU" sz="2400" dirty="0"/>
              <a:t> </a:t>
            </a:r>
            <a:r>
              <a:rPr lang="ru-RU" sz="2400" dirty="0" err="1"/>
              <a:t>легкі</a:t>
            </a:r>
            <a:r>
              <a:rPr lang="ru-RU" sz="2400" dirty="0"/>
              <a:t> </a:t>
            </a:r>
            <a:r>
              <a:rPr lang="ru-RU" sz="2400" dirty="0" err="1"/>
              <a:t>тілесні</a:t>
            </a:r>
            <a:r>
              <a:rPr lang="ru-RU" sz="2400" dirty="0"/>
              <a:t> </a:t>
            </a:r>
            <a:r>
              <a:rPr lang="ru-RU" sz="2400" dirty="0" err="1"/>
              <a:t>ушкодження</a:t>
            </a:r>
            <a:r>
              <a:rPr lang="ru-RU" sz="2400" dirty="0"/>
              <a:t>. </a:t>
            </a:r>
          </a:p>
          <a:p>
            <a:r>
              <a:rPr lang="ru-RU" sz="2400" b="1" i="1" dirty="0" err="1"/>
              <a:t>Погроза</a:t>
            </a:r>
            <a:r>
              <a:rPr lang="ru-RU" sz="2400" b="1" i="1" dirty="0"/>
              <a:t> </a:t>
            </a:r>
            <a:r>
              <a:rPr lang="ru-RU" sz="2400" b="1" i="1" dirty="0" err="1"/>
              <a:t>застосування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насильства</a:t>
            </a:r>
            <a:r>
              <a:rPr lang="ru-RU" sz="2400" b="1" i="1" dirty="0"/>
              <a:t> - </a:t>
            </a:r>
            <a:r>
              <a:rPr lang="ru-RU" sz="2400" dirty="0" err="1"/>
              <a:t>залякування</a:t>
            </a:r>
            <a:r>
              <a:rPr lang="ru-RU" sz="2400" dirty="0"/>
              <a:t> </a:t>
            </a:r>
            <a:r>
              <a:rPr lang="ru-RU" sz="2400" dirty="0" err="1"/>
              <a:t>потерпілого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до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фізичного</a:t>
            </a:r>
            <a:r>
              <a:rPr lang="ru-RU" sz="2400" dirty="0"/>
              <a:t> </a:t>
            </a:r>
            <a:r>
              <a:rPr lang="ru-RU" sz="2400" dirty="0" err="1"/>
              <a:t>насильства</a:t>
            </a:r>
            <a:r>
              <a:rPr lang="ru-RU" sz="2400" dirty="0"/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188640"/>
            <a:ext cx="4320480" cy="18722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Суб'єкт</a:t>
            </a:r>
            <a:r>
              <a:rPr lang="ru-RU" sz="2800" b="1" i="1" dirty="0"/>
              <a:t> </a:t>
            </a:r>
            <a:r>
              <a:rPr lang="ru-RU" sz="2800" b="1" i="1" dirty="0" err="1"/>
              <a:t>кр</a:t>
            </a:r>
            <a:r>
              <a:rPr lang="ru-RU" sz="2800" b="1" i="1" dirty="0"/>
              <a:t>. пр.</a:t>
            </a:r>
            <a:r>
              <a:rPr lang="ru-RU" sz="2800" dirty="0"/>
              <a:t> — </a:t>
            </a:r>
            <a:r>
              <a:rPr lang="ru-RU" sz="2800" dirty="0" err="1"/>
              <a:t>будь-яка</a:t>
            </a:r>
            <a:r>
              <a:rPr lang="ru-RU" sz="2800" dirty="0"/>
              <a:t> особа, а за ч. 2 — і </a:t>
            </a:r>
            <a:r>
              <a:rPr lang="ru-RU" sz="2800" dirty="0" err="1"/>
              <a:t>службова</a:t>
            </a:r>
            <a:r>
              <a:rPr lang="ru-RU" sz="2800" dirty="0"/>
              <a:t> особа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chemeClr val="tx1"/>
                </a:solidFill>
              </a:rPr>
              <a:t>3. Ухилення від сплати аліментів на утримання дітей (с</a:t>
            </a:r>
            <a:r>
              <a:rPr lang="ru-RU" b="1" dirty="0">
                <a:solidFill>
                  <a:schemeClr val="tx1"/>
                </a:solidFill>
              </a:rPr>
              <a:t>т</a:t>
            </a:r>
            <a:r>
              <a:rPr lang="uk-UA" b="1" dirty="0">
                <a:solidFill>
                  <a:schemeClr val="tx1"/>
                </a:solidFill>
              </a:rPr>
              <a:t>. 164 КК України).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i="1" dirty="0"/>
              <a:t>1. </a:t>
            </a:r>
            <a:r>
              <a:rPr lang="ru-RU" i="1" dirty="0" err="1"/>
              <a:t>Злісне</a:t>
            </a:r>
            <a:r>
              <a:rPr lang="ru-RU" i="1" dirty="0"/>
              <a:t> </a:t>
            </a:r>
            <a:r>
              <a:rPr lang="ru-RU" i="1" dirty="0" err="1"/>
              <a:t>ухилення</a:t>
            </a:r>
            <a:r>
              <a:rPr lang="ru-RU" i="1" dirty="0"/>
              <a:t> від </a:t>
            </a:r>
            <a:r>
              <a:rPr lang="ru-RU" i="1" dirty="0" err="1"/>
              <a:t>сплати</a:t>
            </a:r>
            <a:r>
              <a:rPr lang="ru-RU" i="1" dirty="0"/>
              <a:t> </a:t>
            </a:r>
            <a:r>
              <a:rPr lang="ru-RU" i="1" dirty="0" err="1"/>
              <a:t>встановлених</a:t>
            </a:r>
            <a:r>
              <a:rPr lang="ru-RU" i="1" dirty="0"/>
              <a:t> </a:t>
            </a:r>
            <a:r>
              <a:rPr lang="ru-RU" i="1" dirty="0" err="1"/>
              <a:t>рішенням</a:t>
            </a:r>
            <a:r>
              <a:rPr lang="ru-RU" i="1" dirty="0"/>
              <a:t> суду </a:t>
            </a:r>
            <a:r>
              <a:rPr lang="ru-RU" i="1" dirty="0" err="1"/>
              <a:t>коштів</a:t>
            </a:r>
            <a:r>
              <a:rPr lang="ru-RU" i="1" dirty="0"/>
              <a:t> на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(</a:t>
            </a:r>
            <a:r>
              <a:rPr lang="ru-RU" i="1" dirty="0" err="1"/>
              <a:t>аліментів</a:t>
            </a:r>
            <a:r>
              <a:rPr lang="ru-RU" i="1" dirty="0"/>
              <a:t>),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злісне</a:t>
            </a:r>
            <a:r>
              <a:rPr lang="ru-RU" i="1" dirty="0"/>
              <a:t> </a:t>
            </a:r>
            <a:r>
              <a:rPr lang="ru-RU" i="1" dirty="0" err="1"/>
              <a:t>ухилення</a:t>
            </a:r>
            <a:r>
              <a:rPr lang="ru-RU" i="1" dirty="0"/>
              <a:t> </a:t>
            </a:r>
            <a:r>
              <a:rPr lang="ru-RU" i="1" dirty="0" err="1"/>
              <a:t>батьків</a:t>
            </a:r>
            <a:r>
              <a:rPr lang="ru-RU" i="1" dirty="0"/>
              <a:t> від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неповнолітніх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непрацездатних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перебувають</a:t>
            </a:r>
            <a:r>
              <a:rPr lang="ru-RU" i="1" dirty="0"/>
              <a:t> на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утриманні</a:t>
            </a:r>
            <a:r>
              <a:rPr lang="ru-RU" i="1" dirty="0"/>
              <a:t>, -</a:t>
            </a:r>
            <a:endParaRPr lang="ru-RU" dirty="0"/>
          </a:p>
          <a:p>
            <a:pPr marL="0" indent="447675">
              <a:buNone/>
            </a:pPr>
            <a:r>
              <a:rPr lang="ru-RU" i="1" dirty="0" err="1"/>
              <a:t>карається</a:t>
            </a:r>
            <a:r>
              <a:rPr lang="ru-RU" i="1" dirty="0"/>
              <a:t> </a:t>
            </a:r>
            <a:r>
              <a:rPr lang="ru-RU" i="1" dirty="0" err="1"/>
              <a:t>громадськими</a:t>
            </a:r>
            <a:r>
              <a:rPr lang="ru-RU" i="1" dirty="0"/>
              <a:t> роботами на строк від </a:t>
            </a:r>
            <a:r>
              <a:rPr lang="ru-RU" i="1" dirty="0" err="1"/>
              <a:t>вісімдесяти</a:t>
            </a:r>
            <a:r>
              <a:rPr lang="ru-RU" i="1" dirty="0"/>
              <a:t> до ста </a:t>
            </a:r>
            <a:r>
              <a:rPr lang="ru-RU" i="1" dirty="0" err="1"/>
              <a:t>двадцяти</a:t>
            </a:r>
            <a:r>
              <a:rPr lang="ru-RU" i="1" dirty="0"/>
              <a:t> годин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арештом</a:t>
            </a:r>
            <a:r>
              <a:rPr lang="ru-RU" i="1" dirty="0"/>
              <a:t> на строк до </a:t>
            </a:r>
            <a:r>
              <a:rPr lang="ru-RU" i="1" dirty="0" err="1"/>
              <a:t>трьох</a:t>
            </a:r>
            <a:r>
              <a:rPr lang="ru-RU" i="1" dirty="0"/>
              <a:t> </a:t>
            </a:r>
            <a:r>
              <a:rPr lang="ru-RU" i="1" dirty="0" err="1"/>
              <a:t>місяців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обмеженням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до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  <a:endParaRPr lang="ru-RU" dirty="0"/>
          </a:p>
          <a:p>
            <a:pPr marL="0" indent="447675">
              <a:buNone/>
            </a:pPr>
            <a:r>
              <a:rPr lang="ru-RU" i="1" dirty="0"/>
              <a:t>2. Те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діяння</a:t>
            </a:r>
            <a:r>
              <a:rPr lang="ru-RU" i="1" dirty="0"/>
              <a:t>, </a:t>
            </a:r>
            <a:r>
              <a:rPr lang="ru-RU" i="1" dirty="0" err="1"/>
              <a:t>вчинене</a:t>
            </a:r>
            <a:r>
              <a:rPr lang="ru-RU" i="1" dirty="0"/>
              <a:t> особою, </a:t>
            </a:r>
            <a:r>
              <a:rPr lang="ru-RU" i="1" dirty="0" err="1"/>
              <a:t>раніше</a:t>
            </a:r>
            <a:r>
              <a:rPr lang="ru-RU" i="1" dirty="0"/>
              <a:t> судимою за </a:t>
            </a:r>
            <a:r>
              <a:rPr lang="ru-RU" i="1" dirty="0" err="1"/>
              <a:t>кр</a:t>
            </a:r>
            <a:r>
              <a:rPr lang="ru-RU" i="1" dirty="0"/>
              <a:t>. пр., </a:t>
            </a:r>
            <a:r>
              <a:rPr lang="ru-RU" i="1" dirty="0" err="1"/>
              <a:t>передбачее</a:t>
            </a:r>
            <a:r>
              <a:rPr lang="ru-RU" i="1" dirty="0"/>
              <a:t> </a:t>
            </a:r>
            <a:r>
              <a:rPr lang="ru-RU" i="1" dirty="0" err="1"/>
              <a:t>цією</a:t>
            </a:r>
            <a:r>
              <a:rPr lang="ru-RU" i="1" dirty="0"/>
              <a:t> </a:t>
            </a:r>
            <a:r>
              <a:rPr lang="ru-RU" i="1" dirty="0" err="1"/>
              <a:t>статтею</a:t>
            </a:r>
            <a:r>
              <a:rPr lang="ru-RU" i="1" dirty="0"/>
              <a:t>, -</a:t>
            </a:r>
            <a:endParaRPr lang="ru-RU" dirty="0"/>
          </a:p>
          <a:p>
            <a:pPr marL="0" indent="447675">
              <a:buNone/>
            </a:pPr>
            <a:r>
              <a:rPr lang="ru-RU" i="1" dirty="0" err="1"/>
              <a:t>карається</a:t>
            </a:r>
            <a:r>
              <a:rPr lang="ru-RU" i="1" dirty="0"/>
              <a:t> </a:t>
            </a:r>
            <a:r>
              <a:rPr lang="ru-RU" i="1" dirty="0" err="1"/>
              <a:t>громадськими</a:t>
            </a:r>
            <a:r>
              <a:rPr lang="ru-RU" i="1" dirty="0"/>
              <a:t> роботами на строк від ста </a:t>
            </a:r>
            <a:r>
              <a:rPr lang="ru-RU" i="1" dirty="0" err="1"/>
              <a:t>двадцяти</a:t>
            </a:r>
            <a:r>
              <a:rPr lang="ru-RU" i="1" dirty="0"/>
              <a:t> до </a:t>
            </a:r>
            <a:r>
              <a:rPr lang="ru-RU" i="1" dirty="0" err="1"/>
              <a:t>двохсот</a:t>
            </a:r>
            <a:r>
              <a:rPr lang="ru-RU" i="1" dirty="0"/>
              <a:t> сорока годин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арештом</a:t>
            </a:r>
            <a:r>
              <a:rPr lang="ru-RU" i="1" dirty="0"/>
              <a:t> на строк від </a:t>
            </a:r>
            <a:r>
              <a:rPr lang="ru-RU" i="1" dirty="0" err="1"/>
              <a:t>трьох</a:t>
            </a:r>
            <a:r>
              <a:rPr lang="ru-RU" i="1" dirty="0"/>
              <a:t> до шести </a:t>
            </a:r>
            <a:r>
              <a:rPr lang="ru-RU" i="1" dirty="0" err="1"/>
              <a:t>місяців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обмеженням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</a:t>
            </a:r>
            <a:r>
              <a:rPr lang="ru-RU" i="1" dirty="0" err="1"/>
              <a:t>двох</a:t>
            </a:r>
            <a:r>
              <a:rPr lang="ru-RU" i="1" dirty="0"/>
              <a:t> до </a:t>
            </a:r>
            <a:r>
              <a:rPr lang="ru-RU" i="1" dirty="0" err="1"/>
              <a:t>трьох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  <a:endParaRPr lang="ru-RU" dirty="0"/>
          </a:p>
          <a:p>
            <a:pPr marL="0" indent="447675">
              <a:buNone/>
            </a:pPr>
            <a:r>
              <a:rPr lang="ru-RU" b="1" i="1" dirty="0" err="1"/>
              <a:t>Примітка</a:t>
            </a:r>
            <a:r>
              <a:rPr lang="ru-RU" b="1" i="1" dirty="0"/>
              <a:t>.</a:t>
            </a:r>
            <a:r>
              <a:rPr lang="ru-RU" i="1" dirty="0"/>
              <a:t> У </a:t>
            </a:r>
            <a:r>
              <a:rPr lang="ru-RU" i="1" dirty="0" err="1"/>
              <a:t>статтях</a:t>
            </a:r>
            <a:r>
              <a:rPr lang="ru-RU" i="1" dirty="0"/>
              <a:t> 164 і 165 </a:t>
            </a:r>
            <a:r>
              <a:rPr lang="ru-RU" i="1" dirty="0" err="1"/>
              <a:t>цього</a:t>
            </a:r>
            <a:r>
              <a:rPr lang="ru-RU" i="1" dirty="0"/>
              <a:t> Кодексу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злісним</a:t>
            </a:r>
            <a:r>
              <a:rPr lang="ru-RU" i="1" dirty="0"/>
              <a:t> </a:t>
            </a:r>
            <a:r>
              <a:rPr lang="ru-RU" i="1" dirty="0" err="1"/>
              <a:t>ухиленням</a:t>
            </a:r>
            <a:r>
              <a:rPr lang="ru-RU" i="1" dirty="0"/>
              <a:t> від </a:t>
            </a:r>
            <a:r>
              <a:rPr lang="ru-RU" i="1" dirty="0" err="1"/>
              <a:t>сплати</a:t>
            </a:r>
            <a:r>
              <a:rPr lang="ru-RU" i="1" dirty="0"/>
              <a:t> </a:t>
            </a:r>
            <a:r>
              <a:rPr lang="ru-RU" i="1" dirty="0" err="1"/>
              <a:t>коштів</a:t>
            </a:r>
            <a:r>
              <a:rPr lang="ru-RU" i="1" dirty="0"/>
              <a:t> на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(</a:t>
            </a:r>
            <a:r>
              <a:rPr lang="ru-RU" i="1" dirty="0" err="1"/>
              <a:t>аліментів</a:t>
            </a:r>
            <a:r>
              <a:rPr lang="ru-RU" i="1" dirty="0"/>
              <a:t>)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на</a:t>
            </a:r>
            <a:r>
              <a:rPr lang="ru-RU" i="1" dirty="0"/>
              <a:t>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непрацездатних</a:t>
            </a:r>
            <a:r>
              <a:rPr lang="ru-RU" i="1" dirty="0"/>
              <a:t> </a:t>
            </a:r>
            <a:r>
              <a:rPr lang="ru-RU" i="1" dirty="0" err="1"/>
              <a:t>батьків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розуміти</a:t>
            </a:r>
            <a:r>
              <a:rPr lang="ru-RU" i="1" dirty="0"/>
              <a:t> </a:t>
            </a:r>
            <a:r>
              <a:rPr lang="ru-RU" i="1" dirty="0" err="1"/>
              <a:t>будь-які</a:t>
            </a:r>
            <a:r>
              <a:rPr lang="ru-RU" i="1" dirty="0"/>
              <a:t> </a:t>
            </a:r>
            <a:r>
              <a:rPr lang="ru-RU" i="1" dirty="0" err="1"/>
              <a:t>діяння</a:t>
            </a:r>
            <a:r>
              <a:rPr lang="ru-RU" i="1" dirty="0"/>
              <a:t> </a:t>
            </a:r>
            <a:r>
              <a:rPr lang="ru-RU" i="1" dirty="0" err="1"/>
              <a:t>боржника</a:t>
            </a:r>
            <a:r>
              <a:rPr lang="ru-RU" i="1" dirty="0"/>
              <a:t>, </a:t>
            </a:r>
            <a:r>
              <a:rPr lang="ru-RU" i="1" dirty="0" err="1"/>
              <a:t>спрямовані</a:t>
            </a:r>
            <a:r>
              <a:rPr lang="ru-RU" i="1" dirty="0"/>
              <a:t> </a:t>
            </a:r>
            <a:r>
              <a:rPr lang="ru-RU" i="1" dirty="0" err="1"/>
              <a:t>на</a:t>
            </a:r>
            <a:r>
              <a:rPr lang="ru-RU" i="1" dirty="0"/>
              <a:t> </a:t>
            </a:r>
            <a:r>
              <a:rPr lang="ru-RU" i="1" dirty="0" err="1"/>
              <a:t>невиконання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/>
              <a:t> суду (</a:t>
            </a:r>
            <a:r>
              <a:rPr lang="ru-RU" i="1" dirty="0" err="1"/>
              <a:t>приховування</a:t>
            </a:r>
            <a:r>
              <a:rPr lang="ru-RU" i="1" dirty="0"/>
              <a:t> </a:t>
            </a:r>
            <a:r>
              <a:rPr lang="ru-RU" i="1" dirty="0" err="1"/>
              <a:t>доходів</a:t>
            </a:r>
            <a:r>
              <a:rPr lang="ru-RU" i="1" dirty="0"/>
              <a:t>, </a:t>
            </a:r>
            <a:r>
              <a:rPr lang="ru-RU" i="1" dirty="0" err="1"/>
              <a:t>зміну</a:t>
            </a:r>
            <a:r>
              <a:rPr lang="ru-RU" i="1" dirty="0"/>
              <a:t> </a:t>
            </a:r>
            <a:r>
              <a:rPr lang="ru-RU" i="1" dirty="0" err="1"/>
              <a:t>місця</a:t>
            </a:r>
            <a:r>
              <a:rPr lang="ru-RU" i="1" dirty="0"/>
              <a:t> </a:t>
            </a:r>
            <a:r>
              <a:rPr lang="ru-RU" i="1" dirty="0" err="1"/>
              <a:t>проживання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місця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без </a:t>
            </a:r>
            <a:r>
              <a:rPr lang="ru-RU" i="1" dirty="0" err="1"/>
              <a:t>повідомлення</a:t>
            </a:r>
            <a:r>
              <a:rPr lang="ru-RU" i="1" dirty="0"/>
              <a:t> державного </a:t>
            </a:r>
            <a:r>
              <a:rPr lang="ru-RU" i="1" dirty="0" err="1"/>
              <a:t>виконавця</a:t>
            </a:r>
            <a:r>
              <a:rPr lang="ru-RU" i="1" dirty="0"/>
              <a:t>, приватного </a:t>
            </a:r>
            <a:r>
              <a:rPr lang="ru-RU" i="1" dirty="0" err="1"/>
              <a:t>виконавця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i="1" dirty="0"/>
              <a:t>),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призвели</a:t>
            </a:r>
            <a:r>
              <a:rPr lang="ru-RU" i="1" dirty="0"/>
              <a:t> до </a:t>
            </a:r>
            <a:r>
              <a:rPr lang="ru-RU" i="1" dirty="0" err="1"/>
              <a:t>виникнення</a:t>
            </a:r>
            <a:r>
              <a:rPr lang="ru-RU" i="1" dirty="0"/>
              <a:t> </a:t>
            </a:r>
            <a:r>
              <a:rPr lang="ru-RU" i="1" dirty="0" err="1"/>
              <a:t>заборгованості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сплати</a:t>
            </a:r>
            <a:r>
              <a:rPr lang="ru-RU" i="1" dirty="0"/>
              <a:t> таких </a:t>
            </a:r>
            <a:r>
              <a:rPr lang="ru-RU" i="1" dirty="0" err="1"/>
              <a:t>коштів</a:t>
            </a:r>
            <a:r>
              <a:rPr lang="ru-RU" i="1" dirty="0"/>
              <a:t> у </a:t>
            </a:r>
            <a:r>
              <a:rPr lang="ru-RU" i="1" dirty="0" err="1"/>
              <a:t>розмірі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сукупно</a:t>
            </a:r>
            <a:r>
              <a:rPr lang="ru-RU" i="1" dirty="0"/>
              <a:t> </a:t>
            </a:r>
            <a:r>
              <a:rPr lang="ru-RU" i="1" dirty="0" err="1"/>
              <a:t>складають</a:t>
            </a:r>
            <a:r>
              <a:rPr lang="ru-RU" i="1" dirty="0"/>
              <a:t> суму </a:t>
            </a:r>
            <a:r>
              <a:rPr lang="ru-RU" i="1" dirty="0" err="1"/>
              <a:t>виплат</a:t>
            </a:r>
            <a:r>
              <a:rPr lang="ru-RU" i="1" dirty="0"/>
              <a:t> за три </a:t>
            </a:r>
            <a:r>
              <a:rPr lang="ru-RU" i="1" dirty="0" err="1"/>
              <a:t>місяці</a:t>
            </a:r>
            <a:r>
              <a:rPr lang="ru-RU" i="1" dirty="0"/>
              <a:t> </a:t>
            </a:r>
            <a:r>
              <a:rPr lang="ru-RU" i="1" dirty="0" err="1"/>
              <a:t>відповідних</a:t>
            </a:r>
            <a:r>
              <a:rPr lang="ru-RU" i="1" dirty="0"/>
              <a:t> </a:t>
            </a:r>
            <a:r>
              <a:rPr lang="ru-RU" i="1" dirty="0" err="1"/>
              <a:t>платежів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4608512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/>
              <a:t>Б</a:t>
            </a:r>
            <a:r>
              <a:rPr lang="ru-RU" sz="2800" b="1" dirty="0" err="1"/>
              <a:t>езпосередній</a:t>
            </a:r>
            <a:r>
              <a:rPr lang="ru-RU" sz="2800" b="1" dirty="0"/>
              <a:t> </a:t>
            </a:r>
            <a:r>
              <a:rPr lang="ru-RU" sz="2800" b="1" dirty="0" err="1"/>
              <a:t>об’єкт</a:t>
            </a:r>
            <a:r>
              <a:rPr lang="ru-RU" sz="2800" b="1" dirty="0"/>
              <a:t> -</a:t>
            </a:r>
            <a:r>
              <a:rPr lang="ru-RU" sz="2800" dirty="0"/>
              <a:t> </a:t>
            </a:r>
            <a:r>
              <a:rPr lang="uk-UA" sz="2800" dirty="0"/>
              <a:t>суспільні відносини, що забезпечують захист майнових інтересів неповнолітніх або непрацездатних дітей, що потребують допомоги</a:t>
            </a:r>
            <a:endParaRPr lang="ru-RU" sz="2800" dirty="0"/>
          </a:p>
        </p:txBody>
      </p:sp>
      <p:pic>
        <p:nvPicPr>
          <p:cNvPr id="18434" name="Picture 2" descr="ÐÐ°ÑÑÐ¸Ð½ÐºÐ¸ Ð¿Ð¾ Ð·Ð°Ð¿ÑÐ¾ÑÑ Ð½ÐµÑÐ¾Ð²ÐµÑÑÐµÐ½Ð½Ð¾Ð»ÐµÑÐ½Ð¸Ðµ Ð´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465046" cy="2304256"/>
          </a:xfrm>
          <a:prstGeom prst="rect">
            <a:avLst/>
          </a:prstGeom>
          <a:noFill/>
        </p:spPr>
      </p:pic>
      <p:pic>
        <p:nvPicPr>
          <p:cNvPr id="18436" name="Picture 4" descr="ÐÐ°ÑÑÐ¸Ð½ÐºÐ¸ Ð¿Ð¾ Ð·Ð°Ð¿ÑÐ¾ÑÑ Ð¸Ð½Ð²Ð°Ð»Ð¸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3717032"/>
            <a:ext cx="3996444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4293096"/>
            <a:ext cx="493204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Потерпілими</a:t>
            </a:r>
            <a:r>
              <a:rPr lang="ru-RU" sz="2800" dirty="0"/>
              <a:t> від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кр</a:t>
            </a:r>
            <a:r>
              <a:rPr lang="ru-RU" sz="2800" dirty="0"/>
              <a:t>. пр.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неповнолітні</a:t>
            </a:r>
            <a:r>
              <a:rPr lang="ru-RU" sz="2800" dirty="0"/>
              <a:t> та </a:t>
            </a:r>
            <a:r>
              <a:rPr lang="ru-RU" sz="2800" dirty="0" err="1"/>
              <a:t>непрацездатні</a:t>
            </a:r>
            <a:r>
              <a:rPr lang="ru-RU" sz="2800" dirty="0"/>
              <a:t> </a:t>
            </a:r>
            <a:r>
              <a:rPr lang="ru-RU" sz="2800" dirty="0" err="1"/>
              <a:t>діти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3888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2800" b="1" dirty="0"/>
              <a:t>З об'єктивної сторони</a:t>
            </a:r>
            <a:r>
              <a:rPr lang="uk-UA" sz="2800" dirty="0"/>
              <a:t> це </a:t>
            </a:r>
            <a:r>
              <a:rPr lang="uk-UA" sz="2800" dirty="0" err="1"/>
              <a:t>кр</a:t>
            </a:r>
            <a:r>
              <a:rPr lang="uk-UA" sz="2800" dirty="0"/>
              <a:t>. пр. виражається в бездіяльності, а саме: </a:t>
            </a:r>
            <a:endParaRPr lang="ru-RU" sz="2800" dirty="0"/>
          </a:p>
          <a:p>
            <a:pPr marL="0" lvl="0" indent="0"/>
            <a:r>
              <a:rPr lang="uk-UA" sz="2800" dirty="0"/>
              <a:t>у злісному ухиленні від сплати встановлених рішенням суду коштів на утримання дітей (аліментів); </a:t>
            </a:r>
            <a:endParaRPr lang="ru-RU" sz="2800" dirty="0"/>
          </a:p>
          <a:p>
            <a:pPr marL="0" lvl="0" indent="0"/>
            <a:r>
              <a:rPr lang="uk-UA" sz="2800" dirty="0"/>
              <a:t>у злісному ухиленні батьків від утримання неповнолітніх або непрацездатних дітей, що перебувають на їх утриманні.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  <p:pic>
        <p:nvPicPr>
          <p:cNvPr id="49154" name="Picture 2" descr="ÐÐ°ÑÑÐ¸Ð½ÐºÐ¸ Ð¿Ð¾ Ð·Ð°Ð¿ÑÐ¾ÑÑ ÑÑÐ¸Ð»ÐµÐ½Ð½Ñ Ð²ÑÐ´ Ð°Ð»ÑÐ¼ÐµÐ½Ñ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4007768" cy="2357754"/>
          </a:xfrm>
          <a:prstGeom prst="rect">
            <a:avLst/>
          </a:prstGeom>
          <a:noFill/>
        </p:spPr>
      </p:pic>
      <p:pic>
        <p:nvPicPr>
          <p:cNvPr id="49156" name="Picture 4" descr="ÐÐ°ÑÑÐ¸Ð½ÐºÐ¸ Ð¿Ð¾ Ð·Ð°Ð¿ÑÐ¾ÑÑ Ð´ÐµÐ½ÑÐ³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759152"/>
          </a:xfrm>
        </p:spPr>
        <p:txBody>
          <a:bodyPr/>
          <a:lstStyle/>
          <a:p>
            <a:pPr marL="0" indent="538163">
              <a:buNone/>
            </a:pPr>
            <a:r>
              <a:rPr lang="ru-RU" i="1" dirty="0" err="1"/>
              <a:t>Злісне</a:t>
            </a:r>
            <a:r>
              <a:rPr lang="ru-RU" i="1" dirty="0"/>
              <a:t> </a:t>
            </a:r>
            <a:r>
              <a:rPr lang="ru-RU" i="1" dirty="0" err="1"/>
              <a:t>ухилення</a:t>
            </a:r>
            <a:r>
              <a:rPr lang="ru-RU" i="1" dirty="0"/>
              <a:t> від </a:t>
            </a:r>
            <a:r>
              <a:rPr lang="ru-RU" i="1" dirty="0" err="1"/>
              <a:t>сплати</a:t>
            </a:r>
            <a:r>
              <a:rPr lang="ru-RU" i="1" dirty="0"/>
              <a:t> </a:t>
            </a:r>
            <a:r>
              <a:rPr lang="ru-RU" i="1" dirty="0" err="1"/>
              <a:t>коштів</a:t>
            </a:r>
            <a:r>
              <a:rPr lang="ru-RU" i="1" dirty="0"/>
              <a:t> на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(</a:t>
            </a:r>
            <a:r>
              <a:rPr lang="ru-RU" i="1" dirty="0" err="1"/>
              <a:t>аліментів</a:t>
            </a:r>
            <a:r>
              <a:rPr lang="ru-RU" i="1" dirty="0"/>
              <a:t>)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на</a:t>
            </a:r>
            <a:r>
              <a:rPr lang="ru-RU" i="1" dirty="0"/>
              <a:t> </a:t>
            </a:r>
            <a:r>
              <a:rPr lang="ru-RU" i="1" dirty="0" err="1"/>
              <a:t>утримання</a:t>
            </a:r>
            <a:r>
              <a:rPr lang="ru-RU" i="1" dirty="0"/>
              <a:t> </a:t>
            </a:r>
            <a:r>
              <a:rPr lang="ru-RU" i="1" dirty="0" err="1"/>
              <a:t>непрацездатних</a:t>
            </a:r>
            <a:r>
              <a:rPr lang="ru-RU" i="1" dirty="0"/>
              <a:t> </a:t>
            </a:r>
            <a:r>
              <a:rPr lang="ru-RU" i="1" dirty="0" err="1"/>
              <a:t>батьків</a:t>
            </a:r>
            <a:r>
              <a:rPr lang="ru-RU" i="1" dirty="0"/>
              <a:t> - </a:t>
            </a:r>
            <a:r>
              <a:rPr lang="ru-RU" i="1" dirty="0" err="1"/>
              <a:t>будь-які</a:t>
            </a:r>
            <a:r>
              <a:rPr lang="ru-RU" i="1" dirty="0"/>
              <a:t> </a:t>
            </a:r>
            <a:r>
              <a:rPr lang="ru-RU" i="1" dirty="0" err="1"/>
              <a:t>діяння</a:t>
            </a:r>
            <a:r>
              <a:rPr lang="ru-RU" i="1" dirty="0"/>
              <a:t> </a:t>
            </a:r>
            <a:r>
              <a:rPr lang="ru-RU" i="1" dirty="0" err="1"/>
              <a:t>боржника</a:t>
            </a:r>
            <a:r>
              <a:rPr lang="ru-RU" i="1" dirty="0"/>
              <a:t>, </a:t>
            </a:r>
            <a:r>
              <a:rPr lang="ru-RU" i="1" dirty="0" err="1"/>
              <a:t>спрямовані</a:t>
            </a:r>
            <a:r>
              <a:rPr lang="ru-RU" i="1" dirty="0"/>
              <a:t> на </a:t>
            </a:r>
            <a:r>
              <a:rPr lang="ru-RU" i="1" dirty="0" err="1"/>
              <a:t>невиконання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/>
              <a:t> суду (</a:t>
            </a:r>
            <a:r>
              <a:rPr lang="ru-RU" i="1" dirty="0" err="1"/>
              <a:t>приховування</a:t>
            </a:r>
            <a:r>
              <a:rPr lang="ru-RU" i="1" dirty="0"/>
              <a:t> </a:t>
            </a:r>
            <a:r>
              <a:rPr lang="ru-RU" i="1" dirty="0" err="1"/>
              <a:t>доходів</a:t>
            </a:r>
            <a:r>
              <a:rPr lang="ru-RU" i="1" dirty="0"/>
              <a:t>, </a:t>
            </a:r>
            <a:r>
              <a:rPr lang="ru-RU" i="1" dirty="0" err="1"/>
              <a:t>зміну</a:t>
            </a:r>
            <a:r>
              <a:rPr lang="ru-RU" i="1" dirty="0"/>
              <a:t> </a:t>
            </a:r>
            <a:r>
              <a:rPr lang="ru-RU" i="1" dirty="0" err="1"/>
              <a:t>місця</a:t>
            </a:r>
            <a:r>
              <a:rPr lang="ru-RU" i="1" dirty="0"/>
              <a:t> </a:t>
            </a:r>
            <a:r>
              <a:rPr lang="ru-RU" i="1" dirty="0" err="1"/>
              <a:t>проживання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місця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/>
              <a:t> без </a:t>
            </a:r>
            <a:r>
              <a:rPr lang="ru-RU" i="1" dirty="0" err="1"/>
              <a:t>повідомлення</a:t>
            </a:r>
            <a:r>
              <a:rPr lang="ru-RU" i="1" dirty="0"/>
              <a:t> державного </a:t>
            </a:r>
            <a:r>
              <a:rPr lang="ru-RU" i="1" dirty="0" err="1"/>
              <a:t>виконавця</a:t>
            </a:r>
            <a:r>
              <a:rPr lang="ru-RU" i="1" dirty="0"/>
              <a:t>, приватного </a:t>
            </a:r>
            <a:r>
              <a:rPr lang="ru-RU" i="1" dirty="0" err="1"/>
              <a:t>виконавця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i="1" dirty="0"/>
              <a:t>),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призвели</a:t>
            </a:r>
            <a:r>
              <a:rPr lang="ru-RU" i="1" dirty="0"/>
              <a:t> до </a:t>
            </a:r>
            <a:r>
              <a:rPr lang="ru-RU" i="1" dirty="0" err="1"/>
              <a:t>виникнення</a:t>
            </a:r>
            <a:r>
              <a:rPr lang="ru-RU" i="1" dirty="0"/>
              <a:t> </a:t>
            </a:r>
            <a:r>
              <a:rPr lang="ru-RU" i="1" dirty="0" err="1"/>
              <a:t>заборгованості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сплати</a:t>
            </a:r>
            <a:r>
              <a:rPr lang="ru-RU" i="1" dirty="0"/>
              <a:t> таких </a:t>
            </a:r>
            <a:r>
              <a:rPr lang="ru-RU" i="1" dirty="0" err="1"/>
              <a:t>коштів</a:t>
            </a:r>
            <a:r>
              <a:rPr lang="ru-RU" i="1" dirty="0"/>
              <a:t> у </a:t>
            </a:r>
            <a:r>
              <a:rPr lang="ru-RU" i="1" dirty="0" err="1"/>
              <a:t>розмірі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сукупно</a:t>
            </a:r>
            <a:r>
              <a:rPr lang="ru-RU" i="1" dirty="0"/>
              <a:t> </a:t>
            </a:r>
            <a:r>
              <a:rPr lang="ru-RU" i="1" dirty="0" err="1"/>
              <a:t>складають</a:t>
            </a:r>
            <a:r>
              <a:rPr lang="ru-RU" i="1" dirty="0"/>
              <a:t> суму </a:t>
            </a:r>
            <a:r>
              <a:rPr lang="ru-RU" i="1" dirty="0" err="1"/>
              <a:t>виплат</a:t>
            </a:r>
            <a:r>
              <a:rPr lang="ru-RU" i="1" dirty="0"/>
              <a:t> за три </a:t>
            </a:r>
            <a:r>
              <a:rPr lang="ru-RU" i="1" dirty="0" err="1"/>
              <a:t>місяці</a:t>
            </a:r>
            <a:r>
              <a:rPr lang="ru-RU" i="1" dirty="0"/>
              <a:t> </a:t>
            </a:r>
            <a:r>
              <a:rPr lang="ru-RU" i="1" dirty="0" err="1"/>
              <a:t>відповідних</a:t>
            </a:r>
            <a:r>
              <a:rPr lang="ru-RU" i="1" dirty="0"/>
              <a:t> </a:t>
            </a:r>
            <a:r>
              <a:rPr lang="ru-RU" i="1" dirty="0" err="1"/>
              <a:t>платежів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0178" name="Picture 2" descr="C:\Users\lenvo\Desktop\piggy-bank-with-calculator-PFHKPD5-e1527667233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48049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·Ð»ÑÑÐ½Ðµ ÑÑÐ¸Ð»ÐµÐ½Ð½Ñ Ð²ÑÐ´ Ð°Ð»ÑÐ¼ÐµÐ½Ñ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4007401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166320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Суб’єкт</a:t>
            </a:r>
            <a:r>
              <a:rPr lang="ru-RU" sz="2800" b="1" i="1" dirty="0"/>
              <a:t> </a:t>
            </a:r>
            <a:r>
              <a:rPr lang="ru-RU" sz="2800" b="1" i="1" dirty="0" err="1"/>
              <a:t>кр</a:t>
            </a:r>
            <a:r>
              <a:rPr lang="ru-RU" sz="2800" b="1" i="1" dirty="0"/>
              <a:t>. пр.</a:t>
            </a:r>
            <a:r>
              <a:rPr lang="ru-RU" sz="2800" dirty="0"/>
              <a:t> - </a:t>
            </a:r>
            <a:r>
              <a:rPr lang="ru-RU" sz="2800" dirty="0" err="1"/>
              <a:t>спеціальний</a:t>
            </a:r>
            <a:r>
              <a:rPr lang="ru-RU" sz="2800" dirty="0"/>
              <a:t> — </a:t>
            </a:r>
            <a:r>
              <a:rPr lang="ru-RU" sz="2800" dirty="0" err="1"/>
              <a:t>тобто</a:t>
            </a:r>
            <a:r>
              <a:rPr lang="ru-RU" sz="2800" dirty="0"/>
              <a:t> особа, записана як </a:t>
            </a:r>
            <a:r>
              <a:rPr lang="ru-RU" sz="2800" dirty="0" err="1"/>
              <a:t>матір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батько</a:t>
            </a:r>
            <a:r>
              <a:rPr lang="ru-RU" sz="2800" dirty="0"/>
              <a:t> у </a:t>
            </a:r>
            <a:r>
              <a:rPr lang="ru-RU" sz="2800" dirty="0" err="1"/>
              <a:t>свідоцтві</a:t>
            </a:r>
            <a:r>
              <a:rPr lang="ru-RU" sz="2800" dirty="0"/>
              <a:t> про </a:t>
            </a:r>
            <a:r>
              <a:rPr lang="ru-RU" sz="2800" dirty="0" err="1"/>
              <a:t>народження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особи, </a:t>
            </a:r>
            <a:r>
              <a:rPr lang="ru-RU" sz="2800" dirty="0" err="1"/>
              <a:t>прирівняні</a:t>
            </a:r>
            <a:r>
              <a:rPr lang="ru-RU" sz="2800" dirty="0"/>
              <a:t> до статусу </a:t>
            </a:r>
            <a:r>
              <a:rPr lang="ru-RU" sz="2800" dirty="0" err="1"/>
              <a:t>батьків</a:t>
            </a:r>
            <a:r>
              <a:rPr lang="ru-RU" sz="2800" dirty="0"/>
              <a:t>: </a:t>
            </a:r>
            <a:r>
              <a:rPr lang="ru-RU" sz="2800" dirty="0" err="1"/>
              <a:t>усиновлювачі</a:t>
            </a:r>
            <a:r>
              <a:rPr lang="ru-RU" sz="2800" dirty="0"/>
              <a:t> (</a:t>
            </a:r>
            <a:r>
              <a:rPr lang="ru-RU" sz="2800" dirty="0" err="1"/>
              <a:t>опікуни</a:t>
            </a:r>
            <a:r>
              <a:rPr lang="ru-RU" sz="2800" dirty="0"/>
              <a:t>), </a:t>
            </a:r>
            <a:r>
              <a:rPr lang="ru-RU" sz="2800" dirty="0" err="1"/>
              <a:t>вітчим</a:t>
            </a:r>
            <a:r>
              <a:rPr lang="ru-RU" sz="2800" dirty="0"/>
              <a:t>, </a:t>
            </a:r>
            <a:r>
              <a:rPr lang="ru-RU" sz="2800" dirty="0" err="1"/>
              <a:t>мачуха</a:t>
            </a:r>
            <a:r>
              <a:rPr lang="ru-RU" sz="2800" dirty="0"/>
              <a:t>, особа, яка взяла </a:t>
            </a:r>
            <a:r>
              <a:rPr lang="ru-RU" sz="2800" dirty="0" err="1"/>
              <a:t>дітей</a:t>
            </a:r>
            <a:r>
              <a:rPr lang="ru-RU" sz="2800" dirty="0"/>
              <a:t> на </a:t>
            </a:r>
            <a:r>
              <a:rPr lang="ru-RU" sz="2800" dirty="0" err="1"/>
              <a:t>постійне</a:t>
            </a:r>
            <a:r>
              <a:rPr lang="ru-RU" sz="2800" dirty="0"/>
              <a:t> </a:t>
            </a:r>
            <a:r>
              <a:rPr lang="ru-RU" sz="2800" dirty="0" err="1"/>
              <a:t>виховання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на </a:t>
            </a:r>
            <a:r>
              <a:rPr lang="ru-RU" sz="2800" dirty="0" err="1"/>
              <a:t>утримання</a:t>
            </a:r>
            <a:r>
              <a:rPr lang="ru-RU" sz="2800" dirty="0"/>
              <a:t> за </a:t>
            </a:r>
            <a:r>
              <a:rPr lang="ru-RU" sz="2800" dirty="0" err="1"/>
              <a:t>умови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обов'язок</a:t>
            </a:r>
            <a:r>
              <a:rPr lang="ru-RU" sz="2800" dirty="0"/>
              <a:t> платежу </a:t>
            </a:r>
            <a:r>
              <a:rPr lang="ru-RU" sz="2800" dirty="0" err="1"/>
              <a:t>аліментів</a:t>
            </a:r>
            <a:r>
              <a:rPr lang="ru-RU" sz="2800" dirty="0"/>
              <a:t> </a:t>
            </a:r>
            <a:r>
              <a:rPr lang="ru-RU" sz="2800" dirty="0" err="1"/>
              <a:t>покладений</a:t>
            </a:r>
            <a:r>
              <a:rPr lang="ru-RU" sz="2800" dirty="0"/>
              <a:t> на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</a:t>
            </a:r>
            <a:r>
              <a:rPr lang="ru-RU" sz="2800" dirty="0" err="1"/>
              <a:t>рішенням</a:t>
            </a:r>
            <a:r>
              <a:rPr lang="ru-RU" sz="2800" dirty="0"/>
              <a:t> суду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88640"/>
            <a:ext cx="338437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Суб’єктивна</a:t>
            </a:r>
            <a:r>
              <a:rPr lang="ru-RU" sz="2800" b="1" i="1" dirty="0"/>
              <a:t> сторона</a:t>
            </a:r>
            <a:r>
              <a:rPr lang="ru-RU" sz="2800" dirty="0"/>
              <a:t> – </a:t>
            </a:r>
            <a:r>
              <a:rPr lang="ru-RU" sz="2800" i="1" dirty="0" err="1">
                <a:solidFill>
                  <a:schemeClr val="tx1"/>
                </a:solidFill>
              </a:rPr>
              <a:t>прямий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умисел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Кваліфікуючі ознаки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кр</a:t>
            </a:r>
            <a:r>
              <a:rPr lang="ru-RU" dirty="0"/>
              <a:t>. пр. : </a:t>
            </a:r>
          </a:p>
          <a:p>
            <a:r>
              <a:rPr lang="ru-RU" dirty="0"/>
              <a:t>Особою </a:t>
            </a:r>
            <a:r>
              <a:rPr lang="ru-RU" dirty="0" err="1"/>
              <a:t>раніше</a:t>
            </a:r>
            <a:r>
              <a:rPr lang="ru-RU" dirty="0"/>
              <a:t> судимою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</a:t>
            </a:r>
            <a:r>
              <a:rPr lang="ru-RU" dirty="0"/>
              <a:t>. пр.</a:t>
            </a:r>
          </a:p>
        </p:txBody>
      </p:sp>
      <p:pic>
        <p:nvPicPr>
          <p:cNvPr id="14337" name="Picture 1" descr="C:\Users\lenvo\Desktop\vwh0aVFZwxU-300x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947672" cy="437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solidFill>
                  <a:schemeClr val="tx1"/>
                </a:solidFill>
              </a:rPr>
              <a:t>4. </a:t>
            </a:r>
            <a:r>
              <a:rPr lang="ru-RU" sz="3200" b="1" dirty="0" err="1">
                <a:solidFill>
                  <a:schemeClr val="tx1"/>
                </a:solidFill>
              </a:rPr>
              <a:t>Незаконні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дії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щодо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усиновлення</a:t>
            </a:r>
            <a:r>
              <a:rPr lang="ru-RU" sz="3200" b="1" dirty="0">
                <a:solidFill>
                  <a:schemeClr val="tx1"/>
                </a:solidFill>
              </a:rPr>
              <a:t> (</a:t>
            </a:r>
            <a:r>
              <a:rPr lang="ru-RU" sz="3200" b="1" dirty="0" err="1">
                <a:solidFill>
                  <a:schemeClr val="tx1"/>
                </a:solidFill>
              </a:rPr>
              <a:t>удочеріння</a:t>
            </a:r>
            <a:r>
              <a:rPr lang="ru-RU" sz="3200" b="1" dirty="0">
                <a:solidFill>
                  <a:schemeClr val="tx1"/>
                </a:solidFill>
              </a:rPr>
              <a:t>) (ст. 169</a:t>
            </a:r>
            <a:r>
              <a:rPr lang="uk-UA" sz="3200" b="1" dirty="0">
                <a:solidFill>
                  <a:schemeClr val="tx1"/>
                </a:solidFill>
              </a:rPr>
              <a:t> КК України</a:t>
            </a:r>
            <a:r>
              <a:rPr lang="ru-RU" sz="3200" b="1" dirty="0">
                <a:solidFill>
                  <a:schemeClr val="tx1"/>
                </a:solidFill>
              </a:rPr>
              <a:t>).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472608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uk-UA" i="1" dirty="0"/>
              <a:t>1. Незаконна посередницька діяльність або інші незаконні дії щодо усиновлення (удочеріння) дитини, передачі її під опіку (піклування) чи на виховання в сім'ю громадян -</a:t>
            </a:r>
            <a:endParaRPr lang="ru-RU" dirty="0"/>
          </a:p>
          <a:p>
            <a:pPr marL="0" indent="447675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обмеженням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до </a:t>
            </a:r>
            <a:r>
              <a:rPr lang="ru-RU" i="1" dirty="0" err="1"/>
              <a:t>трьох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той </a:t>
            </a:r>
            <a:r>
              <a:rPr lang="ru-RU" i="1" dirty="0" err="1"/>
              <a:t>самий</a:t>
            </a:r>
            <a:r>
              <a:rPr lang="ru-RU" i="1" dirty="0"/>
              <a:t> строк.</a:t>
            </a:r>
            <a:endParaRPr lang="ru-RU" dirty="0"/>
          </a:p>
          <a:p>
            <a:pPr marL="0" indent="447675">
              <a:buNone/>
            </a:pPr>
            <a:r>
              <a:rPr lang="ru-RU" i="1" dirty="0"/>
              <a:t>2.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кількох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, повторно, за </a:t>
            </a:r>
            <a:r>
              <a:rPr lang="ru-RU" i="1" dirty="0" err="1"/>
              <a:t>попередньою</a:t>
            </a:r>
            <a:r>
              <a:rPr lang="ru-RU" i="1" dirty="0"/>
              <a:t> </a:t>
            </a:r>
            <a:r>
              <a:rPr lang="ru-RU" i="1" dirty="0" err="1"/>
              <a:t>змовою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використанням</a:t>
            </a:r>
            <a:r>
              <a:rPr lang="ru-RU" i="1" dirty="0"/>
              <a:t> </a:t>
            </a:r>
            <a:r>
              <a:rPr lang="ru-RU" i="1" dirty="0" err="1"/>
              <a:t>службового</a:t>
            </a:r>
            <a:r>
              <a:rPr lang="ru-RU" i="1" dirty="0"/>
              <a:t> становища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спричинили</a:t>
            </a:r>
            <a:r>
              <a:rPr lang="ru-RU" i="1" dirty="0"/>
              <a:t> </a:t>
            </a:r>
            <a:r>
              <a:rPr lang="ru-RU" i="1" dirty="0" err="1"/>
              <a:t>тяжкі</a:t>
            </a:r>
            <a:r>
              <a:rPr lang="ru-RU" i="1" dirty="0"/>
              <a:t> </a:t>
            </a:r>
            <a:r>
              <a:rPr lang="ru-RU" i="1" dirty="0" err="1"/>
              <a:t>наслідки</a:t>
            </a:r>
            <a:r>
              <a:rPr lang="ru-RU" i="1" dirty="0"/>
              <a:t>, -</a:t>
            </a:r>
            <a:endParaRPr lang="ru-RU" dirty="0"/>
          </a:p>
          <a:p>
            <a:pPr marL="0" indent="447675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</a:t>
            </a:r>
            <a:r>
              <a:rPr lang="ru-RU" i="1" dirty="0" err="1"/>
              <a:t>трьох</a:t>
            </a:r>
            <a:r>
              <a:rPr lang="ru-RU" i="1" dirty="0"/>
              <a:t> до </a:t>
            </a:r>
            <a:r>
              <a:rPr lang="ru-RU" i="1" dirty="0" err="1"/>
              <a:t>п'яти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538163" algn="just">
              <a:buNone/>
            </a:pPr>
            <a:r>
              <a:rPr lang="ru-RU" sz="3200" b="1" dirty="0" err="1"/>
              <a:t>Безпосередній</a:t>
            </a:r>
            <a:r>
              <a:rPr lang="ru-RU" sz="3200" b="1" dirty="0"/>
              <a:t> </a:t>
            </a:r>
            <a:r>
              <a:rPr lang="ru-RU" sz="3200" b="1" dirty="0" err="1"/>
              <a:t>об'єкт</a:t>
            </a:r>
            <a:r>
              <a:rPr lang="ru-RU" sz="3200" dirty="0"/>
              <a:t> - </a:t>
            </a:r>
            <a:r>
              <a:rPr lang="ru-RU" sz="3200" dirty="0" err="1"/>
              <a:t>суспільні</a:t>
            </a:r>
            <a:r>
              <a:rPr lang="ru-RU" sz="3200" dirty="0"/>
              <a:t> </a:t>
            </a:r>
            <a:r>
              <a:rPr lang="ru-RU" sz="3200" dirty="0" err="1"/>
              <a:t>відносини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забезпечують</a:t>
            </a:r>
            <a:r>
              <a:rPr lang="ru-RU" sz="3200" dirty="0"/>
              <a:t> </a:t>
            </a:r>
            <a:r>
              <a:rPr lang="ru-RU" sz="3200" dirty="0" err="1"/>
              <a:t>нормальний</a:t>
            </a:r>
            <a:r>
              <a:rPr lang="ru-RU" sz="3200" b="1" dirty="0"/>
              <a:t> </a:t>
            </a:r>
            <a:r>
              <a:rPr lang="ru-RU" sz="3200" dirty="0" err="1"/>
              <a:t>розвиток</a:t>
            </a:r>
            <a:r>
              <a:rPr lang="ru-RU" sz="3200" dirty="0"/>
              <a:t> і </a:t>
            </a:r>
            <a:r>
              <a:rPr lang="ru-RU" sz="3200" dirty="0" err="1"/>
              <a:t>виховання</a:t>
            </a:r>
            <a:r>
              <a:rPr lang="ru-RU" sz="3200" dirty="0"/>
              <a:t> </a:t>
            </a:r>
            <a:r>
              <a:rPr lang="ru-RU" sz="3200" dirty="0" err="1"/>
              <a:t>неповнолітніх</a:t>
            </a:r>
            <a:r>
              <a:rPr lang="ru-RU" sz="3200" dirty="0"/>
              <a:t> </a:t>
            </a:r>
            <a:r>
              <a:rPr lang="ru-RU" sz="3200" dirty="0" err="1"/>
              <a:t>дітей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635753"/>
            <a:ext cx="8640960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Об'єктивна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сторона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/>
              <a:t>незаконна </a:t>
            </a:r>
            <a:r>
              <a:rPr lang="ru-RU" sz="2800" dirty="0" err="1"/>
              <a:t>посередницька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endParaRPr lang="ru-RU" sz="28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незаконні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усиновлення</a:t>
            </a:r>
            <a:r>
              <a:rPr lang="ru-RU" sz="2800" dirty="0"/>
              <a:t> (</a:t>
            </a:r>
            <a:r>
              <a:rPr lang="ru-RU" sz="2800" dirty="0" err="1"/>
              <a:t>удочеріння</a:t>
            </a:r>
            <a:r>
              <a:rPr lang="ru-RU" sz="2800" dirty="0"/>
              <a:t>) </a:t>
            </a:r>
            <a:r>
              <a:rPr lang="ru-RU" sz="2800" dirty="0" err="1"/>
              <a:t>дитини</a:t>
            </a:r>
            <a:endParaRPr lang="ru-RU" sz="2800" dirty="0"/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err="1"/>
              <a:t>незаконні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по </a:t>
            </a:r>
            <a:r>
              <a:rPr lang="ru-RU" sz="2800" dirty="0" err="1"/>
              <a:t>передачі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опіку</a:t>
            </a:r>
            <a:r>
              <a:rPr lang="ru-RU" sz="2800" dirty="0"/>
              <a:t> (</a:t>
            </a:r>
            <a:r>
              <a:rPr lang="ru-RU" sz="2800" dirty="0" err="1"/>
              <a:t>піклування</a:t>
            </a:r>
            <a:r>
              <a:rPr lang="ru-RU" sz="2800" dirty="0"/>
              <a:t>), </a:t>
            </a:r>
            <a:r>
              <a:rPr lang="ru-RU" sz="2800" dirty="0" err="1"/>
              <a:t>або</a:t>
            </a:r>
            <a:r>
              <a:rPr lang="ru-RU" sz="2800" dirty="0"/>
              <a:t> по </a:t>
            </a:r>
            <a:r>
              <a:rPr lang="ru-RU" sz="2800" dirty="0" err="1"/>
              <a:t>передачі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на </a:t>
            </a:r>
            <a:r>
              <a:rPr lang="ru-RU" sz="2800" dirty="0" err="1"/>
              <a:t>виховання</a:t>
            </a:r>
            <a:r>
              <a:rPr lang="ru-RU" sz="2800" dirty="0"/>
              <a:t> в </a:t>
            </a:r>
            <a:r>
              <a:rPr lang="ru-RU" sz="2800" dirty="0" err="1"/>
              <a:t>сім'ю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64807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35280" cy="5904656"/>
          </a:xfrm>
        </p:spPr>
        <p:txBody>
          <a:bodyPr>
            <a:normAutofit fontScale="92500" lnSpcReduction="10000"/>
          </a:bodyPr>
          <a:lstStyle/>
          <a:p>
            <a:pPr marL="0" lvl="0" indent="447675" algn="just">
              <a:buFont typeface="+mj-lt"/>
              <a:buAutoNum type="arabicPeriod"/>
            </a:pPr>
            <a:r>
              <a:rPr lang="uk-UA" dirty="0"/>
              <a:t>Загальна характеристика Розділу </a:t>
            </a:r>
            <a:r>
              <a:rPr lang="en-US" dirty="0"/>
              <a:t>VI </a:t>
            </a:r>
            <a:r>
              <a:rPr lang="uk-UA" dirty="0"/>
              <a:t>КК України «Кримінальні правопорушення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uk-UA" dirty="0"/>
              <a:t>виборчих, трудових та інших особистих прав і свобод людини і громадянина»</a:t>
            </a:r>
            <a:endParaRPr lang="ru-RU" dirty="0"/>
          </a:p>
          <a:p>
            <a:pPr marL="0" lvl="0" indent="447675" algn="just">
              <a:buFont typeface="+mj-lt"/>
              <a:buAutoNum type="arabicPeriod"/>
            </a:pPr>
            <a:r>
              <a:rPr lang="uk-UA" dirty="0"/>
              <a:t>Порушення недоторканості житла (ст. 162 КК України).</a:t>
            </a:r>
            <a:endParaRPr lang="ru-RU" dirty="0"/>
          </a:p>
          <a:p>
            <a:pPr marL="0" lvl="0" indent="447675" algn="just">
              <a:buFont typeface="+mj-lt"/>
              <a:buAutoNum type="arabicPeriod"/>
            </a:pPr>
            <a:r>
              <a:rPr lang="uk-UA" dirty="0">
                <a:hlinkClick r:id="rId2" tooltip="Стаття 154."/>
              </a:rPr>
              <a:t>Ухилення</a:t>
            </a:r>
            <a:r>
              <a:rPr lang="uk-UA" dirty="0"/>
              <a:t> від сплати аліментів на утримання дітей (с</a:t>
            </a:r>
            <a:r>
              <a:rPr lang="ru-RU" dirty="0"/>
              <a:t>т</a:t>
            </a:r>
            <a:r>
              <a:rPr lang="uk-UA" dirty="0"/>
              <a:t>. 164 КК України).</a:t>
            </a:r>
            <a:endParaRPr lang="ru-RU" dirty="0"/>
          </a:p>
          <a:p>
            <a:pPr marL="0" lvl="0" indent="447675" algn="just">
              <a:buFont typeface="+mj-lt"/>
              <a:buAutoNum type="arabicPeriod"/>
            </a:pPr>
            <a:r>
              <a:rPr lang="ru-RU" dirty="0" err="1"/>
              <a:t>Незаконні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усиновлення</a:t>
            </a:r>
            <a:r>
              <a:rPr lang="ru-RU" dirty="0"/>
              <a:t> (</a:t>
            </a:r>
            <a:r>
              <a:rPr lang="ru-RU" dirty="0" err="1"/>
              <a:t>удочеріння</a:t>
            </a:r>
            <a:r>
              <a:rPr lang="ru-RU" dirty="0"/>
              <a:t>) (ст. 169</a:t>
            </a:r>
            <a:r>
              <a:rPr lang="uk-UA" dirty="0"/>
              <a:t> КК України</a:t>
            </a:r>
            <a:r>
              <a:rPr lang="ru-RU" dirty="0"/>
              <a:t>).</a:t>
            </a:r>
          </a:p>
          <a:p>
            <a:pPr marL="0" lvl="0" indent="447675" algn="just">
              <a:buFont typeface="+mj-lt"/>
              <a:buAutoNum type="arabicPeriod"/>
            </a:pPr>
            <a:r>
              <a:rPr lang="uk-UA" dirty="0"/>
              <a:t>Перешкоджання законній професійній діяльності журналістів (ст. 171 КК України).</a:t>
            </a:r>
            <a:endParaRPr lang="ru-RU" dirty="0"/>
          </a:p>
          <a:p>
            <a:pPr marL="0" lvl="0" indent="447675" algn="just">
              <a:buFont typeface="+mj-lt"/>
              <a:buAutoNum type="arabicPeriod"/>
            </a:pPr>
            <a:r>
              <a:rPr lang="uk-UA" dirty="0"/>
              <a:t>Грубе порушення законодавства про працю (с</a:t>
            </a:r>
            <a:r>
              <a:rPr lang="ru-RU" dirty="0"/>
              <a:t>т</a:t>
            </a:r>
            <a:r>
              <a:rPr lang="uk-UA" dirty="0"/>
              <a:t>. 172 КК України).</a:t>
            </a:r>
            <a:endParaRPr lang="ru-RU" dirty="0"/>
          </a:p>
          <a:p>
            <a:pPr marL="0" lvl="0" indent="447675" algn="just">
              <a:buFont typeface="+mj-lt"/>
              <a:buAutoNum type="arabicPeriod"/>
            </a:pPr>
            <a:r>
              <a:rPr lang="uk-UA" dirty="0">
                <a:hlinkClick r:id="rId2" tooltip="Стаття 156."/>
              </a:rPr>
              <a:t>Невиплата</a:t>
            </a:r>
            <a:r>
              <a:rPr lang="uk-UA" dirty="0"/>
              <a:t> заробітної плати, стипендії, пенсії чи інших установлених законом виплат (ст. 175 КК України).</a:t>
            </a:r>
            <a:endParaRPr lang="ru-RU" dirty="0"/>
          </a:p>
          <a:p>
            <a:pPr marL="0" lvl="0" indent="447675" algn="just">
              <a:buFont typeface="+mj-lt"/>
              <a:buAutoNum type="arabicPeriod"/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недоторканності</a:t>
            </a:r>
            <a:r>
              <a:rPr lang="ru-RU" dirty="0"/>
              <a:t> приватного </a:t>
            </a:r>
            <a:r>
              <a:rPr lang="ru-RU" dirty="0" err="1"/>
              <a:t>життя</a:t>
            </a:r>
            <a:r>
              <a:rPr lang="ru-RU" dirty="0"/>
              <a:t> (ст. 182</a:t>
            </a:r>
            <a:r>
              <a:rPr lang="uk-UA" dirty="0"/>
              <a:t> КК України</a:t>
            </a:r>
            <a:r>
              <a:rPr lang="ru-RU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 err="1"/>
              <a:t>Суб’єкт</a:t>
            </a:r>
            <a:r>
              <a:rPr lang="ru-RU" sz="2800" b="1" i="1" dirty="0"/>
              <a:t> </a:t>
            </a:r>
            <a:r>
              <a:rPr lang="ru-RU" sz="2800" b="1" i="1" dirty="0" err="1"/>
              <a:t>кр</a:t>
            </a:r>
            <a:r>
              <a:rPr lang="ru-RU" sz="2800" b="1" i="1" dirty="0"/>
              <a:t>. пр.</a:t>
            </a:r>
            <a:r>
              <a:rPr lang="ru-RU" sz="2800" dirty="0"/>
              <a:t> – </a:t>
            </a:r>
            <a:r>
              <a:rPr lang="ru-RU" sz="2800" dirty="0" err="1"/>
              <a:t>загальний</a:t>
            </a:r>
            <a:r>
              <a:rPr lang="ru-RU" sz="28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86044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Суб’єктивна</a:t>
            </a:r>
            <a:r>
              <a:rPr lang="ru-RU" sz="2800" b="1" dirty="0"/>
              <a:t> сторона</a:t>
            </a:r>
            <a:r>
              <a:rPr lang="ru-RU" sz="2800" dirty="0"/>
              <a:t> - </a:t>
            </a:r>
            <a:r>
              <a:rPr lang="ru-RU" sz="2800" dirty="0" err="1"/>
              <a:t>прямий</a:t>
            </a:r>
            <a:r>
              <a:rPr lang="ru-RU" sz="2800" dirty="0"/>
              <a:t> </a:t>
            </a:r>
            <a:r>
              <a:rPr lang="ru-RU" sz="2800" dirty="0" err="1"/>
              <a:t>умисел</a:t>
            </a:r>
            <a:endParaRPr lang="ru-RU" sz="28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35280" cy="2736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Кваліфікуючі ознаки:</a:t>
            </a:r>
            <a:br>
              <a:rPr lang="uk-UA" sz="2800" b="1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вчинення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кр</a:t>
            </a:r>
            <a:r>
              <a:rPr lang="ru-RU" sz="2800" dirty="0">
                <a:solidFill>
                  <a:schemeClr val="tx1"/>
                </a:solidFill>
              </a:rPr>
              <a:t>. пр. </a:t>
            </a:r>
            <a:r>
              <a:rPr lang="ru-RU" sz="2800" dirty="0" err="1">
                <a:solidFill>
                  <a:schemeClr val="tx1"/>
                </a:solidFill>
              </a:rPr>
              <a:t>щодо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кількох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дітей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повторно,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за </a:t>
            </a:r>
            <a:r>
              <a:rPr lang="ru-RU" sz="2800" dirty="0" err="1">
                <a:solidFill>
                  <a:schemeClr val="tx1"/>
                </a:solidFill>
              </a:rPr>
              <a:t>попередньою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змовою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групою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осіб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з </a:t>
            </a:r>
            <a:r>
              <a:rPr lang="ru-RU" sz="2800" dirty="0" err="1">
                <a:solidFill>
                  <a:schemeClr val="tx1"/>
                </a:solidFill>
              </a:rPr>
              <a:t>використанням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службового</a:t>
            </a:r>
            <a:r>
              <a:rPr lang="ru-RU" sz="2800" dirty="0">
                <a:solidFill>
                  <a:schemeClr val="tx1"/>
                </a:solidFill>
              </a:rPr>
              <a:t> становища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тяжкі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наслідки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ÐÐ°ÑÑÐ¸Ð½ÐºÐ¸ Ð¿Ð¾ Ð·Ð°Ð¿ÑÐ¾ÑÑ Ð½ÐµÐ·Ð°ÐºÐ¾Ð½Ð½Ð¾Ðµ ÑÑÑÐ½Ð¾Ð²Ð»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marL="0" indent="447675">
              <a:buNone/>
            </a:pPr>
            <a:r>
              <a:rPr lang="uk-UA" b="1" dirty="0"/>
              <a:t>5. Перешкоджання законній професійній діяльності журналістів (ст. 171 КК України).</a:t>
            </a:r>
            <a:endParaRPr lang="ru-RU" dirty="0"/>
          </a:p>
          <a:p>
            <a:pPr marL="0" indent="447675">
              <a:buNone/>
            </a:pPr>
            <a:r>
              <a:rPr lang="uk-UA" i="1" dirty="0"/>
              <a:t>1. Незаконне вилучення зібраних, опрацьованих, підготовлених журналістом матеріалів і технічних засобів, якими він користується у зв’язку із своєю професійною діяльністю, незаконна відмова у доступі журналіста до інформації, незаконна заборона висвітлення окремих тем, показу окремих осіб, критики суб’єкта владних повноважень, а так само будь-яке інше умисне перешкоджання здійсненню журналістом законної професійної діяльності -</a:t>
            </a:r>
            <a:endParaRPr lang="ru-RU" dirty="0"/>
          </a:p>
          <a:p>
            <a:pPr marL="0" indent="447675">
              <a:buNone/>
            </a:pPr>
            <a:r>
              <a:rPr lang="ru-RU" i="1" dirty="0"/>
              <a:t>2. </a:t>
            </a:r>
            <a:r>
              <a:rPr lang="ru-RU" i="1" dirty="0" err="1"/>
              <a:t>Вплив</a:t>
            </a:r>
            <a:r>
              <a:rPr lang="ru-RU" i="1" dirty="0"/>
              <a:t> у </a:t>
            </a:r>
            <a:r>
              <a:rPr lang="ru-RU" i="1" dirty="0" err="1"/>
              <a:t>будь-якій</a:t>
            </a:r>
            <a:r>
              <a:rPr lang="ru-RU" i="1" dirty="0"/>
              <a:t> </a:t>
            </a:r>
            <a:r>
              <a:rPr lang="ru-RU" i="1" dirty="0" err="1"/>
              <a:t>формі</a:t>
            </a:r>
            <a:r>
              <a:rPr lang="ru-RU" i="1" dirty="0"/>
              <a:t> на </a:t>
            </a:r>
            <a:r>
              <a:rPr lang="ru-RU" i="1" dirty="0" err="1"/>
              <a:t>журналіста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метою </a:t>
            </a:r>
            <a:r>
              <a:rPr lang="ru-RU" i="1" dirty="0" err="1"/>
              <a:t>перешкоджання</a:t>
            </a:r>
            <a:r>
              <a:rPr lang="ru-RU" i="1" dirty="0"/>
              <a:t> </a:t>
            </a:r>
            <a:r>
              <a:rPr lang="ru-RU" i="1" dirty="0" err="1"/>
              <a:t>виконанню</a:t>
            </a:r>
            <a:r>
              <a:rPr lang="ru-RU" i="1" dirty="0"/>
              <a:t> ним </a:t>
            </a:r>
            <a:r>
              <a:rPr lang="ru-RU" i="1" dirty="0" err="1"/>
              <a:t>професійних</a:t>
            </a:r>
            <a:r>
              <a:rPr lang="ru-RU" i="1" dirty="0"/>
              <a:t> </a:t>
            </a:r>
            <a:r>
              <a:rPr lang="ru-RU" i="1" dirty="0" err="1"/>
              <a:t>обов’язків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переслідування</a:t>
            </a:r>
            <a:r>
              <a:rPr lang="ru-RU" i="1" dirty="0"/>
              <a:t> </a:t>
            </a:r>
            <a:r>
              <a:rPr lang="ru-RU" i="1" dirty="0" err="1"/>
              <a:t>журналіста</a:t>
            </a:r>
            <a:r>
              <a:rPr lang="ru-RU" i="1" dirty="0"/>
              <a:t> у </a:t>
            </a:r>
            <a:r>
              <a:rPr lang="ru-RU" i="1" dirty="0" err="1"/>
              <a:t>зв’язку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законною </a:t>
            </a:r>
            <a:r>
              <a:rPr lang="ru-RU" i="1" dirty="0" err="1"/>
              <a:t>професійною</a:t>
            </a:r>
            <a:r>
              <a:rPr lang="ru-RU" i="1" dirty="0"/>
              <a:t> </a:t>
            </a:r>
            <a:r>
              <a:rPr lang="ru-RU" i="1" dirty="0" err="1"/>
              <a:t>діяльністю</a:t>
            </a:r>
            <a:r>
              <a:rPr lang="ru-RU" i="1" dirty="0"/>
              <a:t> -</a:t>
            </a:r>
            <a:endParaRPr lang="ru-RU" dirty="0"/>
          </a:p>
          <a:p>
            <a:pPr marL="0" indent="447675">
              <a:buNone/>
            </a:pPr>
            <a:r>
              <a:rPr lang="ru-RU" i="1" dirty="0"/>
              <a:t>3.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передбачені</a:t>
            </a:r>
            <a:r>
              <a:rPr lang="ru-RU" i="1" dirty="0"/>
              <a:t> </a:t>
            </a:r>
            <a:r>
              <a:rPr lang="ru-RU" i="1" dirty="0" err="1"/>
              <a:t>частиною</a:t>
            </a:r>
            <a:r>
              <a:rPr lang="ru-RU" i="1" dirty="0"/>
              <a:t> другою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були</a:t>
            </a:r>
            <a:r>
              <a:rPr lang="ru-RU" i="1" dirty="0"/>
              <a:t>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службовою</a:t>
            </a:r>
            <a:r>
              <a:rPr lang="ru-RU" i="1" dirty="0"/>
              <a:t> особою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використанням</a:t>
            </a:r>
            <a:r>
              <a:rPr lang="ru-RU" i="1" dirty="0"/>
              <a:t>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службового</a:t>
            </a:r>
            <a:r>
              <a:rPr lang="ru-RU" i="1" dirty="0"/>
              <a:t> становища </a:t>
            </a:r>
            <a:r>
              <a:rPr lang="ru-RU" i="1" dirty="0" err="1"/>
              <a:t>або</a:t>
            </a:r>
            <a:r>
              <a:rPr lang="ru-RU" i="1" dirty="0"/>
              <a:t> за </a:t>
            </a:r>
            <a:r>
              <a:rPr lang="ru-RU" i="1" dirty="0" err="1"/>
              <a:t>попередньою</a:t>
            </a:r>
            <a:r>
              <a:rPr lang="ru-RU" i="1" dirty="0"/>
              <a:t> </a:t>
            </a:r>
            <a:r>
              <a:rPr lang="ru-RU" i="1" dirty="0" err="1"/>
              <a:t>змовою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-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538163" algn="just">
              <a:buNone/>
            </a:pPr>
            <a:r>
              <a:rPr lang="ru-RU" sz="3200" b="1" dirty="0" err="1"/>
              <a:t>Безпосередній</a:t>
            </a:r>
            <a:r>
              <a:rPr lang="ru-RU" sz="3200" b="1" dirty="0"/>
              <a:t> </a:t>
            </a:r>
            <a:r>
              <a:rPr lang="ru-RU" sz="3200" b="1" dirty="0" err="1"/>
              <a:t>об'єкт</a:t>
            </a:r>
            <a:r>
              <a:rPr lang="ru-RU" sz="3200" dirty="0"/>
              <a:t> - </a:t>
            </a:r>
            <a:r>
              <a:rPr lang="ru-RU" sz="3200" dirty="0" err="1"/>
              <a:t>суспільні</a:t>
            </a:r>
            <a:r>
              <a:rPr lang="ru-RU" sz="3200" dirty="0"/>
              <a:t> </a:t>
            </a:r>
            <a:r>
              <a:rPr lang="ru-RU" sz="3200" dirty="0" err="1"/>
              <a:t>відносини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забезпечують</a:t>
            </a:r>
            <a:r>
              <a:rPr lang="ru-RU" sz="3200" dirty="0"/>
              <a:t> </a:t>
            </a:r>
            <a:r>
              <a:rPr lang="ru-RU" sz="3200" dirty="0" err="1"/>
              <a:t>законну</a:t>
            </a:r>
            <a:r>
              <a:rPr lang="ru-RU" sz="3200" dirty="0"/>
              <a:t> </a:t>
            </a:r>
            <a:r>
              <a:rPr lang="ru-RU" sz="3200" dirty="0" err="1"/>
              <a:t>професійну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 </a:t>
            </a:r>
            <a:r>
              <a:rPr lang="ru-RU" sz="3200" dirty="0" err="1"/>
              <a:t>журналістів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2060848"/>
            <a:ext cx="864096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Об'єктивна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сторона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/>
            <a:r>
              <a:rPr lang="uk-UA" sz="2800" dirty="0"/>
              <a:t>незаконному вилученні зібраних, опрацьованих, підготовлених журналістом матеріалів і технічних засобів, якими він користується у зв’язку із своєю професійною діяльністю;</a:t>
            </a:r>
            <a:endParaRPr lang="ru-RU" sz="2800" dirty="0"/>
          </a:p>
          <a:p>
            <a:pPr lvl="0"/>
            <a:r>
              <a:rPr lang="uk-UA" sz="2800" dirty="0"/>
              <a:t>незаконній відмові у доступі журналіста до інформації;</a:t>
            </a:r>
            <a:endParaRPr lang="ru-RU" sz="2800" dirty="0"/>
          </a:p>
          <a:p>
            <a:pPr lvl="0"/>
            <a:r>
              <a:rPr lang="uk-UA" sz="2800" dirty="0"/>
              <a:t>незаконній забороні висвітлення окремих тем, показу окремих осіб, критики суб’єкта владних повноважень;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/>
              <a:t>будь-якому іншому умисному перешкоджанні здійсненню журналістом законної професійної діяльності;</a:t>
            </a:r>
          </a:p>
          <a:p>
            <a:pPr lvl="0"/>
            <a:r>
              <a:rPr lang="uk-UA" sz="2400" dirty="0"/>
              <a:t>вплив у будь-якій формі на журналіста з метою перешкоджання виконанню ним професійних обов’язків (ч.2);</a:t>
            </a:r>
            <a:endParaRPr lang="ru-RU" sz="2400" dirty="0"/>
          </a:p>
          <a:p>
            <a:pPr lvl="0"/>
            <a:r>
              <a:rPr lang="uk-UA" sz="2400" dirty="0"/>
              <a:t>переслідування журналіста у зв’язку з його законною професійною діяльністю (ч. 2).</a:t>
            </a:r>
            <a:endParaRPr lang="ru-RU" sz="2400" dirty="0"/>
          </a:p>
        </p:txBody>
      </p:sp>
      <p:pic>
        <p:nvPicPr>
          <p:cNvPr id="52226" name="Picture 2" descr="ÐÐ°ÑÑÐ¸Ð½ÐºÐ¸ Ð¿Ð¾ Ð·Ð°Ð¿ÑÐ¾ÑÑ ÑÑÐµÐ¹Ð¼ÑÑ Ð±ÑÑ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48965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err="1"/>
              <a:t>Суб’єкт</a:t>
            </a:r>
            <a:r>
              <a:rPr lang="ru-RU" sz="2800" b="1" i="1" dirty="0"/>
              <a:t> </a:t>
            </a:r>
            <a:r>
              <a:rPr lang="ru-RU" sz="2800" b="1" i="1" dirty="0" err="1"/>
              <a:t>кр</a:t>
            </a:r>
            <a:r>
              <a:rPr lang="ru-RU" sz="2800" b="1" i="1" dirty="0"/>
              <a:t>. пр.</a:t>
            </a:r>
            <a:r>
              <a:rPr lang="ru-RU" sz="2800" dirty="0"/>
              <a:t> – за ч. 1 — </a:t>
            </a:r>
            <a:r>
              <a:rPr lang="ru-RU" sz="2800" dirty="0" err="1"/>
              <a:t>будь-яка</a:t>
            </a:r>
            <a:r>
              <a:rPr lang="ru-RU" sz="2800" dirty="0"/>
              <a:t> особа, а за ч. 2 — </a:t>
            </a:r>
            <a:r>
              <a:rPr lang="ru-RU" sz="2800" dirty="0" err="1"/>
              <a:t>службова</a:t>
            </a:r>
            <a:r>
              <a:rPr lang="ru-RU" sz="2800" dirty="0"/>
              <a:t> особа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044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Суб’єктивна</a:t>
            </a:r>
            <a:r>
              <a:rPr lang="ru-RU" sz="2800" b="1" dirty="0"/>
              <a:t> сторона</a:t>
            </a:r>
            <a:r>
              <a:rPr lang="ru-RU" sz="2800" dirty="0"/>
              <a:t> - </a:t>
            </a:r>
            <a:r>
              <a:rPr lang="ru-RU" sz="2800" dirty="0" err="1"/>
              <a:t>прямий</a:t>
            </a:r>
            <a:r>
              <a:rPr lang="ru-RU" sz="2800" dirty="0"/>
              <a:t> </a:t>
            </a:r>
            <a:r>
              <a:rPr lang="ru-RU" sz="2800" dirty="0" err="1"/>
              <a:t>умисел</a:t>
            </a:r>
            <a:endParaRPr lang="ru-RU" sz="28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43528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Кваліфікуючі ознаки:</a:t>
            </a:r>
            <a:br>
              <a:rPr lang="uk-UA" sz="2800" b="1" dirty="0">
                <a:solidFill>
                  <a:schemeClr val="tx1"/>
                </a:solidFill>
              </a:rPr>
            </a:br>
            <a:r>
              <a:rPr lang="uk-UA" sz="2800" dirty="0"/>
              <a:t>вчинення </a:t>
            </a:r>
            <a:r>
              <a:rPr lang="uk-UA" sz="2800" dirty="0" err="1"/>
              <a:t>кр</a:t>
            </a:r>
            <a:r>
              <a:rPr lang="uk-UA" sz="2800" dirty="0"/>
              <a:t>. пр.</a:t>
            </a:r>
            <a:r>
              <a:rPr lang="ru-RU" sz="2800" dirty="0"/>
              <a:t> </a:t>
            </a:r>
            <a:r>
              <a:rPr lang="ru-RU" sz="2800" dirty="0" err="1"/>
              <a:t>службовою</a:t>
            </a:r>
            <a:r>
              <a:rPr lang="ru-RU" sz="2800" dirty="0"/>
              <a:t> особою</a:t>
            </a:r>
            <a:r>
              <a:rPr lang="ru-RU" sz="2800" i="1" dirty="0"/>
              <a:t> </a:t>
            </a:r>
            <a:r>
              <a:rPr lang="ru-RU" sz="2800" dirty="0"/>
              <a:t>з </a:t>
            </a:r>
            <a:r>
              <a:rPr lang="ru-RU" sz="2800" dirty="0" err="1"/>
              <a:t>використанням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службового</a:t>
            </a:r>
            <a:r>
              <a:rPr lang="ru-RU" sz="2800" dirty="0"/>
              <a:t> становища  за </a:t>
            </a:r>
            <a:r>
              <a:rPr lang="ru-RU" sz="2800" dirty="0" err="1"/>
              <a:t>попередньою</a:t>
            </a:r>
            <a:r>
              <a:rPr lang="ru-RU" sz="2800" dirty="0"/>
              <a:t> </a:t>
            </a:r>
            <a:r>
              <a:rPr lang="ru-RU" sz="2800" dirty="0" err="1"/>
              <a:t>змовою</a:t>
            </a:r>
            <a:r>
              <a:rPr lang="ru-RU" sz="2800" dirty="0"/>
              <a:t> </a:t>
            </a:r>
            <a:r>
              <a:rPr lang="ru-RU" sz="2800" dirty="0" err="1"/>
              <a:t>групою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5298" name="Picture 2" descr="ÐÐ°ÑÑÐ¸Ð½ÐºÐ¸ Ð¿Ð¾ Ð·Ð°Ð¿ÑÐ¾ÑÑ Ð±ÑÑÑ Ð¶ÑÑÐ½Ð°Ð»Ð¸Ñ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uk-UA" b="1" dirty="0"/>
              <a:t>6. Грубе порушення законодавства про працю (с</a:t>
            </a:r>
            <a:r>
              <a:rPr lang="ru-RU" b="1" dirty="0"/>
              <a:t>т</a:t>
            </a:r>
            <a:r>
              <a:rPr lang="uk-UA" b="1" dirty="0"/>
              <a:t>. 172 КК України).</a:t>
            </a:r>
            <a:endParaRPr lang="ru-RU" dirty="0"/>
          </a:p>
          <a:p>
            <a:pPr marL="0" indent="0">
              <a:buNone/>
            </a:pPr>
            <a:r>
              <a:rPr lang="uk-UA" i="1" dirty="0"/>
              <a:t>1. Незаконне звільнення працівника з роботи з особистих мотивів чи у зв’язку з повідомленням ним як викривачем про вчинення іншою особою корупційного або пов’язаного з корупцією правопорушення, інших порушень</a:t>
            </a:r>
            <a:r>
              <a:rPr lang="ru-RU" i="1" dirty="0"/>
              <a:t> </a:t>
            </a:r>
            <a:r>
              <a:rPr lang="uk-UA" i="1" u="sng" dirty="0">
                <a:hlinkClick r:id="rId2"/>
              </a:rPr>
              <a:t>Закону України</a:t>
            </a:r>
            <a:r>
              <a:rPr lang="uk-UA" i="1" dirty="0"/>
              <a:t> «Про запобігання корупції», а також інше грубе порушення законодавства про працю -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вчинені</a:t>
            </a:r>
            <a:r>
              <a:rPr lang="ru-RU" i="1" dirty="0"/>
              <a:t> повторно,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неповнолітнього</a:t>
            </a:r>
            <a:r>
              <a:rPr lang="ru-RU" i="1" dirty="0"/>
              <a:t>, </a:t>
            </a:r>
            <a:r>
              <a:rPr lang="ru-RU" i="1" dirty="0" err="1"/>
              <a:t>вагітної</a:t>
            </a:r>
            <a:r>
              <a:rPr lang="ru-RU" i="1" dirty="0"/>
              <a:t> </a:t>
            </a:r>
            <a:r>
              <a:rPr lang="ru-RU" i="1" dirty="0" err="1"/>
              <a:t>жінки</a:t>
            </a:r>
            <a:r>
              <a:rPr lang="ru-RU" i="1" dirty="0"/>
              <a:t>, одинокого батька, </a:t>
            </a:r>
            <a:r>
              <a:rPr lang="ru-RU" i="1" dirty="0" err="1"/>
              <a:t>матері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особи, яка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замінює</a:t>
            </a:r>
            <a:r>
              <a:rPr lang="ru-RU" i="1" dirty="0"/>
              <a:t> і </a:t>
            </a:r>
            <a:r>
              <a:rPr lang="ru-RU" i="1" dirty="0" err="1"/>
              <a:t>виховує</a:t>
            </a:r>
            <a:r>
              <a:rPr lang="ru-RU" i="1" dirty="0"/>
              <a:t> </a:t>
            </a:r>
            <a:r>
              <a:rPr lang="ru-RU" i="1" dirty="0" err="1"/>
              <a:t>дитину</a:t>
            </a:r>
            <a:r>
              <a:rPr lang="ru-RU" i="1" dirty="0"/>
              <a:t> </a:t>
            </a:r>
            <a:r>
              <a:rPr lang="ru-RU" i="1" dirty="0" err="1"/>
              <a:t>віком</a:t>
            </a:r>
            <a:r>
              <a:rPr lang="ru-RU" i="1" dirty="0"/>
              <a:t> до 14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дитину</a:t>
            </a:r>
            <a:r>
              <a:rPr lang="ru-RU" i="1" dirty="0"/>
              <a:t> з </a:t>
            </a:r>
            <a:r>
              <a:rPr lang="ru-RU" i="1" dirty="0" err="1"/>
              <a:t>інвалідністю</a:t>
            </a:r>
            <a:r>
              <a:rPr lang="ru-RU" i="1" dirty="0"/>
              <a:t>, -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{</a:t>
            </a:r>
            <a:r>
              <a:rPr lang="ru-RU" i="1" dirty="0" err="1"/>
              <a:t>Стаття</a:t>
            </a:r>
            <a:r>
              <a:rPr lang="ru-RU" i="1" dirty="0"/>
              <a:t> 172 в </a:t>
            </a:r>
            <a:r>
              <a:rPr lang="ru-RU" i="1" dirty="0" err="1"/>
              <a:t>редакції</a:t>
            </a:r>
            <a:r>
              <a:rPr lang="ru-RU" i="1" dirty="0"/>
              <a:t> Закону </a:t>
            </a:r>
            <a:r>
              <a:rPr lang="ru-RU" i="1" u="sng" dirty="0">
                <a:hlinkClick r:id="rId3"/>
              </a:rPr>
              <a:t>№ 77-VIII </a:t>
            </a:r>
            <a:r>
              <a:rPr lang="ru-RU" i="1" u="sng" dirty="0" err="1">
                <a:hlinkClick r:id="rId3"/>
              </a:rPr>
              <a:t>від</a:t>
            </a:r>
            <a:r>
              <a:rPr lang="ru-RU" i="1" u="sng" dirty="0">
                <a:hlinkClick r:id="rId3"/>
              </a:rPr>
              <a:t> 28.12.2014</a:t>
            </a:r>
            <a:r>
              <a:rPr lang="ru-RU" i="1" dirty="0"/>
              <a:t>;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змінами</a:t>
            </a:r>
            <a:r>
              <a:rPr lang="ru-RU" i="1" dirty="0"/>
              <a:t>, </a:t>
            </a:r>
            <a:r>
              <a:rPr lang="ru-RU" i="1" dirty="0" err="1"/>
              <a:t>внесеними</a:t>
            </a:r>
            <a:r>
              <a:rPr lang="ru-RU" i="1" dirty="0"/>
              <a:t> </a:t>
            </a:r>
            <a:r>
              <a:rPr lang="ru-RU" i="1" dirty="0" err="1"/>
              <a:t>згідно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Законами </a:t>
            </a:r>
            <a:r>
              <a:rPr lang="ru-RU" i="1" u="sng" dirty="0">
                <a:hlinkClick r:id="rId4"/>
              </a:rPr>
              <a:t>№ 2581-VIII </a:t>
            </a:r>
            <a:r>
              <a:rPr lang="ru-RU" i="1" u="sng" dirty="0" err="1">
                <a:hlinkClick r:id="rId4"/>
              </a:rPr>
              <a:t>від</a:t>
            </a:r>
            <a:r>
              <a:rPr lang="ru-RU" i="1" u="sng" dirty="0">
                <a:hlinkClick r:id="rId4"/>
              </a:rPr>
              <a:t> 02.10.2018</a:t>
            </a:r>
            <a:r>
              <a:rPr lang="ru-RU" i="1" dirty="0"/>
              <a:t>, </a:t>
            </a:r>
            <a:r>
              <a:rPr lang="ru-RU" i="1" u="sng" dirty="0">
                <a:hlinkClick r:id="rId5"/>
              </a:rPr>
              <a:t>№ 140-IX </a:t>
            </a:r>
            <a:r>
              <a:rPr lang="ru-RU" i="1" u="sng" dirty="0" err="1">
                <a:hlinkClick r:id="rId5"/>
              </a:rPr>
              <a:t>від</a:t>
            </a:r>
            <a:r>
              <a:rPr lang="ru-RU" i="1" u="sng" dirty="0">
                <a:hlinkClick r:id="rId5"/>
              </a:rPr>
              <a:t> 02.10.2019</a:t>
            </a:r>
            <a:r>
              <a:rPr lang="ru-RU" i="1" dirty="0"/>
              <a:t>, </a:t>
            </a:r>
            <a:r>
              <a:rPr lang="ru-RU" i="1" u="sng" dirty="0">
                <a:hlinkClick r:id="rId6"/>
              </a:rPr>
              <a:t>№ 198-IX </a:t>
            </a:r>
            <a:r>
              <a:rPr lang="ru-RU" i="1" u="sng" dirty="0" err="1">
                <a:hlinkClick r:id="rId6"/>
              </a:rPr>
              <a:t>від</a:t>
            </a:r>
            <a:r>
              <a:rPr lang="ru-RU" i="1" u="sng" dirty="0">
                <a:hlinkClick r:id="rId6"/>
              </a:rPr>
              <a:t> 17.10.2019</a:t>
            </a:r>
            <a:r>
              <a:rPr lang="ru-RU" i="1" dirty="0"/>
              <a:t>}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507288" cy="6048672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uk-UA" b="1" dirty="0"/>
              <a:t>7</a:t>
            </a:r>
            <a:r>
              <a:rPr lang="ru-RU" b="1" dirty="0"/>
              <a:t>. </a:t>
            </a:r>
            <a:r>
              <a:rPr lang="uk-UA" b="1" dirty="0"/>
              <a:t>Невиплата заробітної плати, стипендії, пенсії чи інших установлених законом виплат (ст. 175 КК України).</a:t>
            </a:r>
            <a:endParaRPr lang="ru-RU" dirty="0"/>
          </a:p>
          <a:p>
            <a:pPr marL="0" indent="447675" algn="just">
              <a:buNone/>
            </a:pPr>
            <a:r>
              <a:rPr lang="ru-RU" i="1" dirty="0"/>
              <a:t>1. </a:t>
            </a:r>
            <a:r>
              <a:rPr lang="ru-RU" i="1" dirty="0" err="1"/>
              <a:t>Безпідставна</a:t>
            </a:r>
            <a:r>
              <a:rPr lang="ru-RU" i="1" dirty="0"/>
              <a:t> </a:t>
            </a:r>
            <a:r>
              <a:rPr lang="ru-RU" i="1" dirty="0" err="1"/>
              <a:t>невиплата</a:t>
            </a:r>
            <a:r>
              <a:rPr lang="ru-RU" i="1" dirty="0"/>
              <a:t> </a:t>
            </a:r>
            <a:r>
              <a:rPr lang="ru-RU" i="1" dirty="0" err="1"/>
              <a:t>заробітної</a:t>
            </a:r>
            <a:r>
              <a:rPr lang="ru-RU" i="1" dirty="0"/>
              <a:t> плати, </a:t>
            </a:r>
            <a:r>
              <a:rPr lang="ru-RU" i="1" dirty="0" err="1"/>
              <a:t>стипендії</a:t>
            </a:r>
            <a:r>
              <a:rPr lang="ru-RU" i="1" dirty="0"/>
              <a:t>, </a:t>
            </a:r>
            <a:r>
              <a:rPr lang="ru-RU" i="1" dirty="0" err="1"/>
              <a:t>пенсії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іншої</a:t>
            </a:r>
            <a:r>
              <a:rPr lang="ru-RU" i="1" dirty="0"/>
              <a:t> </a:t>
            </a:r>
            <a:r>
              <a:rPr lang="ru-RU" i="1" dirty="0" err="1"/>
              <a:t>установленої</a:t>
            </a:r>
            <a:r>
              <a:rPr lang="ru-RU" i="1" dirty="0"/>
              <a:t> законом </a:t>
            </a:r>
            <a:r>
              <a:rPr lang="ru-RU" i="1" dirty="0" err="1"/>
              <a:t>виплати</a:t>
            </a:r>
            <a:r>
              <a:rPr lang="ru-RU" i="1" dirty="0"/>
              <a:t> </a:t>
            </a:r>
            <a:r>
              <a:rPr lang="ru-RU" i="1" dirty="0" err="1"/>
              <a:t>громадянам</a:t>
            </a:r>
            <a:r>
              <a:rPr lang="ru-RU" i="1" dirty="0"/>
              <a:t> </a:t>
            </a:r>
            <a:r>
              <a:rPr lang="ru-RU" i="1" dirty="0" err="1"/>
              <a:t>більш</a:t>
            </a:r>
            <a:r>
              <a:rPr lang="ru-RU" i="1" dirty="0"/>
              <a:t> як за один </a:t>
            </a:r>
            <a:r>
              <a:rPr lang="ru-RU" i="1" dirty="0" err="1"/>
              <a:t>місяць</a:t>
            </a:r>
            <a:r>
              <a:rPr lang="ru-RU" i="1" dirty="0"/>
              <a:t>, вчинена </a:t>
            </a:r>
            <a:r>
              <a:rPr lang="ru-RU" i="1" dirty="0" err="1"/>
              <a:t>умисно</a:t>
            </a:r>
            <a:r>
              <a:rPr lang="ru-RU" i="1" dirty="0"/>
              <a:t> </a:t>
            </a:r>
            <a:r>
              <a:rPr lang="ru-RU" i="1" dirty="0" err="1"/>
              <a:t>керівником</a:t>
            </a:r>
            <a:r>
              <a:rPr lang="ru-RU" i="1" dirty="0"/>
              <a:t> </a:t>
            </a:r>
            <a:r>
              <a:rPr lang="ru-RU" i="1" dirty="0" err="1"/>
              <a:t>підприємства</a:t>
            </a:r>
            <a:r>
              <a:rPr lang="ru-RU" i="1" dirty="0"/>
              <a:t>, установи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незалежно</a:t>
            </a:r>
            <a:r>
              <a:rPr lang="ru-RU" i="1" dirty="0"/>
              <a:t> від </a:t>
            </a:r>
            <a:r>
              <a:rPr lang="ru-RU" i="1" dirty="0" err="1"/>
              <a:t>форми</a:t>
            </a:r>
            <a:r>
              <a:rPr lang="ru-RU" i="1" dirty="0"/>
              <a:t> </a:t>
            </a:r>
            <a:r>
              <a:rPr lang="ru-RU" i="1" dirty="0" err="1"/>
              <a:t>власності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громадянином</a:t>
            </a:r>
            <a:r>
              <a:rPr lang="ru-RU" i="1" dirty="0"/>
              <a:t> - </a:t>
            </a:r>
            <a:r>
              <a:rPr lang="ru-RU" i="1" dirty="0" err="1"/>
              <a:t>суб'єктом</a:t>
            </a:r>
            <a:r>
              <a:rPr lang="ru-RU" i="1" dirty="0"/>
              <a:t> </a:t>
            </a:r>
            <a:r>
              <a:rPr lang="ru-RU" i="1" dirty="0" err="1"/>
              <a:t>підприємницької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-</a:t>
            </a:r>
            <a:endParaRPr lang="ru-RU" dirty="0"/>
          </a:p>
          <a:p>
            <a:pPr marL="0" indent="447675" algn="just">
              <a:buNone/>
            </a:pPr>
            <a:endParaRPr lang="ru-RU" i="1" dirty="0"/>
          </a:p>
          <a:p>
            <a:pPr marL="0" indent="447675" algn="just">
              <a:buNone/>
            </a:pPr>
            <a:r>
              <a:rPr lang="ru-RU" i="1" dirty="0"/>
              <a:t>2. Те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діяння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воно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вчинене</a:t>
            </a:r>
            <a:r>
              <a:rPr lang="ru-RU" i="1" dirty="0"/>
              <a:t> </a:t>
            </a:r>
            <a:r>
              <a:rPr lang="ru-RU" i="1" dirty="0" err="1"/>
              <a:t>внаслідок</a:t>
            </a:r>
            <a:r>
              <a:rPr lang="ru-RU" i="1" dirty="0"/>
              <a:t> </a:t>
            </a:r>
            <a:r>
              <a:rPr lang="ru-RU" i="1" dirty="0" err="1"/>
              <a:t>нецільового</a:t>
            </a:r>
            <a:r>
              <a:rPr lang="ru-RU" i="1" dirty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коштів</a:t>
            </a:r>
            <a:r>
              <a:rPr lang="ru-RU" i="1" dirty="0"/>
              <a:t>, </a:t>
            </a:r>
            <a:r>
              <a:rPr lang="ru-RU" i="1" dirty="0" err="1"/>
              <a:t>призначених</a:t>
            </a:r>
            <a:r>
              <a:rPr lang="ru-RU" i="1" dirty="0"/>
              <a:t> для </a:t>
            </a:r>
            <a:r>
              <a:rPr lang="ru-RU" i="1" dirty="0" err="1"/>
              <a:t>виплати</a:t>
            </a:r>
            <a:r>
              <a:rPr lang="ru-RU" i="1" dirty="0"/>
              <a:t> </a:t>
            </a:r>
            <a:r>
              <a:rPr lang="ru-RU" i="1" dirty="0" err="1"/>
              <a:t>заробітної</a:t>
            </a:r>
            <a:r>
              <a:rPr lang="ru-RU" i="1" dirty="0"/>
              <a:t> плати, </a:t>
            </a:r>
            <a:r>
              <a:rPr lang="ru-RU" i="1" dirty="0" err="1"/>
              <a:t>стипендії</a:t>
            </a:r>
            <a:r>
              <a:rPr lang="ru-RU" i="1" dirty="0"/>
              <a:t>, </a:t>
            </a:r>
            <a:r>
              <a:rPr lang="ru-RU" i="1" dirty="0" err="1"/>
              <a:t>пенсії</a:t>
            </a:r>
            <a:r>
              <a:rPr lang="ru-RU" i="1" dirty="0"/>
              <a:t> та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встановлених</a:t>
            </a:r>
            <a:r>
              <a:rPr lang="ru-RU" i="1" dirty="0"/>
              <a:t> законом </a:t>
            </a:r>
            <a:r>
              <a:rPr lang="ru-RU" i="1" dirty="0" err="1"/>
              <a:t>виплат</a:t>
            </a:r>
            <a:r>
              <a:rPr lang="ru-RU" i="1" dirty="0"/>
              <a:t>, -</a:t>
            </a:r>
            <a:endParaRPr lang="ru-RU" dirty="0"/>
          </a:p>
          <a:p>
            <a:pPr marL="0" indent="447675" algn="just">
              <a:buNone/>
            </a:pP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63272" cy="5759152"/>
          </a:xfrm>
        </p:spPr>
        <p:txBody>
          <a:bodyPr>
            <a:normAutofit fontScale="92500" lnSpcReduction="10000"/>
          </a:bodyPr>
          <a:lstStyle/>
          <a:p>
            <a:pPr marL="0" lvl="0" indent="447675">
              <a:buNone/>
            </a:pP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b="1" dirty="0" err="1"/>
              <a:t>недоторканності</a:t>
            </a:r>
            <a:r>
              <a:rPr lang="ru-RU" b="1" dirty="0"/>
              <a:t> приватного </a:t>
            </a:r>
            <a:r>
              <a:rPr lang="ru-RU" b="1" dirty="0" err="1"/>
              <a:t>життя</a:t>
            </a:r>
            <a:r>
              <a:rPr lang="ru-RU" b="1" dirty="0"/>
              <a:t> (ст. 182</a:t>
            </a:r>
            <a:r>
              <a:rPr lang="uk-UA" b="1" dirty="0"/>
              <a:t> КК України</a:t>
            </a:r>
            <a:r>
              <a:rPr lang="ru-RU" b="1" dirty="0"/>
              <a:t>).</a:t>
            </a:r>
            <a:endParaRPr lang="ru-RU" dirty="0"/>
          </a:p>
          <a:p>
            <a:pPr marL="0" indent="447675">
              <a:buNone/>
            </a:pPr>
            <a:r>
              <a:rPr lang="ru-RU" i="1" dirty="0"/>
              <a:t>1. </a:t>
            </a:r>
            <a:r>
              <a:rPr lang="ru-RU" i="1" dirty="0" err="1"/>
              <a:t>Незаконне</a:t>
            </a:r>
            <a:r>
              <a:rPr lang="ru-RU" i="1" dirty="0"/>
              <a:t> </a:t>
            </a:r>
            <a:r>
              <a:rPr lang="ru-RU" i="1" dirty="0" err="1"/>
              <a:t>збирання</a:t>
            </a:r>
            <a:r>
              <a:rPr lang="ru-RU" i="1" dirty="0"/>
              <a:t>, </a:t>
            </a:r>
            <a:r>
              <a:rPr lang="ru-RU" i="1" dirty="0" err="1"/>
              <a:t>зберігання</a:t>
            </a:r>
            <a:r>
              <a:rPr lang="ru-RU" i="1" dirty="0"/>
              <a:t>, </a:t>
            </a:r>
            <a:r>
              <a:rPr lang="ru-RU" i="1" dirty="0" err="1"/>
              <a:t>використання</a:t>
            </a:r>
            <a:r>
              <a:rPr lang="ru-RU" i="1" dirty="0"/>
              <a:t>, </a:t>
            </a:r>
            <a:r>
              <a:rPr lang="ru-RU" i="1" dirty="0" err="1"/>
              <a:t>знищення</a:t>
            </a:r>
            <a:r>
              <a:rPr lang="ru-RU" i="1" dirty="0"/>
              <a:t>, </a:t>
            </a:r>
            <a:r>
              <a:rPr lang="ru-RU" i="1" dirty="0" err="1"/>
              <a:t>поширення</a:t>
            </a:r>
            <a:r>
              <a:rPr lang="ru-RU" i="1" dirty="0"/>
              <a:t> </a:t>
            </a:r>
            <a:r>
              <a:rPr lang="ru-RU" i="1" dirty="0" err="1"/>
              <a:t>конфіденційної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 про особу </a:t>
            </a:r>
            <a:r>
              <a:rPr lang="ru-RU" i="1" dirty="0" err="1"/>
              <a:t>або</a:t>
            </a:r>
            <a:r>
              <a:rPr lang="ru-RU" i="1" dirty="0"/>
              <a:t> незаконна </a:t>
            </a:r>
            <a:r>
              <a:rPr lang="ru-RU" i="1" dirty="0" err="1"/>
              <a:t>зміна</a:t>
            </a:r>
            <a:r>
              <a:rPr lang="ru-RU" i="1" dirty="0"/>
              <a:t> </a:t>
            </a:r>
            <a:r>
              <a:rPr lang="ru-RU" i="1" dirty="0" err="1"/>
              <a:t>такої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, </a:t>
            </a:r>
            <a:r>
              <a:rPr lang="ru-RU" i="1" dirty="0" err="1"/>
              <a:t>крім</a:t>
            </a:r>
            <a:r>
              <a:rPr lang="ru-RU" i="1" dirty="0"/>
              <a:t> </a:t>
            </a:r>
            <a:r>
              <a:rPr lang="ru-RU" i="1" dirty="0" err="1"/>
              <a:t>випадків</a:t>
            </a:r>
            <a:r>
              <a:rPr lang="ru-RU" i="1" dirty="0"/>
              <a:t>, </a:t>
            </a:r>
            <a:r>
              <a:rPr lang="ru-RU" i="1" dirty="0" err="1"/>
              <a:t>передбачених</a:t>
            </a:r>
            <a:r>
              <a:rPr lang="ru-RU" i="1" dirty="0"/>
              <a:t> </a:t>
            </a:r>
            <a:r>
              <a:rPr lang="ru-RU" i="1" dirty="0" err="1"/>
              <a:t>іншими</a:t>
            </a:r>
            <a:r>
              <a:rPr lang="ru-RU" i="1" dirty="0"/>
              <a:t> </a:t>
            </a:r>
            <a:r>
              <a:rPr lang="ru-RU" i="1" dirty="0" err="1"/>
              <a:t>статтями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Кодексу, -</a:t>
            </a:r>
            <a:endParaRPr lang="ru-RU" dirty="0"/>
          </a:p>
          <a:p>
            <a:pPr marL="0" indent="447675">
              <a:buNone/>
            </a:pPr>
            <a:endParaRPr lang="ru-RU" i="1" dirty="0"/>
          </a:p>
          <a:p>
            <a:pPr marL="0" indent="447675">
              <a:buNone/>
            </a:pPr>
            <a:r>
              <a:rPr lang="ru-RU" i="1" dirty="0"/>
              <a:t>2.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повторно,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заподіяли</a:t>
            </a:r>
            <a:r>
              <a:rPr lang="ru-RU" i="1" dirty="0"/>
              <a:t> </a:t>
            </a:r>
            <a:r>
              <a:rPr lang="ru-RU" i="1" dirty="0" err="1"/>
              <a:t>істотну</a:t>
            </a:r>
            <a:r>
              <a:rPr lang="ru-RU" i="1" dirty="0"/>
              <a:t> шкоду </a:t>
            </a:r>
            <a:r>
              <a:rPr lang="ru-RU" i="1" dirty="0" err="1"/>
              <a:t>охоронюваним</a:t>
            </a:r>
            <a:r>
              <a:rPr lang="ru-RU" i="1" dirty="0"/>
              <a:t> законом правам, свободам та </a:t>
            </a:r>
            <a:r>
              <a:rPr lang="ru-RU" i="1" dirty="0" err="1"/>
              <a:t>інтересам</a:t>
            </a:r>
            <a:r>
              <a:rPr lang="ru-RU" i="1" dirty="0"/>
              <a:t> особи, -</a:t>
            </a:r>
            <a:endParaRPr lang="ru-RU" dirty="0"/>
          </a:p>
          <a:p>
            <a:pPr marL="0" indent="447675">
              <a:buNone/>
            </a:pPr>
            <a:endParaRPr lang="ru-RU" i="1"/>
          </a:p>
          <a:p>
            <a:pPr marL="0" indent="447675">
              <a:buNone/>
            </a:pPr>
            <a:r>
              <a:rPr lang="ru-RU" b="1" i="1"/>
              <a:t>Примітка</a:t>
            </a:r>
            <a:r>
              <a:rPr lang="ru-RU" b="1" i="1" dirty="0"/>
              <a:t>.</a:t>
            </a:r>
            <a:r>
              <a:rPr lang="ru-RU" i="1" dirty="0"/>
              <a:t> </a:t>
            </a:r>
            <a:r>
              <a:rPr lang="ru-RU" i="1" dirty="0" err="1"/>
              <a:t>Істотною</a:t>
            </a:r>
            <a:r>
              <a:rPr lang="ru-RU" i="1" dirty="0"/>
              <a:t> шкодою у </a:t>
            </a:r>
            <a:r>
              <a:rPr lang="ru-RU" i="1" dirty="0" err="1"/>
              <a:t>цій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вона </a:t>
            </a:r>
            <a:r>
              <a:rPr lang="ru-RU" i="1" dirty="0" err="1"/>
              <a:t>полягає</a:t>
            </a:r>
            <a:r>
              <a:rPr lang="ru-RU" i="1" dirty="0"/>
              <a:t> у </a:t>
            </a:r>
            <a:r>
              <a:rPr lang="ru-RU" i="1" dirty="0" err="1"/>
              <a:t>заподіянні</a:t>
            </a:r>
            <a:r>
              <a:rPr lang="ru-RU" i="1" dirty="0"/>
              <a:t> </a:t>
            </a:r>
            <a:r>
              <a:rPr lang="ru-RU" i="1" dirty="0" err="1"/>
              <a:t>матеріальних</a:t>
            </a:r>
            <a:r>
              <a:rPr lang="ru-RU" i="1" dirty="0"/>
              <a:t> </a:t>
            </a:r>
            <a:r>
              <a:rPr lang="ru-RU" i="1" dirty="0" err="1"/>
              <a:t>збитків</a:t>
            </a:r>
            <a:r>
              <a:rPr lang="ru-RU" i="1" dirty="0"/>
              <a:t>, </a:t>
            </a:r>
            <a:r>
              <a:rPr lang="ru-RU" i="1" dirty="0" err="1"/>
              <a:t>вважається</a:t>
            </a:r>
            <a:r>
              <a:rPr lang="ru-RU" i="1" dirty="0"/>
              <a:t> </a:t>
            </a:r>
            <a:r>
              <a:rPr lang="ru-RU" i="1" dirty="0" err="1"/>
              <a:t>така</a:t>
            </a:r>
            <a:r>
              <a:rPr lang="ru-RU" i="1" dirty="0"/>
              <a:t> шкода, яка в сто і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разів</a:t>
            </a:r>
            <a:r>
              <a:rPr lang="ru-RU" i="1" dirty="0"/>
              <a:t> </a:t>
            </a:r>
            <a:r>
              <a:rPr lang="ru-RU" i="1" dirty="0" err="1"/>
              <a:t>перевищує</a:t>
            </a:r>
            <a:r>
              <a:rPr lang="ru-RU" i="1" dirty="0"/>
              <a:t> </a:t>
            </a:r>
            <a:r>
              <a:rPr lang="ru-RU" i="1" dirty="0" err="1"/>
              <a:t>неоподатковуваний</a:t>
            </a:r>
            <a:r>
              <a:rPr lang="ru-RU" i="1" dirty="0"/>
              <a:t> </a:t>
            </a:r>
            <a:r>
              <a:rPr lang="ru-RU" i="1" dirty="0" err="1"/>
              <a:t>мінімум</a:t>
            </a:r>
            <a:r>
              <a:rPr lang="ru-RU" i="1" dirty="0"/>
              <a:t> </a:t>
            </a:r>
            <a:r>
              <a:rPr lang="ru-RU" i="1" dirty="0" err="1"/>
              <a:t>доходів</a:t>
            </a:r>
            <a:r>
              <a:rPr lang="ru-RU" i="1" dirty="0"/>
              <a:t> </a:t>
            </a:r>
            <a:r>
              <a:rPr lang="ru-RU" i="1" dirty="0" err="1"/>
              <a:t>громадян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  <a:alpha val="34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lenvo\Desktop\preview-21747NOGxzlYV2Z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>
                <a:solidFill>
                  <a:schemeClr val="bg1"/>
                </a:solidFill>
              </a:rPr>
              <a:t>Дякую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увагу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Лектор:</a:t>
            </a: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Плутицька К.М.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132856"/>
            <a:ext cx="8677472" cy="208823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</a:rPr>
              <a:t>1. Загальна характеристика Розділу </a:t>
            </a:r>
            <a:r>
              <a:rPr lang="en-US" sz="3200" b="1" dirty="0">
                <a:solidFill>
                  <a:schemeClr val="tx1"/>
                </a:solidFill>
              </a:rPr>
              <a:t>VI </a:t>
            </a:r>
            <a:r>
              <a:rPr lang="uk-UA" sz="3200" b="1" dirty="0">
                <a:solidFill>
                  <a:schemeClr val="tx1"/>
                </a:solidFill>
              </a:rPr>
              <a:t>КК України «Кримінальні правопорушення </a:t>
            </a:r>
            <a:r>
              <a:rPr lang="ru-RU" sz="3200" b="1" dirty="0" err="1">
                <a:solidFill>
                  <a:schemeClr val="tx1"/>
                </a:solidFill>
              </a:rPr>
              <a:t>проти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виборчих, трудових та інших особистих прав і свобод людини і громадянина»</a:t>
            </a:r>
            <a:endParaRPr lang="uk-UA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8252086"/>
              </p:ext>
            </p:extLst>
          </p:nvPr>
        </p:nvGraphicFramePr>
        <p:xfrm>
          <a:off x="179512" y="332656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i="1" dirty="0"/>
              <a:t>Родовий об'єкт </a:t>
            </a:r>
            <a:r>
              <a:rPr lang="uk-UA" sz="2800" dirty="0"/>
              <a:t>- суспільні відносини у сфері виборчих, трудових та інших конституційних прав і свобод людини і громадянина в Україні.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64096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Безпосередній</a:t>
            </a:r>
            <a:r>
              <a:rPr lang="ru-RU" sz="2800" b="1" i="1" dirty="0"/>
              <a:t> </a:t>
            </a:r>
            <a:r>
              <a:rPr lang="ru-RU" sz="2800" b="1" i="1" dirty="0" err="1"/>
              <a:t>об'єкт</a:t>
            </a:r>
            <a:r>
              <a:rPr lang="ru-RU" sz="2800" dirty="0"/>
              <a:t>:</a:t>
            </a:r>
          </a:p>
          <a:p>
            <a:r>
              <a:rPr lang="ru-RU" sz="2800" dirty="0"/>
              <a:t>1. </a:t>
            </a:r>
            <a:r>
              <a:rPr lang="ru-RU" sz="2800" dirty="0" err="1"/>
              <a:t>Виборчі</a:t>
            </a:r>
            <a:r>
              <a:rPr lang="ru-RU" sz="2800" dirty="0"/>
              <a:t> права </a:t>
            </a:r>
            <a:r>
              <a:rPr lang="ru-RU" sz="2800" dirty="0" err="1"/>
              <a:t>громадян</a:t>
            </a:r>
            <a:r>
              <a:rPr lang="ru-RU" sz="2800" dirty="0"/>
              <a:t> (ст.ст. 157</a:t>
            </a:r>
            <a:r>
              <a:rPr lang="uk-UA" sz="2800" dirty="0"/>
              <a:t> -</a:t>
            </a:r>
            <a:r>
              <a:rPr lang="ru-RU" sz="2800" dirty="0"/>
              <a:t> 160 КК).</a:t>
            </a:r>
          </a:p>
          <a:p>
            <a:r>
              <a:rPr lang="ru-RU" sz="2800" dirty="0"/>
              <a:t>2. </a:t>
            </a:r>
            <a:r>
              <a:rPr lang="ru-RU" sz="2800" dirty="0" err="1"/>
              <a:t>Трудові</a:t>
            </a:r>
            <a:r>
              <a:rPr lang="ru-RU" sz="2800" dirty="0"/>
              <a:t> права </a:t>
            </a:r>
            <a:r>
              <a:rPr lang="ru-RU" sz="2800" dirty="0" err="1"/>
              <a:t>громадян</a:t>
            </a:r>
            <a:r>
              <a:rPr lang="ru-RU" sz="2800" dirty="0"/>
              <a:t>: (ст.ст. 170</a:t>
            </a:r>
            <a:r>
              <a:rPr lang="uk-UA" sz="2800" dirty="0"/>
              <a:t> - </a:t>
            </a:r>
            <a:r>
              <a:rPr lang="ru-RU" sz="2800" dirty="0"/>
              <a:t>175 КК).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Суспільні</a:t>
            </a:r>
            <a:r>
              <a:rPr lang="ru-RU" sz="2800" dirty="0"/>
              <a:t> </a:t>
            </a:r>
            <a:r>
              <a:rPr lang="ru-RU" sz="2800" dirty="0" err="1"/>
              <a:t>відносини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охорони</a:t>
            </a:r>
            <a:r>
              <a:rPr lang="ru-RU" sz="2800" dirty="0"/>
              <a:t> права на </a:t>
            </a:r>
            <a:r>
              <a:rPr lang="ru-RU" sz="2800" dirty="0" err="1"/>
              <a:t>об'єкти</a:t>
            </a:r>
            <a:r>
              <a:rPr lang="ru-RU" sz="2800" dirty="0"/>
              <a:t> </a:t>
            </a:r>
            <a:r>
              <a:rPr lang="ru-RU" sz="2800" dirty="0" err="1"/>
              <a:t>інтелектуальної</a:t>
            </a:r>
            <a:r>
              <a:rPr lang="ru-RU" sz="2800" dirty="0"/>
              <a:t> </a:t>
            </a:r>
            <a:r>
              <a:rPr lang="ru-RU" sz="2800" dirty="0" err="1"/>
              <a:t>власності</a:t>
            </a:r>
            <a:r>
              <a:rPr lang="ru-RU" sz="2800" dirty="0"/>
              <a:t>: (ст.ст. 176, 177 КК).</a:t>
            </a:r>
          </a:p>
          <a:p>
            <a:r>
              <a:rPr lang="ru-RU" sz="2800" dirty="0"/>
              <a:t>4. </a:t>
            </a:r>
            <a:r>
              <a:rPr lang="ru-RU" sz="2800" dirty="0" err="1"/>
              <a:t>Сімейні</a:t>
            </a:r>
            <a:r>
              <a:rPr lang="ru-RU" sz="2800" dirty="0"/>
              <a:t> </a:t>
            </a:r>
            <a:r>
              <a:rPr lang="ru-RU" sz="2800" dirty="0" err="1"/>
              <a:t>устої</a:t>
            </a:r>
            <a:r>
              <a:rPr lang="ru-RU" sz="2800" dirty="0"/>
              <a:t>: (ст.ст. 164</a:t>
            </a:r>
            <a:r>
              <a:rPr lang="uk-UA" sz="2800" dirty="0"/>
              <a:t> - </a:t>
            </a:r>
            <a:r>
              <a:rPr lang="ru-RU" sz="2800" dirty="0"/>
              <a:t>169 КК).</a:t>
            </a:r>
          </a:p>
          <a:p>
            <a:r>
              <a:rPr lang="ru-RU" sz="2800" dirty="0"/>
              <a:t>5. Свобода </a:t>
            </a:r>
            <a:r>
              <a:rPr lang="ru-RU" sz="2800" dirty="0" err="1"/>
              <a:t>совісті</a:t>
            </a:r>
            <a:r>
              <a:rPr lang="ru-RU" sz="2800" dirty="0"/>
              <a:t>: (ст.ст. 178</a:t>
            </a:r>
            <a:r>
              <a:rPr lang="uk-UA" sz="2800" dirty="0"/>
              <a:t> - </a:t>
            </a:r>
            <a:r>
              <a:rPr lang="ru-RU" sz="2800" dirty="0"/>
              <a:t>181 КК.</a:t>
            </a:r>
          </a:p>
          <a:p>
            <a:r>
              <a:rPr lang="ru-RU" sz="2800" dirty="0"/>
              <a:t>6.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особисті</a:t>
            </a:r>
            <a:r>
              <a:rPr lang="ru-RU" sz="2800" dirty="0"/>
              <a:t> </a:t>
            </a:r>
            <a:r>
              <a:rPr lang="ru-RU" sz="2800" dirty="0" err="1"/>
              <a:t>конституційні</a:t>
            </a:r>
            <a:r>
              <a:rPr lang="ru-RU" sz="2800" dirty="0"/>
              <a:t> права і </a:t>
            </a:r>
            <a:r>
              <a:rPr lang="ru-RU" sz="2800" dirty="0" err="1"/>
              <a:t>свободи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: (ст.ст. 161</a:t>
            </a:r>
            <a:r>
              <a:rPr lang="uk-UA" sz="2800" dirty="0"/>
              <a:t> - </a:t>
            </a:r>
            <a:r>
              <a:rPr lang="ru-RU" sz="2800" dirty="0"/>
              <a:t>163, 182</a:t>
            </a:r>
            <a:r>
              <a:rPr lang="uk-UA" sz="2800" dirty="0"/>
              <a:t> -</a:t>
            </a:r>
            <a:r>
              <a:rPr lang="ru-RU" sz="2800" dirty="0"/>
              <a:t> 184 КК).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4608512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err="1"/>
              <a:t>Об'єктивна</a:t>
            </a:r>
            <a:r>
              <a:rPr lang="ru-RU" sz="2800" b="1" i="1" dirty="0"/>
              <a:t> сторона </a:t>
            </a:r>
            <a:r>
              <a:rPr lang="ru-RU" sz="2800" dirty="0"/>
              <a:t>- </a:t>
            </a:r>
            <a:r>
              <a:rPr lang="ru-RU" sz="2800" dirty="0" err="1"/>
              <a:t>суспільно-небе</a:t>
            </a:r>
            <a:r>
              <a:rPr lang="uk-UA" sz="2800" dirty="0"/>
              <a:t>з</a:t>
            </a:r>
            <a:r>
              <a:rPr lang="ru-RU" sz="2800" dirty="0" err="1"/>
              <a:t>печні</a:t>
            </a:r>
            <a:r>
              <a:rPr lang="ru-RU" sz="2800" dirty="0"/>
              <a:t> </a:t>
            </a:r>
            <a:r>
              <a:rPr lang="ru-RU" sz="2800" dirty="0" err="1"/>
              <a:t>діяння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посягають</a:t>
            </a:r>
            <a:r>
              <a:rPr lang="ru-RU" sz="2800" dirty="0"/>
              <a:t> на </a:t>
            </a:r>
            <a:r>
              <a:rPr lang="ru-RU" sz="2800" dirty="0" err="1"/>
              <a:t>певні</a:t>
            </a:r>
            <a:r>
              <a:rPr lang="ru-RU" sz="2800" dirty="0"/>
              <a:t> права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, </a:t>
            </a:r>
            <a:r>
              <a:rPr lang="ru-RU" sz="2800" dirty="0" err="1"/>
              <a:t>передбачені</a:t>
            </a:r>
            <a:r>
              <a:rPr lang="ru-RU" sz="2800" dirty="0"/>
              <a:t> </a:t>
            </a:r>
            <a:r>
              <a:rPr lang="ru-RU" sz="2800" dirty="0" err="1"/>
              <a:t>певними</a:t>
            </a:r>
            <a:r>
              <a:rPr lang="ru-RU" sz="2800" dirty="0"/>
              <a:t> </a:t>
            </a:r>
            <a:r>
              <a:rPr lang="ru-RU" sz="2800" dirty="0" err="1"/>
              <a:t>нормативними</a:t>
            </a:r>
            <a:r>
              <a:rPr lang="ru-RU" sz="2800" dirty="0"/>
              <a:t> актами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32656"/>
            <a:ext cx="381642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Більшість</a:t>
            </a:r>
            <a:r>
              <a:rPr lang="ru-RU" sz="2800" dirty="0"/>
              <a:t> </a:t>
            </a:r>
            <a:r>
              <a:rPr lang="ru-RU" sz="2800" dirty="0" err="1"/>
              <a:t>складів</a:t>
            </a:r>
            <a:r>
              <a:rPr lang="ru-RU" sz="2800" dirty="0"/>
              <a:t> </a:t>
            </a:r>
            <a:r>
              <a:rPr lang="ru-RU" sz="2800" dirty="0" err="1"/>
              <a:t>кр</a:t>
            </a:r>
            <a:r>
              <a:rPr lang="ru-RU" sz="2800" dirty="0"/>
              <a:t>. пр.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b="1" i="1" dirty="0" err="1"/>
              <a:t>формальними</a:t>
            </a:r>
            <a:r>
              <a:rPr lang="ru-RU" sz="2800" b="1" i="1" dirty="0"/>
              <a:t>.</a:t>
            </a:r>
            <a:endParaRPr lang="ru-RU" sz="2800" dirty="0"/>
          </a:p>
          <a:p>
            <a:endParaRPr lang="ru-RU" sz="2800" b="1" i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573016"/>
            <a:ext cx="8568952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кваліфіковані</a:t>
            </a:r>
            <a:r>
              <a:rPr lang="ru-RU" sz="2800" dirty="0"/>
              <a:t> </a:t>
            </a:r>
            <a:r>
              <a:rPr lang="ru-RU" sz="2800" dirty="0" err="1"/>
              <a:t>склади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прості</a:t>
            </a:r>
            <a:r>
              <a:rPr lang="ru-RU" sz="2800" dirty="0"/>
              <a:t> </a:t>
            </a:r>
            <a:r>
              <a:rPr lang="ru-RU" sz="2800" dirty="0" err="1"/>
              <a:t>склади</a:t>
            </a:r>
            <a:r>
              <a:rPr lang="ru-RU" sz="2800" dirty="0"/>
              <a:t> </a:t>
            </a:r>
            <a:r>
              <a:rPr lang="ru-RU" sz="2800" dirty="0" err="1"/>
              <a:t>кр</a:t>
            </a:r>
            <a:r>
              <a:rPr lang="ru-RU" sz="2800" dirty="0"/>
              <a:t>. пр. (ст.ст. 166 </a:t>
            </a:r>
            <a:r>
              <a:rPr lang="uk-UA" sz="2800" dirty="0"/>
              <a:t>«</a:t>
            </a:r>
            <a:r>
              <a:rPr lang="ru-RU" sz="2800" dirty="0" err="1"/>
              <a:t>Злісне</a:t>
            </a:r>
            <a:r>
              <a:rPr lang="ru-RU" sz="2800" dirty="0"/>
              <a:t> </a:t>
            </a:r>
            <a:r>
              <a:rPr lang="ru-RU" sz="2800" dirty="0" err="1"/>
              <a:t>невиконання</a:t>
            </a:r>
            <a:r>
              <a:rPr lang="ru-RU" sz="2800" dirty="0"/>
              <a:t> </a:t>
            </a:r>
            <a:r>
              <a:rPr lang="ru-RU" sz="2800" dirty="0" err="1"/>
              <a:t>обов'язків</a:t>
            </a:r>
            <a:r>
              <a:rPr lang="ru-RU" sz="2800" dirty="0"/>
              <a:t> по догляду за </a:t>
            </a:r>
            <a:r>
              <a:rPr lang="ru-RU" sz="2800" dirty="0" err="1"/>
              <a:t>дитиною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за</a:t>
            </a:r>
            <a:r>
              <a:rPr lang="ru-RU" sz="2800" dirty="0"/>
              <a:t> особою,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встановлена</a:t>
            </a:r>
            <a:r>
              <a:rPr lang="ru-RU" sz="2800" dirty="0"/>
              <a:t> </a:t>
            </a:r>
            <a:r>
              <a:rPr lang="ru-RU" sz="2800" dirty="0" err="1"/>
              <a:t>опіка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піклування</a:t>
            </a:r>
            <a:r>
              <a:rPr lang="uk-UA" sz="2800" dirty="0"/>
              <a:t>»</a:t>
            </a:r>
            <a:r>
              <a:rPr lang="ru-RU" sz="2800" dirty="0"/>
              <a:t>, 176 </a:t>
            </a:r>
            <a:r>
              <a:rPr lang="uk-UA" sz="2800" dirty="0"/>
              <a:t>«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авторського</a:t>
            </a:r>
            <a:r>
              <a:rPr lang="ru-RU" sz="2800" dirty="0"/>
              <a:t> права і </a:t>
            </a:r>
            <a:r>
              <a:rPr lang="ru-RU" sz="2800" dirty="0" err="1"/>
              <a:t>суміжних</a:t>
            </a:r>
            <a:r>
              <a:rPr lang="ru-RU" sz="2800" dirty="0"/>
              <a:t> прав</a:t>
            </a:r>
            <a:r>
              <a:rPr lang="uk-UA" sz="2800" dirty="0"/>
              <a:t>») </a:t>
            </a:r>
            <a:r>
              <a:rPr lang="ru-RU" sz="2800" dirty="0" err="1"/>
              <a:t>передбачають</a:t>
            </a:r>
            <a:r>
              <a:rPr lang="ru-RU" sz="2800" dirty="0"/>
              <a:t> </a:t>
            </a:r>
            <a:r>
              <a:rPr lang="ru-RU" sz="2800" dirty="0" err="1"/>
              <a:t>настання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небезпечних</a:t>
            </a:r>
            <a:r>
              <a:rPr lang="ru-RU" sz="2800" dirty="0"/>
              <a:t> </a:t>
            </a:r>
            <a:r>
              <a:rPr lang="ru-RU" sz="2800" dirty="0" err="1"/>
              <a:t>наслідків</a:t>
            </a:r>
            <a:r>
              <a:rPr lang="ru-RU" sz="2800" dirty="0"/>
              <a:t> – за </a:t>
            </a:r>
            <a:r>
              <a:rPr lang="ru-RU" sz="2800" dirty="0" err="1"/>
              <a:t>конструкцією</a:t>
            </a:r>
            <a:r>
              <a:rPr lang="ru-RU" sz="2800" dirty="0"/>
              <a:t> </a:t>
            </a:r>
            <a:r>
              <a:rPr lang="ru-RU" sz="2800" b="1" i="1" dirty="0" err="1"/>
              <a:t>є</a:t>
            </a:r>
            <a:r>
              <a:rPr lang="ru-RU" sz="2800" b="1" i="1" dirty="0"/>
              <a:t> </a:t>
            </a:r>
            <a:r>
              <a:rPr lang="ru-RU" sz="2800" b="1" i="1" dirty="0" err="1"/>
              <a:t>матеріальними</a:t>
            </a:r>
            <a:r>
              <a:rPr lang="ru-RU" sz="2800" dirty="0"/>
              <a:t>.</a:t>
            </a:r>
          </a:p>
          <a:p>
            <a:endParaRPr lang="ru-RU" sz="2800" b="1" i="1" dirty="0"/>
          </a:p>
        </p:txBody>
      </p:sp>
      <p:pic>
        <p:nvPicPr>
          <p:cNvPr id="45058" name="Picture 2" descr="ÐÐ°ÑÑÐ¸Ð½ÐºÐ¸ Ð¿Ð¾ Ð·Ð°Ð¿ÑÐ¾ÑÑ Ð½Ð°ÑÑÑÐµÐ½Ð¸Ðµ Ð°Ð²ÑÐ¾ÑÑÐºÐ¾Ð³Ð¾ Ð¿ÑÐ°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2597696" cy="1841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176464" cy="56166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err="1"/>
              <a:t>Суб'єктивна</a:t>
            </a:r>
            <a:r>
              <a:rPr lang="ru-RU" sz="3200" b="1" i="1" dirty="0"/>
              <a:t> сторона </a:t>
            </a:r>
            <a:endParaRPr lang="ru-RU" sz="3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 err="1"/>
              <a:t>умисна</a:t>
            </a:r>
            <a:r>
              <a:rPr lang="ru-RU" sz="3200" dirty="0"/>
              <a:t> форма вини, як правило у </a:t>
            </a:r>
            <a:r>
              <a:rPr lang="ru-RU" sz="3200" dirty="0" err="1"/>
              <a:t>виді</a:t>
            </a:r>
            <a:r>
              <a:rPr lang="ru-RU" sz="3200" dirty="0"/>
              <a:t> прямого </a:t>
            </a:r>
            <a:r>
              <a:rPr lang="ru-RU" sz="3200" dirty="0" err="1"/>
              <a:t>умислу</a:t>
            </a:r>
            <a:r>
              <a:rPr lang="ru-RU" sz="32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dirty="0"/>
              <a:t>У </a:t>
            </a:r>
            <a:r>
              <a:rPr lang="ru-RU" sz="3200" dirty="0" err="1"/>
              <a:t>деяких</a:t>
            </a:r>
            <a:r>
              <a:rPr lang="ru-RU" sz="3200" dirty="0"/>
              <a:t> складах </a:t>
            </a:r>
            <a:r>
              <a:rPr lang="ru-RU" sz="3200" dirty="0" err="1"/>
              <a:t>обов'язковими</a:t>
            </a:r>
            <a:r>
              <a:rPr lang="ru-RU" sz="3200" dirty="0"/>
              <a:t> </a:t>
            </a:r>
            <a:r>
              <a:rPr lang="ru-RU" sz="3200" dirty="0" err="1"/>
              <a:t>ознаками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b="1" i="1" dirty="0"/>
              <a:t>мотив </a:t>
            </a:r>
            <a:r>
              <a:rPr lang="ru-RU" sz="3200" b="1" i="1" dirty="0" err="1"/>
              <a:t>або</a:t>
            </a:r>
            <a:r>
              <a:rPr lang="ru-RU" sz="3200" b="1" i="1" dirty="0"/>
              <a:t> </a:t>
            </a:r>
            <a:r>
              <a:rPr lang="ru-RU" sz="3200" b="1" i="1" dirty="0" err="1"/>
              <a:t>спеціальна</a:t>
            </a:r>
            <a:r>
              <a:rPr lang="ru-RU" sz="3200" b="1" i="1" dirty="0"/>
              <a:t> мета.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8640"/>
            <a:ext cx="432048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/>
              <a:t>Суб'єкт</a:t>
            </a:r>
            <a:r>
              <a:rPr lang="ru-RU" sz="2400" b="1" i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фізична</a:t>
            </a:r>
            <a:r>
              <a:rPr lang="ru-RU" sz="2400" dirty="0"/>
              <a:t> </a:t>
            </a:r>
            <a:r>
              <a:rPr lang="ru-RU" sz="2400" dirty="0" err="1"/>
              <a:t>осудна</a:t>
            </a:r>
            <a:r>
              <a:rPr lang="ru-RU" sz="2400" dirty="0"/>
              <a:t> особа </a:t>
            </a:r>
            <a:r>
              <a:rPr lang="ru-RU" sz="2400" dirty="0" err="1"/>
              <a:t>з</a:t>
            </a:r>
            <a:r>
              <a:rPr lang="ru-RU" sz="2400" dirty="0"/>
              <a:t> 16 </a:t>
            </a:r>
            <a:r>
              <a:rPr lang="ru-RU" sz="2400" dirty="0" err="1"/>
              <a:t>років</a:t>
            </a:r>
            <a:r>
              <a:rPr lang="ru-RU" sz="2400" dirty="0"/>
              <a:t>.</a:t>
            </a:r>
          </a:p>
          <a:p>
            <a:r>
              <a:rPr lang="ru-RU" sz="2400" dirty="0"/>
              <a:t> </a:t>
            </a:r>
            <a:r>
              <a:rPr lang="ru-RU" sz="2400" b="1" dirty="0"/>
              <a:t>Але</a:t>
            </a:r>
            <a:r>
              <a:rPr lang="ru-RU" sz="2400" dirty="0"/>
              <a:t> у </a:t>
            </a:r>
            <a:r>
              <a:rPr lang="ru-RU" sz="2400" dirty="0" err="1"/>
              <a:t>значній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складів</a:t>
            </a:r>
            <a:r>
              <a:rPr lang="ru-RU" sz="2400" dirty="0"/>
              <a:t> </a:t>
            </a:r>
            <a:r>
              <a:rPr lang="ru-RU" sz="2400" dirty="0" err="1"/>
              <a:t>суб</a:t>
            </a:r>
            <a:r>
              <a:rPr lang="uk-UA" sz="2400" dirty="0"/>
              <a:t>’</a:t>
            </a:r>
            <a:r>
              <a:rPr lang="ru-RU" sz="2400" dirty="0" err="1"/>
              <a:t>єкт</a:t>
            </a:r>
            <a:r>
              <a:rPr lang="ru-RU" sz="2400" dirty="0"/>
              <a:t> </a:t>
            </a:r>
            <a:r>
              <a:rPr lang="ru-RU" sz="2400" b="1" i="1" dirty="0" err="1"/>
              <a:t>спеціальний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особа, яка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учасником</a:t>
            </a:r>
            <a:r>
              <a:rPr lang="ru-RU" sz="2400" dirty="0"/>
              <a:t> </a:t>
            </a:r>
            <a:r>
              <a:rPr lang="ru-RU" sz="2400" dirty="0" err="1"/>
              <a:t>виборчого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яка</a:t>
            </a:r>
            <a:r>
              <a:rPr lang="ru-RU" sz="2400" dirty="0"/>
              <a:t> </a:t>
            </a:r>
            <a:r>
              <a:rPr lang="ru-RU" sz="2400" dirty="0" err="1"/>
              <a:t>досягла</a:t>
            </a:r>
            <a:r>
              <a:rPr lang="ru-RU" sz="2400" dirty="0"/>
              <a:t> 18 </a:t>
            </a:r>
            <a:r>
              <a:rPr lang="ru-RU" sz="2400" dirty="0" err="1"/>
              <a:t>річного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службові</a:t>
            </a:r>
            <a:r>
              <a:rPr lang="ru-RU" sz="2400" dirty="0"/>
              <a:t> особи, особи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зобов'язані</a:t>
            </a:r>
            <a:r>
              <a:rPr lang="ru-RU" sz="2400" dirty="0"/>
              <a:t> </a:t>
            </a:r>
            <a:r>
              <a:rPr lang="ru-RU" sz="2400" dirty="0" err="1"/>
              <a:t>сплачувати</a:t>
            </a:r>
            <a:r>
              <a:rPr lang="ru-RU" sz="2400" dirty="0"/>
              <a:t> </a:t>
            </a:r>
            <a:r>
              <a:rPr lang="ru-RU" sz="2400" dirty="0" err="1"/>
              <a:t>аліменти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на </a:t>
            </a:r>
            <a:r>
              <a:rPr lang="ru-RU" sz="2400" dirty="0" err="1"/>
              <a:t>утримання</a:t>
            </a:r>
            <a:r>
              <a:rPr lang="ru-RU" sz="2400" dirty="0"/>
              <a:t> </a:t>
            </a:r>
            <a:r>
              <a:rPr lang="ru-RU" sz="2400" dirty="0" err="1"/>
              <a:t>непрацездатних</a:t>
            </a:r>
            <a:r>
              <a:rPr lang="ru-RU" sz="2400" dirty="0"/>
              <a:t> </a:t>
            </a:r>
            <a:r>
              <a:rPr lang="ru-RU" sz="2400" dirty="0" err="1"/>
              <a:t>батьків</a:t>
            </a:r>
            <a:r>
              <a:rPr lang="ru-RU" sz="2400" dirty="0"/>
              <a:t>, батьки, </a:t>
            </a:r>
            <a:r>
              <a:rPr lang="ru-RU" sz="2400" dirty="0" err="1"/>
              <a:t>опікуни</a:t>
            </a:r>
            <a:r>
              <a:rPr lang="ru-RU" sz="2400" dirty="0"/>
              <a:t>, </a:t>
            </a:r>
            <a:r>
              <a:rPr lang="ru-RU" sz="2400" dirty="0" err="1"/>
              <a:t>піклувальники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особи.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2. Порушення недоторканості житла (ст. 162 КК України)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i="1" dirty="0"/>
              <a:t>1. </a:t>
            </a:r>
            <a:r>
              <a:rPr lang="ru-RU" i="1" dirty="0" err="1"/>
              <a:t>Незаконне</a:t>
            </a:r>
            <a:r>
              <a:rPr lang="ru-RU" i="1" dirty="0"/>
              <a:t> </a:t>
            </a:r>
            <a:r>
              <a:rPr lang="ru-RU" i="1" dirty="0" err="1"/>
              <a:t>проникнення</a:t>
            </a:r>
            <a:r>
              <a:rPr lang="ru-RU" i="1" dirty="0"/>
              <a:t> до </a:t>
            </a:r>
            <a:r>
              <a:rPr lang="ru-RU" i="1" dirty="0" err="1"/>
              <a:t>житла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до</a:t>
            </a:r>
            <a:r>
              <a:rPr lang="ru-RU" i="1" dirty="0"/>
              <a:t> </a:t>
            </a:r>
            <a:r>
              <a:rPr lang="ru-RU" i="1" dirty="0" err="1"/>
              <a:t>іншого</a:t>
            </a:r>
            <a:r>
              <a:rPr lang="ru-RU" i="1" dirty="0"/>
              <a:t> </a:t>
            </a:r>
            <a:r>
              <a:rPr lang="ru-RU" i="1" dirty="0" err="1"/>
              <a:t>володіння</a:t>
            </a:r>
            <a:r>
              <a:rPr lang="ru-RU" i="1" dirty="0"/>
              <a:t> особи, </a:t>
            </a:r>
            <a:r>
              <a:rPr lang="ru-RU" i="1" dirty="0" err="1"/>
              <a:t>незаконне</a:t>
            </a:r>
            <a:r>
              <a:rPr lang="ru-RU" i="1" dirty="0"/>
              <a:t> </a:t>
            </a:r>
            <a:r>
              <a:rPr lang="ru-RU" i="1" dirty="0" err="1"/>
              <a:t>проведення</a:t>
            </a:r>
            <a:r>
              <a:rPr lang="ru-RU" i="1" dirty="0"/>
              <a:t> в них </a:t>
            </a:r>
            <a:r>
              <a:rPr lang="ru-RU" i="1" dirty="0" err="1"/>
              <a:t>огляду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обшуку</a:t>
            </a:r>
            <a:r>
              <a:rPr lang="ru-RU" i="1" dirty="0"/>
              <a:t>, а так само </a:t>
            </a:r>
            <a:r>
              <a:rPr lang="ru-RU" i="1" dirty="0" err="1"/>
              <a:t>незаконне</a:t>
            </a:r>
            <a:r>
              <a:rPr lang="ru-RU" i="1" dirty="0"/>
              <a:t> </a:t>
            </a:r>
            <a:r>
              <a:rPr lang="ru-RU" i="1" dirty="0" err="1"/>
              <a:t>виселення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порушують</a:t>
            </a:r>
            <a:r>
              <a:rPr lang="ru-RU" i="1" dirty="0"/>
              <a:t> </a:t>
            </a:r>
            <a:r>
              <a:rPr lang="ru-RU" i="1" dirty="0" err="1"/>
              <a:t>недоторканність</a:t>
            </a:r>
            <a:r>
              <a:rPr lang="ru-RU" i="1" dirty="0"/>
              <a:t> </a:t>
            </a:r>
            <a:r>
              <a:rPr lang="ru-RU" i="1" dirty="0" err="1"/>
              <a:t>житла</a:t>
            </a:r>
            <a:r>
              <a:rPr lang="ru-RU" i="1" dirty="0"/>
              <a:t> </a:t>
            </a:r>
            <a:r>
              <a:rPr lang="ru-RU" i="1" dirty="0" err="1"/>
              <a:t>громадян</a:t>
            </a:r>
            <a:r>
              <a:rPr lang="ru-RU" i="1" dirty="0"/>
              <a:t>, -</a:t>
            </a:r>
          </a:p>
          <a:p>
            <a:pPr marL="0" indent="447675" algn="just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штрафом від </a:t>
            </a:r>
            <a:r>
              <a:rPr lang="ru-RU" i="1" dirty="0" err="1"/>
              <a:t>п'ятдесяти</a:t>
            </a:r>
            <a:r>
              <a:rPr lang="ru-RU" i="1" dirty="0"/>
              <a:t> до ста </a:t>
            </a:r>
            <a:r>
              <a:rPr lang="ru-RU" i="1" dirty="0" err="1"/>
              <a:t>неоподатковуваних</a:t>
            </a:r>
            <a:r>
              <a:rPr lang="ru-RU" i="1" dirty="0"/>
              <a:t> </a:t>
            </a:r>
            <a:r>
              <a:rPr lang="ru-RU" i="1" dirty="0" err="1"/>
              <a:t>мінімумів</a:t>
            </a:r>
            <a:r>
              <a:rPr lang="ru-RU" i="1" dirty="0"/>
              <a:t> </a:t>
            </a:r>
            <a:r>
              <a:rPr lang="ru-RU" i="1" dirty="0" err="1"/>
              <a:t>доходів</a:t>
            </a:r>
            <a:r>
              <a:rPr lang="ru-RU" i="1" dirty="0"/>
              <a:t> </a:t>
            </a:r>
            <a:r>
              <a:rPr lang="ru-RU" i="1" dirty="0" err="1"/>
              <a:t>громадян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виправними</a:t>
            </a:r>
            <a:r>
              <a:rPr lang="ru-RU" i="1" dirty="0"/>
              <a:t> роботами на строк до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обмеженням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до </a:t>
            </a:r>
            <a:r>
              <a:rPr lang="ru-RU" i="1" dirty="0" err="1"/>
              <a:t>трьох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</a:p>
          <a:p>
            <a:pPr marL="0" indent="447675" algn="just">
              <a:buNone/>
            </a:pPr>
            <a:r>
              <a:rPr lang="ru-RU" i="1" dirty="0"/>
              <a:t>2.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службовою</a:t>
            </a:r>
            <a:r>
              <a:rPr lang="ru-RU" i="1" dirty="0"/>
              <a:t> особою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застосуванням</a:t>
            </a:r>
            <a:r>
              <a:rPr lang="ru-RU" i="1" dirty="0"/>
              <a:t> </a:t>
            </a:r>
            <a:r>
              <a:rPr lang="ru-RU" i="1" dirty="0" err="1"/>
              <a:t>насильства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погрозою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застосування</a:t>
            </a:r>
            <a:r>
              <a:rPr lang="ru-RU" i="1" dirty="0"/>
              <a:t>, -</a:t>
            </a:r>
          </a:p>
          <a:p>
            <a:pPr marL="0" indent="447675" algn="just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</a:t>
            </a:r>
            <a:r>
              <a:rPr lang="ru-RU" i="1" dirty="0" err="1"/>
              <a:t>двох</a:t>
            </a:r>
            <a:r>
              <a:rPr lang="ru-RU" i="1" dirty="0"/>
              <a:t> до </a:t>
            </a:r>
            <a:r>
              <a:rPr lang="ru-RU" i="1" dirty="0" err="1"/>
              <a:t>п’яти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</a:p>
          <a:p>
            <a:pPr marL="0" indent="358775">
              <a:buNone/>
            </a:pP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538163" algn="just">
              <a:buNone/>
            </a:pPr>
            <a:r>
              <a:rPr lang="ru-RU" sz="3200" b="1" dirty="0" err="1"/>
              <a:t>Безпосередній</a:t>
            </a:r>
            <a:r>
              <a:rPr lang="ru-RU" sz="3200" b="1" dirty="0"/>
              <a:t> </a:t>
            </a:r>
            <a:r>
              <a:rPr lang="ru-RU" sz="3200" b="1" dirty="0" err="1"/>
              <a:t>об'єкт</a:t>
            </a:r>
            <a:r>
              <a:rPr lang="ru-RU" sz="3200" dirty="0"/>
              <a:t> - </a:t>
            </a:r>
            <a:r>
              <a:rPr lang="ru-RU" sz="3200" dirty="0" err="1"/>
              <a:t>конституційне</a:t>
            </a:r>
            <a:r>
              <a:rPr lang="ru-RU" sz="3200" dirty="0"/>
              <a:t> право </a:t>
            </a:r>
            <a:r>
              <a:rPr lang="ru-RU" sz="3200" dirty="0" err="1"/>
              <a:t>громадянина</a:t>
            </a:r>
            <a:r>
              <a:rPr lang="ru-RU" sz="3200" dirty="0"/>
              <a:t> на </a:t>
            </a:r>
            <a:r>
              <a:rPr lang="ru-RU" sz="3200" dirty="0" err="1"/>
              <a:t>недоторканність</a:t>
            </a:r>
            <a:r>
              <a:rPr lang="ru-RU" sz="3200" dirty="0"/>
              <a:t> </a:t>
            </a:r>
            <a:r>
              <a:rPr lang="ru-RU" sz="3200" dirty="0" err="1"/>
              <a:t>житла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204864"/>
            <a:ext cx="8640960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Об'єктивна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сторона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пр.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виражається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діях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полягають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незаконному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проникненні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житла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іншого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володіння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особи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незаконному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проведенні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них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огляду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обшуку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незаконному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виселенні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діях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порушують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недоторканність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житла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громадян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2781</TotalTime>
  <Words>1785</Words>
  <Application>Microsoft Office PowerPoint</Application>
  <PresentationFormat>Экран (4:3)</PresentationFormat>
  <Paragraphs>126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   ТЕМА 6</vt:lpstr>
      <vt:lpstr>План</vt:lpstr>
      <vt:lpstr>1. Загальна характеристика Розділу VI КК України «Кримінальні правопорушення проти виборчих, трудових та інших особистих прав і свобод людини і громадянина»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2. Порушення недоторканості житла (ст. 162 КК України)</vt:lpstr>
      <vt:lpstr>Презентация PowerPoint</vt:lpstr>
      <vt:lpstr>Презентация PowerPoint</vt:lpstr>
      <vt:lpstr>Презентация PowerPoint</vt:lpstr>
      <vt:lpstr>3. Ухилення від сплати аліментів на утримання дітей (ст. 164 КК України).</vt:lpstr>
      <vt:lpstr>Презентация PowerPoint</vt:lpstr>
      <vt:lpstr>Презентация PowerPoint</vt:lpstr>
      <vt:lpstr>Презентация PowerPoint</vt:lpstr>
      <vt:lpstr>Презентация PowerPoint</vt:lpstr>
      <vt:lpstr>Кваліфікуючі ознаки </vt:lpstr>
      <vt:lpstr>4. Незаконні дії щодо усиновлення (удочеріння) (ст. 169 КК України).</vt:lpstr>
      <vt:lpstr>Презентация PowerPoint</vt:lpstr>
      <vt:lpstr>Кваліфікуючі ознаки: вчинення кр. пр. щодо кількох дітей повторно,  за попередньою змовою групою осіб,  з використанням службового становища тяжкі наслідки</vt:lpstr>
      <vt:lpstr>Презентация PowerPoint</vt:lpstr>
      <vt:lpstr>Презентация PowerPoint</vt:lpstr>
      <vt:lpstr>Презентация PowerPoint</vt:lpstr>
      <vt:lpstr>Кваліфікуючі ознаки: вчинення кр. пр. службовою особою з використанням свого службового становища  за попередньою змовою групою осіб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lenvo</dc:creator>
  <cp:lastModifiedBy>Пользователь</cp:lastModifiedBy>
  <cp:revision>282</cp:revision>
  <dcterms:created xsi:type="dcterms:W3CDTF">2018-09-05T14:57:47Z</dcterms:created>
  <dcterms:modified xsi:type="dcterms:W3CDTF">2022-10-30T08:36:32Z</dcterms:modified>
</cp:coreProperties>
</file>