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384" r:id="rId4"/>
    <p:sldId id="290" r:id="rId5"/>
    <p:sldId id="369" r:id="rId6"/>
    <p:sldId id="385" r:id="rId7"/>
    <p:sldId id="343" r:id="rId8"/>
    <p:sldId id="386" r:id="rId9"/>
    <p:sldId id="389" r:id="rId10"/>
    <p:sldId id="372" r:id="rId11"/>
    <p:sldId id="387" r:id="rId12"/>
    <p:sldId id="388" r:id="rId13"/>
    <p:sldId id="345" r:id="rId14"/>
    <p:sldId id="390" r:id="rId15"/>
    <p:sldId id="391" r:id="rId16"/>
    <p:sldId id="351" r:id="rId17"/>
    <p:sldId id="352" r:id="rId18"/>
    <p:sldId id="392" r:id="rId19"/>
    <p:sldId id="393" r:id="rId20"/>
    <p:sldId id="394" r:id="rId21"/>
    <p:sldId id="395" r:id="rId22"/>
    <p:sldId id="396" r:id="rId23"/>
    <p:sldId id="397" r:id="rId24"/>
    <p:sldId id="398" r:id="rId25"/>
    <p:sldId id="399" r:id="rId26"/>
    <p:sldId id="400" r:id="rId27"/>
    <p:sldId id="401" r:id="rId28"/>
    <p:sldId id="402" r:id="rId29"/>
    <p:sldId id="289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22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dLbl>
              <c:idx val="0"/>
              <c:layout>
                <c:manualLayout>
                  <c:x val="-0.29130293393326667"/>
                  <c:y val="1.660786129880692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D0F-4528-844E-FCF26D6B8507}"/>
                </c:ext>
              </c:extLst>
            </c:dLbl>
            <c:dLbl>
              <c:idx val="1"/>
              <c:layout>
                <c:manualLayout>
                  <c:x val="0.18812793948820503"/>
                  <c:y val="2.773365381374604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D0F-4528-844E-FCF26D6B8507}"/>
                </c:ext>
              </c:extLst>
            </c:dLbl>
            <c:dLbl>
              <c:idx val="2"/>
              <c:layout>
                <c:manualLayout>
                  <c:x val="-8.3596903584786927E-2"/>
                  <c:y val="1.0740437672167483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D0F-4528-844E-FCF26D6B8507}"/>
                </c:ext>
              </c:extLst>
            </c:dLbl>
            <c:dLbl>
              <c:idx val="3"/>
              <c:layout>
                <c:manualLayout>
                  <c:x val="0.49363971132837092"/>
                  <c:y val="1.2436296251983397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D0F-4528-844E-FCF26D6B8507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ст. 185 Крадіжка</c:v>
                </c:pt>
                <c:pt idx="1">
                  <c:v>ст. 190 Шахрайство</c:v>
                </c:pt>
                <c:pt idx="2">
                  <c:v>ст. 186 Грабіж</c:v>
                </c:pt>
                <c:pt idx="3">
                  <c:v>ст. 191 Привласнення, розтрата майна або заволодіння ним шляхом зловживання служблвим становищем</c:v>
                </c:pt>
                <c:pt idx="4">
                  <c:v>Інші кр. пр.</c:v>
                </c:pt>
              </c:strCache>
            </c:strRef>
          </c:cat>
          <c:val>
            <c:numRef>
              <c:f>Лист1!$B$2:$B$6</c:f>
              <c:numCache>
                <c:formatCode>0%</c:formatCode>
                <c:ptCount val="5"/>
                <c:pt idx="0">
                  <c:v>0.6</c:v>
                </c:pt>
                <c:pt idx="1">
                  <c:v>0.3</c:v>
                </c:pt>
                <c:pt idx="2">
                  <c:v>0.02</c:v>
                </c:pt>
                <c:pt idx="3">
                  <c:v>0.06</c:v>
                </c:pt>
                <c:pt idx="4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D0F-4528-844E-FCF26D6B8507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0.42923</cdr:x>
      <cdr:y>0.03846</cdr:y>
    </cdr:from>
    <cdr:to>
      <cdr:x>0.77923</cdr:x>
      <cdr:y>0.14103</cdr:y>
    </cdr:to>
    <cdr:sp macro="" textlink="">
      <cdr:nvSpPr>
        <cdr:cNvPr id="3" name="Прямая соединительная линия 2"/>
        <cdr:cNvSpPr/>
      </cdr:nvSpPr>
      <cdr:spPr>
        <a:xfrm xmlns:a="http://schemas.openxmlformats.org/drawingml/2006/main" flipH="1">
          <a:off x="3708920" y="216024"/>
          <a:ext cx="3024336" cy="576064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zakon.rada.gov.ua/laws/show/2341-14#n1295" TargetMode="External"/><Relationship Id="rId3" Type="http://schemas.openxmlformats.org/officeDocument/2006/relationships/hyperlink" Target="https://zakon.rada.gov.ua/laws/show/2341-14#n1225" TargetMode="External"/><Relationship Id="rId7" Type="http://schemas.openxmlformats.org/officeDocument/2006/relationships/hyperlink" Target="https://zakon.rada.gov.ua/laws/show/2341-14#n1263" TargetMode="External"/><Relationship Id="rId2" Type="http://schemas.openxmlformats.org/officeDocument/2006/relationships/hyperlink" Target="https://zakon.rada.gov.ua/laws/show/2341-14#n120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zakon.rada.gov.ua/laws/show/2341-14#n1773" TargetMode="External"/><Relationship Id="rId5" Type="http://schemas.openxmlformats.org/officeDocument/2006/relationships/hyperlink" Target="https://zakon.rada.gov.ua/laws/show/2341-14#n1237" TargetMode="External"/><Relationship Id="rId4" Type="http://schemas.openxmlformats.org/officeDocument/2006/relationships/hyperlink" Target="https://zakon.rada.gov.ua/laws/show/2341-14#n1254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3036912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chemeClr val="tx1"/>
                </a:solidFill>
              </a:rPr>
              <a:t>КРИМІНАЛЬНІ ПРАВОПОРУШЕННЯ ПРОТИ </a:t>
            </a:r>
            <a:r>
              <a:rPr lang="uk-UA" sz="2800" b="1" dirty="0">
                <a:solidFill>
                  <a:schemeClr val="tx1"/>
                </a:solidFill>
              </a:rPr>
              <a:t>ВЛАСНОСТІ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484784"/>
            <a:ext cx="8229600" cy="1470025"/>
          </a:xfrm>
        </p:spPr>
        <p:txBody>
          <a:bodyPr>
            <a:normAutofit/>
          </a:bodyPr>
          <a:lstStyle/>
          <a:p>
            <a:r>
              <a:rPr lang="uk-UA" b="1" dirty="0"/>
              <a:t>   ТЕМА 7</a:t>
            </a:r>
            <a:endParaRPr lang="ru-RU" dirty="0"/>
          </a:p>
        </p:txBody>
      </p:sp>
      <p:pic>
        <p:nvPicPr>
          <p:cNvPr id="28674" name="Picture 2" descr="ÐÐ°ÑÑÐ¸Ð½ÐºÐ¸ Ð¿Ð¾ Ð·Ð°Ð¿ÑÐ¾ÑÑ ÑÐ¾Ð·Ð±ÑÐ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4437112"/>
            <a:ext cx="3401520" cy="2232248"/>
          </a:xfrm>
          <a:prstGeom prst="rect">
            <a:avLst/>
          </a:prstGeom>
          <a:noFill/>
        </p:spPr>
      </p:pic>
      <p:pic>
        <p:nvPicPr>
          <p:cNvPr id="28676" name="Picture 4" descr="ÐÐ°ÑÑÐ¸Ð½ÐºÐ¸ Ð¿Ð¾ Ð·Ð°Ð¿ÑÐ¾ÑÑ ÐºÑÐ°Ð´ÑÐ¶ÐºÐ°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88640"/>
            <a:ext cx="2520278" cy="1512167"/>
          </a:xfrm>
          <a:prstGeom prst="rect">
            <a:avLst/>
          </a:prstGeom>
          <a:noFill/>
        </p:spPr>
      </p:pic>
      <p:pic>
        <p:nvPicPr>
          <p:cNvPr id="28678" name="Picture 6" descr="ÐÐ°ÑÑÐ¸Ð½ÐºÐ¸ Ð¿Ð¾ Ð·Ð°Ð¿ÑÐ¾ÑÑ ÑÐ°Ð·Ð±Ð¾Ð¹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4365104"/>
            <a:ext cx="2951733" cy="22322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16632"/>
            <a:ext cx="8712968" cy="6336704"/>
          </a:xfrm>
        </p:spPr>
        <p:txBody>
          <a:bodyPr>
            <a:normAutofit fontScale="32500" lnSpcReduction="20000"/>
          </a:bodyPr>
          <a:lstStyle/>
          <a:p>
            <a:pPr marL="0" lvl="0" indent="44767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9600" b="1" dirty="0"/>
              <a:t>2. Крадіжка (ст. 185 КК України)</a:t>
            </a:r>
          </a:p>
          <a:p>
            <a:pPr marL="0" lvl="0" indent="447675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4200" b="1" i="1" u="sng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7200" dirty="0"/>
              <a:t>1. </a:t>
            </a:r>
            <a:r>
              <a:rPr lang="ru-RU" sz="7200" dirty="0" err="1"/>
              <a:t>Таємне</a:t>
            </a:r>
            <a:r>
              <a:rPr lang="ru-RU" sz="7200" dirty="0"/>
              <a:t> </a:t>
            </a:r>
            <a:r>
              <a:rPr lang="ru-RU" sz="7200" dirty="0" err="1"/>
              <a:t>викрадення</a:t>
            </a:r>
            <a:r>
              <a:rPr lang="ru-RU" sz="7200" dirty="0"/>
              <a:t> чужого майна (</a:t>
            </a:r>
            <a:r>
              <a:rPr lang="ru-RU" sz="7200" dirty="0" err="1"/>
              <a:t>крадіжка</a:t>
            </a:r>
            <a:r>
              <a:rPr lang="ru-RU" sz="7200" dirty="0"/>
              <a:t>) -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7200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7200" dirty="0"/>
              <a:t>2. </a:t>
            </a:r>
            <a:r>
              <a:rPr lang="ru-RU" sz="7200" dirty="0" err="1"/>
              <a:t>Крадіжка</a:t>
            </a:r>
            <a:r>
              <a:rPr lang="ru-RU" sz="7200" dirty="0"/>
              <a:t>, вчинена повторно </a:t>
            </a:r>
            <a:r>
              <a:rPr lang="ru-RU" sz="7200" dirty="0" err="1"/>
              <a:t>або</a:t>
            </a:r>
            <a:r>
              <a:rPr lang="ru-RU" sz="7200" dirty="0"/>
              <a:t> за </a:t>
            </a:r>
            <a:r>
              <a:rPr lang="ru-RU" sz="7200" dirty="0" err="1"/>
              <a:t>попередньою</a:t>
            </a:r>
            <a:r>
              <a:rPr lang="ru-RU" sz="7200" dirty="0"/>
              <a:t> </a:t>
            </a:r>
            <a:r>
              <a:rPr lang="ru-RU" sz="7200" dirty="0" err="1"/>
              <a:t>змовою</a:t>
            </a:r>
            <a:r>
              <a:rPr lang="ru-RU" sz="7200" dirty="0"/>
              <a:t> </a:t>
            </a:r>
            <a:r>
              <a:rPr lang="ru-RU" sz="7200" dirty="0" err="1"/>
              <a:t>групою</a:t>
            </a:r>
            <a:r>
              <a:rPr lang="ru-RU" sz="7200" dirty="0"/>
              <a:t> </a:t>
            </a:r>
            <a:r>
              <a:rPr lang="ru-RU" sz="7200" dirty="0" err="1"/>
              <a:t>осіб</a:t>
            </a:r>
            <a:r>
              <a:rPr lang="ru-RU" sz="7200" dirty="0"/>
              <a:t>, -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7200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7200" dirty="0"/>
              <a:t>3. </a:t>
            </a:r>
            <a:r>
              <a:rPr lang="ru-RU" sz="7200" dirty="0" err="1"/>
              <a:t>Крадіжка</a:t>
            </a:r>
            <a:r>
              <a:rPr lang="ru-RU" sz="7200" dirty="0"/>
              <a:t>, </a:t>
            </a:r>
            <a:r>
              <a:rPr lang="ru-RU" sz="7200" dirty="0" err="1"/>
              <a:t>поєднана</a:t>
            </a:r>
            <a:r>
              <a:rPr lang="ru-RU" sz="7200" dirty="0"/>
              <a:t> </a:t>
            </a:r>
            <a:r>
              <a:rPr lang="ru-RU" sz="7200" dirty="0" err="1"/>
              <a:t>з</a:t>
            </a:r>
            <a:r>
              <a:rPr lang="ru-RU" sz="7200" dirty="0"/>
              <a:t> </a:t>
            </a:r>
            <a:r>
              <a:rPr lang="ru-RU" sz="7200" dirty="0" err="1"/>
              <a:t>проникненням</a:t>
            </a:r>
            <a:r>
              <a:rPr lang="ru-RU" sz="7200" dirty="0"/>
              <a:t> у </a:t>
            </a:r>
            <a:r>
              <a:rPr lang="ru-RU" sz="7200" dirty="0" err="1"/>
              <a:t>житло</a:t>
            </a:r>
            <a:r>
              <a:rPr lang="ru-RU" sz="7200" dirty="0"/>
              <a:t>, </a:t>
            </a:r>
            <a:r>
              <a:rPr lang="ru-RU" sz="7200" dirty="0" err="1"/>
              <a:t>інше</a:t>
            </a:r>
            <a:r>
              <a:rPr lang="ru-RU" sz="7200" dirty="0"/>
              <a:t> </a:t>
            </a:r>
            <a:r>
              <a:rPr lang="ru-RU" sz="7200" dirty="0" err="1"/>
              <a:t>приміщення</a:t>
            </a:r>
            <a:r>
              <a:rPr lang="ru-RU" sz="7200" dirty="0"/>
              <a:t> </a:t>
            </a:r>
            <a:r>
              <a:rPr lang="ru-RU" sz="7200" dirty="0" err="1"/>
              <a:t>чи</a:t>
            </a:r>
            <a:r>
              <a:rPr lang="ru-RU" sz="7200" dirty="0"/>
              <a:t> </a:t>
            </a:r>
            <a:r>
              <a:rPr lang="ru-RU" sz="7200" dirty="0" err="1"/>
              <a:t>сховище</a:t>
            </a:r>
            <a:r>
              <a:rPr lang="ru-RU" sz="7200" dirty="0"/>
              <a:t> </a:t>
            </a:r>
            <a:r>
              <a:rPr lang="ru-RU" sz="7200" dirty="0" err="1"/>
              <a:t>або</a:t>
            </a:r>
            <a:r>
              <a:rPr lang="ru-RU" sz="7200" dirty="0"/>
              <a:t> </a:t>
            </a:r>
            <a:r>
              <a:rPr lang="ru-RU" sz="7200" dirty="0" err="1"/>
              <a:t>що</a:t>
            </a:r>
            <a:r>
              <a:rPr lang="ru-RU" sz="7200" dirty="0"/>
              <a:t> </a:t>
            </a:r>
            <a:r>
              <a:rPr lang="ru-RU" sz="7200" dirty="0" err="1"/>
              <a:t>завдала</a:t>
            </a:r>
            <a:r>
              <a:rPr lang="ru-RU" sz="7200" dirty="0"/>
              <a:t> </a:t>
            </a:r>
            <a:r>
              <a:rPr lang="ru-RU" sz="7200" dirty="0" err="1"/>
              <a:t>значної</a:t>
            </a:r>
            <a:r>
              <a:rPr lang="ru-RU" sz="7200" dirty="0"/>
              <a:t> </a:t>
            </a:r>
            <a:r>
              <a:rPr lang="ru-RU" sz="7200" dirty="0" err="1"/>
              <a:t>шкоди</a:t>
            </a:r>
            <a:r>
              <a:rPr lang="ru-RU" sz="7200" dirty="0"/>
              <a:t> </a:t>
            </a:r>
            <a:r>
              <a:rPr lang="ru-RU" sz="7200" dirty="0" err="1"/>
              <a:t>потерпілому</a:t>
            </a:r>
            <a:r>
              <a:rPr lang="ru-RU" sz="7200" dirty="0"/>
              <a:t>, -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7200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7200" dirty="0">
                <a:solidFill>
                  <a:srgbClr val="333333"/>
                </a:solidFill>
                <a:latin typeface="Times New Roman" panose="02020603050405020304" pitchFamily="18" charset="0"/>
              </a:rPr>
              <a:t>4. </a:t>
            </a:r>
            <a:r>
              <a:rPr lang="ru-RU" sz="7200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Крадіжка</a:t>
            </a:r>
            <a:r>
              <a:rPr lang="ru-RU" sz="7200" dirty="0">
                <a:solidFill>
                  <a:srgbClr val="333333"/>
                </a:solidFill>
                <a:latin typeface="Times New Roman" panose="02020603050405020304" pitchFamily="18" charset="0"/>
              </a:rPr>
              <a:t>, вчинена у великих </a:t>
            </a:r>
            <a:r>
              <a:rPr lang="ru-RU" sz="7200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розмірах</a:t>
            </a:r>
            <a:r>
              <a:rPr lang="ru-RU" sz="7200" dirty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чи</a:t>
            </a:r>
            <a:r>
              <a:rPr lang="ru-RU" sz="7200" dirty="0">
                <a:solidFill>
                  <a:srgbClr val="333333"/>
                </a:solidFill>
                <a:latin typeface="Times New Roman" panose="02020603050405020304" pitchFamily="18" charset="0"/>
              </a:rPr>
              <a:t> в </a:t>
            </a:r>
            <a:r>
              <a:rPr lang="ru-RU" sz="7200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умовах</a:t>
            </a:r>
            <a:r>
              <a:rPr lang="ru-RU" sz="7200" dirty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воєнного</a:t>
            </a:r>
            <a:r>
              <a:rPr lang="ru-RU" sz="7200" dirty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або</a:t>
            </a:r>
            <a:r>
              <a:rPr lang="ru-RU" sz="7200" dirty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надзвичайного</a:t>
            </a:r>
            <a:r>
              <a:rPr lang="ru-RU" sz="7200" dirty="0">
                <a:solidFill>
                  <a:srgbClr val="333333"/>
                </a:solidFill>
                <a:latin typeface="Times New Roman" panose="02020603050405020304" pitchFamily="18" charset="0"/>
              </a:rPr>
              <a:t> стану,</a:t>
            </a:r>
            <a:r>
              <a:rPr lang="ru-RU" sz="7200" dirty="0"/>
              <a:t>-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7200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7200" dirty="0"/>
              <a:t>5. </a:t>
            </a:r>
            <a:r>
              <a:rPr lang="ru-RU" sz="7200" dirty="0" err="1"/>
              <a:t>Крадіжка</a:t>
            </a:r>
            <a:r>
              <a:rPr lang="ru-RU" sz="7200" dirty="0"/>
              <a:t>, вчинена в особливо великих </a:t>
            </a:r>
            <a:r>
              <a:rPr lang="ru-RU" sz="7200" dirty="0" err="1"/>
              <a:t>розмірах</a:t>
            </a:r>
            <a:r>
              <a:rPr lang="ru-RU" sz="7200" dirty="0"/>
              <a:t> </a:t>
            </a:r>
            <a:r>
              <a:rPr lang="ru-RU" sz="7200" dirty="0" err="1"/>
              <a:t>або</a:t>
            </a:r>
            <a:r>
              <a:rPr lang="ru-RU" sz="7200" dirty="0"/>
              <a:t> </a:t>
            </a:r>
            <a:r>
              <a:rPr lang="ru-RU" sz="7200" dirty="0" err="1"/>
              <a:t>організованою</a:t>
            </a:r>
            <a:r>
              <a:rPr lang="ru-RU" sz="7200" dirty="0"/>
              <a:t> </a:t>
            </a:r>
            <a:r>
              <a:rPr lang="ru-RU" sz="7200" dirty="0" err="1"/>
              <a:t>групою</a:t>
            </a:r>
            <a:r>
              <a:rPr lang="ru-RU" sz="7200" dirty="0"/>
              <a:t>, -</a:t>
            </a:r>
          </a:p>
          <a:p>
            <a:pPr marL="0" indent="358775">
              <a:lnSpc>
                <a:spcPct val="120000"/>
              </a:lnSpc>
              <a:spcBef>
                <a:spcPts val="0"/>
              </a:spcBef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260648"/>
            <a:ext cx="8640960" cy="6336704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err="1"/>
              <a:t>Примітка</a:t>
            </a:r>
            <a:r>
              <a:rPr lang="ru-RU" dirty="0"/>
              <a:t>. 1. У </a:t>
            </a:r>
            <a:r>
              <a:rPr lang="ru-RU" u="sng" dirty="0" err="1">
                <a:hlinkClick r:id="rId2"/>
              </a:rPr>
              <a:t>статтях</a:t>
            </a:r>
            <a:r>
              <a:rPr lang="ru-RU" u="sng" dirty="0">
                <a:hlinkClick r:id="rId2"/>
              </a:rPr>
              <a:t> 185</a:t>
            </a:r>
            <a:r>
              <a:rPr lang="ru-RU" dirty="0"/>
              <a:t>, </a:t>
            </a:r>
            <a:r>
              <a:rPr lang="ru-RU" u="sng" dirty="0">
                <a:hlinkClick r:id="rId3"/>
              </a:rPr>
              <a:t>186</a:t>
            </a:r>
            <a:r>
              <a:rPr lang="ru-RU" dirty="0"/>
              <a:t> та </a:t>
            </a:r>
            <a:r>
              <a:rPr lang="ru-RU" u="sng" dirty="0">
                <a:hlinkClick r:id="rId4"/>
              </a:rPr>
              <a:t>189-191</a:t>
            </a:r>
            <a:r>
              <a:rPr lang="ru-RU" dirty="0"/>
              <a:t> </a:t>
            </a:r>
            <a:r>
              <a:rPr lang="ru-RU" dirty="0" err="1"/>
              <a:t>повторним</a:t>
            </a:r>
            <a:r>
              <a:rPr lang="ru-RU" dirty="0"/>
              <a:t> </a:t>
            </a:r>
            <a:r>
              <a:rPr lang="ru-RU" dirty="0" err="1"/>
              <a:t>визнається</a:t>
            </a:r>
            <a:r>
              <a:rPr lang="ru-RU" dirty="0"/>
              <a:t> </a:t>
            </a:r>
            <a:r>
              <a:rPr lang="ru-RU" dirty="0" err="1"/>
              <a:t>кримінальне</a:t>
            </a:r>
            <a:r>
              <a:rPr lang="ru-RU" dirty="0"/>
              <a:t> </a:t>
            </a:r>
            <a:r>
              <a:rPr lang="ru-RU" dirty="0" err="1"/>
              <a:t>правопорушення</a:t>
            </a:r>
            <a:r>
              <a:rPr lang="ru-RU" dirty="0"/>
              <a:t>, </a:t>
            </a:r>
            <a:r>
              <a:rPr lang="ru-RU" dirty="0" err="1"/>
              <a:t>вчинене</a:t>
            </a:r>
            <a:r>
              <a:rPr lang="ru-RU" dirty="0"/>
              <a:t> особою, яка </a:t>
            </a:r>
            <a:r>
              <a:rPr lang="ru-RU" dirty="0" err="1"/>
              <a:t>раніше</a:t>
            </a:r>
            <a:r>
              <a:rPr lang="ru-RU" dirty="0"/>
              <a:t> вчинила будь-яке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кримінальних</a:t>
            </a:r>
            <a:r>
              <a:rPr lang="ru-RU" dirty="0"/>
              <a:t> </a:t>
            </a:r>
            <a:r>
              <a:rPr lang="ru-RU" dirty="0" err="1"/>
              <a:t>правопорушень</a:t>
            </a:r>
            <a:r>
              <a:rPr lang="ru-RU" dirty="0"/>
              <a:t>, </a:t>
            </a:r>
            <a:r>
              <a:rPr lang="ru-RU" dirty="0" err="1"/>
              <a:t>передбачених</a:t>
            </a:r>
            <a:r>
              <a:rPr lang="ru-RU" dirty="0"/>
              <a:t> </a:t>
            </a:r>
            <a:r>
              <a:rPr lang="ru-RU" dirty="0" err="1"/>
              <a:t>цими</a:t>
            </a:r>
            <a:r>
              <a:rPr lang="ru-RU" dirty="0"/>
              <a:t> </a:t>
            </a:r>
            <a:r>
              <a:rPr lang="ru-RU" dirty="0" err="1"/>
              <a:t>статтями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 </a:t>
            </a:r>
            <a:r>
              <a:rPr lang="ru-RU" u="sng" dirty="0" err="1">
                <a:hlinkClick r:id="rId5"/>
              </a:rPr>
              <a:t>статтями</a:t>
            </a:r>
            <a:r>
              <a:rPr lang="ru-RU" u="sng" dirty="0">
                <a:hlinkClick r:id="rId5"/>
              </a:rPr>
              <a:t> 187</a:t>
            </a:r>
            <a:r>
              <a:rPr lang="ru-RU" dirty="0"/>
              <a:t>, </a:t>
            </a:r>
            <a:r>
              <a:rPr lang="ru-RU" u="sng" dirty="0">
                <a:hlinkClick r:id="rId6"/>
              </a:rPr>
              <a:t>262</a:t>
            </a:r>
            <a:r>
              <a:rPr lang="ru-RU" dirty="0"/>
              <a:t> </a:t>
            </a:r>
            <a:r>
              <a:rPr lang="ru-RU" dirty="0" err="1"/>
              <a:t>цього</a:t>
            </a:r>
            <a:r>
              <a:rPr lang="ru-RU" dirty="0"/>
              <a:t> Кодексу.</a:t>
            </a:r>
          </a:p>
          <a:p>
            <a:r>
              <a:rPr lang="ru-RU" dirty="0"/>
              <a:t>2. У </a:t>
            </a:r>
            <a:r>
              <a:rPr lang="ru-RU" u="sng" dirty="0" err="1">
                <a:hlinkClick r:id="rId2"/>
              </a:rPr>
              <a:t>статтях</a:t>
            </a:r>
            <a:r>
              <a:rPr lang="ru-RU" u="sng" dirty="0">
                <a:hlinkClick r:id="rId2"/>
              </a:rPr>
              <a:t> 185</a:t>
            </a:r>
            <a:r>
              <a:rPr lang="ru-RU" dirty="0"/>
              <a:t>, </a:t>
            </a:r>
            <a:r>
              <a:rPr lang="ru-RU" u="sng" dirty="0">
                <a:hlinkClick r:id="rId3"/>
              </a:rPr>
              <a:t>186</a:t>
            </a:r>
            <a:r>
              <a:rPr lang="ru-RU" dirty="0"/>
              <a:t>, </a:t>
            </a:r>
            <a:r>
              <a:rPr lang="ru-RU" u="sng" dirty="0">
                <a:hlinkClick r:id="rId4"/>
              </a:rPr>
              <a:t>189</a:t>
            </a:r>
            <a:r>
              <a:rPr lang="ru-RU" dirty="0"/>
              <a:t> та </a:t>
            </a:r>
            <a:r>
              <a:rPr lang="ru-RU" u="sng" dirty="0">
                <a:hlinkClick r:id="rId7"/>
              </a:rPr>
              <a:t>190</a:t>
            </a:r>
            <a:r>
              <a:rPr lang="ru-RU" dirty="0"/>
              <a:t> </a:t>
            </a:r>
            <a:r>
              <a:rPr lang="ru-RU" dirty="0" err="1"/>
              <a:t>цього</a:t>
            </a:r>
            <a:r>
              <a:rPr lang="ru-RU" dirty="0"/>
              <a:t> Кодексу </a:t>
            </a:r>
            <a:r>
              <a:rPr lang="ru-RU" dirty="0" err="1"/>
              <a:t>значна</a:t>
            </a:r>
            <a:r>
              <a:rPr lang="ru-RU" dirty="0"/>
              <a:t> шкода </a:t>
            </a:r>
            <a:r>
              <a:rPr lang="ru-RU" dirty="0" err="1"/>
              <a:t>визнається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врахуванням</a:t>
            </a:r>
            <a:r>
              <a:rPr lang="ru-RU" dirty="0"/>
              <a:t> </a:t>
            </a:r>
            <a:r>
              <a:rPr lang="ru-RU" dirty="0" err="1"/>
              <a:t>матеріального</a:t>
            </a:r>
            <a:r>
              <a:rPr lang="ru-RU" dirty="0"/>
              <a:t> становища </a:t>
            </a:r>
            <a:r>
              <a:rPr lang="ru-RU" dirty="0" err="1"/>
              <a:t>потерпілого</a:t>
            </a:r>
            <a:r>
              <a:rPr lang="ru-RU" dirty="0"/>
              <a:t> та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йому</a:t>
            </a:r>
            <a:r>
              <a:rPr lang="ru-RU" dirty="0"/>
              <a:t> </a:t>
            </a:r>
            <a:r>
              <a:rPr lang="ru-RU" dirty="0" err="1"/>
              <a:t>спричинені</a:t>
            </a:r>
            <a:r>
              <a:rPr lang="ru-RU" dirty="0"/>
              <a:t> </a:t>
            </a:r>
            <a:r>
              <a:rPr lang="ru-RU" dirty="0" err="1"/>
              <a:t>збитки</a:t>
            </a:r>
            <a:r>
              <a:rPr lang="ru-RU" dirty="0"/>
              <a:t> на суму </a:t>
            </a:r>
            <a:r>
              <a:rPr lang="ru-RU" dirty="0" err="1"/>
              <a:t>від</a:t>
            </a:r>
            <a:r>
              <a:rPr lang="ru-RU" dirty="0"/>
              <a:t> ста до </a:t>
            </a:r>
            <a:r>
              <a:rPr lang="ru-RU" dirty="0" err="1"/>
              <a:t>двохсот</a:t>
            </a:r>
            <a:r>
              <a:rPr lang="ru-RU" dirty="0"/>
              <a:t> </a:t>
            </a:r>
            <a:r>
              <a:rPr lang="ru-RU" dirty="0" err="1"/>
              <a:t>п’ятдесяти</a:t>
            </a:r>
            <a:r>
              <a:rPr lang="ru-RU" dirty="0"/>
              <a:t> </a:t>
            </a:r>
            <a:r>
              <a:rPr lang="ru-RU" dirty="0" err="1"/>
              <a:t>неоподатковуваних</a:t>
            </a:r>
            <a:r>
              <a:rPr lang="ru-RU" dirty="0"/>
              <a:t> </a:t>
            </a:r>
            <a:r>
              <a:rPr lang="ru-RU" dirty="0" err="1"/>
              <a:t>мінімумів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.</a:t>
            </a:r>
          </a:p>
          <a:p>
            <a:r>
              <a:rPr lang="ru-RU" dirty="0"/>
              <a:t>3. У </a:t>
            </a:r>
            <a:r>
              <a:rPr lang="ru-RU" u="sng" dirty="0" err="1">
                <a:hlinkClick r:id="rId2"/>
              </a:rPr>
              <a:t>статтях</a:t>
            </a:r>
            <a:r>
              <a:rPr lang="ru-RU" u="sng" dirty="0">
                <a:hlinkClick r:id="rId2"/>
              </a:rPr>
              <a:t> 185-191</a:t>
            </a:r>
            <a:r>
              <a:rPr lang="ru-RU" dirty="0"/>
              <a:t>, </a:t>
            </a:r>
            <a:r>
              <a:rPr lang="ru-RU" u="sng" dirty="0">
                <a:hlinkClick r:id="rId8"/>
              </a:rPr>
              <a:t>194</a:t>
            </a:r>
            <a:r>
              <a:rPr lang="ru-RU" dirty="0"/>
              <a:t> </a:t>
            </a:r>
            <a:r>
              <a:rPr lang="ru-RU" dirty="0" err="1"/>
              <a:t>цього</a:t>
            </a:r>
            <a:r>
              <a:rPr lang="ru-RU" dirty="0"/>
              <a:t> Кодексу у великих </a:t>
            </a:r>
            <a:r>
              <a:rPr lang="ru-RU" dirty="0" err="1"/>
              <a:t>розмірах</a:t>
            </a:r>
            <a:r>
              <a:rPr lang="ru-RU" dirty="0"/>
              <a:t> </a:t>
            </a:r>
            <a:r>
              <a:rPr lang="ru-RU" dirty="0" err="1"/>
              <a:t>визнається</a:t>
            </a:r>
            <a:r>
              <a:rPr lang="ru-RU" dirty="0"/>
              <a:t> </a:t>
            </a:r>
            <a:r>
              <a:rPr lang="ru-RU" dirty="0" err="1"/>
              <a:t>кримінальне</a:t>
            </a:r>
            <a:r>
              <a:rPr lang="ru-RU" dirty="0"/>
              <a:t> </a:t>
            </a:r>
            <a:r>
              <a:rPr lang="ru-RU" dirty="0" err="1"/>
              <a:t>правопорушення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вчинене</a:t>
            </a:r>
            <a:r>
              <a:rPr lang="ru-RU" dirty="0"/>
              <a:t> </a:t>
            </a:r>
            <a:r>
              <a:rPr lang="ru-RU" dirty="0" err="1"/>
              <a:t>однією</a:t>
            </a:r>
            <a:r>
              <a:rPr lang="ru-RU" dirty="0"/>
              <a:t> особою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групою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на суму, яка в </a:t>
            </a:r>
            <a:r>
              <a:rPr lang="ru-RU" dirty="0" err="1"/>
              <a:t>двісті</a:t>
            </a:r>
            <a:r>
              <a:rPr lang="ru-RU" dirty="0"/>
              <a:t> </a:t>
            </a:r>
            <a:r>
              <a:rPr lang="ru-RU" dirty="0" err="1"/>
              <a:t>п’ятдесят</a:t>
            </a:r>
            <a:r>
              <a:rPr lang="ru-RU" dirty="0"/>
              <a:t> і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разів</a:t>
            </a:r>
            <a:r>
              <a:rPr lang="ru-RU" dirty="0"/>
              <a:t> </a:t>
            </a:r>
            <a:r>
              <a:rPr lang="ru-RU" dirty="0" err="1"/>
              <a:t>перевищує</a:t>
            </a:r>
            <a:r>
              <a:rPr lang="ru-RU" dirty="0"/>
              <a:t> </a:t>
            </a:r>
            <a:r>
              <a:rPr lang="ru-RU" dirty="0" err="1"/>
              <a:t>неоподатковуваний</a:t>
            </a:r>
            <a:r>
              <a:rPr lang="ru-RU" dirty="0"/>
              <a:t> </a:t>
            </a:r>
            <a:r>
              <a:rPr lang="ru-RU" dirty="0" err="1"/>
              <a:t>мінімум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 на момент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кримінального</a:t>
            </a:r>
            <a:r>
              <a:rPr lang="ru-RU" dirty="0"/>
              <a:t> </a:t>
            </a:r>
            <a:r>
              <a:rPr lang="ru-RU" dirty="0" err="1"/>
              <a:t>правопорушення</a:t>
            </a:r>
            <a:r>
              <a:rPr lang="ru-RU" dirty="0"/>
              <a:t>.</a:t>
            </a:r>
          </a:p>
          <a:p>
            <a:r>
              <a:rPr lang="ru-RU" dirty="0"/>
              <a:t>4. У </a:t>
            </a:r>
            <a:r>
              <a:rPr lang="ru-RU" u="sng" dirty="0" err="1">
                <a:hlinkClick r:id="rId2"/>
              </a:rPr>
              <a:t>статтях</a:t>
            </a:r>
            <a:r>
              <a:rPr lang="ru-RU" u="sng" dirty="0">
                <a:hlinkClick r:id="rId2"/>
              </a:rPr>
              <a:t> 185-187</a:t>
            </a:r>
            <a:r>
              <a:rPr lang="ru-RU" dirty="0"/>
              <a:t> та </a:t>
            </a:r>
            <a:r>
              <a:rPr lang="ru-RU" u="sng" dirty="0">
                <a:hlinkClick r:id="rId4"/>
              </a:rPr>
              <a:t>189-191</a:t>
            </a:r>
            <a:r>
              <a:rPr lang="ru-RU" dirty="0"/>
              <a:t>, </a:t>
            </a:r>
            <a:r>
              <a:rPr lang="ru-RU" u="sng" dirty="0">
                <a:hlinkClick r:id="rId8"/>
              </a:rPr>
              <a:t>194</a:t>
            </a:r>
            <a:r>
              <a:rPr lang="ru-RU" dirty="0"/>
              <a:t> </a:t>
            </a:r>
            <a:r>
              <a:rPr lang="ru-RU" dirty="0" err="1"/>
              <a:t>цього</a:t>
            </a:r>
            <a:r>
              <a:rPr lang="ru-RU" dirty="0"/>
              <a:t> Кодексу в особливо великих </a:t>
            </a:r>
            <a:r>
              <a:rPr lang="ru-RU" dirty="0" err="1"/>
              <a:t>розмірах</a:t>
            </a:r>
            <a:r>
              <a:rPr lang="ru-RU" dirty="0"/>
              <a:t> </a:t>
            </a:r>
            <a:r>
              <a:rPr lang="ru-RU" dirty="0" err="1"/>
              <a:t>визнається</a:t>
            </a:r>
            <a:r>
              <a:rPr lang="ru-RU" dirty="0"/>
              <a:t> </a:t>
            </a:r>
            <a:r>
              <a:rPr lang="ru-RU" dirty="0" err="1"/>
              <a:t>кримінальне</a:t>
            </a:r>
            <a:r>
              <a:rPr lang="ru-RU" dirty="0"/>
              <a:t> </a:t>
            </a:r>
            <a:r>
              <a:rPr lang="ru-RU" dirty="0" err="1"/>
              <a:t>правопорушення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вчинене</a:t>
            </a:r>
            <a:r>
              <a:rPr lang="ru-RU" dirty="0"/>
              <a:t> </a:t>
            </a:r>
            <a:r>
              <a:rPr lang="ru-RU" dirty="0" err="1"/>
              <a:t>однією</a:t>
            </a:r>
            <a:r>
              <a:rPr lang="ru-RU" dirty="0"/>
              <a:t> особою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групою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на суму, яка в </a:t>
            </a:r>
            <a:r>
              <a:rPr lang="ru-RU" dirty="0" err="1"/>
              <a:t>шістсот</a:t>
            </a:r>
            <a:r>
              <a:rPr lang="ru-RU" dirty="0"/>
              <a:t> і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разів</a:t>
            </a:r>
            <a:r>
              <a:rPr lang="ru-RU" dirty="0"/>
              <a:t> </a:t>
            </a:r>
            <a:r>
              <a:rPr lang="ru-RU" dirty="0" err="1"/>
              <a:t>перевищує</a:t>
            </a:r>
            <a:r>
              <a:rPr lang="ru-RU" dirty="0"/>
              <a:t> </a:t>
            </a:r>
            <a:r>
              <a:rPr lang="ru-RU" dirty="0" err="1"/>
              <a:t>неоподатковуваний</a:t>
            </a:r>
            <a:r>
              <a:rPr lang="ru-RU" dirty="0"/>
              <a:t> </a:t>
            </a:r>
            <a:r>
              <a:rPr lang="ru-RU" dirty="0" err="1"/>
              <a:t>мінімум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 на момент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кримінального</a:t>
            </a:r>
            <a:r>
              <a:rPr lang="ru-RU" dirty="0"/>
              <a:t> </a:t>
            </a:r>
            <a:r>
              <a:rPr lang="ru-RU" dirty="0" err="1"/>
              <a:t>правопорушення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88640"/>
            <a:ext cx="8640960" cy="144016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just">
              <a:buNone/>
            </a:pPr>
            <a:r>
              <a:rPr lang="ru-RU" b="1" dirty="0" err="1"/>
              <a:t>Крадіжка</a:t>
            </a:r>
            <a:r>
              <a:rPr lang="ru-RU" dirty="0"/>
              <a:t> (</a:t>
            </a:r>
            <a:r>
              <a:rPr lang="ru-RU" dirty="0" err="1"/>
              <a:t>таємне</a:t>
            </a:r>
            <a:r>
              <a:rPr lang="ru-RU" dirty="0"/>
              <a:t> </a:t>
            </a:r>
            <a:r>
              <a:rPr lang="ru-RU" dirty="0" err="1"/>
              <a:t>викрадення</a:t>
            </a:r>
            <a:r>
              <a:rPr lang="ru-RU" dirty="0"/>
              <a:t> чужого майна)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викрадення</a:t>
            </a:r>
            <a:r>
              <a:rPr lang="ru-RU" dirty="0"/>
              <a:t>, </a:t>
            </a:r>
            <a:r>
              <a:rPr lang="ru-RU" dirty="0" err="1"/>
              <a:t>здійснюючи</a:t>
            </a:r>
            <a:r>
              <a:rPr lang="ru-RU" dirty="0"/>
              <a:t> яке, </a:t>
            </a:r>
            <a:r>
              <a:rPr lang="ru-RU" dirty="0" err="1"/>
              <a:t>винна</a:t>
            </a:r>
            <a:r>
              <a:rPr lang="ru-RU" dirty="0"/>
              <a:t> особа </a:t>
            </a:r>
            <a:r>
              <a:rPr lang="ru-RU" dirty="0" err="1"/>
              <a:t>вважає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робить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непомітно</a:t>
            </a:r>
            <a:r>
              <a:rPr lang="ru-RU" dirty="0"/>
              <a:t> для </a:t>
            </a:r>
            <a:r>
              <a:rPr lang="ru-RU" dirty="0" err="1"/>
              <a:t>потерпілого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.</a:t>
            </a:r>
          </a:p>
        </p:txBody>
      </p:sp>
      <p:pic>
        <p:nvPicPr>
          <p:cNvPr id="45058" name="Picture 2" descr="ÐÐ°ÑÑÐ¸Ð½ÐºÐ¸ Ð¿Ð¾ Ð·Ð°Ð¿ÑÐ¾ÑÑ ÐºÑÐ°Ð¶Ð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3573016"/>
            <a:ext cx="4572000" cy="296227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51520" y="1844824"/>
            <a:ext cx="8640960" cy="138499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b="1" dirty="0" err="1"/>
              <a:t>Безпосередній</a:t>
            </a:r>
            <a:r>
              <a:rPr lang="ru-RU" sz="2800" b="1" dirty="0"/>
              <a:t> </a:t>
            </a:r>
            <a:r>
              <a:rPr lang="ru-RU" sz="2800" b="1" dirty="0" err="1"/>
              <a:t>об’єкт</a:t>
            </a:r>
            <a:r>
              <a:rPr lang="ru-RU" sz="2800" b="1" dirty="0"/>
              <a:t> </a:t>
            </a:r>
            <a:r>
              <a:rPr lang="ru-RU" sz="2800" dirty="0"/>
              <a:t>- </a:t>
            </a:r>
            <a:r>
              <a:rPr lang="ru-RU" sz="2800" dirty="0" err="1"/>
              <a:t>суспільні</a:t>
            </a:r>
            <a:r>
              <a:rPr lang="ru-RU" sz="2800" dirty="0"/>
              <a:t> </a:t>
            </a:r>
            <a:r>
              <a:rPr lang="ru-RU" sz="2800" dirty="0" err="1"/>
              <a:t>відносини</a:t>
            </a:r>
            <a:r>
              <a:rPr lang="ru-RU" sz="2800" dirty="0"/>
              <a:t> </a:t>
            </a:r>
            <a:r>
              <a:rPr lang="ru-RU" sz="2800" dirty="0" err="1"/>
              <a:t>власності</a:t>
            </a:r>
            <a:r>
              <a:rPr lang="ru-RU" sz="2800" dirty="0"/>
              <a:t>. </a:t>
            </a:r>
          </a:p>
          <a:p>
            <a:r>
              <a:rPr lang="ru-RU" sz="2800" b="1" dirty="0"/>
              <a:t>Предмет </a:t>
            </a:r>
            <a:r>
              <a:rPr lang="ru-RU" sz="2800" dirty="0"/>
              <a:t>- </a:t>
            </a:r>
            <a:r>
              <a:rPr lang="ru-RU" sz="2800" dirty="0" err="1"/>
              <a:t>чуже</a:t>
            </a:r>
            <a:r>
              <a:rPr lang="ru-RU" sz="2800" dirty="0"/>
              <a:t> для винного </a:t>
            </a:r>
            <a:r>
              <a:rPr lang="ru-RU" sz="2800" dirty="0" err="1"/>
              <a:t>майно</a:t>
            </a:r>
            <a:r>
              <a:rPr lang="ru-RU" sz="2800" dirty="0"/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251520" y="260648"/>
            <a:ext cx="8640960" cy="353943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uk-UA" sz="2800" b="1" dirty="0"/>
              <a:t>Об’єктивна сторона: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err="1"/>
              <a:t>дія</a:t>
            </a:r>
            <a:r>
              <a:rPr lang="ru-RU" sz="2800" dirty="0"/>
              <a:t> (</a:t>
            </a:r>
            <a:r>
              <a:rPr lang="ru-RU" sz="2800" dirty="0" err="1"/>
              <a:t>таємне</a:t>
            </a:r>
            <a:r>
              <a:rPr lang="ru-RU" sz="2800" dirty="0"/>
              <a:t>, </a:t>
            </a:r>
            <a:r>
              <a:rPr lang="ru-RU" sz="2800" dirty="0" err="1"/>
              <a:t>незаконне</a:t>
            </a:r>
            <a:r>
              <a:rPr lang="ru-RU" sz="2800" dirty="0"/>
              <a:t>, </a:t>
            </a:r>
            <a:r>
              <a:rPr lang="ru-RU" sz="2800" dirty="0" err="1"/>
              <a:t>безоплатне</a:t>
            </a:r>
            <a:r>
              <a:rPr lang="ru-RU" sz="2800" dirty="0"/>
              <a:t>, поза волею </a:t>
            </a:r>
            <a:r>
              <a:rPr lang="ru-RU" sz="2800" dirty="0" err="1"/>
              <a:t>власника</a:t>
            </a:r>
            <a:r>
              <a:rPr lang="ru-RU" sz="2800" dirty="0"/>
              <a:t> </a:t>
            </a:r>
            <a:r>
              <a:rPr lang="ru-RU" sz="2800" dirty="0" err="1"/>
              <a:t>вилучення</a:t>
            </a:r>
            <a:r>
              <a:rPr lang="ru-RU" sz="2800" dirty="0"/>
              <a:t> майна);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err="1"/>
              <a:t>наслідок</a:t>
            </a:r>
            <a:r>
              <a:rPr lang="ru-RU" sz="2800" dirty="0"/>
              <a:t>, </a:t>
            </a:r>
            <a:r>
              <a:rPr lang="ru-RU" sz="2800" dirty="0" err="1"/>
              <a:t>який</a:t>
            </a:r>
            <a:r>
              <a:rPr lang="ru-RU" sz="2800" dirty="0"/>
              <a:t> </a:t>
            </a:r>
            <a:r>
              <a:rPr lang="ru-RU" sz="2800" dirty="0" err="1"/>
              <a:t>полягає</a:t>
            </a:r>
            <a:r>
              <a:rPr lang="ru-RU" sz="2800" dirty="0"/>
              <a:t> в </a:t>
            </a:r>
            <a:r>
              <a:rPr lang="ru-RU" sz="2800" dirty="0" err="1"/>
              <a:t>заволодінні</a:t>
            </a:r>
            <a:r>
              <a:rPr lang="ru-RU" sz="2800" dirty="0"/>
              <a:t> чужим </a:t>
            </a:r>
            <a:r>
              <a:rPr lang="ru-RU" sz="2800" dirty="0" err="1"/>
              <a:t>майном</a:t>
            </a:r>
            <a:r>
              <a:rPr lang="ru-RU" sz="2800" dirty="0"/>
              <a:t>;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err="1"/>
              <a:t>причиновий</a:t>
            </a:r>
            <a:r>
              <a:rPr lang="ru-RU" sz="2800" dirty="0"/>
              <a:t> </a:t>
            </a:r>
            <a:r>
              <a:rPr lang="ru-RU" sz="2800" dirty="0" err="1"/>
              <a:t>зв’язок</a:t>
            </a:r>
            <a:r>
              <a:rPr lang="ru-RU" sz="2800" dirty="0"/>
              <a:t> </a:t>
            </a:r>
            <a:r>
              <a:rPr lang="ru-RU" sz="2800" dirty="0" err="1"/>
              <a:t>між</a:t>
            </a:r>
            <a:r>
              <a:rPr lang="ru-RU" sz="2800" dirty="0"/>
              <a:t> </a:t>
            </a:r>
            <a:r>
              <a:rPr lang="ru-RU" sz="2800" dirty="0" err="1"/>
              <a:t>дією</a:t>
            </a:r>
            <a:r>
              <a:rPr lang="ru-RU" sz="2800" dirty="0"/>
              <a:t> та </a:t>
            </a:r>
            <a:r>
              <a:rPr lang="ru-RU" sz="2800" dirty="0" err="1"/>
              <a:t>наслідком</a:t>
            </a:r>
            <a:r>
              <a:rPr lang="ru-RU" sz="2800" dirty="0"/>
              <a:t>;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err="1"/>
              <a:t>спосіб</a:t>
            </a:r>
            <a:r>
              <a:rPr lang="ru-RU" sz="2800" dirty="0"/>
              <a:t> </a:t>
            </a:r>
            <a:r>
              <a:rPr lang="ru-RU" sz="2800" dirty="0" err="1"/>
              <a:t>вчинення</a:t>
            </a:r>
            <a:r>
              <a:rPr lang="ru-RU" sz="2800" dirty="0"/>
              <a:t> </a:t>
            </a:r>
            <a:r>
              <a:rPr lang="ru-RU" sz="2800" dirty="0" err="1"/>
              <a:t>кр</a:t>
            </a:r>
            <a:r>
              <a:rPr lang="ru-RU" sz="2800" dirty="0"/>
              <a:t>. пр.,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характеризується</a:t>
            </a:r>
            <a:r>
              <a:rPr lang="ru-RU" sz="2800" dirty="0"/>
              <a:t> </a:t>
            </a:r>
            <a:r>
              <a:rPr lang="ru-RU" sz="2800" dirty="0" err="1"/>
              <a:t>таємністю</a:t>
            </a:r>
            <a:r>
              <a:rPr lang="ru-RU" sz="2800" dirty="0"/>
              <a:t>.</a:t>
            </a:r>
            <a:endParaRPr kumimoji="0" lang="ru-RU" sz="28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1" y="3933056"/>
            <a:ext cx="8640960" cy="95410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b="1" dirty="0" err="1"/>
              <a:t>Суб’єкт</a:t>
            </a:r>
            <a:r>
              <a:rPr lang="ru-RU" sz="2800" dirty="0"/>
              <a:t> - </a:t>
            </a:r>
            <a:r>
              <a:rPr lang="ru-RU" sz="2800" dirty="0" err="1"/>
              <a:t>фізична</a:t>
            </a:r>
            <a:r>
              <a:rPr lang="ru-RU" sz="2800" dirty="0"/>
              <a:t> </a:t>
            </a:r>
            <a:r>
              <a:rPr lang="ru-RU" sz="2800" dirty="0" err="1"/>
              <a:t>осудна</a:t>
            </a:r>
            <a:r>
              <a:rPr lang="ru-RU" sz="2800" dirty="0"/>
              <a:t> особа, яка </a:t>
            </a:r>
            <a:r>
              <a:rPr lang="ru-RU" sz="2800" dirty="0" err="1"/>
              <a:t>досягла</a:t>
            </a:r>
            <a:r>
              <a:rPr lang="ru-RU" sz="2800" dirty="0"/>
              <a:t> </a:t>
            </a:r>
            <a:r>
              <a:rPr lang="ru-RU" sz="2800" dirty="0" err="1"/>
              <a:t>віку</a:t>
            </a:r>
            <a:r>
              <a:rPr lang="ru-RU" sz="2800" dirty="0"/>
              <a:t> 14 </a:t>
            </a:r>
            <a:r>
              <a:rPr lang="ru-RU" sz="2800" dirty="0" err="1"/>
              <a:t>років</a:t>
            </a:r>
            <a:r>
              <a:rPr lang="ru-RU" sz="2800" dirty="0"/>
              <a:t>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5013176"/>
            <a:ext cx="8640960" cy="95410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b="1" dirty="0" err="1"/>
              <a:t>Суб’єктивна</a:t>
            </a:r>
            <a:r>
              <a:rPr lang="ru-RU" sz="2800" b="1" dirty="0"/>
              <a:t> сторона </a:t>
            </a:r>
            <a:r>
              <a:rPr lang="ru-RU" sz="2800" dirty="0"/>
              <a:t>- вина у </a:t>
            </a:r>
            <a:r>
              <a:rPr lang="ru-RU" sz="2800" dirty="0" err="1"/>
              <a:t>формі</a:t>
            </a:r>
            <a:r>
              <a:rPr lang="ru-RU" sz="2800" dirty="0"/>
              <a:t> прямого </a:t>
            </a:r>
            <a:r>
              <a:rPr lang="ru-RU" sz="2800" dirty="0" err="1"/>
              <a:t>умислу</a:t>
            </a:r>
            <a:r>
              <a:rPr lang="ru-RU" sz="2800" dirty="0"/>
              <a:t>, мотив - </a:t>
            </a:r>
            <a:r>
              <a:rPr lang="ru-RU" sz="2800" dirty="0" err="1"/>
              <a:t>корисливий</a:t>
            </a:r>
            <a:r>
              <a:rPr lang="ru-RU" sz="2800" dirty="0"/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88640"/>
            <a:ext cx="8640960" cy="129614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dirty="0" err="1"/>
              <a:t>Кваліфікуючі</a:t>
            </a:r>
            <a:r>
              <a:rPr lang="ru-RU" b="1" dirty="0"/>
              <a:t> </a:t>
            </a:r>
            <a:r>
              <a:rPr lang="ru-RU" b="1" dirty="0" err="1"/>
              <a:t>ознаки</a:t>
            </a:r>
            <a:r>
              <a:rPr lang="ru-RU" b="1" dirty="0"/>
              <a:t> - (ч. 2)</a:t>
            </a:r>
            <a:r>
              <a:rPr lang="ru-RU" dirty="0"/>
              <a:t> </a:t>
            </a:r>
            <a:r>
              <a:rPr lang="ru-RU" dirty="0" err="1"/>
              <a:t>крадіжка</a:t>
            </a:r>
            <a:r>
              <a:rPr lang="ru-RU" dirty="0"/>
              <a:t>, вчинена:</a:t>
            </a:r>
          </a:p>
          <a:p>
            <a:r>
              <a:rPr lang="uk-UA" dirty="0"/>
              <a:t>повторно;</a:t>
            </a:r>
          </a:p>
          <a:p>
            <a:r>
              <a:rPr lang="ru-RU" dirty="0"/>
              <a:t>за </a:t>
            </a:r>
            <a:r>
              <a:rPr lang="ru-RU" dirty="0" err="1"/>
              <a:t>попередньою</a:t>
            </a:r>
            <a:r>
              <a:rPr lang="ru-RU" dirty="0"/>
              <a:t> </a:t>
            </a:r>
            <a:r>
              <a:rPr lang="ru-RU" dirty="0" err="1"/>
              <a:t>змовою</a:t>
            </a:r>
            <a:r>
              <a:rPr lang="ru-RU" dirty="0"/>
              <a:t> </a:t>
            </a:r>
            <a:r>
              <a:rPr lang="ru-RU" dirty="0" err="1"/>
              <a:t>групою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916832"/>
            <a:ext cx="8640960" cy="310854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400" b="1" dirty="0"/>
              <a:t>Особливо кваліфікуючі ознаки </a:t>
            </a:r>
            <a:r>
              <a:rPr lang="uk-UA" sz="2400" dirty="0"/>
              <a:t>- крадіжка: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err="1"/>
              <a:t>поєднана</a:t>
            </a:r>
            <a:r>
              <a:rPr lang="ru-RU" sz="2400" dirty="0"/>
              <a:t> </a:t>
            </a:r>
            <a:r>
              <a:rPr lang="ru-RU" sz="2400" dirty="0" err="1"/>
              <a:t>з</a:t>
            </a:r>
            <a:r>
              <a:rPr lang="ru-RU" sz="2400" dirty="0"/>
              <a:t> </a:t>
            </a:r>
            <a:r>
              <a:rPr lang="ru-RU" sz="2400" dirty="0" err="1"/>
              <a:t>проникненням</a:t>
            </a:r>
            <a:r>
              <a:rPr lang="ru-RU" sz="2400" dirty="0"/>
              <a:t> у </a:t>
            </a:r>
            <a:r>
              <a:rPr lang="ru-RU" sz="2400" dirty="0" err="1"/>
              <a:t>житло</a:t>
            </a:r>
            <a:r>
              <a:rPr lang="ru-RU" sz="2400" dirty="0"/>
              <a:t>, </a:t>
            </a:r>
            <a:r>
              <a:rPr lang="ru-RU" sz="2400" dirty="0" err="1"/>
              <a:t>інше</a:t>
            </a:r>
            <a:r>
              <a:rPr lang="ru-RU" sz="2400" dirty="0"/>
              <a:t> </a:t>
            </a:r>
            <a:r>
              <a:rPr lang="ru-RU" sz="2400" dirty="0" err="1"/>
              <a:t>приміщення</a:t>
            </a:r>
            <a:r>
              <a:rPr lang="ru-RU" sz="2400" dirty="0"/>
              <a:t> </a:t>
            </a:r>
            <a:r>
              <a:rPr lang="ru-RU" sz="2400" dirty="0" err="1"/>
              <a:t>чи</a:t>
            </a:r>
            <a:r>
              <a:rPr lang="ru-RU" sz="2400" dirty="0"/>
              <a:t> </a:t>
            </a:r>
            <a:r>
              <a:rPr lang="ru-RU" sz="2400" dirty="0" err="1"/>
              <a:t>сховище</a:t>
            </a:r>
            <a:r>
              <a:rPr lang="ru-RU" sz="2400" dirty="0"/>
              <a:t> (ч. 3);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завдала</a:t>
            </a:r>
            <a:r>
              <a:rPr lang="ru-RU" sz="2400" dirty="0"/>
              <a:t> </a:t>
            </a:r>
            <a:r>
              <a:rPr lang="ru-RU" sz="2400" dirty="0" err="1"/>
              <a:t>значної</a:t>
            </a:r>
            <a:r>
              <a:rPr lang="ru-RU" sz="2400" dirty="0"/>
              <a:t> </a:t>
            </a:r>
            <a:r>
              <a:rPr lang="ru-RU" sz="2400" dirty="0" err="1"/>
              <a:t>шкоди</a:t>
            </a:r>
            <a:r>
              <a:rPr lang="ru-RU" sz="2400" dirty="0"/>
              <a:t> </a:t>
            </a:r>
            <a:r>
              <a:rPr lang="ru-RU" sz="2400" dirty="0" err="1"/>
              <a:t>потерпілому</a:t>
            </a:r>
            <a:r>
              <a:rPr lang="ru-RU" sz="2400" dirty="0"/>
              <a:t> (ч. 3);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/>
              <a:t>вчинена у великих </a:t>
            </a:r>
            <a:r>
              <a:rPr lang="ru-RU" sz="2400" dirty="0" err="1"/>
              <a:t>розмірах</a:t>
            </a:r>
            <a:r>
              <a:rPr lang="ru-RU" sz="2400" dirty="0"/>
              <a:t> (ч. 4);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/>
              <a:t>Вчинена в </a:t>
            </a:r>
            <a:r>
              <a:rPr lang="ru-RU" sz="2400" dirty="0" err="1"/>
              <a:t>умовах</a:t>
            </a:r>
            <a:r>
              <a:rPr lang="ru-RU" sz="2400" dirty="0"/>
              <a:t> </a:t>
            </a:r>
            <a:r>
              <a:rPr lang="ru-RU" sz="2400" dirty="0" err="1"/>
              <a:t>воєного</a:t>
            </a:r>
            <a:r>
              <a:rPr lang="ru-RU" sz="2400" dirty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надзвичайного</a:t>
            </a:r>
            <a:r>
              <a:rPr lang="ru-RU" sz="2400" dirty="0"/>
              <a:t> стану (ч. 4);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/>
              <a:t>вчинена в особливо великих </a:t>
            </a:r>
            <a:r>
              <a:rPr lang="ru-RU" sz="2400" dirty="0" err="1"/>
              <a:t>розмірах</a:t>
            </a:r>
            <a:r>
              <a:rPr lang="ru-RU" sz="2400" dirty="0"/>
              <a:t> (ч. 5);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/>
              <a:t>вчинена </a:t>
            </a:r>
            <a:r>
              <a:rPr lang="ru-RU" sz="2800" dirty="0" err="1"/>
              <a:t>організованою</a:t>
            </a:r>
            <a:r>
              <a:rPr lang="ru-RU" sz="2800" dirty="0"/>
              <a:t> </a:t>
            </a:r>
            <a:r>
              <a:rPr lang="ru-RU" sz="2800" dirty="0" err="1"/>
              <a:t>групою</a:t>
            </a:r>
            <a:r>
              <a:rPr lang="ru-RU" sz="2800" dirty="0"/>
              <a:t> (ч. 5).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5157192"/>
            <a:ext cx="8640960" cy="15696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 err="1"/>
              <a:t>Кр</a:t>
            </a:r>
            <a:r>
              <a:rPr lang="ru-RU" sz="2400" dirty="0"/>
              <a:t>. пр. </a:t>
            </a:r>
            <a:r>
              <a:rPr lang="ru-RU" sz="2400" b="1" dirty="0" err="1"/>
              <a:t>закінчений</a:t>
            </a:r>
            <a:r>
              <a:rPr lang="ru-RU" sz="2400" dirty="0"/>
              <a:t> </a:t>
            </a:r>
            <a:r>
              <a:rPr lang="ru-RU" sz="2400" u="sng" dirty="0"/>
              <a:t>з моменту </a:t>
            </a:r>
            <a:r>
              <a:rPr lang="ru-RU" sz="2400" u="sng" dirty="0" err="1"/>
              <a:t>протиправного</a:t>
            </a:r>
            <a:r>
              <a:rPr lang="ru-RU" sz="2400" u="sng" dirty="0"/>
              <a:t> </a:t>
            </a:r>
            <a:r>
              <a:rPr lang="ru-RU" sz="2400" u="sng" dirty="0" err="1"/>
              <a:t>вилучення</a:t>
            </a:r>
            <a:r>
              <a:rPr lang="ru-RU" sz="2400" u="sng" dirty="0"/>
              <a:t> майна й </a:t>
            </a:r>
            <a:r>
              <a:rPr lang="ru-RU" sz="2400" u="sng" dirty="0" err="1"/>
              <a:t>отримання</a:t>
            </a:r>
            <a:r>
              <a:rPr lang="ru-RU" sz="2400" u="sng" dirty="0"/>
              <a:t> </a:t>
            </a:r>
            <a:r>
              <a:rPr lang="ru-RU" sz="2400" u="sng" dirty="0" err="1"/>
              <a:t>винним</a:t>
            </a:r>
            <a:r>
              <a:rPr lang="ru-RU" sz="2400" u="sng" dirty="0"/>
              <a:t> </a:t>
            </a:r>
            <a:r>
              <a:rPr lang="ru-RU" sz="2400" u="sng" dirty="0" err="1"/>
              <a:t>реальної</a:t>
            </a:r>
            <a:r>
              <a:rPr lang="ru-RU" sz="2400" u="sng" dirty="0"/>
              <a:t> </a:t>
            </a:r>
            <a:r>
              <a:rPr lang="ru-RU" sz="2400" u="sng" dirty="0" err="1"/>
              <a:t>можливості</a:t>
            </a:r>
            <a:r>
              <a:rPr lang="ru-RU" sz="2400" u="sng" dirty="0"/>
              <a:t> </a:t>
            </a:r>
            <a:r>
              <a:rPr lang="ru-RU" sz="2400" u="sng" dirty="0" err="1"/>
              <a:t>розпорядитися</a:t>
            </a:r>
            <a:r>
              <a:rPr lang="ru-RU" sz="2400" u="sng" dirty="0"/>
              <a:t> </a:t>
            </a:r>
            <a:r>
              <a:rPr lang="ru-RU" sz="2400" u="sng" dirty="0" err="1"/>
              <a:t>чи</a:t>
            </a:r>
            <a:r>
              <a:rPr lang="ru-RU" sz="2400" u="sng" dirty="0"/>
              <a:t> </a:t>
            </a:r>
            <a:r>
              <a:rPr lang="ru-RU" sz="2400" u="sng" dirty="0" err="1"/>
              <a:t>користуватися</a:t>
            </a:r>
            <a:r>
              <a:rPr lang="ru-RU" sz="2400" u="sng" dirty="0"/>
              <a:t> </a:t>
            </a:r>
            <a:r>
              <a:rPr lang="ru-RU" sz="2400" u="sng" dirty="0" err="1"/>
              <a:t>цим</a:t>
            </a:r>
            <a:r>
              <a:rPr lang="ru-RU" sz="2400" u="sng" dirty="0"/>
              <a:t> </a:t>
            </a:r>
            <a:r>
              <a:rPr lang="ru-RU" sz="2400" u="sng" dirty="0" err="1"/>
              <a:t>майном</a:t>
            </a:r>
            <a:r>
              <a:rPr lang="ru-RU" sz="2400" dirty="0"/>
              <a:t>. </a:t>
            </a:r>
            <a:r>
              <a:rPr lang="ru-RU" sz="2400" u="sng" dirty="0" err="1"/>
              <a:t>Кр</a:t>
            </a:r>
            <a:r>
              <a:rPr lang="ru-RU" sz="2400" u="sng" dirty="0"/>
              <a:t>. пр. </a:t>
            </a:r>
            <a:r>
              <a:rPr lang="ru-RU" sz="2400" u="sng" dirty="0" err="1"/>
              <a:t>з</a:t>
            </a:r>
            <a:r>
              <a:rPr lang="ru-RU" sz="2400" u="sng" dirty="0"/>
              <a:t> </a:t>
            </a:r>
            <a:r>
              <a:rPr lang="ru-RU" sz="2400" u="sng" dirty="0" err="1"/>
              <a:t>матеріальним</a:t>
            </a:r>
            <a:r>
              <a:rPr lang="ru-RU" sz="2400" u="sng" dirty="0"/>
              <a:t> складом.</a:t>
            </a:r>
            <a:endParaRPr lang="ru-RU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5008" y="0"/>
            <a:ext cx="8928992" cy="6858000"/>
          </a:xfrm>
        </p:spPr>
        <p:txBody>
          <a:bodyPr>
            <a:noAutofit/>
          </a:bodyPr>
          <a:lstStyle/>
          <a:p>
            <a:pPr marL="0" indent="447675" algn="just">
              <a:buNone/>
            </a:pPr>
            <a:r>
              <a:rPr lang="uk-UA" sz="2400" i="1" dirty="0"/>
              <a:t>Викрадення вважається </a:t>
            </a:r>
            <a:r>
              <a:rPr lang="uk-UA" sz="2400" b="1" i="1" dirty="0"/>
              <a:t>таємним,</a:t>
            </a:r>
            <a:r>
              <a:rPr lang="uk-UA" sz="2400" i="1" dirty="0"/>
              <a:t> якщо воно здійснюється: </a:t>
            </a:r>
          </a:p>
          <a:p>
            <a:pPr marL="0" indent="447675" algn="just">
              <a:buNone/>
            </a:pPr>
            <a:r>
              <a:rPr lang="uk-UA" sz="2400" i="1" dirty="0"/>
              <a:t>за відсутності власника чи іншої особи; </a:t>
            </a:r>
          </a:p>
          <a:p>
            <a:pPr marL="0" indent="447675" algn="just">
              <a:buNone/>
            </a:pPr>
            <a:r>
              <a:rPr lang="uk-UA" sz="2400" i="1" dirty="0"/>
              <a:t>у присутності власника або іншої особи, але непомітно для них; </a:t>
            </a:r>
          </a:p>
          <a:p>
            <a:pPr marL="0" indent="447675" algn="just">
              <a:buNone/>
            </a:pPr>
            <a:r>
              <a:rPr lang="uk-UA" sz="2400" i="1" dirty="0"/>
              <a:t>у присутності власника чи іншої особи, але винний не усвідомлює цього моменту та вважає, що діє таємно від інших осіб; </a:t>
            </a:r>
          </a:p>
          <a:p>
            <a:pPr marL="0" indent="447675" algn="just">
              <a:buNone/>
            </a:pPr>
            <a:r>
              <a:rPr lang="uk-UA" sz="2400" i="1" dirty="0"/>
              <a:t>у присутності власника або іншої особи, що через свій фізіологічний або психічний стан чи інші обставини не усвідомлюють факту протиправного вилучення майна та не можуть дати йому належної оцінки; </a:t>
            </a:r>
          </a:p>
          <a:p>
            <a:pPr marL="0" indent="447675" algn="just">
              <a:buNone/>
            </a:pPr>
            <a:r>
              <a:rPr lang="uk-UA" sz="2400" i="1" dirty="0"/>
              <a:t>у присутності інших осіб, на потурання яких винний розраховує з певних підстав; </a:t>
            </a:r>
          </a:p>
          <a:p>
            <a:pPr marL="0" indent="447675" algn="just">
              <a:buNone/>
            </a:pPr>
            <a:r>
              <a:rPr lang="uk-UA" sz="2400" i="1" dirty="0"/>
              <a:t>особою, що не була наділена певною правомочністю щодо викраденого майна, а за родом діяльності тільки мала доступ до цього майна.</a:t>
            </a:r>
            <a:endParaRPr lang="ru-RU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ÐÐ°ÑÑÐ¸Ð½ÐºÐ¸ Ð¿Ð¾ Ð·Ð°Ð¿ÑÐ¾ÑÑ Ð³ÑÐ°Ð±ÐµÐ¶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4985792"/>
            <a:ext cx="3328368" cy="1683568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88640"/>
            <a:ext cx="8712968" cy="5616624"/>
          </a:xfrm>
        </p:spPr>
        <p:txBody>
          <a:bodyPr>
            <a:normAutofit lnSpcReduction="10000"/>
          </a:bodyPr>
          <a:lstStyle/>
          <a:p>
            <a:pPr marL="0" indent="447675">
              <a:buNone/>
            </a:pPr>
            <a:r>
              <a:rPr lang="ru-RU" b="1" dirty="0"/>
              <a:t>3. </a:t>
            </a:r>
            <a:r>
              <a:rPr lang="ru-RU" b="1" dirty="0" err="1"/>
              <a:t>Грабіж</a:t>
            </a:r>
            <a:r>
              <a:rPr lang="ru-RU" b="1" dirty="0"/>
              <a:t> (ст. 186 КК </a:t>
            </a:r>
            <a:r>
              <a:rPr lang="ru-RU" b="1" dirty="0" err="1"/>
              <a:t>України</a:t>
            </a:r>
            <a:r>
              <a:rPr lang="ru-RU" b="1" dirty="0"/>
              <a:t>)</a:t>
            </a:r>
          </a:p>
          <a:p>
            <a:pPr marL="0" indent="0" algn="just">
              <a:buNone/>
            </a:pPr>
            <a:r>
              <a:rPr lang="ru-RU" i="1" dirty="0"/>
              <a:t>1. </a:t>
            </a:r>
            <a:r>
              <a:rPr lang="ru-RU" i="1" dirty="0" err="1"/>
              <a:t>Відкрите</a:t>
            </a:r>
            <a:r>
              <a:rPr lang="ru-RU" i="1" dirty="0"/>
              <a:t> </a:t>
            </a:r>
            <a:r>
              <a:rPr lang="ru-RU" i="1" dirty="0" err="1"/>
              <a:t>викрадення</a:t>
            </a:r>
            <a:r>
              <a:rPr lang="ru-RU" i="1" dirty="0"/>
              <a:t> чужого майна (</a:t>
            </a:r>
            <a:r>
              <a:rPr lang="ru-RU" i="1" dirty="0" err="1"/>
              <a:t>грабіж</a:t>
            </a:r>
            <a:r>
              <a:rPr lang="ru-RU" i="1" dirty="0"/>
              <a:t>) -</a:t>
            </a:r>
            <a:endParaRPr lang="ru-RU" dirty="0"/>
          </a:p>
          <a:p>
            <a:pPr marL="0" indent="0" algn="just">
              <a:buNone/>
            </a:pPr>
            <a:r>
              <a:rPr lang="ru-RU" i="1" dirty="0"/>
              <a:t>2. </a:t>
            </a:r>
            <a:r>
              <a:rPr lang="ru-RU" i="1" dirty="0" err="1"/>
              <a:t>Грабіж</a:t>
            </a:r>
            <a:r>
              <a:rPr lang="ru-RU" i="1" dirty="0"/>
              <a:t>, </a:t>
            </a:r>
            <a:r>
              <a:rPr lang="ru-RU" i="1" dirty="0" err="1"/>
              <a:t>поєднаний</a:t>
            </a:r>
            <a:r>
              <a:rPr lang="ru-RU" i="1" dirty="0"/>
              <a:t> </a:t>
            </a:r>
            <a:r>
              <a:rPr lang="ru-RU" i="1" dirty="0" err="1"/>
              <a:t>з</a:t>
            </a:r>
            <a:r>
              <a:rPr lang="ru-RU" i="1" dirty="0"/>
              <a:t> </a:t>
            </a:r>
            <a:r>
              <a:rPr lang="ru-RU" i="1" dirty="0" err="1"/>
              <a:t>насильством</a:t>
            </a:r>
            <a:r>
              <a:rPr lang="ru-RU" i="1" dirty="0"/>
              <a:t>, яке не </a:t>
            </a:r>
            <a:r>
              <a:rPr lang="ru-RU" i="1" dirty="0" err="1"/>
              <a:t>є</a:t>
            </a:r>
            <a:r>
              <a:rPr lang="ru-RU" i="1" dirty="0"/>
              <a:t> </a:t>
            </a:r>
            <a:r>
              <a:rPr lang="ru-RU" i="1" dirty="0" err="1"/>
              <a:t>небезпечним</a:t>
            </a:r>
            <a:r>
              <a:rPr lang="ru-RU" i="1" dirty="0"/>
              <a:t> для </a:t>
            </a:r>
            <a:r>
              <a:rPr lang="ru-RU" i="1" dirty="0" err="1"/>
              <a:t>життя</a:t>
            </a:r>
            <a:r>
              <a:rPr lang="ru-RU" i="1" dirty="0"/>
              <a:t> </a:t>
            </a:r>
            <a:r>
              <a:rPr lang="ru-RU" i="1" dirty="0" err="1"/>
              <a:t>чи</a:t>
            </a:r>
            <a:r>
              <a:rPr lang="ru-RU" i="1" dirty="0"/>
              <a:t> </a:t>
            </a:r>
            <a:r>
              <a:rPr lang="ru-RU" i="1" dirty="0" err="1"/>
              <a:t>здоров'я</a:t>
            </a:r>
            <a:r>
              <a:rPr lang="ru-RU" i="1" dirty="0"/>
              <a:t> </a:t>
            </a:r>
            <a:r>
              <a:rPr lang="ru-RU" i="1" dirty="0" err="1"/>
              <a:t>потерпілого</a:t>
            </a:r>
            <a:r>
              <a:rPr lang="ru-RU" i="1" dirty="0"/>
              <a:t>, 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з</a:t>
            </a:r>
            <a:r>
              <a:rPr lang="ru-RU" i="1" dirty="0"/>
              <a:t> </a:t>
            </a:r>
            <a:r>
              <a:rPr lang="ru-RU" i="1" dirty="0" err="1"/>
              <a:t>погрозою</a:t>
            </a:r>
            <a:r>
              <a:rPr lang="ru-RU" i="1" dirty="0"/>
              <a:t> </a:t>
            </a:r>
            <a:r>
              <a:rPr lang="ru-RU" i="1" dirty="0" err="1"/>
              <a:t>застосування</a:t>
            </a:r>
            <a:r>
              <a:rPr lang="ru-RU" i="1" dirty="0"/>
              <a:t> такого </a:t>
            </a:r>
            <a:r>
              <a:rPr lang="ru-RU" i="1" dirty="0" err="1"/>
              <a:t>насильства</a:t>
            </a:r>
            <a:r>
              <a:rPr lang="ru-RU" i="1" dirty="0"/>
              <a:t>, 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вчинений</a:t>
            </a:r>
            <a:r>
              <a:rPr lang="ru-RU" i="1" dirty="0"/>
              <a:t> повторно, </a:t>
            </a:r>
            <a:r>
              <a:rPr lang="ru-RU" i="1" dirty="0" err="1"/>
              <a:t>або</a:t>
            </a:r>
            <a:r>
              <a:rPr lang="ru-RU" i="1" dirty="0"/>
              <a:t> за </a:t>
            </a:r>
            <a:r>
              <a:rPr lang="ru-RU" i="1" dirty="0" err="1"/>
              <a:t>попередньою</a:t>
            </a:r>
            <a:r>
              <a:rPr lang="ru-RU" i="1" dirty="0"/>
              <a:t> </a:t>
            </a:r>
            <a:r>
              <a:rPr lang="ru-RU" i="1" dirty="0" err="1"/>
              <a:t>змовою</a:t>
            </a:r>
            <a:r>
              <a:rPr lang="ru-RU" i="1" dirty="0"/>
              <a:t> </a:t>
            </a:r>
            <a:r>
              <a:rPr lang="ru-RU" i="1" dirty="0" err="1"/>
              <a:t>групою</a:t>
            </a:r>
            <a:r>
              <a:rPr lang="ru-RU" i="1" dirty="0"/>
              <a:t> </a:t>
            </a:r>
            <a:r>
              <a:rPr lang="ru-RU" i="1" dirty="0" err="1"/>
              <a:t>осіб</a:t>
            </a:r>
            <a:r>
              <a:rPr lang="ru-RU" i="1" dirty="0"/>
              <a:t>, -</a:t>
            </a:r>
            <a:endParaRPr lang="ru-RU" dirty="0"/>
          </a:p>
          <a:p>
            <a:pPr marL="0" indent="0" algn="just">
              <a:buNone/>
            </a:pPr>
            <a:r>
              <a:rPr lang="ru-RU" i="1" dirty="0"/>
              <a:t>3. </a:t>
            </a:r>
            <a:r>
              <a:rPr lang="ru-RU" i="1" dirty="0" err="1"/>
              <a:t>Грабіж</a:t>
            </a:r>
            <a:r>
              <a:rPr lang="ru-RU" i="1" dirty="0"/>
              <a:t>, </a:t>
            </a:r>
            <a:r>
              <a:rPr lang="ru-RU" i="1" dirty="0" err="1"/>
              <a:t>поєднаний</a:t>
            </a:r>
            <a:r>
              <a:rPr lang="ru-RU" i="1" dirty="0"/>
              <a:t> </a:t>
            </a:r>
            <a:r>
              <a:rPr lang="ru-RU" i="1" dirty="0" err="1"/>
              <a:t>з</a:t>
            </a:r>
            <a:r>
              <a:rPr lang="ru-RU" i="1" dirty="0"/>
              <a:t> </a:t>
            </a:r>
            <a:r>
              <a:rPr lang="ru-RU" i="1" dirty="0" err="1"/>
              <a:t>проникненням</a:t>
            </a:r>
            <a:r>
              <a:rPr lang="ru-RU" i="1" dirty="0"/>
              <a:t> у </a:t>
            </a:r>
            <a:r>
              <a:rPr lang="ru-RU" i="1" dirty="0" err="1"/>
              <a:t>житло</a:t>
            </a:r>
            <a:r>
              <a:rPr lang="ru-RU" i="1" dirty="0"/>
              <a:t>, </a:t>
            </a:r>
            <a:r>
              <a:rPr lang="ru-RU" i="1" dirty="0" err="1"/>
              <a:t>інше</a:t>
            </a:r>
            <a:r>
              <a:rPr lang="ru-RU" i="1" dirty="0"/>
              <a:t> </a:t>
            </a:r>
            <a:r>
              <a:rPr lang="ru-RU" i="1" dirty="0" err="1"/>
              <a:t>приміщення</a:t>
            </a:r>
            <a:r>
              <a:rPr lang="ru-RU" i="1" dirty="0"/>
              <a:t> </a:t>
            </a:r>
            <a:r>
              <a:rPr lang="ru-RU" i="1" dirty="0" err="1"/>
              <a:t>чи</a:t>
            </a:r>
            <a:r>
              <a:rPr lang="ru-RU" i="1" dirty="0"/>
              <a:t> </a:t>
            </a:r>
            <a:r>
              <a:rPr lang="ru-RU" i="1" dirty="0" err="1"/>
              <a:t>сховище</a:t>
            </a:r>
            <a:r>
              <a:rPr lang="ru-RU" i="1" dirty="0"/>
              <a:t> 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що</a:t>
            </a:r>
            <a:r>
              <a:rPr lang="ru-RU" i="1" dirty="0"/>
              <a:t> </a:t>
            </a:r>
            <a:r>
              <a:rPr lang="ru-RU" i="1" dirty="0" err="1"/>
              <a:t>завдав</a:t>
            </a:r>
            <a:r>
              <a:rPr lang="ru-RU" i="1" dirty="0"/>
              <a:t> </a:t>
            </a:r>
            <a:r>
              <a:rPr lang="ru-RU" i="1" dirty="0" err="1"/>
              <a:t>значної</a:t>
            </a:r>
            <a:r>
              <a:rPr lang="ru-RU" i="1" dirty="0"/>
              <a:t> </a:t>
            </a:r>
            <a:r>
              <a:rPr lang="ru-RU" i="1" dirty="0" err="1"/>
              <a:t>шкоди</a:t>
            </a:r>
            <a:r>
              <a:rPr lang="ru-RU" i="1" dirty="0"/>
              <a:t> </a:t>
            </a:r>
            <a:r>
              <a:rPr lang="ru-RU" i="1" dirty="0" err="1"/>
              <a:t>потерпілому</a:t>
            </a:r>
            <a:r>
              <a:rPr lang="ru-RU" i="1" dirty="0"/>
              <a:t>, -</a:t>
            </a:r>
            <a:endParaRPr lang="ru-RU" dirty="0"/>
          </a:p>
          <a:p>
            <a:pPr marL="0" indent="0" algn="just">
              <a:buNone/>
            </a:pPr>
            <a:r>
              <a:rPr lang="ru-RU" i="1" dirty="0"/>
              <a:t>4. </a:t>
            </a:r>
            <a:r>
              <a:rPr lang="ru-RU" i="1" dirty="0" err="1"/>
              <a:t>Грабіж</a:t>
            </a:r>
            <a:r>
              <a:rPr lang="ru-RU" i="1" dirty="0"/>
              <a:t>, </a:t>
            </a:r>
            <a:r>
              <a:rPr lang="ru-RU" i="1" dirty="0" err="1"/>
              <a:t>вчинений</a:t>
            </a:r>
            <a:r>
              <a:rPr lang="ru-RU" i="1" dirty="0"/>
              <a:t> у великих </a:t>
            </a:r>
            <a:r>
              <a:rPr lang="ru-RU" i="1" dirty="0" err="1"/>
              <a:t>розмірах</a:t>
            </a:r>
            <a:r>
              <a:rPr lang="ru-RU" i="1" dirty="0"/>
              <a:t> </a:t>
            </a:r>
            <a:r>
              <a:rPr lang="ru-RU" i="1" dirty="0" err="1"/>
              <a:t>чи</a:t>
            </a:r>
            <a:r>
              <a:rPr lang="ru-RU" i="1" dirty="0"/>
              <a:t> в </a:t>
            </a:r>
            <a:r>
              <a:rPr lang="ru-RU" i="1" dirty="0" err="1"/>
              <a:t>умовах</a:t>
            </a:r>
            <a:r>
              <a:rPr lang="ru-RU" i="1" dirty="0"/>
              <a:t> </a:t>
            </a:r>
            <a:r>
              <a:rPr lang="ru-RU" i="1" dirty="0" err="1"/>
              <a:t>воєного</a:t>
            </a:r>
            <a:r>
              <a:rPr lang="ru-RU" i="1" dirty="0"/>
              <a:t> 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надзвичайногоствн</a:t>
            </a:r>
            <a:r>
              <a:rPr lang="ru-RU" i="1" dirty="0"/>
              <a:t>, -</a:t>
            </a:r>
            <a:endParaRPr lang="ru-RU" dirty="0"/>
          </a:p>
          <a:p>
            <a:pPr marL="0" indent="0" algn="just">
              <a:buNone/>
            </a:pPr>
            <a:r>
              <a:rPr lang="ru-RU" i="1" dirty="0"/>
              <a:t>5. </a:t>
            </a:r>
            <a:r>
              <a:rPr lang="ru-RU" i="1" dirty="0" err="1"/>
              <a:t>Грабіж</a:t>
            </a:r>
            <a:r>
              <a:rPr lang="ru-RU" i="1" dirty="0"/>
              <a:t>, </a:t>
            </a:r>
            <a:r>
              <a:rPr lang="ru-RU" i="1" dirty="0" err="1"/>
              <a:t>вчинений</a:t>
            </a:r>
            <a:r>
              <a:rPr lang="ru-RU" i="1" dirty="0"/>
              <a:t> в особливо великих </a:t>
            </a:r>
            <a:r>
              <a:rPr lang="ru-RU" i="1" dirty="0" err="1"/>
              <a:t>розмірах</a:t>
            </a:r>
            <a:r>
              <a:rPr lang="ru-RU" i="1" dirty="0"/>
              <a:t> 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організованою</a:t>
            </a:r>
            <a:r>
              <a:rPr lang="ru-RU" i="1" dirty="0"/>
              <a:t> </a:t>
            </a:r>
            <a:r>
              <a:rPr lang="ru-RU" i="1" dirty="0" err="1"/>
              <a:t>групою</a:t>
            </a:r>
            <a:r>
              <a:rPr lang="ru-RU" i="1" dirty="0"/>
              <a:t>, -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916832"/>
            <a:ext cx="8640960" cy="223224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b="1" dirty="0" err="1"/>
              <a:t>Безпосередній</a:t>
            </a:r>
            <a:r>
              <a:rPr lang="ru-RU" sz="2400" b="1" dirty="0"/>
              <a:t> </a:t>
            </a:r>
            <a:r>
              <a:rPr lang="ru-RU" sz="2400" b="1" dirty="0" err="1"/>
              <a:t>об’єкт</a:t>
            </a:r>
            <a:r>
              <a:rPr lang="ru-RU" sz="2400" b="1" dirty="0"/>
              <a:t> - </a:t>
            </a:r>
            <a:r>
              <a:rPr lang="ru-RU" sz="2400" dirty="0" err="1"/>
              <a:t>суспільні</a:t>
            </a:r>
            <a:r>
              <a:rPr lang="ru-RU" sz="2400" dirty="0"/>
              <a:t> </a:t>
            </a:r>
            <a:r>
              <a:rPr lang="ru-RU" sz="2400" dirty="0" err="1"/>
              <a:t>відносини</a:t>
            </a:r>
            <a:r>
              <a:rPr lang="ru-RU" sz="2400" dirty="0"/>
              <a:t> </a:t>
            </a:r>
            <a:r>
              <a:rPr lang="ru-RU" sz="2400" dirty="0" err="1"/>
              <a:t>власності</a:t>
            </a:r>
            <a:r>
              <a:rPr lang="ru-RU" sz="2400" dirty="0"/>
              <a:t>.</a:t>
            </a:r>
          </a:p>
          <a:p>
            <a:pPr marL="0" indent="0" algn="just">
              <a:buNone/>
            </a:pPr>
            <a:r>
              <a:rPr lang="ru-RU" sz="2400" b="1" dirty="0" err="1"/>
              <a:t>Додатковий</a:t>
            </a:r>
            <a:r>
              <a:rPr lang="ru-RU" sz="2400" b="1" dirty="0"/>
              <a:t> </a:t>
            </a:r>
            <a:r>
              <a:rPr lang="ru-RU" sz="2400" b="1" dirty="0" err="1"/>
              <a:t>необхідний</a:t>
            </a:r>
            <a:r>
              <a:rPr lang="ru-RU" sz="2400" b="1" dirty="0"/>
              <a:t> </a:t>
            </a:r>
            <a:r>
              <a:rPr lang="ru-RU" sz="2400" b="1" dirty="0" err="1"/>
              <a:t>безпосередній</a:t>
            </a:r>
            <a:r>
              <a:rPr lang="ru-RU" sz="2400" b="1" dirty="0"/>
              <a:t> </a:t>
            </a:r>
            <a:r>
              <a:rPr lang="ru-RU" sz="2400" b="1" dirty="0" err="1"/>
              <a:t>об’єкт</a:t>
            </a:r>
            <a:r>
              <a:rPr lang="ru-RU" sz="2400" b="1" dirty="0"/>
              <a:t> </a:t>
            </a:r>
            <a:r>
              <a:rPr lang="ru-RU" sz="2400" b="1" dirty="0" err="1"/>
              <a:t>насильницького</a:t>
            </a:r>
            <a:r>
              <a:rPr lang="ru-RU" sz="2400" dirty="0"/>
              <a:t> </a:t>
            </a:r>
            <a:r>
              <a:rPr lang="ru-RU" sz="2400" b="1" dirty="0"/>
              <a:t>грабежу - </a:t>
            </a:r>
            <a:r>
              <a:rPr lang="ru-RU" sz="2400" dirty="0" err="1"/>
              <a:t>здоров’я</a:t>
            </a:r>
            <a:r>
              <a:rPr lang="ru-RU" sz="2400" dirty="0"/>
              <a:t>, </a:t>
            </a:r>
            <a:r>
              <a:rPr lang="ru-RU" sz="2400" dirty="0" err="1"/>
              <a:t>психічна</a:t>
            </a:r>
            <a:r>
              <a:rPr lang="ru-RU" sz="2400" dirty="0"/>
              <a:t> </a:t>
            </a:r>
            <a:r>
              <a:rPr lang="ru-RU" sz="2400" dirty="0" err="1"/>
              <a:t>чи</a:t>
            </a:r>
            <a:r>
              <a:rPr lang="ru-RU" sz="2400" dirty="0"/>
              <a:t> </a:t>
            </a:r>
            <a:r>
              <a:rPr lang="ru-RU" sz="2400" dirty="0" err="1"/>
              <a:t>фізична</a:t>
            </a:r>
            <a:r>
              <a:rPr lang="ru-RU" sz="2400" dirty="0"/>
              <a:t> </a:t>
            </a:r>
            <a:r>
              <a:rPr lang="ru-RU" sz="2400" dirty="0" err="1"/>
              <a:t>недоторканність</a:t>
            </a:r>
            <a:r>
              <a:rPr lang="ru-RU" sz="2400" dirty="0"/>
              <a:t> </a:t>
            </a:r>
            <a:r>
              <a:rPr lang="ru-RU" sz="2400" dirty="0" err="1"/>
              <a:t>людини</a:t>
            </a:r>
            <a:r>
              <a:rPr lang="ru-RU" sz="2400" dirty="0"/>
              <a:t>.</a:t>
            </a:r>
          </a:p>
          <a:p>
            <a:pPr marL="0" indent="0" algn="just">
              <a:buNone/>
            </a:pPr>
            <a:r>
              <a:rPr lang="ru-RU" sz="2400" b="1" dirty="0"/>
              <a:t>Предмет - </a:t>
            </a:r>
            <a:r>
              <a:rPr lang="ru-RU" sz="2400" dirty="0" err="1"/>
              <a:t>чуже</a:t>
            </a:r>
            <a:r>
              <a:rPr lang="ru-RU" sz="2400" dirty="0"/>
              <a:t> для винного </a:t>
            </a:r>
            <a:r>
              <a:rPr lang="ru-RU" sz="2400" dirty="0" err="1"/>
              <a:t>майно</a:t>
            </a:r>
            <a:r>
              <a:rPr lang="ru-RU" sz="2400" dirty="0"/>
              <a:t>.</a:t>
            </a:r>
          </a:p>
          <a:p>
            <a:pPr marL="0" indent="0" algn="just">
              <a:buNone/>
            </a:pPr>
            <a:endParaRPr lang="ru-RU" sz="2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4365104"/>
            <a:ext cx="8640960" cy="193899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400" b="1" dirty="0"/>
              <a:t>Об’єктивна сторона: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/>
              <a:t> </a:t>
            </a:r>
            <a:r>
              <a:rPr lang="ru-RU" sz="2400" dirty="0" err="1"/>
              <a:t>дія</a:t>
            </a:r>
            <a:r>
              <a:rPr lang="ru-RU" sz="2400" dirty="0"/>
              <a:t> (</a:t>
            </a:r>
            <a:r>
              <a:rPr lang="ru-RU" sz="2400" dirty="0" err="1"/>
              <a:t>відкрите</a:t>
            </a:r>
            <a:r>
              <a:rPr lang="ru-RU" sz="2400" dirty="0"/>
              <a:t>, </a:t>
            </a:r>
            <a:r>
              <a:rPr lang="ru-RU" sz="2400" dirty="0" err="1"/>
              <a:t>незаконне</a:t>
            </a:r>
            <a:r>
              <a:rPr lang="ru-RU" sz="2400" dirty="0"/>
              <a:t>, </a:t>
            </a:r>
            <a:r>
              <a:rPr lang="ru-RU" sz="2400" dirty="0" err="1"/>
              <a:t>безоплатне</a:t>
            </a:r>
            <a:r>
              <a:rPr lang="ru-RU" sz="2400" dirty="0"/>
              <a:t>, поза волею </a:t>
            </a:r>
            <a:r>
              <a:rPr lang="ru-RU" sz="2400" dirty="0" err="1"/>
              <a:t>власника</a:t>
            </a:r>
            <a:r>
              <a:rPr lang="ru-RU" sz="2400" dirty="0"/>
              <a:t> </a:t>
            </a:r>
            <a:r>
              <a:rPr lang="ru-RU" sz="2400" dirty="0" err="1"/>
              <a:t>вилучення</a:t>
            </a:r>
            <a:r>
              <a:rPr lang="ru-RU" sz="2400" dirty="0"/>
              <a:t> майна);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err="1"/>
              <a:t>наслідок</a:t>
            </a:r>
            <a:r>
              <a:rPr lang="ru-RU" sz="2400" dirty="0"/>
              <a:t>, </a:t>
            </a:r>
            <a:r>
              <a:rPr lang="ru-RU" sz="2400" dirty="0" err="1"/>
              <a:t>який</a:t>
            </a:r>
            <a:r>
              <a:rPr lang="ru-RU" sz="2400" dirty="0"/>
              <a:t> </a:t>
            </a:r>
            <a:r>
              <a:rPr lang="ru-RU" sz="2400" dirty="0" err="1"/>
              <a:t>полягає</a:t>
            </a:r>
            <a:r>
              <a:rPr lang="ru-RU" sz="2400" dirty="0"/>
              <a:t> в </a:t>
            </a:r>
            <a:r>
              <a:rPr lang="ru-RU" sz="2400" dirty="0" err="1"/>
              <a:t>заволодінні</a:t>
            </a:r>
            <a:r>
              <a:rPr lang="ru-RU" sz="2400" dirty="0"/>
              <a:t> чужим </a:t>
            </a:r>
            <a:r>
              <a:rPr lang="ru-RU" sz="2400" dirty="0" err="1"/>
              <a:t>майном</a:t>
            </a:r>
            <a:r>
              <a:rPr lang="ru-RU" sz="2400" dirty="0"/>
              <a:t>;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err="1"/>
              <a:t>причиновий</a:t>
            </a:r>
            <a:r>
              <a:rPr lang="ru-RU" sz="2400" dirty="0"/>
              <a:t> </a:t>
            </a:r>
            <a:r>
              <a:rPr lang="ru-RU" sz="2400" dirty="0" err="1"/>
              <a:t>зв’язок</a:t>
            </a:r>
            <a:r>
              <a:rPr lang="ru-RU" sz="2400" dirty="0"/>
              <a:t> </a:t>
            </a:r>
            <a:r>
              <a:rPr lang="ru-RU" sz="2400" dirty="0" err="1"/>
              <a:t>між</a:t>
            </a:r>
            <a:r>
              <a:rPr lang="ru-RU" sz="2400" dirty="0"/>
              <a:t> </a:t>
            </a:r>
            <a:r>
              <a:rPr lang="ru-RU" sz="2400" dirty="0" err="1"/>
              <a:t>дією</a:t>
            </a:r>
            <a:r>
              <a:rPr lang="ru-RU" sz="2400" dirty="0"/>
              <a:t> та </a:t>
            </a:r>
            <a:r>
              <a:rPr lang="ru-RU" sz="2400" dirty="0" err="1"/>
              <a:t>наслідком</a:t>
            </a:r>
            <a:r>
              <a:rPr lang="ru-RU" sz="2400" dirty="0"/>
              <a:t>.</a:t>
            </a:r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179512" y="260648"/>
            <a:ext cx="8640960" cy="152349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dirty="0">
                <a:ln>
                  <a:noFill/>
                </a:ln>
                <a:solidFill>
                  <a:srgbClr val="292B2C"/>
                </a:solidFill>
                <a:effectLst/>
                <a:ea typeface="Times New Roman" pitchFamily="18" charset="0"/>
                <a:cs typeface="Consolas" pitchFamily="49" charset="0"/>
              </a:rPr>
              <a:t>Грабіж</a:t>
            </a:r>
            <a:r>
              <a:rPr kumimoji="0" lang="uk-UA" sz="2400" b="0" i="0" u="none" strike="noStrike" cap="none" normalizeH="0" dirty="0">
                <a:ln>
                  <a:noFill/>
                </a:ln>
                <a:solidFill>
                  <a:srgbClr val="292B2C"/>
                </a:solidFill>
                <a:effectLst/>
                <a:ea typeface="Times New Roman" pitchFamily="18" charset="0"/>
                <a:cs typeface="Consolas" pitchFamily="49" charset="0"/>
              </a:rPr>
              <a:t> - це відкрите викрадення чужого  майна  у присутності потерпілого або інших осіб, які усвідомлюють протиправний характер  дій винної особи,  яка у свою чергу усвідомлює, що її дії помічені  і оцінюються як викрадення. </a:t>
            </a:r>
            <a:endParaRPr kumimoji="0" lang="uk-UA" sz="24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3068960"/>
            <a:ext cx="8640960" cy="26642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 err="1">
                <a:solidFill>
                  <a:schemeClr val="tx1"/>
                </a:solidFill>
              </a:rPr>
              <a:t>Кваліфікуючі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ознаки</a:t>
            </a:r>
            <a:r>
              <a:rPr lang="ru-RU" b="1" dirty="0">
                <a:solidFill>
                  <a:schemeClr val="tx1"/>
                </a:solidFill>
              </a:rPr>
              <a:t> - (ч. 2</a:t>
            </a:r>
            <a:r>
              <a:rPr lang="ru-RU" dirty="0"/>
              <a:t>) </a:t>
            </a:r>
            <a:r>
              <a:rPr lang="ru-RU" dirty="0" err="1"/>
              <a:t>грабіж</a:t>
            </a:r>
            <a:r>
              <a:rPr lang="ru-RU" dirty="0"/>
              <a:t>, </a:t>
            </a:r>
            <a:r>
              <a:rPr lang="ru-RU" dirty="0" err="1"/>
              <a:t>поєднаний</a:t>
            </a:r>
            <a:r>
              <a:rPr lang="ru-RU" dirty="0"/>
              <a:t>:</a:t>
            </a:r>
          </a:p>
          <a:p>
            <a:pPr marL="0" indent="0" algn="just"/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насильством</a:t>
            </a:r>
            <a:r>
              <a:rPr lang="ru-RU" dirty="0"/>
              <a:t>, яке не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небезпечним</a:t>
            </a:r>
            <a:r>
              <a:rPr lang="ru-RU" dirty="0"/>
              <a:t> для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здоров’я</a:t>
            </a:r>
            <a:r>
              <a:rPr lang="ru-RU" dirty="0"/>
              <a:t> </a:t>
            </a:r>
            <a:r>
              <a:rPr lang="ru-RU" dirty="0" err="1"/>
              <a:t>потерпілого</a:t>
            </a:r>
            <a:r>
              <a:rPr lang="ru-RU" dirty="0"/>
              <a:t>;</a:t>
            </a:r>
          </a:p>
          <a:p>
            <a:pPr marL="0" indent="0" algn="just"/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погрозою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такого </a:t>
            </a:r>
            <a:r>
              <a:rPr lang="ru-RU" dirty="0" err="1"/>
              <a:t>насильства</a:t>
            </a:r>
            <a:r>
              <a:rPr lang="ru-RU" dirty="0"/>
              <a:t>;</a:t>
            </a:r>
          </a:p>
          <a:p>
            <a:pPr marL="0" indent="0" algn="just"/>
            <a:r>
              <a:rPr lang="uk-UA" dirty="0"/>
              <a:t>повторно;</a:t>
            </a:r>
          </a:p>
          <a:p>
            <a:pPr marL="0" indent="0" algn="just"/>
            <a:r>
              <a:rPr lang="ru-RU" dirty="0"/>
              <a:t>за </a:t>
            </a:r>
            <a:r>
              <a:rPr lang="ru-RU" dirty="0" err="1"/>
              <a:t>попередньою</a:t>
            </a:r>
            <a:r>
              <a:rPr lang="ru-RU" dirty="0"/>
              <a:t> </a:t>
            </a:r>
            <a:r>
              <a:rPr lang="ru-RU" dirty="0" err="1"/>
              <a:t>змовою</a:t>
            </a:r>
            <a:r>
              <a:rPr lang="ru-RU" dirty="0"/>
              <a:t> </a:t>
            </a:r>
            <a:r>
              <a:rPr lang="ru-RU" dirty="0" err="1"/>
              <a:t>групою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1628800"/>
            <a:ext cx="8640960" cy="83099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1" dirty="0" err="1"/>
              <a:t>Суб’єктивна</a:t>
            </a:r>
            <a:r>
              <a:rPr lang="ru-RU" sz="2400" b="1" dirty="0"/>
              <a:t> сторона -</a:t>
            </a:r>
            <a:r>
              <a:rPr lang="ru-RU" sz="2400" dirty="0"/>
              <a:t> вина у </a:t>
            </a:r>
            <a:r>
              <a:rPr lang="ru-RU" sz="2400" dirty="0" err="1"/>
              <a:t>формі</a:t>
            </a:r>
            <a:r>
              <a:rPr lang="ru-RU" sz="2400" dirty="0"/>
              <a:t> прямого </a:t>
            </a:r>
            <a:r>
              <a:rPr lang="ru-RU" sz="2400" dirty="0" err="1"/>
              <a:t>умислу</a:t>
            </a:r>
            <a:r>
              <a:rPr lang="ru-RU" sz="2400" dirty="0"/>
              <a:t>, мотив - </a:t>
            </a:r>
            <a:r>
              <a:rPr lang="ru-RU" sz="2400" dirty="0" err="1"/>
              <a:t>корисливий</a:t>
            </a:r>
            <a:r>
              <a:rPr lang="ru-RU" sz="2400" dirty="0"/>
              <a:t>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548680"/>
            <a:ext cx="864096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1" dirty="0" err="1"/>
              <a:t>Суб’єкт</a:t>
            </a:r>
            <a:r>
              <a:rPr lang="ru-RU" sz="2400" b="1" dirty="0"/>
              <a:t> - </a:t>
            </a:r>
            <a:r>
              <a:rPr lang="ru-RU" sz="2400" dirty="0" err="1"/>
              <a:t>фізична</a:t>
            </a:r>
            <a:r>
              <a:rPr lang="ru-RU" sz="2400" dirty="0"/>
              <a:t> </a:t>
            </a:r>
            <a:r>
              <a:rPr lang="ru-RU" sz="2400" dirty="0" err="1"/>
              <a:t>осудна</a:t>
            </a:r>
            <a:r>
              <a:rPr lang="ru-RU" sz="2400" dirty="0"/>
              <a:t> особа, яка </a:t>
            </a:r>
            <a:r>
              <a:rPr lang="ru-RU" sz="2400" dirty="0" err="1"/>
              <a:t>досягла</a:t>
            </a:r>
            <a:r>
              <a:rPr lang="ru-RU" sz="2400" dirty="0"/>
              <a:t> </a:t>
            </a:r>
            <a:r>
              <a:rPr lang="ru-RU" sz="2400" dirty="0" err="1"/>
              <a:t>віку</a:t>
            </a:r>
            <a:r>
              <a:rPr lang="ru-RU" sz="2400" dirty="0"/>
              <a:t> 14 </a:t>
            </a:r>
            <a:r>
              <a:rPr lang="ru-RU" sz="2400" dirty="0" err="1"/>
              <a:t>років</a:t>
            </a:r>
            <a:r>
              <a:rPr lang="ru-RU" sz="2400" dirty="0"/>
              <a:t>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7234" y="3861048"/>
            <a:ext cx="8640960" cy="187220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just">
              <a:buNone/>
              <a:tabLst>
                <a:tab pos="179388" algn="l"/>
              </a:tabLst>
            </a:pPr>
            <a:r>
              <a:rPr lang="ru-RU" dirty="0" err="1"/>
              <a:t>Кр</a:t>
            </a:r>
            <a:r>
              <a:rPr lang="ru-RU" dirty="0"/>
              <a:t>. пр. </a:t>
            </a:r>
            <a:r>
              <a:rPr lang="ru-RU" dirty="0" err="1"/>
              <a:t>закінчений</a:t>
            </a:r>
            <a:r>
              <a:rPr lang="ru-RU" dirty="0"/>
              <a:t> з моменту </a:t>
            </a:r>
            <a:r>
              <a:rPr lang="ru-RU" dirty="0" err="1"/>
              <a:t>протиправного</a:t>
            </a:r>
            <a:r>
              <a:rPr lang="ru-RU" dirty="0"/>
              <a:t> </a:t>
            </a:r>
            <a:r>
              <a:rPr lang="ru-RU" dirty="0" err="1"/>
              <a:t>вилучення</a:t>
            </a:r>
            <a:r>
              <a:rPr lang="ru-RU" dirty="0"/>
              <a:t> майна й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винним</a:t>
            </a:r>
            <a:r>
              <a:rPr lang="ru-RU" dirty="0"/>
              <a:t> </a:t>
            </a:r>
            <a:r>
              <a:rPr lang="ru-RU" dirty="0" err="1"/>
              <a:t>реальної</a:t>
            </a:r>
            <a:r>
              <a:rPr lang="ru-RU" dirty="0"/>
              <a:t> </a:t>
            </a:r>
            <a:r>
              <a:rPr lang="ru-RU" dirty="0" err="1"/>
              <a:t>можливості</a:t>
            </a:r>
            <a:r>
              <a:rPr lang="ru-RU" dirty="0"/>
              <a:t> </a:t>
            </a:r>
            <a:r>
              <a:rPr lang="ru-RU" dirty="0" err="1"/>
              <a:t>розпорядитися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користуватися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</a:t>
            </a:r>
            <a:r>
              <a:rPr lang="ru-RU" dirty="0" err="1"/>
              <a:t>майном</a:t>
            </a:r>
            <a:r>
              <a:rPr lang="ru-RU" dirty="0"/>
              <a:t>. </a:t>
            </a:r>
            <a:r>
              <a:rPr lang="ru-RU" dirty="0" err="1"/>
              <a:t>Кр</a:t>
            </a:r>
            <a:r>
              <a:rPr lang="ru-RU" dirty="0"/>
              <a:t>. пр.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матеріальним</a:t>
            </a:r>
            <a:r>
              <a:rPr lang="ru-RU" dirty="0"/>
              <a:t> складом.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548680"/>
            <a:ext cx="8640960" cy="30469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400" b="1" dirty="0"/>
              <a:t>Особливо кваліфікуючі ознаки</a:t>
            </a:r>
            <a:r>
              <a:rPr lang="uk-UA" sz="2400" dirty="0"/>
              <a:t> - грабіж: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err="1"/>
              <a:t>поєднаний</a:t>
            </a:r>
            <a:r>
              <a:rPr lang="ru-RU" sz="2400" dirty="0"/>
              <a:t> </a:t>
            </a:r>
            <a:r>
              <a:rPr lang="ru-RU" sz="2400" dirty="0" err="1"/>
              <a:t>з</a:t>
            </a:r>
            <a:r>
              <a:rPr lang="ru-RU" sz="2400" dirty="0"/>
              <a:t> </a:t>
            </a:r>
            <a:r>
              <a:rPr lang="ru-RU" sz="2400" dirty="0" err="1"/>
              <a:t>проникненням</a:t>
            </a:r>
            <a:r>
              <a:rPr lang="ru-RU" sz="2400" dirty="0"/>
              <a:t> у </a:t>
            </a:r>
            <a:r>
              <a:rPr lang="ru-RU" sz="2400" dirty="0" err="1"/>
              <a:t>житло</a:t>
            </a:r>
            <a:r>
              <a:rPr lang="ru-RU" sz="2400" dirty="0"/>
              <a:t>, </a:t>
            </a:r>
            <a:r>
              <a:rPr lang="ru-RU" sz="2400" dirty="0" err="1"/>
              <a:t>інше</a:t>
            </a:r>
            <a:r>
              <a:rPr lang="ru-RU" sz="2400" dirty="0"/>
              <a:t> </a:t>
            </a:r>
            <a:r>
              <a:rPr lang="ru-RU" sz="2400" dirty="0" err="1"/>
              <a:t>приміщення</a:t>
            </a:r>
            <a:r>
              <a:rPr lang="ru-RU" sz="2400" dirty="0"/>
              <a:t> </a:t>
            </a:r>
            <a:r>
              <a:rPr lang="ru-RU" sz="2400" dirty="0" err="1"/>
              <a:t>чи</a:t>
            </a:r>
            <a:r>
              <a:rPr lang="ru-RU" sz="2400" dirty="0"/>
              <a:t> </a:t>
            </a:r>
            <a:r>
              <a:rPr lang="ru-RU" sz="2400" dirty="0" err="1"/>
              <a:t>сховище</a:t>
            </a:r>
            <a:r>
              <a:rPr lang="ru-RU" sz="2400" dirty="0"/>
              <a:t> (ч. 3);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завдав</a:t>
            </a:r>
            <a:r>
              <a:rPr lang="ru-RU" sz="2400" dirty="0"/>
              <a:t> </a:t>
            </a:r>
            <a:r>
              <a:rPr lang="ru-RU" sz="2400" dirty="0" err="1"/>
              <a:t>значної</a:t>
            </a:r>
            <a:r>
              <a:rPr lang="ru-RU" sz="2400" dirty="0"/>
              <a:t> </a:t>
            </a:r>
            <a:r>
              <a:rPr lang="ru-RU" sz="2400" dirty="0" err="1"/>
              <a:t>шкоди</a:t>
            </a:r>
            <a:r>
              <a:rPr lang="ru-RU" sz="2400" dirty="0"/>
              <a:t> </a:t>
            </a:r>
            <a:r>
              <a:rPr lang="ru-RU" sz="2400" dirty="0" err="1"/>
              <a:t>потерпілому</a:t>
            </a:r>
            <a:r>
              <a:rPr lang="ru-RU" sz="2400" dirty="0"/>
              <a:t> (ч. 3);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err="1"/>
              <a:t>вчинений</a:t>
            </a:r>
            <a:r>
              <a:rPr lang="ru-RU" sz="2400" dirty="0"/>
              <a:t> у великих </a:t>
            </a:r>
            <a:r>
              <a:rPr lang="ru-RU" sz="2400" dirty="0" err="1"/>
              <a:t>розмірах</a:t>
            </a:r>
            <a:r>
              <a:rPr lang="ru-RU" sz="2400" dirty="0"/>
              <a:t> (ч. 4);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err="1"/>
              <a:t>Вчинений</a:t>
            </a:r>
            <a:r>
              <a:rPr lang="ru-RU" sz="2400" dirty="0"/>
              <a:t> в </a:t>
            </a:r>
            <a:r>
              <a:rPr lang="ru-RU" sz="2400" dirty="0" err="1"/>
              <a:t>умовах</a:t>
            </a:r>
            <a:r>
              <a:rPr lang="ru-RU" sz="2400" dirty="0"/>
              <a:t> </a:t>
            </a:r>
            <a:r>
              <a:rPr lang="ru-RU" sz="2400" dirty="0" err="1"/>
              <a:t>воєного</a:t>
            </a:r>
            <a:r>
              <a:rPr lang="ru-RU" sz="2400" dirty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надзвичайного</a:t>
            </a:r>
            <a:r>
              <a:rPr lang="ru-RU" sz="2400" dirty="0"/>
              <a:t> стану (ч. 4);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err="1"/>
              <a:t>вчинений</a:t>
            </a:r>
            <a:r>
              <a:rPr lang="ru-RU" sz="2400" dirty="0"/>
              <a:t> в особливо великих </a:t>
            </a:r>
            <a:r>
              <a:rPr lang="ru-RU" sz="2400" dirty="0" err="1"/>
              <a:t>розмірах</a:t>
            </a:r>
            <a:r>
              <a:rPr lang="ru-RU" sz="2400" dirty="0"/>
              <a:t> (ч. 5);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err="1"/>
              <a:t>вчинений</a:t>
            </a:r>
            <a:r>
              <a:rPr lang="ru-RU" sz="2400" dirty="0"/>
              <a:t> </a:t>
            </a:r>
            <a:r>
              <a:rPr lang="ru-RU" sz="2400" dirty="0" err="1"/>
              <a:t>організованою</a:t>
            </a:r>
            <a:r>
              <a:rPr lang="ru-RU" sz="2400" dirty="0"/>
              <a:t> </a:t>
            </a:r>
            <a:r>
              <a:rPr lang="ru-RU" sz="2400" dirty="0" err="1"/>
              <a:t>групою</a:t>
            </a:r>
            <a:r>
              <a:rPr lang="ru-RU" sz="2400" dirty="0"/>
              <a:t> (ч. 5).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435280" cy="648072"/>
          </a:xfrm>
        </p:spPr>
        <p:txBody>
          <a:bodyPr>
            <a:normAutofit fontScale="90000"/>
          </a:bodyPr>
          <a:lstStyle/>
          <a:p>
            <a:r>
              <a:rPr lang="uk-UA" b="1" dirty="0">
                <a:solidFill>
                  <a:schemeClr val="tx1"/>
                </a:solidFill>
              </a:rPr>
              <a:t>План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764704"/>
            <a:ext cx="8435280" cy="5904656"/>
          </a:xfrm>
        </p:spPr>
        <p:txBody>
          <a:bodyPr>
            <a:normAutofit/>
          </a:bodyPr>
          <a:lstStyle/>
          <a:p>
            <a:pPr marL="0" lvl="0" indent="0" algn="just">
              <a:buFont typeface="+mj-lt"/>
              <a:buAutoNum type="arabicPeriod"/>
            </a:pPr>
            <a:r>
              <a:rPr lang="uk-UA" dirty="0"/>
              <a:t>Загальна характеристика Розділу </a:t>
            </a:r>
            <a:r>
              <a:rPr lang="en-US" dirty="0"/>
              <a:t>VI </a:t>
            </a:r>
            <a:r>
              <a:rPr lang="uk-UA" dirty="0"/>
              <a:t>КК України «Кримінальні правопорушення </a:t>
            </a:r>
            <a:r>
              <a:rPr lang="ru-RU" dirty="0" err="1"/>
              <a:t>проти</a:t>
            </a:r>
            <a:r>
              <a:rPr lang="ru-RU" dirty="0"/>
              <a:t> </a:t>
            </a:r>
            <a:r>
              <a:rPr lang="uk-UA" dirty="0"/>
              <a:t>власності».</a:t>
            </a:r>
            <a:endParaRPr lang="ru-RU" dirty="0"/>
          </a:p>
          <a:p>
            <a:pPr marL="0" lvl="0" indent="0" algn="just">
              <a:buFont typeface="+mj-lt"/>
              <a:buAutoNum type="arabicPeriod"/>
            </a:pPr>
            <a:r>
              <a:rPr lang="uk-UA" dirty="0"/>
              <a:t>Крадіжка (ст. 185 КК України).</a:t>
            </a:r>
            <a:endParaRPr lang="ru-RU" dirty="0"/>
          </a:p>
          <a:p>
            <a:pPr marL="0" lvl="0" indent="0" algn="just">
              <a:buFont typeface="+mj-lt"/>
              <a:buAutoNum type="arabicPeriod"/>
            </a:pPr>
            <a:r>
              <a:rPr lang="uk-UA" dirty="0"/>
              <a:t>Грабіж (с</a:t>
            </a:r>
            <a:r>
              <a:rPr lang="ru-RU" dirty="0"/>
              <a:t>т</a:t>
            </a:r>
            <a:r>
              <a:rPr lang="uk-UA" dirty="0"/>
              <a:t>. 186 КК України).</a:t>
            </a:r>
            <a:endParaRPr lang="ru-RU" dirty="0"/>
          </a:p>
          <a:p>
            <a:pPr marL="0" lvl="0" indent="0" algn="just">
              <a:buFont typeface="+mj-lt"/>
              <a:buAutoNum type="arabicPeriod"/>
            </a:pPr>
            <a:r>
              <a:rPr lang="uk-UA" dirty="0"/>
              <a:t>Розбій</a:t>
            </a:r>
            <a:r>
              <a:rPr lang="ru-RU" dirty="0"/>
              <a:t> (ст. 1</a:t>
            </a:r>
            <a:r>
              <a:rPr lang="uk-UA" dirty="0"/>
              <a:t>87 КК України</a:t>
            </a:r>
            <a:r>
              <a:rPr lang="ru-RU" dirty="0"/>
              <a:t>).</a:t>
            </a:r>
          </a:p>
          <a:p>
            <a:pPr marL="0" lvl="0" indent="0" algn="just">
              <a:buFont typeface="+mj-lt"/>
              <a:buAutoNum type="arabicPeriod"/>
            </a:pPr>
            <a:r>
              <a:rPr lang="uk-UA" dirty="0"/>
              <a:t>Вимагання (ст. 189 КК України).</a:t>
            </a:r>
            <a:endParaRPr lang="ru-RU" dirty="0"/>
          </a:p>
          <a:p>
            <a:pPr marL="514350" lvl="0" indent="-514350">
              <a:buFont typeface="+mj-lt"/>
              <a:buAutoNum type="arabicPeriod"/>
            </a:pP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260648"/>
            <a:ext cx="8640960" cy="6408712"/>
          </a:xfrm>
        </p:spPr>
        <p:txBody>
          <a:bodyPr>
            <a:normAutofit fontScale="85000" lnSpcReduction="20000"/>
          </a:bodyPr>
          <a:lstStyle/>
          <a:p>
            <a:pPr marL="0" lvl="0" indent="0" algn="just">
              <a:buNone/>
            </a:pPr>
            <a:r>
              <a:rPr lang="uk-UA" b="1" dirty="0"/>
              <a:t>Розбій</a:t>
            </a:r>
            <a:r>
              <a:rPr lang="ru-RU" b="1" dirty="0"/>
              <a:t> (ст. 1</a:t>
            </a:r>
            <a:r>
              <a:rPr lang="uk-UA" b="1" dirty="0"/>
              <a:t>87 КК України</a:t>
            </a:r>
            <a:r>
              <a:rPr lang="ru-RU" b="1" dirty="0"/>
              <a:t>).</a:t>
            </a:r>
            <a:endParaRPr lang="ru-RU" dirty="0"/>
          </a:p>
          <a:p>
            <a:pPr marL="0" indent="0" algn="just">
              <a:buNone/>
            </a:pPr>
            <a:r>
              <a:rPr lang="ru-RU" i="1" dirty="0"/>
              <a:t>1. </a:t>
            </a:r>
            <a:r>
              <a:rPr lang="ru-RU" i="1" dirty="0" err="1"/>
              <a:t>Напад</a:t>
            </a:r>
            <a:r>
              <a:rPr lang="ru-RU" i="1" dirty="0"/>
              <a:t> </a:t>
            </a:r>
            <a:r>
              <a:rPr lang="ru-RU" i="1" dirty="0" err="1"/>
              <a:t>з</a:t>
            </a:r>
            <a:r>
              <a:rPr lang="ru-RU" i="1" dirty="0"/>
              <a:t> метою </a:t>
            </a:r>
            <a:r>
              <a:rPr lang="ru-RU" i="1" dirty="0" err="1"/>
              <a:t>заволодіння</a:t>
            </a:r>
            <a:r>
              <a:rPr lang="ru-RU" i="1" dirty="0"/>
              <a:t> чужим </a:t>
            </a:r>
            <a:r>
              <a:rPr lang="ru-RU" i="1" dirty="0" err="1"/>
              <a:t>майном</a:t>
            </a:r>
            <a:r>
              <a:rPr lang="ru-RU" i="1" dirty="0"/>
              <a:t>, </a:t>
            </a:r>
            <a:r>
              <a:rPr lang="ru-RU" i="1" dirty="0" err="1"/>
              <a:t>поєднаний</a:t>
            </a:r>
            <a:r>
              <a:rPr lang="ru-RU" i="1" dirty="0"/>
              <a:t> </a:t>
            </a:r>
            <a:r>
              <a:rPr lang="ru-RU" i="1" dirty="0" err="1"/>
              <a:t>із</a:t>
            </a:r>
            <a:r>
              <a:rPr lang="ru-RU" i="1" dirty="0"/>
              <a:t> </a:t>
            </a:r>
            <a:r>
              <a:rPr lang="ru-RU" i="1" dirty="0" err="1"/>
              <a:t>насильством</a:t>
            </a:r>
            <a:r>
              <a:rPr lang="ru-RU" i="1" dirty="0"/>
              <a:t>, </a:t>
            </a:r>
            <a:r>
              <a:rPr lang="ru-RU" i="1" dirty="0" err="1"/>
              <a:t>небезпечним</a:t>
            </a:r>
            <a:r>
              <a:rPr lang="ru-RU" i="1" dirty="0"/>
              <a:t> для </a:t>
            </a:r>
            <a:r>
              <a:rPr lang="ru-RU" i="1" dirty="0" err="1"/>
              <a:t>життя</a:t>
            </a:r>
            <a:r>
              <a:rPr lang="ru-RU" i="1" dirty="0"/>
              <a:t> </a:t>
            </a:r>
            <a:r>
              <a:rPr lang="ru-RU" i="1" dirty="0" err="1"/>
              <a:t>чи</a:t>
            </a:r>
            <a:r>
              <a:rPr lang="ru-RU" i="1" dirty="0"/>
              <a:t> </a:t>
            </a:r>
            <a:r>
              <a:rPr lang="ru-RU" i="1" dirty="0" err="1"/>
              <a:t>здоров'я</a:t>
            </a:r>
            <a:r>
              <a:rPr lang="ru-RU" i="1" dirty="0"/>
              <a:t> особи, яка </a:t>
            </a:r>
            <a:r>
              <a:rPr lang="ru-RU" i="1" dirty="0" err="1"/>
              <a:t>зазнала</a:t>
            </a:r>
            <a:r>
              <a:rPr lang="ru-RU" i="1" dirty="0"/>
              <a:t> нападу, 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з</a:t>
            </a:r>
            <a:r>
              <a:rPr lang="ru-RU" i="1" dirty="0"/>
              <a:t> </a:t>
            </a:r>
            <a:r>
              <a:rPr lang="ru-RU" i="1" dirty="0" err="1"/>
              <a:t>погрозою</a:t>
            </a:r>
            <a:r>
              <a:rPr lang="ru-RU" i="1" dirty="0"/>
              <a:t> </a:t>
            </a:r>
            <a:r>
              <a:rPr lang="ru-RU" i="1" dirty="0" err="1"/>
              <a:t>застосування</a:t>
            </a:r>
            <a:r>
              <a:rPr lang="ru-RU" i="1" dirty="0"/>
              <a:t> такого </a:t>
            </a:r>
            <a:r>
              <a:rPr lang="ru-RU" i="1" dirty="0" err="1"/>
              <a:t>насильства</a:t>
            </a:r>
            <a:r>
              <a:rPr lang="ru-RU" i="1" dirty="0"/>
              <a:t> (</a:t>
            </a:r>
            <a:r>
              <a:rPr lang="ru-RU" i="1" dirty="0" err="1"/>
              <a:t>розбій</a:t>
            </a:r>
            <a:r>
              <a:rPr lang="ru-RU" i="1" dirty="0"/>
              <a:t>), -</a:t>
            </a:r>
            <a:endParaRPr lang="ru-RU" dirty="0"/>
          </a:p>
          <a:p>
            <a:pPr marL="0" indent="0" algn="just">
              <a:buNone/>
            </a:pPr>
            <a:r>
              <a:rPr lang="ru-RU" i="1" dirty="0" err="1"/>
              <a:t>карається</a:t>
            </a:r>
            <a:r>
              <a:rPr lang="ru-RU" i="1" dirty="0"/>
              <a:t> </a:t>
            </a:r>
            <a:r>
              <a:rPr lang="ru-RU" i="1" dirty="0" err="1"/>
              <a:t>позбавленням</a:t>
            </a:r>
            <a:r>
              <a:rPr lang="ru-RU" i="1" dirty="0"/>
              <a:t> </a:t>
            </a:r>
            <a:r>
              <a:rPr lang="ru-RU" i="1" dirty="0" err="1"/>
              <a:t>волі</a:t>
            </a:r>
            <a:r>
              <a:rPr lang="ru-RU" i="1" dirty="0"/>
              <a:t> на строк від </a:t>
            </a:r>
            <a:r>
              <a:rPr lang="ru-RU" i="1" dirty="0" err="1"/>
              <a:t>трьох</a:t>
            </a:r>
            <a:r>
              <a:rPr lang="ru-RU" i="1" dirty="0"/>
              <a:t> до семи </a:t>
            </a:r>
            <a:r>
              <a:rPr lang="ru-RU" i="1" dirty="0" err="1"/>
              <a:t>років</a:t>
            </a:r>
            <a:r>
              <a:rPr lang="ru-RU" i="1" dirty="0"/>
              <a:t>.</a:t>
            </a:r>
            <a:endParaRPr lang="ru-RU" dirty="0"/>
          </a:p>
          <a:p>
            <a:pPr marL="0" indent="0" algn="just">
              <a:buNone/>
            </a:pPr>
            <a:r>
              <a:rPr lang="ru-RU" i="1" dirty="0"/>
              <a:t>2. </a:t>
            </a:r>
            <a:r>
              <a:rPr lang="ru-RU" i="1" dirty="0" err="1"/>
              <a:t>Розбій</a:t>
            </a:r>
            <a:r>
              <a:rPr lang="ru-RU" i="1" dirty="0"/>
              <a:t>, </a:t>
            </a:r>
            <a:r>
              <a:rPr lang="ru-RU" i="1" dirty="0" err="1"/>
              <a:t>вчинений</a:t>
            </a:r>
            <a:r>
              <a:rPr lang="ru-RU" i="1" dirty="0"/>
              <a:t> за </a:t>
            </a:r>
            <a:r>
              <a:rPr lang="ru-RU" i="1" dirty="0" err="1"/>
              <a:t>попередньою</a:t>
            </a:r>
            <a:r>
              <a:rPr lang="ru-RU" i="1" dirty="0"/>
              <a:t> </a:t>
            </a:r>
            <a:r>
              <a:rPr lang="ru-RU" i="1" dirty="0" err="1"/>
              <a:t>змовою</a:t>
            </a:r>
            <a:r>
              <a:rPr lang="ru-RU" i="1" dirty="0"/>
              <a:t> </a:t>
            </a:r>
            <a:r>
              <a:rPr lang="ru-RU" i="1" dirty="0" err="1"/>
              <a:t>групою</a:t>
            </a:r>
            <a:r>
              <a:rPr lang="ru-RU" i="1" dirty="0"/>
              <a:t> </a:t>
            </a:r>
            <a:r>
              <a:rPr lang="ru-RU" i="1" dirty="0" err="1"/>
              <a:t>осіб</a:t>
            </a:r>
            <a:r>
              <a:rPr lang="ru-RU" i="1" dirty="0"/>
              <a:t>, </a:t>
            </a:r>
            <a:r>
              <a:rPr lang="ru-RU" i="1" dirty="0" err="1"/>
              <a:t>або</a:t>
            </a:r>
            <a:r>
              <a:rPr lang="ru-RU" i="1" dirty="0"/>
              <a:t> особою, яка </a:t>
            </a:r>
            <a:r>
              <a:rPr lang="ru-RU" i="1" dirty="0" err="1"/>
              <a:t>раніше</a:t>
            </a:r>
            <a:r>
              <a:rPr lang="ru-RU" i="1" dirty="0"/>
              <a:t> вчинила </a:t>
            </a:r>
            <a:r>
              <a:rPr lang="ru-RU" i="1" dirty="0" err="1"/>
              <a:t>розбій</a:t>
            </a:r>
            <a:r>
              <a:rPr lang="ru-RU" i="1" dirty="0"/>
              <a:t> </a:t>
            </a:r>
            <a:r>
              <a:rPr lang="ru-RU" i="1" dirty="0" err="1"/>
              <a:t>або</a:t>
            </a:r>
            <a:r>
              <a:rPr lang="ru-RU" i="1" dirty="0"/>
              <a:t> бандитизм, -</a:t>
            </a:r>
            <a:endParaRPr lang="ru-RU" dirty="0"/>
          </a:p>
          <a:p>
            <a:pPr marL="0" indent="0" algn="just">
              <a:buNone/>
            </a:pPr>
            <a:r>
              <a:rPr lang="ru-RU" i="1" dirty="0" err="1"/>
              <a:t>карається</a:t>
            </a:r>
            <a:r>
              <a:rPr lang="ru-RU" i="1" dirty="0"/>
              <a:t> </a:t>
            </a:r>
            <a:r>
              <a:rPr lang="ru-RU" i="1" dirty="0" err="1"/>
              <a:t>позбавленням</a:t>
            </a:r>
            <a:r>
              <a:rPr lang="ru-RU" i="1" dirty="0"/>
              <a:t> </a:t>
            </a:r>
            <a:r>
              <a:rPr lang="ru-RU" i="1" dirty="0" err="1"/>
              <a:t>волі</a:t>
            </a:r>
            <a:r>
              <a:rPr lang="ru-RU" i="1" dirty="0"/>
              <a:t> на строк від семи до десяти </a:t>
            </a:r>
            <a:r>
              <a:rPr lang="ru-RU" i="1" dirty="0" err="1"/>
              <a:t>років</a:t>
            </a:r>
            <a:r>
              <a:rPr lang="ru-RU" i="1" dirty="0"/>
              <a:t> </a:t>
            </a:r>
            <a:r>
              <a:rPr lang="ru-RU" i="1" dirty="0" err="1"/>
              <a:t>із</a:t>
            </a:r>
            <a:r>
              <a:rPr lang="ru-RU" i="1" dirty="0"/>
              <a:t> </a:t>
            </a:r>
            <a:r>
              <a:rPr lang="ru-RU" i="1" dirty="0" err="1"/>
              <a:t>конфіскацією</a:t>
            </a:r>
            <a:r>
              <a:rPr lang="ru-RU" i="1" dirty="0"/>
              <a:t> майна.</a:t>
            </a:r>
            <a:endParaRPr lang="ru-RU" dirty="0"/>
          </a:p>
          <a:p>
            <a:pPr marL="0" indent="0" algn="just">
              <a:buNone/>
            </a:pPr>
            <a:r>
              <a:rPr lang="ru-RU" i="1" dirty="0"/>
              <a:t>3. </a:t>
            </a:r>
            <a:r>
              <a:rPr lang="ru-RU" i="1" dirty="0" err="1"/>
              <a:t>Розбій</a:t>
            </a:r>
            <a:r>
              <a:rPr lang="ru-RU" i="1" dirty="0"/>
              <a:t>, </a:t>
            </a:r>
            <a:r>
              <a:rPr lang="ru-RU" i="1" dirty="0" err="1"/>
              <a:t>поєднаний</a:t>
            </a:r>
            <a:r>
              <a:rPr lang="ru-RU" i="1" dirty="0"/>
              <a:t> </a:t>
            </a:r>
            <a:r>
              <a:rPr lang="ru-RU" i="1" dirty="0" err="1"/>
              <a:t>з</a:t>
            </a:r>
            <a:r>
              <a:rPr lang="ru-RU" i="1" dirty="0"/>
              <a:t> </a:t>
            </a:r>
            <a:r>
              <a:rPr lang="ru-RU" i="1" dirty="0" err="1"/>
              <a:t>проникненням</a:t>
            </a:r>
            <a:r>
              <a:rPr lang="ru-RU" i="1" dirty="0"/>
              <a:t> у </a:t>
            </a:r>
            <a:r>
              <a:rPr lang="ru-RU" i="1" dirty="0" err="1"/>
              <a:t>житло</a:t>
            </a:r>
            <a:r>
              <a:rPr lang="ru-RU" i="1" dirty="0"/>
              <a:t>, </a:t>
            </a:r>
            <a:r>
              <a:rPr lang="ru-RU" i="1" dirty="0" err="1"/>
              <a:t>інше</a:t>
            </a:r>
            <a:r>
              <a:rPr lang="ru-RU" i="1" dirty="0"/>
              <a:t> </a:t>
            </a:r>
            <a:r>
              <a:rPr lang="ru-RU" i="1" dirty="0" err="1"/>
              <a:t>приміщення</a:t>
            </a:r>
            <a:r>
              <a:rPr lang="ru-RU" i="1" dirty="0"/>
              <a:t> </a:t>
            </a:r>
            <a:r>
              <a:rPr lang="ru-RU" i="1" dirty="0" err="1"/>
              <a:t>чи</a:t>
            </a:r>
            <a:r>
              <a:rPr lang="ru-RU" i="1" dirty="0"/>
              <a:t> </a:t>
            </a:r>
            <a:r>
              <a:rPr lang="ru-RU" i="1" dirty="0" err="1"/>
              <a:t>сховище</a:t>
            </a:r>
            <a:r>
              <a:rPr lang="ru-RU" i="1" dirty="0"/>
              <a:t>, -</a:t>
            </a:r>
            <a:endParaRPr lang="ru-RU" dirty="0"/>
          </a:p>
          <a:p>
            <a:pPr marL="0" indent="0" algn="just">
              <a:buNone/>
            </a:pPr>
            <a:r>
              <a:rPr lang="ru-RU" i="1" dirty="0" err="1"/>
              <a:t>карається</a:t>
            </a:r>
            <a:r>
              <a:rPr lang="ru-RU" i="1" dirty="0"/>
              <a:t> </a:t>
            </a:r>
            <a:r>
              <a:rPr lang="ru-RU" i="1" dirty="0" err="1"/>
              <a:t>позбавленням</a:t>
            </a:r>
            <a:r>
              <a:rPr lang="ru-RU" i="1" dirty="0"/>
              <a:t> </a:t>
            </a:r>
            <a:r>
              <a:rPr lang="ru-RU" i="1" dirty="0" err="1"/>
              <a:t>волі</a:t>
            </a:r>
            <a:r>
              <a:rPr lang="ru-RU" i="1" dirty="0"/>
              <a:t> на строк від семи до </a:t>
            </a:r>
            <a:r>
              <a:rPr lang="ru-RU" i="1" dirty="0" err="1"/>
              <a:t>дванадцяти</a:t>
            </a:r>
            <a:r>
              <a:rPr lang="ru-RU" i="1" dirty="0"/>
              <a:t> </a:t>
            </a:r>
            <a:r>
              <a:rPr lang="ru-RU" i="1" dirty="0" err="1"/>
              <a:t>років</a:t>
            </a:r>
            <a:r>
              <a:rPr lang="ru-RU" i="1" dirty="0"/>
              <a:t> </a:t>
            </a:r>
            <a:r>
              <a:rPr lang="ru-RU" i="1" dirty="0" err="1"/>
              <a:t>із</a:t>
            </a:r>
            <a:r>
              <a:rPr lang="ru-RU" i="1" dirty="0"/>
              <a:t> </a:t>
            </a:r>
            <a:r>
              <a:rPr lang="ru-RU" i="1" dirty="0" err="1"/>
              <a:t>конфіскацією</a:t>
            </a:r>
            <a:r>
              <a:rPr lang="ru-RU" i="1" dirty="0"/>
              <a:t> майна.</a:t>
            </a:r>
            <a:endParaRPr lang="ru-RU" dirty="0"/>
          </a:p>
          <a:p>
            <a:pPr marL="0" indent="0" algn="just">
              <a:buNone/>
            </a:pPr>
            <a:r>
              <a:rPr lang="ru-RU" i="1" dirty="0"/>
              <a:t>4. </a:t>
            </a:r>
            <a:r>
              <a:rPr lang="ru-RU" i="1" dirty="0" err="1"/>
              <a:t>Розбій</a:t>
            </a:r>
            <a:r>
              <a:rPr lang="ru-RU" i="1" dirty="0"/>
              <a:t>, </a:t>
            </a:r>
            <a:r>
              <a:rPr lang="ru-RU" i="1" dirty="0" err="1"/>
              <a:t>спрямований</a:t>
            </a:r>
            <a:r>
              <a:rPr lang="ru-RU" i="1" dirty="0"/>
              <a:t> на </a:t>
            </a:r>
            <a:r>
              <a:rPr lang="ru-RU" i="1" dirty="0" err="1"/>
              <a:t>заволодіння</a:t>
            </a:r>
            <a:r>
              <a:rPr lang="ru-RU" i="1" dirty="0"/>
              <a:t> </a:t>
            </a:r>
            <a:r>
              <a:rPr lang="ru-RU" i="1" dirty="0" err="1"/>
              <a:t>майном</a:t>
            </a:r>
            <a:r>
              <a:rPr lang="ru-RU" i="1" dirty="0"/>
              <a:t> у великих </a:t>
            </a:r>
            <a:r>
              <a:rPr lang="ru-RU" i="1" dirty="0" err="1"/>
              <a:t>чи</a:t>
            </a:r>
            <a:r>
              <a:rPr lang="ru-RU" i="1" dirty="0"/>
              <a:t> особливо великих </a:t>
            </a:r>
            <a:r>
              <a:rPr lang="ru-RU" i="1" dirty="0" err="1"/>
              <a:t>розмірах</a:t>
            </a:r>
            <a:r>
              <a:rPr lang="ru-RU" i="1" dirty="0"/>
              <a:t> 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вчинений</a:t>
            </a:r>
            <a:r>
              <a:rPr lang="ru-RU" i="1" dirty="0"/>
              <a:t> </a:t>
            </a:r>
            <a:r>
              <a:rPr lang="ru-RU" i="1" dirty="0" err="1"/>
              <a:t>організованою</a:t>
            </a:r>
            <a:r>
              <a:rPr lang="ru-RU" i="1" dirty="0"/>
              <a:t> </a:t>
            </a:r>
            <a:r>
              <a:rPr lang="ru-RU" i="1" dirty="0" err="1"/>
              <a:t>групою</a:t>
            </a:r>
            <a:r>
              <a:rPr lang="ru-RU" i="1" dirty="0"/>
              <a:t> </a:t>
            </a:r>
            <a:r>
              <a:rPr lang="ru-RU" i="1" dirty="0" err="1"/>
              <a:t>чи</a:t>
            </a:r>
            <a:r>
              <a:rPr lang="ru-RU" i="1" dirty="0"/>
              <a:t> в </a:t>
            </a:r>
            <a:r>
              <a:rPr lang="ru-RU" i="1" dirty="0" err="1"/>
              <a:t>умовах</a:t>
            </a:r>
            <a:r>
              <a:rPr lang="ru-RU" i="1" dirty="0"/>
              <a:t> </a:t>
            </a:r>
            <a:r>
              <a:rPr lang="ru-RU" i="1" dirty="0" err="1"/>
              <a:t>воєнного</a:t>
            </a:r>
            <a:r>
              <a:rPr lang="ru-RU" i="1" dirty="0"/>
              <a:t> 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надзвичайного</a:t>
            </a:r>
            <a:r>
              <a:rPr lang="ru-RU" i="1" dirty="0"/>
              <a:t> стану 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поєднаний</a:t>
            </a:r>
            <a:r>
              <a:rPr lang="ru-RU" i="1" dirty="0"/>
              <a:t> </a:t>
            </a:r>
            <a:r>
              <a:rPr lang="ru-RU" i="1" dirty="0" err="1"/>
              <a:t>із</a:t>
            </a:r>
            <a:r>
              <a:rPr lang="ru-RU" i="1" dirty="0"/>
              <a:t> </a:t>
            </a:r>
            <a:r>
              <a:rPr lang="ru-RU" i="1" dirty="0" err="1"/>
              <a:t>заподіянням</a:t>
            </a:r>
            <a:r>
              <a:rPr lang="ru-RU" i="1" dirty="0"/>
              <a:t> тяжких </a:t>
            </a:r>
            <a:r>
              <a:rPr lang="ru-RU" i="1" dirty="0" err="1"/>
              <a:t>тілесних</a:t>
            </a:r>
            <a:r>
              <a:rPr lang="ru-RU" i="1" dirty="0"/>
              <a:t> </a:t>
            </a:r>
            <a:r>
              <a:rPr lang="ru-RU" i="1" dirty="0" err="1"/>
              <a:t>ушкоджень</a:t>
            </a:r>
            <a:r>
              <a:rPr lang="ru-RU" i="1" dirty="0"/>
              <a:t>, -</a:t>
            </a:r>
            <a:endParaRPr lang="ru-RU" dirty="0"/>
          </a:p>
          <a:p>
            <a:pPr marL="0" indent="0" algn="just">
              <a:buNone/>
            </a:pPr>
            <a:r>
              <a:rPr lang="ru-RU" i="1" dirty="0" err="1"/>
              <a:t>карається</a:t>
            </a:r>
            <a:r>
              <a:rPr lang="ru-RU" i="1" dirty="0"/>
              <a:t> </a:t>
            </a:r>
            <a:r>
              <a:rPr lang="ru-RU" i="1" dirty="0" err="1"/>
              <a:t>позбавленням</a:t>
            </a:r>
            <a:r>
              <a:rPr lang="ru-RU" i="1" dirty="0"/>
              <a:t> </a:t>
            </a:r>
            <a:r>
              <a:rPr lang="ru-RU" i="1" dirty="0" err="1"/>
              <a:t>волі</a:t>
            </a:r>
            <a:r>
              <a:rPr lang="ru-RU" i="1" dirty="0"/>
              <a:t> на строк від восьми до </a:t>
            </a:r>
            <a:r>
              <a:rPr lang="ru-RU" i="1" dirty="0" err="1"/>
              <a:t>п'ятнадцяти</a:t>
            </a:r>
            <a:r>
              <a:rPr lang="ru-RU" i="1" dirty="0"/>
              <a:t> </a:t>
            </a:r>
            <a:r>
              <a:rPr lang="ru-RU" i="1" dirty="0" err="1"/>
              <a:t>років</a:t>
            </a:r>
            <a:r>
              <a:rPr lang="ru-RU" i="1" dirty="0"/>
              <a:t> </a:t>
            </a:r>
            <a:r>
              <a:rPr lang="ru-RU" i="1" dirty="0" err="1"/>
              <a:t>із</a:t>
            </a:r>
            <a:r>
              <a:rPr lang="ru-RU" i="1" dirty="0"/>
              <a:t> </a:t>
            </a:r>
            <a:r>
              <a:rPr lang="ru-RU" i="1" dirty="0" err="1"/>
              <a:t>конфіскацією</a:t>
            </a:r>
            <a:r>
              <a:rPr lang="ru-RU" i="1" dirty="0"/>
              <a:t> майна.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63888" y="1628800"/>
            <a:ext cx="5328592" cy="230425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uk-UA" b="1" dirty="0"/>
              <a:t>Безпосередній об’єкт - </a:t>
            </a:r>
            <a:r>
              <a:rPr lang="uk-UA" dirty="0"/>
              <a:t>суспільні відносини власності. </a:t>
            </a:r>
          </a:p>
          <a:p>
            <a:pPr marL="0" indent="0" algn="just">
              <a:buNone/>
            </a:pPr>
            <a:r>
              <a:rPr lang="uk-UA" b="1" dirty="0"/>
              <a:t>Додатковий необхідний безпосередній об’єкт </a:t>
            </a:r>
            <a:r>
              <a:rPr lang="uk-UA" b="1" dirty="0" err="1"/>
              <a:t>кр</a:t>
            </a:r>
            <a:r>
              <a:rPr lang="uk-UA" b="1" dirty="0"/>
              <a:t>. пр.  - </a:t>
            </a:r>
            <a:r>
              <a:rPr lang="uk-UA" dirty="0"/>
              <a:t>психічна чи фізична недоторканність людини.</a:t>
            </a:r>
          </a:p>
          <a:p>
            <a:pPr marL="0" indent="0" algn="just">
              <a:buNone/>
            </a:pPr>
            <a:r>
              <a:rPr lang="ru-RU" b="1" dirty="0"/>
              <a:t>Предмет - </a:t>
            </a:r>
            <a:r>
              <a:rPr lang="ru-RU" dirty="0" err="1"/>
              <a:t>чуже</a:t>
            </a:r>
            <a:r>
              <a:rPr lang="ru-RU" dirty="0"/>
              <a:t> для винного </a:t>
            </a:r>
            <a:r>
              <a:rPr lang="ru-RU" dirty="0" err="1"/>
              <a:t>майно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pic>
        <p:nvPicPr>
          <p:cNvPr id="52226" name="Picture 2" descr="ÐÐ°ÑÑÐ¸Ð½ÐºÐ¸ Ð¿Ð¾ Ð·Ð°Ð¿ÑÐ¾ÑÑ ÑÐ°Ð·Ð±Ð¾Ð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4149080"/>
            <a:ext cx="3719736" cy="2475949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51520" y="1628800"/>
            <a:ext cx="3024336" cy="415498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200" b="1" dirty="0" err="1"/>
              <a:t>Об’єктивна</a:t>
            </a:r>
            <a:r>
              <a:rPr lang="ru-RU" sz="2200" b="1" dirty="0"/>
              <a:t> сторона - </a:t>
            </a:r>
            <a:r>
              <a:rPr lang="ru-RU" sz="2200" dirty="0" err="1"/>
              <a:t>напад</a:t>
            </a:r>
            <a:r>
              <a:rPr lang="ru-RU" sz="2200" dirty="0"/>
              <a:t> </a:t>
            </a:r>
            <a:r>
              <a:rPr lang="ru-RU" sz="2200" dirty="0" err="1"/>
              <a:t>з</a:t>
            </a:r>
            <a:r>
              <a:rPr lang="ru-RU" sz="2200" dirty="0"/>
              <a:t> метою </a:t>
            </a:r>
            <a:r>
              <a:rPr lang="ru-RU" sz="2200" dirty="0" err="1"/>
              <a:t>заволодіння</a:t>
            </a:r>
            <a:r>
              <a:rPr lang="ru-RU" sz="2200" dirty="0"/>
              <a:t> чужим </a:t>
            </a:r>
            <a:r>
              <a:rPr lang="ru-RU" sz="2200" dirty="0" err="1"/>
              <a:t>майном</a:t>
            </a:r>
            <a:r>
              <a:rPr lang="ru-RU" sz="2200" dirty="0"/>
              <a:t>, </a:t>
            </a:r>
            <a:r>
              <a:rPr lang="ru-RU" sz="2200" dirty="0" err="1"/>
              <a:t>поєднаний</a:t>
            </a:r>
            <a:r>
              <a:rPr lang="ru-RU" sz="2200" dirty="0"/>
              <a:t> </a:t>
            </a:r>
            <a:r>
              <a:rPr lang="ru-RU" sz="2200" dirty="0" err="1"/>
              <a:t>із</a:t>
            </a:r>
            <a:r>
              <a:rPr lang="ru-RU" sz="2200" dirty="0"/>
              <a:t> </a:t>
            </a:r>
            <a:r>
              <a:rPr lang="ru-RU" sz="2200" dirty="0" err="1"/>
              <a:t>насильством</a:t>
            </a:r>
            <a:r>
              <a:rPr lang="ru-RU" sz="2200" dirty="0"/>
              <a:t>, </a:t>
            </a:r>
            <a:r>
              <a:rPr lang="ru-RU" sz="2200" dirty="0" err="1"/>
              <a:t>небезпечним</a:t>
            </a:r>
            <a:r>
              <a:rPr lang="ru-RU" sz="2200" dirty="0"/>
              <a:t> для </a:t>
            </a:r>
            <a:r>
              <a:rPr lang="ru-RU" sz="2200" dirty="0" err="1"/>
              <a:t>життя</a:t>
            </a:r>
            <a:r>
              <a:rPr lang="ru-RU" sz="2200" dirty="0"/>
              <a:t> </a:t>
            </a:r>
            <a:r>
              <a:rPr lang="ru-RU" sz="2200" dirty="0" err="1"/>
              <a:t>чи</a:t>
            </a:r>
            <a:r>
              <a:rPr lang="ru-RU" sz="2200" dirty="0"/>
              <a:t> </a:t>
            </a:r>
            <a:r>
              <a:rPr lang="ru-RU" sz="2200" dirty="0" err="1"/>
              <a:t>здоров’я</a:t>
            </a:r>
            <a:r>
              <a:rPr lang="ru-RU" sz="2200" dirty="0"/>
              <a:t> особи, </a:t>
            </a:r>
            <a:r>
              <a:rPr lang="ru-RU" sz="2200" dirty="0" err="1"/>
              <a:t>що</a:t>
            </a:r>
            <a:r>
              <a:rPr lang="ru-RU" sz="2200" dirty="0"/>
              <a:t> </a:t>
            </a:r>
            <a:r>
              <a:rPr lang="ru-RU" sz="2200" dirty="0" err="1"/>
              <a:t>зазнала</a:t>
            </a:r>
            <a:r>
              <a:rPr lang="ru-RU" sz="2200" dirty="0"/>
              <a:t> нападу, </a:t>
            </a:r>
            <a:r>
              <a:rPr lang="ru-RU" sz="2200" dirty="0" err="1"/>
              <a:t>або</a:t>
            </a:r>
            <a:r>
              <a:rPr lang="ru-RU" sz="2200" dirty="0"/>
              <a:t> </a:t>
            </a:r>
            <a:r>
              <a:rPr lang="ru-RU" sz="2200" dirty="0" err="1"/>
              <a:t>з</a:t>
            </a:r>
            <a:r>
              <a:rPr lang="ru-RU" sz="2200" dirty="0"/>
              <a:t> </a:t>
            </a:r>
            <a:r>
              <a:rPr lang="ru-RU" sz="2200" dirty="0" err="1"/>
              <a:t>погрозою</a:t>
            </a:r>
            <a:r>
              <a:rPr lang="ru-RU" sz="2200" dirty="0"/>
              <a:t> </a:t>
            </a:r>
            <a:r>
              <a:rPr lang="ru-RU" sz="2200" dirty="0" err="1"/>
              <a:t>застосування</a:t>
            </a:r>
            <a:r>
              <a:rPr lang="ru-RU" sz="2200" dirty="0"/>
              <a:t> такого </a:t>
            </a:r>
            <a:r>
              <a:rPr lang="ru-RU" sz="2200" dirty="0" err="1"/>
              <a:t>насильства</a:t>
            </a:r>
            <a:r>
              <a:rPr lang="ru-RU" sz="2200" dirty="0"/>
              <a:t>.</a:t>
            </a:r>
          </a:p>
        </p:txBody>
      </p:sp>
      <p:sp>
        <p:nvSpPr>
          <p:cNvPr id="52227" name="Rectangle 3"/>
          <p:cNvSpPr>
            <a:spLocks noChangeArrowheads="1"/>
          </p:cNvSpPr>
          <p:nvPr/>
        </p:nvSpPr>
        <p:spPr bwMode="auto">
          <a:xfrm>
            <a:off x="251520" y="188640"/>
            <a:ext cx="8568952" cy="115416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err="1">
                <a:ln>
                  <a:noFill/>
                </a:ln>
                <a:solidFill>
                  <a:srgbClr val="292B2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Розбій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292B2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rgbClr val="292B2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292B2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rgbClr val="292B2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напад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292B2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rgbClr val="292B2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292B2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метою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rgbClr val="292B2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заволодіння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292B2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чужим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rgbClr val="292B2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майном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292B2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rgbClr val="292B2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поєднаний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292B2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rgbClr val="292B2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із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292B2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rgbClr val="292B2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насильством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292B2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rgbClr val="292B2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небезпечним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292B2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для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rgbClr val="292B2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життя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292B2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rgbClr val="292B2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чи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292B2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rgbClr val="292B2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здоров'я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292B2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rgbClr val="292B2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потерпілого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292B2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rgbClr val="292B2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або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292B2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rgbClr val="292B2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292B2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rgbClr val="292B2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погрозою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292B2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rgbClr val="292B2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застосування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292B2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такого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rgbClr val="292B2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насильства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292B2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ru-RU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88640"/>
            <a:ext cx="8640960" cy="50405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algn="just">
              <a:buNone/>
            </a:pPr>
            <a:r>
              <a:rPr lang="ru-RU" b="1" dirty="0" err="1"/>
              <a:t>Суб’єкт</a:t>
            </a:r>
            <a:r>
              <a:rPr lang="ru-RU" b="1" dirty="0"/>
              <a:t> - </a:t>
            </a:r>
            <a:r>
              <a:rPr lang="ru-RU" dirty="0" err="1"/>
              <a:t>фізична</a:t>
            </a:r>
            <a:r>
              <a:rPr lang="ru-RU" dirty="0"/>
              <a:t> </a:t>
            </a:r>
            <a:r>
              <a:rPr lang="ru-RU" dirty="0" err="1"/>
              <a:t>осудна</a:t>
            </a:r>
            <a:r>
              <a:rPr lang="ru-RU" dirty="0"/>
              <a:t> особа, яка </a:t>
            </a:r>
            <a:r>
              <a:rPr lang="ru-RU" dirty="0" err="1"/>
              <a:t>досягла</a:t>
            </a:r>
            <a:r>
              <a:rPr lang="ru-RU" dirty="0"/>
              <a:t> </a:t>
            </a:r>
            <a:r>
              <a:rPr lang="ru-RU" dirty="0" err="1"/>
              <a:t>віку</a:t>
            </a:r>
            <a:r>
              <a:rPr lang="ru-RU" dirty="0"/>
              <a:t> 14 </a:t>
            </a:r>
            <a:r>
              <a:rPr lang="ru-RU" dirty="0" err="1"/>
              <a:t>років</a:t>
            </a:r>
            <a:r>
              <a:rPr lang="ru-RU" dirty="0"/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908720"/>
            <a:ext cx="8640960" cy="83099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1" dirty="0" err="1"/>
              <a:t>Суб’єктивна</a:t>
            </a:r>
            <a:r>
              <a:rPr lang="ru-RU" sz="2400" b="1" dirty="0"/>
              <a:t> сторона </a:t>
            </a:r>
            <a:r>
              <a:rPr lang="ru-RU" sz="2400" dirty="0"/>
              <a:t>- вина у </a:t>
            </a:r>
            <a:r>
              <a:rPr lang="ru-RU" sz="2400" dirty="0" err="1"/>
              <a:t>формі</a:t>
            </a:r>
            <a:r>
              <a:rPr lang="ru-RU" sz="2400" dirty="0"/>
              <a:t> прямого </a:t>
            </a:r>
            <a:r>
              <a:rPr lang="ru-RU" sz="2400" dirty="0" err="1"/>
              <a:t>умислу</a:t>
            </a:r>
            <a:r>
              <a:rPr lang="ru-RU" sz="2400" dirty="0"/>
              <a:t>, мотив - </a:t>
            </a:r>
            <a:r>
              <a:rPr lang="ru-RU" sz="2400" dirty="0" err="1"/>
              <a:t>корисливий</a:t>
            </a:r>
            <a:r>
              <a:rPr lang="ru-RU" sz="2400" dirty="0"/>
              <a:t>, мета - </a:t>
            </a:r>
            <a:r>
              <a:rPr lang="ru-RU" sz="2400" dirty="0" err="1"/>
              <a:t>заволодіння</a:t>
            </a:r>
            <a:r>
              <a:rPr lang="ru-RU" sz="2400" dirty="0"/>
              <a:t> чужим </a:t>
            </a:r>
            <a:r>
              <a:rPr lang="ru-RU" sz="2400" dirty="0" err="1"/>
              <a:t>майном</a:t>
            </a:r>
            <a:r>
              <a:rPr lang="ru-RU" sz="2400" dirty="0"/>
              <a:t>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1988840"/>
            <a:ext cx="8640960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400" b="1" dirty="0" err="1"/>
              <a:t>Кваліфікуючі</a:t>
            </a:r>
            <a:r>
              <a:rPr lang="ru-RU" sz="2400" b="1" dirty="0"/>
              <a:t> </a:t>
            </a:r>
            <a:r>
              <a:rPr lang="ru-RU" sz="2400" b="1" dirty="0" err="1"/>
              <a:t>ознаки</a:t>
            </a:r>
            <a:r>
              <a:rPr lang="ru-RU" sz="2400" b="1" dirty="0"/>
              <a:t> - (ч. 2) </a:t>
            </a:r>
            <a:r>
              <a:rPr lang="ru-RU" sz="2400" dirty="0" err="1"/>
              <a:t>розбій</a:t>
            </a:r>
            <a:r>
              <a:rPr lang="ru-RU" sz="2400" dirty="0"/>
              <a:t>, </a:t>
            </a:r>
            <a:r>
              <a:rPr lang="ru-RU" sz="2400" dirty="0" err="1"/>
              <a:t>вчинений</a:t>
            </a:r>
            <a:r>
              <a:rPr lang="ru-RU" sz="2400" dirty="0"/>
              <a:t>:</a:t>
            </a:r>
          </a:p>
          <a:p>
            <a:pPr algn="just">
              <a:buFont typeface="Arial" pitchFamily="34" charset="0"/>
              <a:buChar char="•"/>
            </a:pPr>
            <a:r>
              <a:rPr lang="ru-RU" sz="2400" dirty="0"/>
              <a:t>за </a:t>
            </a:r>
            <a:r>
              <a:rPr lang="ru-RU" sz="2400" dirty="0" err="1"/>
              <a:t>попередньою</a:t>
            </a:r>
            <a:r>
              <a:rPr lang="ru-RU" sz="2400" dirty="0"/>
              <a:t> </a:t>
            </a:r>
            <a:r>
              <a:rPr lang="ru-RU" sz="2400" dirty="0" err="1"/>
              <a:t>змовою</a:t>
            </a:r>
            <a:r>
              <a:rPr lang="ru-RU" sz="2400" dirty="0"/>
              <a:t> </a:t>
            </a:r>
            <a:r>
              <a:rPr lang="ru-RU" sz="2400" dirty="0" err="1"/>
              <a:t>групою</a:t>
            </a:r>
            <a:r>
              <a:rPr lang="ru-RU" sz="2400" dirty="0"/>
              <a:t> </a:t>
            </a:r>
            <a:r>
              <a:rPr lang="ru-RU" sz="2400" dirty="0" err="1"/>
              <a:t>осіб</a:t>
            </a:r>
            <a:r>
              <a:rPr lang="ru-RU" sz="2400" dirty="0"/>
              <a:t>;</a:t>
            </a:r>
          </a:p>
          <a:p>
            <a:pPr algn="just">
              <a:buFont typeface="Arial" pitchFamily="34" charset="0"/>
              <a:buChar char="•"/>
            </a:pPr>
            <a:r>
              <a:rPr lang="ru-RU" sz="2400" dirty="0"/>
              <a:t>особою, яка </a:t>
            </a:r>
            <a:r>
              <a:rPr lang="ru-RU" sz="2400" dirty="0" err="1"/>
              <a:t>раніше</a:t>
            </a:r>
            <a:r>
              <a:rPr lang="ru-RU" sz="2400" dirty="0"/>
              <a:t> вчинила </a:t>
            </a:r>
            <a:r>
              <a:rPr lang="ru-RU" sz="2400" dirty="0" err="1"/>
              <a:t>розбій</a:t>
            </a:r>
            <a:r>
              <a:rPr lang="ru-RU" sz="2400" dirty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бандитизм.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3429000"/>
            <a:ext cx="8568952" cy="255454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000" b="1" dirty="0"/>
              <a:t>Особливо кваліфікуючі ознаки - </a:t>
            </a:r>
            <a:r>
              <a:rPr lang="uk-UA" sz="2000" dirty="0"/>
              <a:t>розбій: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err="1"/>
              <a:t>поєднаний</a:t>
            </a:r>
            <a:r>
              <a:rPr lang="ru-RU" sz="2000" dirty="0"/>
              <a:t> </a:t>
            </a:r>
            <a:r>
              <a:rPr lang="ru-RU" sz="2000" dirty="0" err="1"/>
              <a:t>з</a:t>
            </a:r>
            <a:r>
              <a:rPr lang="ru-RU" sz="2000" dirty="0"/>
              <a:t> </a:t>
            </a:r>
            <a:r>
              <a:rPr lang="ru-RU" sz="2000" dirty="0" err="1"/>
              <a:t>проникненням</a:t>
            </a:r>
            <a:r>
              <a:rPr lang="ru-RU" sz="2000" dirty="0"/>
              <a:t> у </a:t>
            </a:r>
            <a:r>
              <a:rPr lang="ru-RU" sz="2000" dirty="0" err="1"/>
              <a:t>житло</a:t>
            </a:r>
            <a:r>
              <a:rPr lang="ru-RU" sz="2000" dirty="0"/>
              <a:t>, </a:t>
            </a:r>
            <a:r>
              <a:rPr lang="ru-RU" sz="2000" dirty="0" err="1"/>
              <a:t>інше</a:t>
            </a:r>
            <a:r>
              <a:rPr lang="ru-RU" sz="2000" dirty="0"/>
              <a:t> </a:t>
            </a:r>
            <a:r>
              <a:rPr lang="ru-RU" sz="2000" dirty="0" err="1"/>
              <a:t>приміщення</a:t>
            </a:r>
            <a:r>
              <a:rPr lang="ru-RU" sz="2000" dirty="0"/>
              <a:t> </a:t>
            </a:r>
            <a:r>
              <a:rPr lang="ru-RU" sz="2000" dirty="0" err="1"/>
              <a:t>чи</a:t>
            </a:r>
            <a:r>
              <a:rPr lang="ru-RU" sz="2000" dirty="0"/>
              <a:t> </a:t>
            </a:r>
            <a:r>
              <a:rPr lang="ru-RU" sz="2000" dirty="0" err="1"/>
              <a:t>сховище</a:t>
            </a:r>
            <a:r>
              <a:rPr lang="ru-RU" sz="2000" dirty="0"/>
              <a:t> (ч. 3);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err="1"/>
              <a:t>спрямований</a:t>
            </a:r>
            <a:r>
              <a:rPr lang="ru-RU" sz="2000" dirty="0"/>
              <a:t> на </a:t>
            </a:r>
            <a:r>
              <a:rPr lang="ru-RU" sz="2000" dirty="0" err="1"/>
              <a:t>заволодіння</a:t>
            </a:r>
            <a:r>
              <a:rPr lang="ru-RU" sz="2000" dirty="0"/>
              <a:t> </a:t>
            </a:r>
            <a:r>
              <a:rPr lang="ru-RU" sz="2000" dirty="0" err="1"/>
              <a:t>майном</a:t>
            </a:r>
            <a:r>
              <a:rPr lang="ru-RU" sz="2000" dirty="0"/>
              <a:t> у великих </a:t>
            </a:r>
            <a:r>
              <a:rPr lang="ru-RU" sz="2000" dirty="0" err="1"/>
              <a:t>розмірах</a:t>
            </a:r>
            <a:r>
              <a:rPr lang="ru-RU" sz="2000" dirty="0"/>
              <a:t> </a:t>
            </a:r>
            <a:r>
              <a:rPr lang="ru-RU" sz="2000" dirty="0" err="1"/>
              <a:t>чи</a:t>
            </a:r>
            <a:r>
              <a:rPr lang="ru-RU" sz="2000" dirty="0"/>
              <a:t> особливо великих </a:t>
            </a:r>
            <a:r>
              <a:rPr lang="ru-RU" sz="2000" dirty="0" err="1"/>
              <a:t>розмірах</a:t>
            </a:r>
            <a:r>
              <a:rPr lang="ru-RU" sz="2000" dirty="0"/>
              <a:t> (ч. 4);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err="1"/>
              <a:t>вчинений</a:t>
            </a:r>
            <a:r>
              <a:rPr lang="ru-RU" sz="2000" dirty="0"/>
              <a:t> </a:t>
            </a:r>
            <a:r>
              <a:rPr lang="ru-RU" sz="2000" dirty="0" err="1"/>
              <a:t>організованою</a:t>
            </a:r>
            <a:r>
              <a:rPr lang="ru-RU" sz="2000" dirty="0"/>
              <a:t> </a:t>
            </a:r>
            <a:r>
              <a:rPr lang="ru-RU" sz="2000" dirty="0" err="1"/>
              <a:t>групою</a:t>
            </a:r>
            <a:r>
              <a:rPr lang="ru-RU" sz="2000" dirty="0"/>
              <a:t> (ч. 4);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err="1"/>
              <a:t>вчинений</a:t>
            </a:r>
            <a:r>
              <a:rPr lang="ru-RU" sz="2000" dirty="0"/>
              <a:t> в </a:t>
            </a:r>
            <a:r>
              <a:rPr lang="ru-RU" sz="2000" dirty="0" err="1"/>
              <a:t>умовах</a:t>
            </a:r>
            <a:r>
              <a:rPr lang="ru-RU" sz="2000" dirty="0"/>
              <a:t> </a:t>
            </a:r>
            <a:r>
              <a:rPr lang="ru-RU" sz="2000" dirty="0" err="1"/>
              <a:t>воєнного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надзвичайного</a:t>
            </a:r>
            <a:r>
              <a:rPr lang="ru-RU" sz="2000" dirty="0"/>
              <a:t> стану (ч. 4);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err="1"/>
              <a:t>поєднаний</a:t>
            </a:r>
            <a:r>
              <a:rPr lang="ru-RU" sz="2000" dirty="0"/>
              <a:t> </a:t>
            </a:r>
            <a:r>
              <a:rPr lang="ru-RU" sz="2000" dirty="0" err="1"/>
              <a:t>із</a:t>
            </a:r>
            <a:r>
              <a:rPr lang="ru-RU" sz="2000" dirty="0"/>
              <a:t> </a:t>
            </a:r>
            <a:r>
              <a:rPr lang="ru-RU" sz="2000" dirty="0" err="1"/>
              <a:t>заподіянням</a:t>
            </a:r>
            <a:r>
              <a:rPr lang="ru-RU" sz="2000" dirty="0"/>
              <a:t> тяжких </a:t>
            </a:r>
            <a:r>
              <a:rPr lang="ru-RU" sz="2000" dirty="0" err="1"/>
              <a:t>тілесних</a:t>
            </a:r>
            <a:r>
              <a:rPr lang="ru-RU" sz="2000" dirty="0"/>
              <a:t> </a:t>
            </a:r>
            <a:r>
              <a:rPr lang="ru-RU" sz="2000" dirty="0" err="1"/>
              <a:t>ушкоджень</a:t>
            </a:r>
            <a:r>
              <a:rPr lang="ru-RU" sz="2000" dirty="0"/>
              <a:t> (ч. 4).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270128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447675" algn="just">
              <a:buNone/>
            </a:pPr>
            <a:r>
              <a:rPr lang="ru-RU" dirty="0" err="1"/>
              <a:t>Кр</a:t>
            </a:r>
            <a:r>
              <a:rPr lang="ru-RU" dirty="0"/>
              <a:t>. пр. </a:t>
            </a:r>
            <a:r>
              <a:rPr lang="ru-RU" dirty="0" err="1"/>
              <a:t>закінчений</a:t>
            </a:r>
            <a:r>
              <a:rPr lang="ru-RU" dirty="0"/>
              <a:t> з моменту нападу, </a:t>
            </a:r>
            <a:r>
              <a:rPr lang="ru-RU" dirty="0" err="1"/>
              <a:t>поєднаного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застосуванням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з </a:t>
            </a:r>
            <a:r>
              <a:rPr lang="ru-RU" dirty="0" err="1"/>
              <a:t>погрозою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насильства</a:t>
            </a:r>
            <a:r>
              <a:rPr lang="ru-RU" dirty="0"/>
              <a:t>, </a:t>
            </a:r>
            <a:r>
              <a:rPr lang="ru-RU" dirty="0" err="1"/>
              <a:t>небезпечного</a:t>
            </a:r>
            <a:r>
              <a:rPr lang="ru-RU" dirty="0"/>
              <a:t> для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здоров’я</a:t>
            </a:r>
            <a:r>
              <a:rPr lang="ru-RU" dirty="0"/>
              <a:t>, </a:t>
            </a:r>
            <a:r>
              <a:rPr lang="ru-RU" dirty="0" err="1"/>
              <a:t>незалежно</a:t>
            </a:r>
            <a:r>
              <a:rPr lang="ru-RU" dirty="0"/>
              <a:t> від того,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заволоділа</a:t>
            </a:r>
            <a:r>
              <a:rPr lang="ru-RU" dirty="0"/>
              <a:t> </a:t>
            </a:r>
            <a:r>
              <a:rPr lang="ru-RU" dirty="0" err="1"/>
              <a:t>винна</a:t>
            </a:r>
            <a:r>
              <a:rPr lang="ru-RU" dirty="0"/>
              <a:t> особа чужим </a:t>
            </a:r>
            <a:r>
              <a:rPr lang="ru-RU" dirty="0" err="1"/>
              <a:t>майном</a:t>
            </a:r>
            <a:r>
              <a:rPr lang="ru-RU" dirty="0"/>
              <a:t>.</a:t>
            </a:r>
          </a:p>
          <a:p>
            <a:pPr marL="0" indent="447675" algn="just">
              <a:buNone/>
            </a:pPr>
            <a:r>
              <a:rPr lang="uk-UA" dirty="0" err="1"/>
              <a:t>Кр</a:t>
            </a:r>
            <a:r>
              <a:rPr lang="uk-UA" dirty="0"/>
              <a:t>. пр. з усіченим складом.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16632"/>
            <a:ext cx="8640960" cy="6336704"/>
          </a:xfrm>
        </p:spPr>
        <p:txBody>
          <a:bodyPr>
            <a:normAutofit fontScale="85000" lnSpcReduction="20000"/>
          </a:bodyPr>
          <a:lstStyle/>
          <a:p>
            <a:pPr marL="0" lvl="0" indent="0">
              <a:buNone/>
            </a:pPr>
            <a:r>
              <a:rPr lang="uk-UA" b="1" dirty="0"/>
              <a:t>Вимагання (ст. 189 КК України).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1. </a:t>
            </a:r>
            <a:r>
              <a:rPr lang="ru-RU" i="1" dirty="0" err="1"/>
              <a:t>Вимога</a:t>
            </a:r>
            <a:r>
              <a:rPr lang="ru-RU" i="1" dirty="0"/>
              <a:t> </a:t>
            </a:r>
            <a:r>
              <a:rPr lang="ru-RU" i="1" dirty="0" err="1"/>
              <a:t>передачі</a:t>
            </a:r>
            <a:r>
              <a:rPr lang="ru-RU" i="1" dirty="0"/>
              <a:t> чужого майна </a:t>
            </a:r>
            <a:r>
              <a:rPr lang="ru-RU" i="1" dirty="0" err="1"/>
              <a:t>чи</a:t>
            </a:r>
            <a:r>
              <a:rPr lang="ru-RU" i="1" dirty="0"/>
              <a:t> права на </a:t>
            </a:r>
            <a:r>
              <a:rPr lang="ru-RU" i="1" dirty="0" err="1"/>
              <a:t>майно</a:t>
            </a:r>
            <a:r>
              <a:rPr lang="ru-RU" i="1" dirty="0"/>
              <a:t> 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вчинення</a:t>
            </a:r>
            <a:r>
              <a:rPr lang="ru-RU" i="1" dirty="0"/>
              <a:t> </a:t>
            </a:r>
            <a:r>
              <a:rPr lang="ru-RU" i="1" dirty="0" err="1"/>
              <a:t>будь-яких</a:t>
            </a:r>
            <a:r>
              <a:rPr lang="ru-RU" i="1" dirty="0"/>
              <a:t> </a:t>
            </a:r>
            <a:r>
              <a:rPr lang="ru-RU" i="1" dirty="0" err="1"/>
              <a:t>дій</a:t>
            </a:r>
            <a:r>
              <a:rPr lang="ru-RU" i="1" dirty="0"/>
              <a:t> </a:t>
            </a:r>
            <a:r>
              <a:rPr lang="ru-RU" i="1" dirty="0" err="1"/>
              <a:t>майнового</a:t>
            </a:r>
            <a:r>
              <a:rPr lang="ru-RU" i="1" dirty="0"/>
              <a:t> характеру </a:t>
            </a:r>
            <a:r>
              <a:rPr lang="ru-RU" i="1" dirty="0" err="1"/>
              <a:t>з</a:t>
            </a:r>
            <a:r>
              <a:rPr lang="ru-RU" i="1" dirty="0"/>
              <a:t> </a:t>
            </a:r>
            <a:r>
              <a:rPr lang="ru-RU" i="1" dirty="0" err="1"/>
              <a:t>погрозою</a:t>
            </a:r>
            <a:r>
              <a:rPr lang="ru-RU" i="1" dirty="0"/>
              <a:t> </a:t>
            </a:r>
            <a:r>
              <a:rPr lang="ru-RU" i="1" dirty="0" err="1"/>
              <a:t>насильства</a:t>
            </a:r>
            <a:r>
              <a:rPr lang="ru-RU" i="1" dirty="0"/>
              <a:t> над </a:t>
            </a:r>
            <a:r>
              <a:rPr lang="ru-RU" i="1" dirty="0" err="1"/>
              <a:t>потерпілим</a:t>
            </a:r>
            <a:r>
              <a:rPr lang="ru-RU" i="1" dirty="0"/>
              <a:t> </a:t>
            </a:r>
            <a:r>
              <a:rPr lang="ru-RU" i="1" dirty="0" err="1"/>
              <a:t>чи</a:t>
            </a:r>
            <a:r>
              <a:rPr lang="ru-RU" i="1" dirty="0"/>
              <a:t> </a:t>
            </a:r>
            <a:r>
              <a:rPr lang="ru-RU" i="1" dirty="0" err="1"/>
              <a:t>його</a:t>
            </a:r>
            <a:r>
              <a:rPr lang="ru-RU" i="1" dirty="0"/>
              <a:t> </a:t>
            </a:r>
            <a:r>
              <a:rPr lang="ru-RU" i="1" dirty="0" err="1"/>
              <a:t>близькими</a:t>
            </a:r>
            <a:r>
              <a:rPr lang="ru-RU" i="1" dirty="0"/>
              <a:t> родичами, </a:t>
            </a:r>
            <a:r>
              <a:rPr lang="ru-RU" i="1" dirty="0" err="1"/>
              <a:t>обмеження</a:t>
            </a:r>
            <a:r>
              <a:rPr lang="ru-RU" i="1" dirty="0"/>
              <a:t> прав, свобод 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законних</a:t>
            </a:r>
            <a:r>
              <a:rPr lang="ru-RU" i="1" dirty="0"/>
              <a:t> </a:t>
            </a:r>
            <a:r>
              <a:rPr lang="ru-RU" i="1" dirty="0" err="1"/>
              <a:t>інтересів</a:t>
            </a:r>
            <a:r>
              <a:rPr lang="ru-RU" i="1" dirty="0"/>
              <a:t> </a:t>
            </a:r>
            <a:r>
              <a:rPr lang="ru-RU" i="1" dirty="0" err="1"/>
              <a:t>цих</a:t>
            </a:r>
            <a:r>
              <a:rPr lang="ru-RU" i="1" dirty="0"/>
              <a:t> </a:t>
            </a:r>
            <a:r>
              <a:rPr lang="ru-RU" i="1" dirty="0" err="1"/>
              <a:t>осіб</a:t>
            </a:r>
            <a:r>
              <a:rPr lang="ru-RU" i="1" dirty="0"/>
              <a:t>, </a:t>
            </a:r>
            <a:r>
              <a:rPr lang="ru-RU" i="1" dirty="0" err="1"/>
              <a:t>пошкодження</a:t>
            </a:r>
            <a:r>
              <a:rPr lang="ru-RU" i="1" dirty="0"/>
              <a:t> </a:t>
            </a:r>
            <a:r>
              <a:rPr lang="ru-RU" i="1" dirty="0" err="1"/>
              <a:t>чи</a:t>
            </a:r>
            <a:r>
              <a:rPr lang="ru-RU" i="1" dirty="0"/>
              <a:t> </a:t>
            </a:r>
            <a:r>
              <a:rPr lang="ru-RU" i="1" dirty="0" err="1"/>
              <a:t>знищення</a:t>
            </a:r>
            <a:r>
              <a:rPr lang="ru-RU" i="1" dirty="0"/>
              <a:t> </a:t>
            </a:r>
            <a:r>
              <a:rPr lang="ru-RU" i="1" dirty="0" err="1"/>
              <a:t>їхнього</a:t>
            </a:r>
            <a:r>
              <a:rPr lang="ru-RU" i="1" dirty="0"/>
              <a:t> майна 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майна</a:t>
            </a:r>
            <a:r>
              <a:rPr lang="ru-RU" i="1" dirty="0"/>
              <a:t>, </a:t>
            </a:r>
            <a:r>
              <a:rPr lang="ru-RU" i="1" dirty="0" err="1"/>
              <a:t>що</a:t>
            </a:r>
            <a:r>
              <a:rPr lang="ru-RU" i="1" dirty="0"/>
              <a:t> </a:t>
            </a:r>
            <a:r>
              <a:rPr lang="ru-RU" i="1" dirty="0" err="1"/>
              <a:t>перебуває</a:t>
            </a:r>
            <a:r>
              <a:rPr lang="ru-RU" i="1" dirty="0"/>
              <a:t> в </a:t>
            </a:r>
            <a:r>
              <a:rPr lang="ru-RU" i="1" dirty="0" err="1"/>
              <a:t>їхньому</a:t>
            </a:r>
            <a:r>
              <a:rPr lang="ru-RU" i="1" dirty="0"/>
              <a:t> </a:t>
            </a:r>
            <a:r>
              <a:rPr lang="ru-RU" i="1" dirty="0" err="1"/>
              <a:t>віданні</a:t>
            </a:r>
            <a:r>
              <a:rPr lang="ru-RU" i="1" dirty="0"/>
              <a:t> </a:t>
            </a:r>
            <a:r>
              <a:rPr lang="ru-RU" i="1" dirty="0" err="1"/>
              <a:t>чи</a:t>
            </a:r>
            <a:r>
              <a:rPr lang="ru-RU" i="1" dirty="0"/>
              <a:t> </a:t>
            </a:r>
            <a:r>
              <a:rPr lang="ru-RU" i="1" dirty="0" err="1"/>
              <a:t>під</a:t>
            </a:r>
            <a:r>
              <a:rPr lang="ru-RU" i="1" dirty="0"/>
              <a:t> </a:t>
            </a:r>
            <a:r>
              <a:rPr lang="ru-RU" i="1" dirty="0" err="1"/>
              <a:t>охороною</a:t>
            </a:r>
            <a:r>
              <a:rPr lang="ru-RU" i="1" dirty="0"/>
              <a:t>, 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розголошення</a:t>
            </a:r>
            <a:r>
              <a:rPr lang="ru-RU" i="1" dirty="0"/>
              <a:t> </a:t>
            </a:r>
            <a:r>
              <a:rPr lang="ru-RU" i="1" dirty="0" err="1"/>
              <a:t>відомостей</a:t>
            </a:r>
            <a:r>
              <a:rPr lang="ru-RU" i="1" dirty="0"/>
              <a:t>, </a:t>
            </a:r>
            <a:r>
              <a:rPr lang="ru-RU" i="1" dirty="0" err="1"/>
              <a:t>які</a:t>
            </a:r>
            <a:r>
              <a:rPr lang="ru-RU" i="1" dirty="0"/>
              <a:t> </a:t>
            </a:r>
            <a:r>
              <a:rPr lang="ru-RU" i="1" dirty="0" err="1"/>
              <a:t>потерпілий</a:t>
            </a:r>
            <a:r>
              <a:rPr lang="ru-RU" i="1" dirty="0"/>
              <a:t> </a:t>
            </a:r>
            <a:r>
              <a:rPr lang="ru-RU" i="1" dirty="0" err="1"/>
              <a:t>чи</a:t>
            </a:r>
            <a:r>
              <a:rPr lang="ru-RU" i="1" dirty="0"/>
              <a:t> </a:t>
            </a:r>
            <a:r>
              <a:rPr lang="ru-RU" i="1" dirty="0" err="1"/>
              <a:t>його</a:t>
            </a:r>
            <a:r>
              <a:rPr lang="ru-RU" i="1" dirty="0"/>
              <a:t> </a:t>
            </a:r>
            <a:r>
              <a:rPr lang="ru-RU" i="1" dirty="0" err="1"/>
              <a:t>близькі</a:t>
            </a:r>
            <a:r>
              <a:rPr lang="ru-RU" i="1" dirty="0"/>
              <a:t> </a:t>
            </a:r>
            <a:r>
              <a:rPr lang="ru-RU" i="1" dirty="0" err="1"/>
              <a:t>родичі</a:t>
            </a:r>
            <a:r>
              <a:rPr lang="ru-RU" i="1" dirty="0"/>
              <a:t> </a:t>
            </a:r>
            <a:r>
              <a:rPr lang="ru-RU" i="1" dirty="0" err="1"/>
              <a:t>бажають</a:t>
            </a:r>
            <a:r>
              <a:rPr lang="ru-RU" i="1" dirty="0"/>
              <a:t> </a:t>
            </a:r>
            <a:r>
              <a:rPr lang="ru-RU" i="1" dirty="0" err="1"/>
              <a:t>зберегти</a:t>
            </a:r>
            <a:r>
              <a:rPr lang="ru-RU" i="1" dirty="0"/>
              <a:t> </a:t>
            </a:r>
            <a:r>
              <a:rPr lang="ru-RU" i="1" dirty="0" err="1"/>
              <a:t>в</a:t>
            </a:r>
            <a:r>
              <a:rPr lang="ru-RU" i="1" dirty="0"/>
              <a:t> </a:t>
            </a:r>
            <a:r>
              <a:rPr lang="ru-RU" i="1" dirty="0" err="1"/>
              <a:t>таємниці</a:t>
            </a:r>
            <a:r>
              <a:rPr lang="ru-RU" i="1" dirty="0"/>
              <a:t> (</a:t>
            </a:r>
            <a:r>
              <a:rPr lang="ru-RU" i="1" dirty="0" err="1"/>
              <a:t>вимагання</a:t>
            </a:r>
            <a:r>
              <a:rPr lang="ru-RU" i="1" dirty="0"/>
              <a:t>), -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2. </a:t>
            </a:r>
            <a:r>
              <a:rPr lang="ru-RU" i="1" dirty="0" err="1"/>
              <a:t>Вимагання</a:t>
            </a:r>
            <a:r>
              <a:rPr lang="ru-RU" i="1" dirty="0"/>
              <a:t>, </a:t>
            </a:r>
            <a:r>
              <a:rPr lang="ru-RU" i="1" dirty="0" err="1"/>
              <a:t>вчинене</a:t>
            </a:r>
            <a:r>
              <a:rPr lang="ru-RU" i="1" dirty="0"/>
              <a:t> повторно, </a:t>
            </a:r>
            <a:r>
              <a:rPr lang="ru-RU" i="1" dirty="0" err="1"/>
              <a:t>або</a:t>
            </a:r>
            <a:r>
              <a:rPr lang="ru-RU" i="1" dirty="0"/>
              <a:t> за </a:t>
            </a:r>
            <a:r>
              <a:rPr lang="ru-RU" i="1" dirty="0" err="1"/>
              <a:t>попередньою</a:t>
            </a:r>
            <a:r>
              <a:rPr lang="ru-RU" i="1" dirty="0"/>
              <a:t> </a:t>
            </a:r>
            <a:r>
              <a:rPr lang="ru-RU" i="1" dirty="0" err="1"/>
              <a:t>змовою</a:t>
            </a:r>
            <a:r>
              <a:rPr lang="ru-RU" i="1" dirty="0"/>
              <a:t> </a:t>
            </a:r>
            <a:r>
              <a:rPr lang="ru-RU" i="1" dirty="0" err="1"/>
              <a:t>групою</a:t>
            </a:r>
            <a:r>
              <a:rPr lang="ru-RU" i="1" dirty="0"/>
              <a:t> </a:t>
            </a:r>
            <a:r>
              <a:rPr lang="ru-RU" i="1" dirty="0" err="1"/>
              <a:t>осіб</a:t>
            </a:r>
            <a:r>
              <a:rPr lang="ru-RU" i="1" dirty="0"/>
              <a:t>, 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службовою</a:t>
            </a:r>
            <a:r>
              <a:rPr lang="ru-RU" i="1" dirty="0"/>
              <a:t> особою </a:t>
            </a:r>
            <a:r>
              <a:rPr lang="ru-RU" i="1" dirty="0" err="1"/>
              <a:t>з</a:t>
            </a:r>
            <a:r>
              <a:rPr lang="ru-RU" i="1" dirty="0"/>
              <a:t> </a:t>
            </a:r>
            <a:r>
              <a:rPr lang="ru-RU" i="1" dirty="0" err="1"/>
              <a:t>використанням</a:t>
            </a:r>
            <a:r>
              <a:rPr lang="ru-RU" i="1" dirty="0"/>
              <a:t> </a:t>
            </a:r>
            <a:r>
              <a:rPr lang="ru-RU" i="1" dirty="0" err="1"/>
              <a:t>свого</a:t>
            </a:r>
            <a:r>
              <a:rPr lang="ru-RU" i="1" dirty="0"/>
              <a:t> </a:t>
            </a:r>
            <a:r>
              <a:rPr lang="ru-RU" i="1" dirty="0" err="1"/>
              <a:t>службового</a:t>
            </a:r>
            <a:r>
              <a:rPr lang="ru-RU" i="1" dirty="0"/>
              <a:t> становища, 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з</a:t>
            </a:r>
            <a:r>
              <a:rPr lang="ru-RU" i="1" dirty="0"/>
              <a:t> </a:t>
            </a:r>
            <a:r>
              <a:rPr lang="ru-RU" i="1" dirty="0" err="1"/>
              <a:t>погрозою</a:t>
            </a:r>
            <a:r>
              <a:rPr lang="ru-RU" i="1" dirty="0"/>
              <a:t> </a:t>
            </a:r>
            <a:r>
              <a:rPr lang="ru-RU" i="1" dirty="0" err="1"/>
              <a:t>вбивства</a:t>
            </a:r>
            <a:r>
              <a:rPr lang="ru-RU" i="1" dirty="0"/>
              <a:t> </a:t>
            </a:r>
            <a:r>
              <a:rPr lang="ru-RU" i="1" dirty="0" err="1"/>
              <a:t>чи</a:t>
            </a:r>
            <a:r>
              <a:rPr lang="ru-RU" i="1" dirty="0"/>
              <a:t> </a:t>
            </a:r>
            <a:r>
              <a:rPr lang="ru-RU" i="1" dirty="0" err="1"/>
              <a:t>заподіяння</a:t>
            </a:r>
            <a:r>
              <a:rPr lang="ru-RU" i="1" dirty="0"/>
              <a:t> тяжких </a:t>
            </a:r>
            <a:r>
              <a:rPr lang="ru-RU" i="1" dirty="0" err="1"/>
              <a:t>тілесних</a:t>
            </a:r>
            <a:r>
              <a:rPr lang="ru-RU" i="1" dirty="0"/>
              <a:t> </a:t>
            </a:r>
            <a:r>
              <a:rPr lang="ru-RU" i="1" dirty="0" err="1"/>
              <a:t>ушкоджень</a:t>
            </a:r>
            <a:r>
              <a:rPr lang="ru-RU" i="1" dirty="0"/>
              <a:t>, 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з</a:t>
            </a:r>
            <a:r>
              <a:rPr lang="ru-RU" i="1" dirty="0"/>
              <a:t> </a:t>
            </a:r>
            <a:r>
              <a:rPr lang="ru-RU" i="1" dirty="0" err="1"/>
              <a:t>пошкодженням</a:t>
            </a:r>
            <a:r>
              <a:rPr lang="ru-RU" i="1" dirty="0"/>
              <a:t> </a:t>
            </a:r>
            <a:r>
              <a:rPr lang="ru-RU" i="1" dirty="0" err="1"/>
              <a:t>чи</a:t>
            </a:r>
            <a:r>
              <a:rPr lang="ru-RU" i="1" dirty="0"/>
              <a:t> </a:t>
            </a:r>
            <a:r>
              <a:rPr lang="ru-RU" i="1" dirty="0" err="1"/>
              <a:t>знищенням</a:t>
            </a:r>
            <a:r>
              <a:rPr lang="ru-RU" i="1" dirty="0"/>
              <a:t> майна, 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таке</a:t>
            </a:r>
            <a:r>
              <a:rPr lang="ru-RU" i="1" dirty="0"/>
              <a:t>, </a:t>
            </a:r>
            <a:r>
              <a:rPr lang="ru-RU" i="1" dirty="0" err="1"/>
              <a:t>що</a:t>
            </a:r>
            <a:r>
              <a:rPr lang="ru-RU" i="1" dirty="0"/>
              <a:t> </a:t>
            </a:r>
            <a:r>
              <a:rPr lang="ru-RU" i="1" dirty="0" err="1"/>
              <a:t>завдало</a:t>
            </a:r>
            <a:r>
              <a:rPr lang="ru-RU" i="1" dirty="0"/>
              <a:t> </a:t>
            </a:r>
            <a:r>
              <a:rPr lang="ru-RU" i="1" dirty="0" err="1"/>
              <a:t>значної</a:t>
            </a:r>
            <a:r>
              <a:rPr lang="ru-RU" i="1" dirty="0"/>
              <a:t> </a:t>
            </a:r>
            <a:r>
              <a:rPr lang="ru-RU" i="1" dirty="0" err="1"/>
              <a:t>шкоди</a:t>
            </a:r>
            <a:r>
              <a:rPr lang="ru-RU" i="1" dirty="0"/>
              <a:t> </a:t>
            </a:r>
            <a:r>
              <a:rPr lang="ru-RU" i="1" dirty="0" err="1"/>
              <a:t>потерпілому</a:t>
            </a:r>
            <a:r>
              <a:rPr lang="ru-RU" i="1" dirty="0"/>
              <a:t>, -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3. </a:t>
            </a:r>
            <a:r>
              <a:rPr lang="ru-RU" i="1" dirty="0" err="1"/>
              <a:t>Вимагання</a:t>
            </a:r>
            <a:r>
              <a:rPr lang="ru-RU" i="1" dirty="0"/>
              <a:t>, </a:t>
            </a:r>
            <a:r>
              <a:rPr lang="ru-RU" i="1" dirty="0" err="1"/>
              <a:t>поєднане</a:t>
            </a:r>
            <a:r>
              <a:rPr lang="ru-RU" i="1" dirty="0"/>
              <a:t> </a:t>
            </a:r>
            <a:r>
              <a:rPr lang="ru-RU" i="1" dirty="0" err="1"/>
              <a:t>з</a:t>
            </a:r>
            <a:r>
              <a:rPr lang="ru-RU" i="1" dirty="0"/>
              <a:t> </a:t>
            </a:r>
            <a:r>
              <a:rPr lang="ru-RU" i="1" dirty="0" err="1"/>
              <a:t>насильством</a:t>
            </a:r>
            <a:r>
              <a:rPr lang="ru-RU" i="1" dirty="0"/>
              <a:t>, </a:t>
            </a:r>
            <a:r>
              <a:rPr lang="ru-RU" i="1" dirty="0" err="1"/>
              <a:t>небезпечним</a:t>
            </a:r>
            <a:r>
              <a:rPr lang="ru-RU" i="1" dirty="0"/>
              <a:t> для </a:t>
            </a:r>
            <a:r>
              <a:rPr lang="ru-RU" i="1" dirty="0" err="1"/>
              <a:t>життя</a:t>
            </a:r>
            <a:r>
              <a:rPr lang="ru-RU" i="1" dirty="0"/>
              <a:t> </a:t>
            </a:r>
            <a:r>
              <a:rPr lang="ru-RU" i="1" dirty="0" err="1"/>
              <a:t>чи</a:t>
            </a:r>
            <a:r>
              <a:rPr lang="ru-RU" i="1" dirty="0"/>
              <a:t> </a:t>
            </a:r>
            <a:r>
              <a:rPr lang="ru-RU" i="1" dirty="0" err="1"/>
              <a:t>здоров'я</a:t>
            </a:r>
            <a:r>
              <a:rPr lang="ru-RU" i="1" dirty="0"/>
              <a:t> особи, 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таке</a:t>
            </a:r>
            <a:r>
              <a:rPr lang="ru-RU" i="1" dirty="0"/>
              <a:t>, </a:t>
            </a:r>
            <a:r>
              <a:rPr lang="ru-RU" i="1" dirty="0" err="1"/>
              <a:t>що</a:t>
            </a:r>
            <a:r>
              <a:rPr lang="ru-RU" i="1" dirty="0"/>
              <a:t> </a:t>
            </a:r>
            <a:r>
              <a:rPr lang="ru-RU" i="1" dirty="0" err="1"/>
              <a:t>завдало</a:t>
            </a:r>
            <a:r>
              <a:rPr lang="ru-RU" i="1" dirty="0"/>
              <a:t> </a:t>
            </a:r>
            <a:r>
              <a:rPr lang="ru-RU" i="1" dirty="0" err="1"/>
              <a:t>майнової</a:t>
            </a:r>
            <a:r>
              <a:rPr lang="ru-RU" i="1" dirty="0"/>
              <a:t> </a:t>
            </a:r>
            <a:r>
              <a:rPr lang="ru-RU" i="1" dirty="0" err="1"/>
              <a:t>шкоди</a:t>
            </a:r>
            <a:r>
              <a:rPr lang="ru-RU" i="1" dirty="0"/>
              <a:t> у великих </a:t>
            </a:r>
            <a:r>
              <a:rPr lang="ru-RU" i="1" dirty="0" err="1"/>
              <a:t>розмірах</a:t>
            </a:r>
            <a:r>
              <a:rPr lang="ru-RU" i="1" dirty="0"/>
              <a:t>, -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4. </a:t>
            </a:r>
            <a:r>
              <a:rPr lang="ru-RU" i="1" dirty="0" err="1"/>
              <a:t>Вимагання</a:t>
            </a:r>
            <a:r>
              <a:rPr lang="ru-RU" i="1" dirty="0"/>
              <a:t>, </a:t>
            </a:r>
            <a:r>
              <a:rPr lang="ru-RU" i="1" dirty="0" err="1"/>
              <a:t>що</a:t>
            </a:r>
            <a:r>
              <a:rPr lang="ru-RU" i="1" dirty="0"/>
              <a:t> </a:t>
            </a:r>
            <a:r>
              <a:rPr lang="ru-RU" i="1" dirty="0" err="1"/>
              <a:t>завдало</a:t>
            </a:r>
            <a:r>
              <a:rPr lang="ru-RU" i="1" dirty="0"/>
              <a:t> </a:t>
            </a:r>
            <a:r>
              <a:rPr lang="ru-RU" i="1" dirty="0" err="1"/>
              <a:t>майнової</a:t>
            </a:r>
            <a:r>
              <a:rPr lang="ru-RU" i="1" dirty="0"/>
              <a:t> </a:t>
            </a:r>
            <a:r>
              <a:rPr lang="ru-RU" i="1" dirty="0" err="1"/>
              <a:t>шкоди</a:t>
            </a:r>
            <a:r>
              <a:rPr lang="ru-RU" i="1" dirty="0"/>
              <a:t> в особливо великих </a:t>
            </a:r>
            <a:r>
              <a:rPr lang="ru-RU" i="1" dirty="0" err="1"/>
              <a:t>розмірах</a:t>
            </a:r>
            <a:r>
              <a:rPr lang="ru-RU" i="1" dirty="0"/>
              <a:t>, 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вчинене</a:t>
            </a:r>
            <a:r>
              <a:rPr lang="ru-RU" i="1" dirty="0"/>
              <a:t> </a:t>
            </a:r>
            <a:r>
              <a:rPr lang="ru-RU" i="1" dirty="0" err="1"/>
              <a:t>організованою</a:t>
            </a:r>
            <a:r>
              <a:rPr lang="ru-RU" i="1" dirty="0"/>
              <a:t> </a:t>
            </a:r>
            <a:r>
              <a:rPr lang="ru-RU" i="1" dirty="0" err="1"/>
              <a:t>групою</a:t>
            </a:r>
            <a:r>
              <a:rPr lang="ru-RU" i="1" dirty="0"/>
              <a:t> </a:t>
            </a:r>
            <a:r>
              <a:rPr lang="ru-RU" i="1" dirty="0" err="1"/>
              <a:t>чи</a:t>
            </a:r>
            <a:r>
              <a:rPr lang="ru-RU" i="1" dirty="0"/>
              <a:t> в </a:t>
            </a:r>
            <a:r>
              <a:rPr lang="ru-RU" i="1" dirty="0" err="1"/>
              <a:t>умовах</a:t>
            </a:r>
            <a:r>
              <a:rPr lang="ru-RU" i="1" dirty="0"/>
              <a:t> </a:t>
            </a:r>
            <a:r>
              <a:rPr lang="ru-RU" i="1" dirty="0" err="1"/>
              <a:t>воєнного</a:t>
            </a:r>
            <a:r>
              <a:rPr lang="ru-RU" i="1" dirty="0"/>
              <a:t> 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надзвичайного</a:t>
            </a:r>
            <a:r>
              <a:rPr lang="ru-RU" i="1" dirty="0"/>
              <a:t> стану 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поєднане</a:t>
            </a:r>
            <a:r>
              <a:rPr lang="ru-RU" i="1" dirty="0"/>
              <a:t> </a:t>
            </a:r>
            <a:r>
              <a:rPr lang="ru-RU" i="1" dirty="0" err="1"/>
              <a:t>із</a:t>
            </a:r>
            <a:r>
              <a:rPr lang="ru-RU" i="1" dirty="0"/>
              <a:t> </a:t>
            </a:r>
            <a:r>
              <a:rPr lang="ru-RU" i="1" dirty="0" err="1"/>
              <a:t>заподіянням</a:t>
            </a:r>
            <a:r>
              <a:rPr lang="ru-RU" i="1" dirty="0"/>
              <a:t> тяжкого </a:t>
            </a:r>
            <a:r>
              <a:rPr lang="ru-RU" i="1" dirty="0" err="1"/>
              <a:t>тілесного</a:t>
            </a:r>
            <a:r>
              <a:rPr lang="ru-RU" i="1" dirty="0"/>
              <a:t> </a:t>
            </a:r>
            <a:r>
              <a:rPr lang="ru-RU" i="1" dirty="0" err="1"/>
              <a:t>ушкодження</a:t>
            </a:r>
            <a:r>
              <a:rPr lang="ru-RU" i="1" dirty="0"/>
              <a:t>, -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8" name="Picture 2" descr="ÐÐ°ÑÑÐ¸Ð½ÐºÐ¸ Ð¿Ð¾ Ð·Ð°Ð¿ÑÐ¾ÑÑ Ð²ÑÐ¼Ð¾Ð³Ð°ÑÐµÐ»ÑÑÑÐ²Ð¾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188640"/>
            <a:ext cx="3419872" cy="2076627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2204864"/>
            <a:ext cx="8640960" cy="439248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uk-UA" b="1" dirty="0"/>
              <a:t>Безпосередній об’єкт</a:t>
            </a:r>
            <a:r>
              <a:rPr lang="uk-UA" dirty="0"/>
              <a:t> - врегульовані законом суспільні відносини власності, передусім, відносини щодо володіння, користування та розпорядження майном.</a:t>
            </a:r>
            <a:endParaRPr lang="ru-RU" dirty="0"/>
          </a:p>
          <a:p>
            <a:pPr marL="0" indent="0">
              <a:buNone/>
            </a:pPr>
            <a:r>
              <a:rPr lang="uk-UA" b="1" i="1" dirty="0"/>
              <a:t>Додатковий необхідний безпосередній об’єкт </a:t>
            </a:r>
            <a:r>
              <a:rPr lang="uk-UA" b="1" i="1" dirty="0" err="1"/>
              <a:t>кр</a:t>
            </a:r>
            <a:r>
              <a:rPr lang="uk-UA" b="1" i="1" dirty="0"/>
              <a:t>. пр.</a:t>
            </a:r>
            <a:r>
              <a:rPr lang="uk-UA" dirty="0"/>
              <a:t> - здоров’я, психічна чи фізична недоторканність людини, її особиста свобода.</a:t>
            </a:r>
            <a:endParaRPr lang="ru-RU" dirty="0"/>
          </a:p>
          <a:p>
            <a:pPr marL="0" indent="0">
              <a:buNone/>
            </a:pPr>
            <a:r>
              <a:rPr lang="uk-UA" b="1" i="1" dirty="0"/>
              <a:t>Додатковий факультативний безпосередній об’єкт </a:t>
            </a:r>
            <a:r>
              <a:rPr lang="uk-UA" b="1" i="1" dirty="0" err="1"/>
              <a:t>кр</a:t>
            </a:r>
            <a:r>
              <a:rPr lang="uk-UA" b="1" i="1" dirty="0"/>
              <a:t>. пр.</a:t>
            </a:r>
            <a:r>
              <a:rPr lang="uk-UA" dirty="0"/>
              <a:t> - це життя, честь і гідність людини тощо.</a:t>
            </a:r>
            <a:endParaRPr lang="ru-RU" dirty="0"/>
          </a:p>
          <a:p>
            <a:pPr marL="0" indent="0">
              <a:buNone/>
            </a:pPr>
            <a:r>
              <a:rPr lang="uk-UA" b="1" dirty="0"/>
              <a:t>Предмет </a:t>
            </a:r>
            <a:r>
              <a:rPr lang="uk-UA" dirty="0" err="1"/>
              <a:t>кр</a:t>
            </a:r>
            <a:r>
              <a:rPr lang="uk-UA" dirty="0"/>
              <a:t>. пр. - чуже майно та право на майно (заповіт, договір дарування).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260648"/>
            <a:ext cx="8435280" cy="619268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447675">
              <a:buNone/>
            </a:pPr>
            <a:r>
              <a:rPr lang="uk-UA" b="1" dirty="0"/>
              <a:t>Об’єктивна сторона</a:t>
            </a:r>
            <a:r>
              <a:rPr lang="uk-UA" dirty="0"/>
              <a:t> виявляється у вимозі передачі чужого майна чи права на майно або вчинення будь-яких дій майнового характеру з погрозою:</a:t>
            </a:r>
            <a:endParaRPr lang="ru-RU" dirty="0"/>
          </a:p>
          <a:p>
            <a:pPr marL="0" indent="447675"/>
            <a:r>
              <a:rPr lang="uk-UA" dirty="0"/>
              <a:t>насильства над потерпілим чи його близькими родичами;</a:t>
            </a:r>
            <a:endParaRPr lang="ru-RU" dirty="0"/>
          </a:p>
          <a:p>
            <a:pPr marL="0" indent="447675"/>
            <a:r>
              <a:rPr lang="uk-UA" dirty="0"/>
              <a:t>обмеження прав, свобод або законних інтересів цих осіб;</a:t>
            </a:r>
            <a:endParaRPr lang="ru-RU" dirty="0"/>
          </a:p>
          <a:p>
            <a:pPr marL="0" indent="447675"/>
            <a:r>
              <a:rPr lang="uk-UA" dirty="0"/>
              <a:t>пошкодження чи знищення їхнього майна або майна, що перебуває в їхньому віданні чи під охороною;</a:t>
            </a:r>
            <a:endParaRPr lang="ru-RU" dirty="0"/>
          </a:p>
          <a:p>
            <a:pPr marL="0" indent="447675"/>
            <a:r>
              <a:rPr lang="uk-UA" dirty="0"/>
              <a:t>розголошення відомостей, які потерпілий чи його близькі родичі бажають зберегти в таємниці.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260648"/>
            <a:ext cx="8640960" cy="172819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b="1" dirty="0"/>
              <a:t>Суб’єкт </a:t>
            </a:r>
            <a:r>
              <a:rPr lang="uk-UA" dirty="0"/>
              <a:t>- фізична осудна особа, котра досягла 14-річного віку.</a:t>
            </a:r>
            <a:endParaRPr lang="ru-RU" dirty="0"/>
          </a:p>
          <a:p>
            <a:pPr marL="0" indent="0">
              <a:buNone/>
            </a:pPr>
            <a:r>
              <a:rPr lang="uk-UA" b="1" dirty="0"/>
              <a:t>Суб’єктивна сторона</a:t>
            </a:r>
            <a:r>
              <a:rPr lang="uk-UA" dirty="0"/>
              <a:t> - вина у формі прямого умислу, мотив - корисливий.</a:t>
            </a:r>
            <a:endParaRPr lang="ru-RU" dirty="0"/>
          </a:p>
          <a:p>
            <a:endParaRPr lang="ru-RU" dirty="0"/>
          </a:p>
        </p:txBody>
      </p:sp>
      <p:sp>
        <p:nvSpPr>
          <p:cNvPr id="58369" name="Rectangle 1"/>
          <p:cNvSpPr>
            <a:spLocks noChangeArrowheads="1"/>
          </p:cNvSpPr>
          <p:nvPr/>
        </p:nvSpPr>
        <p:spPr bwMode="auto">
          <a:xfrm>
            <a:off x="251520" y="2564904"/>
            <a:ext cx="8640960" cy="341632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>
                <a:ln>
                  <a:noFill/>
                </a:ln>
                <a:solidFill>
                  <a:srgbClr val="231F20"/>
                </a:solidFill>
                <a:effectLst/>
                <a:ea typeface="Gulim" pitchFamily="34" charset="-127"/>
                <a:cs typeface="Times New Roman" pitchFamily="18" charset="0"/>
              </a:rPr>
              <a:t>Кваліфікуючі ознаки</a:t>
            </a: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rgbClr val="231F20"/>
                </a:solidFill>
                <a:effectLst/>
                <a:ea typeface="Gulim" pitchFamily="34" charset="-127"/>
                <a:cs typeface="Times New Roman" pitchFamily="18" charset="0"/>
              </a:rPr>
              <a:t> </a:t>
            </a: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rgbClr val="231F20"/>
                </a:solidFill>
                <a:effectLst/>
                <a:ea typeface="Times New Roman" pitchFamily="18" charset="0"/>
                <a:cs typeface="Times New Roman" pitchFamily="18" charset="0"/>
              </a:rPr>
              <a:t>- (ч. 2) дії, вчинені: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rgbClr val="231F20"/>
                </a:solidFill>
                <a:effectLst/>
                <a:ea typeface="Times New Roman" pitchFamily="18" charset="0"/>
                <a:cs typeface="Times New Roman" pitchFamily="18" charset="0"/>
              </a:rPr>
              <a:t>повторно;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rgbClr val="231F20"/>
                </a:solidFill>
                <a:effectLst/>
                <a:ea typeface="Times New Roman" pitchFamily="18" charset="0"/>
                <a:cs typeface="Times New Roman" pitchFamily="18" charset="0"/>
              </a:rPr>
              <a:t>за попередньою змовою групою осіб;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rgbClr val="231F20"/>
                </a:solidFill>
                <a:effectLst/>
                <a:ea typeface="Times New Roman" pitchFamily="18" charset="0"/>
                <a:cs typeface="Times New Roman" pitchFamily="18" charset="0"/>
              </a:rPr>
              <a:t>службовою особою з використанням свого службового становища;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rgbClr val="231F20"/>
                </a:solidFill>
                <a:effectLst/>
                <a:ea typeface="Times New Roman" pitchFamily="18" charset="0"/>
                <a:cs typeface="Times New Roman" pitchFamily="18" charset="0"/>
              </a:rPr>
              <a:t>із погрозою вбивства чи заподіяння тяжких тілесних ушкоджень;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rgbClr val="231F20"/>
                </a:solidFill>
                <a:effectLst/>
                <a:ea typeface="Times New Roman" pitchFamily="18" charset="0"/>
                <a:cs typeface="Times New Roman" pitchFamily="18" charset="0"/>
              </a:rPr>
              <a:t>із пошкодженням або знищенням майна;</a:t>
            </a:r>
            <a:endParaRPr lang="uk-UA" sz="2400" dirty="0">
              <a:solidFill>
                <a:srgbClr val="231F20"/>
              </a:solidFill>
              <a:ea typeface="Times New Roman" pitchFamily="18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rgbClr val="231F20"/>
                </a:solidFill>
                <a:effectLst/>
                <a:ea typeface="Times New Roman" pitchFamily="18" charset="0"/>
                <a:cs typeface="Arial" pitchFamily="34" charset="0"/>
              </a:rPr>
              <a:t>що завдало значної шкоди потерпілому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260648"/>
            <a:ext cx="8640960" cy="4572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uk-UA" b="1" dirty="0"/>
              <a:t>Особливо кваліфікуючі ознаки</a:t>
            </a:r>
            <a:r>
              <a:rPr lang="uk-UA" dirty="0"/>
              <a:t> - вчинення </a:t>
            </a:r>
            <a:r>
              <a:rPr lang="uk-UA" dirty="0" err="1"/>
              <a:t>кр</a:t>
            </a:r>
            <a:r>
              <a:rPr lang="uk-UA" dirty="0"/>
              <a:t>. пр.:</a:t>
            </a:r>
            <a:endParaRPr lang="ru-RU" dirty="0"/>
          </a:p>
          <a:p>
            <a:pPr lvl="0"/>
            <a:r>
              <a:rPr lang="uk-UA" dirty="0"/>
              <a:t> поєднане з насильством, небезпечним для життя чи здоров’я особи (ч. 3);</a:t>
            </a:r>
            <a:endParaRPr lang="ru-RU" dirty="0"/>
          </a:p>
          <a:p>
            <a:pPr lvl="0"/>
            <a:r>
              <a:rPr lang="uk-UA" dirty="0"/>
              <a:t>що завдало майнової шкоди у великих розмірах (ч. 3);</a:t>
            </a:r>
            <a:endParaRPr lang="ru-RU" dirty="0"/>
          </a:p>
          <a:p>
            <a:pPr lvl="0"/>
            <a:r>
              <a:rPr lang="uk-UA" dirty="0"/>
              <a:t>яке завдало майнової шкоди в особливо великих розмірах(ч. 4);</a:t>
            </a:r>
            <a:endParaRPr lang="ru-RU" dirty="0"/>
          </a:p>
          <a:p>
            <a:pPr lvl="0"/>
            <a:r>
              <a:rPr lang="uk-UA" dirty="0"/>
              <a:t>учинене організованою групою (ч. 4);</a:t>
            </a:r>
          </a:p>
          <a:p>
            <a:pPr lvl="0"/>
            <a:r>
              <a:rPr lang="uk-UA" dirty="0"/>
              <a:t>Вчинене в умовах воєнного або надзвичайного стану (ч. 4)</a:t>
            </a:r>
            <a:endParaRPr lang="ru-RU" dirty="0"/>
          </a:p>
          <a:p>
            <a:pPr lvl="0"/>
            <a:r>
              <a:rPr lang="uk-UA" dirty="0"/>
              <a:t>поєднане із </a:t>
            </a:r>
            <a:r>
              <a:rPr lang="uk-UA" dirty="0" err="1"/>
              <a:t>заподі;янням</a:t>
            </a:r>
            <a:r>
              <a:rPr lang="uk-UA" dirty="0"/>
              <a:t> тяжкого тілесного ушкодження (ч. 4).</a:t>
            </a:r>
            <a:endParaRPr lang="ru-RU" dirty="0"/>
          </a:p>
          <a:p>
            <a:endParaRPr lang="ru-RU" dirty="0"/>
          </a:p>
        </p:txBody>
      </p:sp>
      <p:sp>
        <p:nvSpPr>
          <p:cNvPr id="60417" name="Rectangle 1"/>
          <p:cNvSpPr>
            <a:spLocks noChangeArrowheads="1"/>
          </p:cNvSpPr>
          <p:nvPr/>
        </p:nvSpPr>
        <p:spPr bwMode="auto">
          <a:xfrm>
            <a:off x="251520" y="5104928"/>
            <a:ext cx="8640960" cy="1200329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err="1">
                <a:ln>
                  <a:noFill/>
                </a:ln>
                <a:solidFill>
                  <a:srgbClr val="231F2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rgbClr val="231F2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пр. </a:t>
            </a:r>
            <a:r>
              <a:rPr kumimoji="0" lang="ru-RU" sz="2400" b="1" i="0" u="none" strike="noStrike" cap="none" normalizeH="0" baseline="0" dirty="0" err="1">
                <a:ln>
                  <a:noFill/>
                </a:ln>
                <a:solidFill>
                  <a:srgbClr val="231F2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закінчений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rgbClr val="231F2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231F2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 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rgbClr val="231F2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моменту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rgbClr val="231F2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висунення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231F2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rgbClr val="231F2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вимоги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231F2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rgbClr val="231F2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поєднаної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231F2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rgbClr val="231F2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зі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231F2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rgbClr val="231F2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вказаними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231F2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rgbClr val="231F2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погрозами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231F2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rgbClr val="231F2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незалежно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231F2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від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rgbClr val="231F2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досягнення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231F2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винною особою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rgbClr val="231F2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поставленої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231F2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мети 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rgbClr val="231F2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kumimoji="0" lang="ru-RU" sz="2400" b="1" i="0" u="none" strike="noStrike" cap="none" normalizeH="0" baseline="0" dirty="0" err="1">
                <a:ln>
                  <a:noFill/>
                </a:ln>
                <a:solidFill>
                  <a:srgbClr val="231F2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формальний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rgbClr val="231F2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склад).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8" name="Picture 2" descr="C:\Users\lenvo\Desktop\preview-21747NOGxzlYV2Z_000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476672"/>
            <a:ext cx="8892480" cy="638132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600" b="1" dirty="0" err="1">
                <a:solidFill>
                  <a:schemeClr val="bg1"/>
                </a:solidFill>
              </a:rPr>
              <a:t>Дякую</a:t>
            </a:r>
            <a:r>
              <a:rPr lang="ru-RU" sz="3600" b="1" dirty="0">
                <a:solidFill>
                  <a:schemeClr val="bg1"/>
                </a:solidFill>
              </a:rPr>
              <a:t> за </a:t>
            </a:r>
            <a:r>
              <a:rPr lang="ru-RU" sz="3600" b="1" dirty="0" err="1">
                <a:solidFill>
                  <a:schemeClr val="bg1"/>
                </a:solidFill>
              </a:rPr>
              <a:t>увагу</a:t>
            </a:r>
            <a:endParaRPr lang="ru-RU" sz="3600" b="1" dirty="0">
              <a:solidFill>
                <a:schemeClr val="bg1"/>
              </a:solidFill>
            </a:endParaRPr>
          </a:p>
          <a:p>
            <a:pPr algn="ctr">
              <a:buNone/>
            </a:pPr>
            <a:endParaRPr lang="ru-RU" sz="3600" b="1" dirty="0">
              <a:solidFill>
                <a:schemeClr val="bg1"/>
              </a:solidFill>
            </a:endParaRPr>
          </a:p>
          <a:p>
            <a:pPr algn="ctr">
              <a:buNone/>
            </a:pPr>
            <a:endParaRPr lang="ru-RU" sz="3600" b="1" dirty="0">
              <a:solidFill>
                <a:schemeClr val="bg1"/>
              </a:solidFill>
            </a:endParaRPr>
          </a:p>
          <a:p>
            <a:pPr algn="ctr">
              <a:buNone/>
            </a:pPr>
            <a:endParaRPr lang="ru-RU" sz="3600" b="1" dirty="0">
              <a:solidFill>
                <a:schemeClr val="bg1"/>
              </a:solidFill>
            </a:endParaRPr>
          </a:p>
          <a:p>
            <a:pPr algn="ctr">
              <a:buNone/>
            </a:pPr>
            <a:endParaRPr lang="ru-RU" sz="3600" b="1" dirty="0">
              <a:solidFill>
                <a:schemeClr val="bg1"/>
              </a:solidFill>
            </a:endParaRPr>
          </a:p>
          <a:p>
            <a:pPr algn="ctr">
              <a:buNone/>
            </a:pPr>
            <a:endParaRPr lang="ru-RU" sz="3600" b="1" dirty="0">
              <a:solidFill>
                <a:schemeClr val="bg1"/>
              </a:solidFill>
            </a:endParaRPr>
          </a:p>
          <a:p>
            <a:pPr algn="r">
              <a:buNone/>
            </a:pPr>
            <a:endParaRPr lang="ru-RU" sz="3600" b="1" dirty="0">
              <a:solidFill>
                <a:schemeClr val="bg1"/>
              </a:solidFill>
            </a:endParaRPr>
          </a:p>
          <a:p>
            <a:pPr algn="r">
              <a:buNone/>
            </a:pPr>
            <a:r>
              <a:rPr lang="ru-RU" sz="3600" b="1" dirty="0">
                <a:solidFill>
                  <a:schemeClr val="bg1"/>
                </a:solidFill>
              </a:rPr>
              <a:t>Лектор:</a:t>
            </a:r>
          </a:p>
          <a:p>
            <a:pPr algn="r">
              <a:buNone/>
            </a:pPr>
            <a:r>
              <a:rPr lang="ru-RU" sz="3600" b="1" dirty="0">
                <a:solidFill>
                  <a:schemeClr val="bg1"/>
                </a:solidFill>
              </a:rPr>
              <a:t>Плутицька К.М.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700808"/>
            <a:ext cx="8640960" cy="234124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uk-UA" b="1" dirty="0"/>
              <a:t>Кримінальні правопорушення проти власності</a:t>
            </a:r>
            <a:r>
              <a:rPr lang="uk-UA" dirty="0"/>
              <a:t> – це суспільно небезпечні та протиправні діяння, що порушують право власності, спричиняють майнову шкоду приватній особі (фізичній або юридичній), чи державі й вчиняються, зазвичай, із корисливих мотивів.</a:t>
            </a:r>
            <a:endParaRPr lang="ru-RU" dirty="0"/>
          </a:p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1426170"/>
          </a:xfrm>
        </p:spPr>
        <p:txBody>
          <a:bodyPr>
            <a:noAutofit/>
          </a:bodyPr>
          <a:lstStyle/>
          <a:p>
            <a:pPr lvl="0"/>
            <a:r>
              <a:rPr lang="uk-UA" sz="3200" b="1" dirty="0">
                <a:solidFill>
                  <a:schemeClr val="tx1"/>
                </a:solidFill>
              </a:rPr>
              <a:t>1. Загальна характеристика Розділу </a:t>
            </a:r>
            <a:r>
              <a:rPr lang="en-US" sz="3200" b="1" dirty="0">
                <a:solidFill>
                  <a:schemeClr val="tx1"/>
                </a:solidFill>
              </a:rPr>
              <a:t>VI </a:t>
            </a:r>
            <a:r>
              <a:rPr lang="uk-UA" sz="3200" b="1" dirty="0">
                <a:solidFill>
                  <a:schemeClr val="tx1"/>
                </a:solidFill>
              </a:rPr>
              <a:t>КК України «Кримінальні правопорушення </a:t>
            </a:r>
            <a:r>
              <a:rPr lang="ru-RU" sz="3200" b="1" dirty="0" err="1">
                <a:solidFill>
                  <a:schemeClr val="tx1"/>
                </a:solidFill>
              </a:rPr>
              <a:t>проти</a:t>
            </a:r>
            <a:r>
              <a:rPr lang="ru-RU" sz="3200" b="1" dirty="0">
                <a:solidFill>
                  <a:schemeClr val="tx1"/>
                </a:solidFill>
              </a:rPr>
              <a:t> </a:t>
            </a:r>
            <a:r>
              <a:rPr lang="uk-UA" sz="3200" b="1" dirty="0">
                <a:solidFill>
                  <a:schemeClr val="tx1"/>
                </a:solidFill>
              </a:rPr>
              <a:t>власності».</a:t>
            </a:r>
            <a:endParaRPr lang="uk-UA" sz="3000" b="1" dirty="0">
              <a:solidFill>
                <a:schemeClr val="tx1"/>
              </a:solidFill>
            </a:endParaRPr>
          </a:p>
        </p:txBody>
      </p:sp>
      <p:pic>
        <p:nvPicPr>
          <p:cNvPr id="41986" name="Picture 2" descr="ÐÐ°ÑÑÐ¸Ð½ÐºÐ¸ Ð¿Ð¾ Ð·Ð°Ð¿ÑÐ¾ÑÑ Ð¿ÑÐµÑÑÑÐ¿Ð»ÐµÐ½Ð¸Ñ Ð¿ÑÐ¾ÑÐ¸Ð² ÑÐ¾Ð±ÑÑÐ²ÐµÐ½Ð½Ð¾ÑÑÐ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3933056"/>
            <a:ext cx="3048000" cy="27051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4156780280"/>
              </p:ext>
            </p:extLst>
          </p:nvPr>
        </p:nvGraphicFramePr>
        <p:xfrm>
          <a:off x="251520" y="188640"/>
          <a:ext cx="8640960" cy="6408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260648"/>
            <a:ext cx="8712968" cy="144016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uk-UA" sz="2800" b="1" i="1" dirty="0"/>
              <a:t>Родовий об'єкт </a:t>
            </a:r>
            <a:r>
              <a:rPr lang="uk-UA" sz="2800" dirty="0"/>
              <a:t>- врегульовані законом суспільні відносини власності, передусім, відносини щодо володіння, користування та розпорядження майном. </a:t>
            </a:r>
            <a:endParaRPr lang="ru-RU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2276872"/>
            <a:ext cx="8640960" cy="95410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b="1" i="1" dirty="0" err="1"/>
              <a:t>Безпосередній</a:t>
            </a:r>
            <a:r>
              <a:rPr lang="ru-RU" sz="2800" b="1" i="1" dirty="0"/>
              <a:t> </a:t>
            </a:r>
            <a:r>
              <a:rPr lang="ru-RU" sz="2800" b="1" i="1" dirty="0" err="1"/>
              <a:t>об'єкт</a:t>
            </a:r>
            <a:r>
              <a:rPr lang="ru-RU" sz="2800" dirty="0"/>
              <a:t> -  </a:t>
            </a:r>
            <a:r>
              <a:rPr lang="uk-UA" sz="2800" dirty="0"/>
              <a:t>власність окремої особи (фізичної чи юридичної) або держави</a:t>
            </a:r>
            <a:endParaRPr lang="ru-RU" sz="2800" dirty="0"/>
          </a:p>
        </p:txBody>
      </p:sp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251520" y="3645024"/>
            <a:ext cx="8640960" cy="267765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Предметами</a:t>
            </a:r>
            <a:r>
              <a:rPr kumimoji="0" lang="uk-UA" sz="2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uk-UA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кр</a:t>
            </a:r>
            <a:r>
              <a:rPr kumimoji="0" 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. пр. проти власності є: </a:t>
            </a:r>
            <a:r>
              <a:rPr kumimoji="0" lang="uk-UA" sz="2800" b="0" i="0" u="none" strike="noStrike" cap="none" normalizeH="0" baseline="0" dirty="0">
                <a:ln>
                  <a:noFill/>
                </a:ln>
                <a:solidFill>
                  <a:srgbClr val="231F20"/>
                </a:solidFill>
                <a:effectLst/>
                <a:ea typeface="Times New Roman" pitchFamily="18" charset="0"/>
                <a:cs typeface="Times New Roman" pitchFamily="18" charset="0"/>
              </a:rPr>
              <a:t>чуже майно, яке має певну вартість і є чужим для винної особи (наприклад, речі (рухомі й нерухомі), грошові кошти, цінні метали, цінні папери тощо), а також право на майно та дії майнового характеру, вода, електрична та теплова енергія.</a:t>
            </a:r>
            <a:endParaRPr kumimoji="0" lang="uk-UA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88640"/>
            <a:ext cx="8640960" cy="64087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aseline="-25000" dirty="0"/>
              <a:t>Не є предметом </a:t>
            </a:r>
            <a:r>
              <a:rPr lang="ru-RU" sz="3200" baseline="-25000" dirty="0" err="1"/>
              <a:t>кр</a:t>
            </a:r>
            <a:r>
              <a:rPr lang="ru-RU" sz="3200" baseline="-25000" dirty="0"/>
              <a:t>. пр. </a:t>
            </a:r>
            <a:r>
              <a:rPr lang="ru-RU" sz="3200" baseline="-25000" dirty="0" err="1"/>
              <a:t>проти</a:t>
            </a:r>
            <a:r>
              <a:rPr lang="ru-RU" sz="3200" baseline="-25000" dirty="0"/>
              <a:t> </a:t>
            </a:r>
            <a:r>
              <a:rPr lang="ru-RU" sz="3200" baseline="-25000" dirty="0" err="1"/>
              <a:t>власності</a:t>
            </a:r>
            <a:r>
              <a:rPr lang="ru-RU" sz="3200" baseline="-25000" dirty="0"/>
              <a:t>:</a:t>
            </a:r>
            <a:endParaRPr lang="ru-RU" sz="3200" dirty="0"/>
          </a:p>
          <a:p>
            <a:pPr marL="0" indent="358775">
              <a:buFont typeface="Arial" pitchFamily="34" charset="0"/>
              <a:buChar char="•"/>
            </a:pPr>
            <a:r>
              <a:rPr lang="uk-UA" sz="3200" baseline="-25000" dirty="0"/>
              <a:t>природні багатства в їх природному стані;</a:t>
            </a:r>
          </a:p>
          <a:p>
            <a:pPr marL="0" indent="358775">
              <a:buFont typeface="Arial" pitchFamily="34" charset="0"/>
              <a:buChar char="•"/>
            </a:pPr>
            <a:r>
              <a:rPr lang="uk-UA" sz="3200" baseline="-25000" dirty="0"/>
              <a:t>вогнепальна зброя (крім </a:t>
            </a:r>
            <a:r>
              <a:rPr lang="uk-UA" sz="3200" baseline="-25000" dirty="0" err="1"/>
              <a:t>гладкоствольної</a:t>
            </a:r>
            <a:r>
              <a:rPr lang="uk-UA" sz="3200" baseline="-25000" dirty="0"/>
              <a:t> мисливської), бойові припаси, вибухові речовини, вибухові пристрої чи радіоактивні матеріали;</a:t>
            </a:r>
          </a:p>
          <a:p>
            <a:pPr marL="0" indent="358775">
              <a:buFont typeface="Arial" pitchFamily="34" charset="0"/>
              <a:buChar char="•"/>
            </a:pPr>
            <a:r>
              <a:rPr lang="ru-RU" sz="3200" baseline="-25000" dirty="0" err="1"/>
              <a:t>транспортні</a:t>
            </a:r>
            <a:r>
              <a:rPr lang="ru-RU" sz="3200" baseline="-25000" dirty="0"/>
              <a:t> </a:t>
            </a:r>
            <a:r>
              <a:rPr lang="ru-RU" sz="3200" baseline="-25000" dirty="0" err="1"/>
              <a:t>засоби</a:t>
            </a:r>
            <a:r>
              <a:rPr lang="ru-RU" sz="3200" baseline="-25000" dirty="0"/>
              <a:t>;</a:t>
            </a:r>
          </a:p>
          <a:p>
            <a:pPr marL="0" indent="358775">
              <a:buFont typeface="Arial" pitchFamily="34" charset="0"/>
              <a:buChar char="•"/>
            </a:pPr>
            <a:r>
              <a:rPr lang="ru-RU" sz="3200" baseline="-25000" dirty="0" err="1"/>
              <a:t>тіло</a:t>
            </a:r>
            <a:r>
              <a:rPr lang="ru-RU" sz="3200" baseline="-25000" dirty="0"/>
              <a:t> (останки, прах) </a:t>
            </a:r>
            <a:r>
              <a:rPr lang="ru-RU" sz="3200" baseline="-25000" dirty="0" err="1"/>
              <a:t>померлого</a:t>
            </a:r>
            <a:r>
              <a:rPr lang="ru-RU" sz="3200" baseline="-25000" dirty="0"/>
              <a:t>, урна </a:t>
            </a:r>
            <a:r>
              <a:rPr lang="ru-RU" sz="3200" baseline="-25000" dirty="0" err="1"/>
              <a:t>з</a:t>
            </a:r>
            <a:r>
              <a:rPr lang="ru-RU" sz="3200" baseline="-25000" dirty="0"/>
              <a:t> прахом </a:t>
            </a:r>
            <a:r>
              <a:rPr lang="ru-RU" sz="3200" baseline="-25000" dirty="0" err="1"/>
              <a:t>померлого</a:t>
            </a:r>
            <a:r>
              <a:rPr lang="ru-RU" sz="3200" baseline="-25000" dirty="0"/>
              <a:t>, </a:t>
            </a:r>
            <a:r>
              <a:rPr lang="ru-RU" sz="3200" baseline="-25000" dirty="0" err="1"/>
              <a:t>предмети</a:t>
            </a:r>
            <a:r>
              <a:rPr lang="ru-RU" sz="3200" baseline="-25000" dirty="0"/>
              <a:t>, </a:t>
            </a:r>
            <a:r>
              <a:rPr lang="ru-RU" sz="3200" baseline="-25000" dirty="0" err="1"/>
              <a:t>що</a:t>
            </a:r>
            <a:r>
              <a:rPr lang="ru-RU" sz="3200" baseline="-25000" dirty="0"/>
              <a:t> </a:t>
            </a:r>
            <a:r>
              <a:rPr lang="ru-RU" sz="3200" baseline="-25000" dirty="0" err="1"/>
              <a:t>знаходяться</a:t>
            </a:r>
            <a:r>
              <a:rPr lang="ru-RU" sz="3200" baseline="-25000" dirty="0"/>
              <a:t> на (в) </a:t>
            </a:r>
            <a:r>
              <a:rPr lang="ru-RU" sz="3200" baseline="-25000" dirty="0" err="1"/>
              <a:t>могилі</a:t>
            </a:r>
            <a:r>
              <a:rPr lang="ru-RU" sz="3200" baseline="-25000" dirty="0"/>
              <a:t>, </a:t>
            </a:r>
            <a:r>
              <a:rPr lang="ru-RU" sz="3200" baseline="-25000" dirty="0" err="1"/>
              <a:t>в</a:t>
            </a:r>
            <a:r>
              <a:rPr lang="ru-RU" sz="3200" baseline="-25000" dirty="0"/>
              <a:t> </a:t>
            </a:r>
            <a:r>
              <a:rPr lang="ru-RU" sz="3200" baseline="-25000" dirty="0" err="1"/>
              <a:t>іншому</a:t>
            </a:r>
            <a:r>
              <a:rPr lang="ru-RU" sz="3200" baseline="-25000" dirty="0"/>
              <a:t> </a:t>
            </a:r>
            <a:r>
              <a:rPr lang="ru-RU" sz="3200" baseline="-25000" dirty="0" err="1"/>
              <a:t>місці</a:t>
            </a:r>
            <a:r>
              <a:rPr lang="ru-RU" sz="3200" baseline="-25000" dirty="0"/>
              <a:t> </a:t>
            </a:r>
            <a:r>
              <a:rPr lang="ru-RU" sz="3200" baseline="-25000" dirty="0" err="1"/>
              <a:t>поховання</a:t>
            </a:r>
            <a:r>
              <a:rPr lang="ru-RU" sz="3200" baseline="-25000" dirty="0"/>
              <a:t>, на </a:t>
            </a:r>
            <a:r>
              <a:rPr lang="ru-RU" sz="3200" baseline="-25000" dirty="0" err="1"/>
              <a:t>тілі</a:t>
            </a:r>
            <a:r>
              <a:rPr lang="ru-RU" sz="3200" baseline="-25000" dirty="0"/>
              <a:t> (останках, </a:t>
            </a:r>
            <a:r>
              <a:rPr lang="ru-RU" sz="3200" baseline="-25000" dirty="0" err="1"/>
              <a:t>прахові</a:t>
            </a:r>
            <a:r>
              <a:rPr lang="ru-RU" sz="3200" baseline="-25000" dirty="0"/>
              <a:t>) </a:t>
            </a:r>
            <a:r>
              <a:rPr lang="ru-RU" sz="3200" baseline="-25000" dirty="0" err="1"/>
              <a:t>померлого</a:t>
            </a:r>
            <a:r>
              <a:rPr lang="ru-RU" sz="3200" baseline="-25000" dirty="0"/>
              <a:t>;</a:t>
            </a:r>
          </a:p>
          <a:p>
            <a:pPr marL="0" indent="358775">
              <a:buFont typeface="Arial" pitchFamily="34" charset="0"/>
              <a:buChar char="•"/>
            </a:pPr>
            <a:r>
              <a:rPr lang="uk-UA" sz="3200" baseline="-25000" dirty="0"/>
              <a:t>наркотичні засоби, психотропні речовини, їх аналоги та прекурсори, обладнання, призначене для виготовлення наркотичних засобів, психотропних речовин, їх аналогів;</a:t>
            </a:r>
          </a:p>
          <a:p>
            <a:pPr marL="0" indent="358775">
              <a:buFont typeface="Arial" pitchFamily="34" charset="0"/>
              <a:buChar char="•"/>
            </a:pPr>
            <a:r>
              <a:rPr lang="uk-UA" sz="3200" baseline="-25000" dirty="0"/>
              <a:t>офіційні чи приватні документи (паспорти або інші важливі особисті документи), що не мають грошової оцінки та мінової властивості, штампи й печатки;</a:t>
            </a:r>
          </a:p>
          <a:p>
            <a:pPr marL="0" indent="358775">
              <a:buFont typeface="Arial" pitchFamily="34" charset="0"/>
              <a:buChar char="•"/>
            </a:pPr>
            <a:r>
              <a:rPr lang="ru-RU" sz="3200" baseline="-25000" dirty="0" err="1"/>
              <a:t>військове</a:t>
            </a:r>
            <a:r>
              <a:rPr lang="ru-RU" sz="3200" baseline="-25000" dirty="0"/>
              <a:t> </a:t>
            </a:r>
            <a:r>
              <a:rPr lang="ru-RU" sz="3200" baseline="-25000" dirty="0" err="1"/>
              <a:t>майно</a:t>
            </a:r>
            <a:r>
              <a:rPr lang="ru-RU" sz="3200" baseline="-25000" dirty="0"/>
              <a:t>;</a:t>
            </a:r>
          </a:p>
          <a:p>
            <a:pPr marL="0" indent="358775">
              <a:buFont typeface="Arial" pitchFamily="34" charset="0"/>
              <a:buChar char="•"/>
            </a:pPr>
            <a:r>
              <a:rPr lang="ru-RU" sz="3200" baseline="-25000" dirty="0" err="1"/>
              <a:t>речі</a:t>
            </a:r>
            <a:r>
              <a:rPr lang="ru-RU" sz="3200" baseline="-25000" dirty="0"/>
              <a:t>, </a:t>
            </a:r>
            <a:r>
              <a:rPr lang="ru-RU" sz="3200" baseline="-25000" dirty="0" err="1"/>
              <a:t>що</a:t>
            </a:r>
            <a:r>
              <a:rPr lang="ru-RU" sz="3200" baseline="-25000" dirty="0"/>
              <a:t> </a:t>
            </a:r>
            <a:r>
              <a:rPr lang="ru-RU" sz="3200" baseline="-25000" dirty="0" err="1"/>
              <a:t>знаходяться</a:t>
            </a:r>
            <a:r>
              <a:rPr lang="ru-RU" sz="3200" baseline="-25000" dirty="0"/>
              <a:t> при </a:t>
            </a:r>
            <a:r>
              <a:rPr lang="ru-RU" sz="3200" baseline="-25000" dirty="0" err="1"/>
              <a:t>вбитих</a:t>
            </a:r>
            <a:r>
              <a:rPr lang="ru-RU" sz="3200" baseline="-25000" dirty="0"/>
              <a:t> </a:t>
            </a:r>
            <a:r>
              <a:rPr lang="ru-RU" sz="3200" baseline="-25000" dirty="0" err="1"/>
              <a:t>чи</a:t>
            </a:r>
            <a:r>
              <a:rPr lang="ru-RU" sz="3200" baseline="-25000" dirty="0"/>
              <a:t> </a:t>
            </a:r>
            <a:r>
              <a:rPr lang="ru-RU" sz="3200" baseline="-25000" dirty="0" err="1"/>
              <a:t>поранених</a:t>
            </a:r>
            <a:r>
              <a:rPr lang="ru-RU" sz="3200" baseline="-25000" dirty="0"/>
              <a:t> на </a:t>
            </a:r>
            <a:r>
              <a:rPr lang="ru-RU" sz="3200" baseline="-25000" dirty="0" err="1"/>
              <a:t>полі</a:t>
            </a:r>
            <a:r>
              <a:rPr lang="ru-RU" sz="3200" baseline="-25000" dirty="0"/>
              <a:t> бою </a:t>
            </a:r>
            <a:r>
              <a:rPr lang="ru-RU" sz="3200" baseline="-25000" dirty="0" err="1"/>
              <a:t>тощо</a:t>
            </a:r>
            <a:r>
              <a:rPr lang="ru-RU" sz="3200" baseline="-25000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188640"/>
            <a:ext cx="8712968" cy="460851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3200" b="1" i="1" dirty="0" err="1"/>
              <a:t>Суб'єктивна</a:t>
            </a:r>
            <a:r>
              <a:rPr lang="ru-RU" sz="3200" b="1" i="1" dirty="0"/>
              <a:t> сторона </a:t>
            </a:r>
            <a:endParaRPr lang="ru-RU" sz="3200" dirty="0"/>
          </a:p>
          <a:p>
            <a:pPr marL="0" indent="0" algn="just">
              <a:spcBef>
                <a:spcPts val="0"/>
              </a:spcBef>
              <a:buNone/>
            </a:pPr>
            <a:r>
              <a:rPr lang="ru-RU" sz="3200" dirty="0"/>
              <a:t>Для </a:t>
            </a:r>
            <a:r>
              <a:rPr lang="ru-RU" sz="3200" dirty="0" err="1"/>
              <a:t>більшості</a:t>
            </a:r>
            <a:r>
              <a:rPr lang="ru-RU" sz="3200" dirty="0"/>
              <a:t> </a:t>
            </a:r>
            <a:r>
              <a:rPr lang="ru-RU" sz="3200" dirty="0" err="1"/>
              <a:t>кр</a:t>
            </a:r>
            <a:r>
              <a:rPr lang="ru-RU" sz="3200" dirty="0"/>
              <a:t>. пр. - </a:t>
            </a:r>
            <a:r>
              <a:rPr lang="ru-RU" sz="3200" dirty="0" err="1"/>
              <a:t>умисна</a:t>
            </a:r>
            <a:r>
              <a:rPr lang="ru-RU" sz="3200" dirty="0"/>
              <a:t> форма вини, як правило у </a:t>
            </a:r>
            <a:r>
              <a:rPr lang="ru-RU" sz="3200" dirty="0" err="1"/>
              <a:t>виді</a:t>
            </a:r>
            <a:r>
              <a:rPr lang="ru-RU" sz="3200" dirty="0"/>
              <a:t> прямого </a:t>
            </a:r>
            <a:r>
              <a:rPr lang="ru-RU" sz="3200" dirty="0" err="1"/>
              <a:t>умислу</a:t>
            </a:r>
            <a:r>
              <a:rPr lang="ru-RU" sz="3200" dirty="0"/>
              <a:t>. 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3200" dirty="0"/>
          </a:p>
          <a:p>
            <a:pPr marL="0" indent="0" algn="just">
              <a:spcBef>
                <a:spcPts val="0"/>
              </a:spcBef>
              <a:buNone/>
            </a:pPr>
            <a:r>
              <a:rPr lang="ru-RU" sz="3200" b="1" i="1" dirty="0" err="1"/>
              <a:t>Майже</a:t>
            </a:r>
            <a:r>
              <a:rPr lang="ru-RU" sz="3200" b="1" i="1" dirty="0"/>
              <a:t> </a:t>
            </a:r>
            <a:r>
              <a:rPr lang="ru-RU" sz="3200" b="1" i="1" dirty="0" err="1"/>
              <a:t>всі</a:t>
            </a:r>
            <a:r>
              <a:rPr lang="ru-RU" sz="3200" b="1" i="1" dirty="0"/>
              <a:t> </a:t>
            </a:r>
            <a:r>
              <a:rPr lang="ru-RU" sz="3200" b="1" i="1" dirty="0" err="1"/>
              <a:t>кр</a:t>
            </a:r>
            <a:r>
              <a:rPr lang="ru-RU" sz="3200" b="1" i="1" dirty="0"/>
              <a:t>. пр. </a:t>
            </a:r>
            <a:r>
              <a:rPr lang="ru-RU" sz="3200" b="1" i="1" dirty="0" err="1"/>
              <a:t>проти</a:t>
            </a:r>
            <a:r>
              <a:rPr lang="ru-RU" sz="3200" b="1" i="1" dirty="0"/>
              <a:t> </a:t>
            </a:r>
            <a:r>
              <a:rPr lang="ru-RU" sz="3200" b="1" i="1" dirty="0" err="1"/>
              <a:t>власності</a:t>
            </a:r>
            <a:r>
              <a:rPr lang="ru-RU" sz="3200" dirty="0"/>
              <a:t> </a:t>
            </a:r>
            <a:r>
              <a:rPr lang="ru-RU" sz="3200" b="1" i="1" dirty="0" err="1"/>
              <a:t>вчинюються</a:t>
            </a:r>
            <a:r>
              <a:rPr lang="ru-RU" sz="3200" b="1" i="1" dirty="0"/>
              <a:t> </a:t>
            </a:r>
            <a:r>
              <a:rPr lang="ru-RU" sz="3200" b="1" i="1" dirty="0" err="1"/>
              <a:t>із</a:t>
            </a:r>
            <a:r>
              <a:rPr lang="ru-RU" sz="3200" b="1" i="1" dirty="0"/>
              <a:t> </a:t>
            </a:r>
            <a:r>
              <a:rPr lang="ru-RU" sz="3200" b="1" i="1" dirty="0" err="1"/>
              <a:t>із</a:t>
            </a:r>
            <a:r>
              <a:rPr lang="ru-RU" sz="3200" b="1" i="1" dirty="0"/>
              <a:t> </a:t>
            </a:r>
            <a:r>
              <a:rPr lang="ru-RU" sz="3200" b="1" i="1" dirty="0" err="1"/>
              <a:t>корисливих</a:t>
            </a:r>
            <a:r>
              <a:rPr lang="ru-RU" sz="3200" b="1" i="1" dirty="0"/>
              <a:t> </a:t>
            </a:r>
            <a:r>
              <a:rPr lang="ru-RU" sz="3200" b="1" i="1" dirty="0" err="1"/>
              <a:t>мотивів</a:t>
            </a:r>
            <a:r>
              <a:rPr lang="ru-RU" sz="3200" b="1" i="1" dirty="0"/>
              <a:t> з метою</a:t>
            </a:r>
            <a:r>
              <a:rPr lang="ru-RU" sz="3200" dirty="0"/>
              <a:t> </a:t>
            </a:r>
            <a:r>
              <a:rPr lang="ru-RU" sz="3200" dirty="0" err="1"/>
              <a:t>неправомірного</a:t>
            </a:r>
            <a:r>
              <a:rPr lang="ru-RU" sz="3200" dirty="0"/>
              <a:t> </a:t>
            </a:r>
            <a:r>
              <a:rPr lang="ru-RU" sz="3200" dirty="0" err="1"/>
              <a:t>збагачення</a:t>
            </a:r>
            <a:r>
              <a:rPr lang="ru-RU" sz="3200" dirty="0"/>
              <a:t>, нелегального </a:t>
            </a:r>
            <a:r>
              <a:rPr lang="ru-RU" sz="3200" dirty="0" err="1"/>
              <a:t>набуття</a:t>
            </a:r>
            <a:r>
              <a:rPr lang="ru-RU" sz="3200" dirty="0"/>
              <a:t> майна, грошей, </a:t>
            </a:r>
            <a:r>
              <a:rPr lang="ru-RU" sz="3200" dirty="0" err="1"/>
              <a:t>цінностей</a:t>
            </a:r>
            <a:r>
              <a:rPr lang="ru-RU" sz="3200" b="1" i="1" dirty="0"/>
              <a:t> </a:t>
            </a:r>
          </a:p>
        </p:txBody>
      </p:sp>
      <p:pic>
        <p:nvPicPr>
          <p:cNvPr id="22530" name="Picture 2" descr="ÐÐ°ÑÑÐ¸Ð½ÐºÐ¸ Ð¿Ð¾ Ð·Ð°Ð¿ÑÐ¾ÑÑ ÐºÐ¾ÑÑÑÑÑ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4175566"/>
            <a:ext cx="3294338" cy="25433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260648"/>
            <a:ext cx="8640960" cy="640871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358775" algn="just">
              <a:buNone/>
            </a:pP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кр</a:t>
            </a:r>
            <a:r>
              <a:rPr lang="ru-RU" dirty="0"/>
              <a:t>. пр. </a:t>
            </a:r>
            <a:r>
              <a:rPr lang="ru-RU" dirty="0" err="1"/>
              <a:t>проти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</a:t>
            </a:r>
            <a:r>
              <a:rPr lang="ru-RU" dirty="0" err="1"/>
              <a:t>розподіляються</a:t>
            </a:r>
            <a:r>
              <a:rPr lang="ru-RU" dirty="0"/>
              <a:t> на три </a:t>
            </a:r>
            <a:r>
              <a:rPr lang="ru-RU" dirty="0" err="1"/>
              <a:t>групи</a:t>
            </a:r>
            <a:r>
              <a:rPr lang="ru-RU" dirty="0"/>
              <a:t>:</a:t>
            </a:r>
          </a:p>
          <a:p>
            <a:pPr marL="0" indent="358775" algn="just">
              <a:buNone/>
            </a:pPr>
            <a:r>
              <a:rPr lang="ru-RU" b="1" dirty="0"/>
              <a:t>I. </a:t>
            </a:r>
            <a:r>
              <a:rPr lang="ru-RU" dirty="0" err="1"/>
              <a:t>Заволодіння</a:t>
            </a:r>
            <a:r>
              <a:rPr lang="ru-RU" dirty="0"/>
              <a:t> чужим </a:t>
            </a:r>
            <a:r>
              <a:rPr lang="ru-RU" dirty="0" err="1"/>
              <a:t>майном</a:t>
            </a:r>
            <a:r>
              <a:rPr lang="ru-RU" dirty="0"/>
              <a:t> шляхом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вилучення</a:t>
            </a:r>
            <a:r>
              <a:rPr lang="ru-RU" dirty="0"/>
              <a:t> (</a:t>
            </a:r>
            <a:r>
              <a:rPr lang="ru-RU" dirty="0" err="1"/>
              <a:t>крадіжка</a:t>
            </a:r>
            <a:r>
              <a:rPr lang="ru-RU" dirty="0"/>
              <a:t> (ст. 185 КК), </a:t>
            </a:r>
            <a:r>
              <a:rPr lang="ru-RU" dirty="0" err="1"/>
              <a:t>грабіж</a:t>
            </a:r>
            <a:r>
              <a:rPr lang="ru-RU" dirty="0"/>
              <a:t> (ст. 186 КК), </a:t>
            </a:r>
            <a:r>
              <a:rPr lang="ru-RU" dirty="0" err="1"/>
              <a:t>розбій</a:t>
            </a:r>
            <a:r>
              <a:rPr lang="ru-RU" dirty="0"/>
              <a:t> (ст. 187 КК), </a:t>
            </a:r>
            <a:r>
              <a:rPr lang="ru-RU" dirty="0" err="1"/>
              <a:t>вимагання</a:t>
            </a:r>
            <a:r>
              <a:rPr lang="ru-RU" dirty="0"/>
              <a:t> (ст. 189 КК), </a:t>
            </a:r>
            <a:r>
              <a:rPr lang="ru-RU" dirty="0" err="1"/>
              <a:t>шахрайство</a:t>
            </a:r>
            <a:r>
              <a:rPr lang="ru-RU" dirty="0"/>
              <a:t> (ст. 190 КК), </a:t>
            </a:r>
            <a:r>
              <a:rPr lang="ru-RU" dirty="0" err="1"/>
              <a:t>привласнення</a:t>
            </a:r>
            <a:r>
              <a:rPr lang="ru-RU" dirty="0"/>
              <a:t>, </a:t>
            </a:r>
            <a:r>
              <a:rPr lang="ru-RU" dirty="0" err="1"/>
              <a:t>розтрата</a:t>
            </a:r>
            <a:r>
              <a:rPr lang="ru-RU" dirty="0"/>
              <a:t> майна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заволодіння</a:t>
            </a:r>
            <a:r>
              <a:rPr lang="ru-RU" dirty="0"/>
              <a:t> ним шляхом </a:t>
            </a:r>
            <a:r>
              <a:rPr lang="ru-RU" dirty="0" err="1"/>
              <a:t>зловживання</a:t>
            </a:r>
            <a:r>
              <a:rPr lang="ru-RU" dirty="0"/>
              <a:t> </a:t>
            </a:r>
            <a:r>
              <a:rPr lang="ru-RU" dirty="0" err="1"/>
              <a:t>службовим</a:t>
            </a:r>
            <a:r>
              <a:rPr lang="ru-RU" dirty="0"/>
              <a:t> становищем (ст. 191 КК)</a:t>
            </a:r>
            <a:r>
              <a:rPr lang="uk-UA" dirty="0"/>
              <a:t>.</a:t>
            </a:r>
            <a:endParaRPr lang="ru-RU" dirty="0"/>
          </a:p>
          <a:p>
            <a:pPr marL="0" indent="358775" algn="just">
              <a:buNone/>
            </a:pPr>
            <a:r>
              <a:rPr lang="ru-RU" b="1" dirty="0"/>
              <a:t>II. </a:t>
            </a:r>
            <a:r>
              <a:rPr lang="ru-RU" dirty="0" err="1"/>
              <a:t>Заволодіння</a:t>
            </a:r>
            <a:r>
              <a:rPr lang="ru-RU" dirty="0"/>
              <a:t> чужим </a:t>
            </a:r>
            <a:r>
              <a:rPr lang="ru-RU" dirty="0" err="1"/>
              <a:t>майном</a:t>
            </a:r>
            <a:r>
              <a:rPr lang="ru-RU" dirty="0"/>
              <a:t> без </a:t>
            </a:r>
            <a:r>
              <a:rPr lang="ru-RU" dirty="0" err="1"/>
              <a:t>ознак</a:t>
            </a:r>
            <a:r>
              <a:rPr lang="ru-RU" dirty="0"/>
              <a:t> </a:t>
            </a:r>
            <a:r>
              <a:rPr lang="ru-RU" dirty="0" err="1"/>
              <a:t>викрадення</a:t>
            </a:r>
            <a:r>
              <a:rPr lang="ru-RU" dirty="0"/>
              <a:t> (шляхом обману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зловживання</a:t>
            </a:r>
            <a:r>
              <a:rPr lang="ru-RU" dirty="0"/>
              <a:t> </a:t>
            </a:r>
            <a:r>
              <a:rPr lang="ru-RU" dirty="0" err="1"/>
              <a:t>довірою</a:t>
            </a:r>
            <a:r>
              <a:rPr lang="ru-RU" dirty="0"/>
              <a:t>(ст. 192 К К), </a:t>
            </a:r>
            <a:r>
              <a:rPr lang="ru-RU" dirty="0" err="1"/>
              <a:t>привласнення</a:t>
            </a:r>
            <a:r>
              <a:rPr lang="ru-RU" dirty="0"/>
              <a:t> особою </a:t>
            </a:r>
            <a:r>
              <a:rPr lang="ru-RU" dirty="0" err="1"/>
              <a:t>знайденого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чужого майна,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випадково</a:t>
            </a:r>
            <a:r>
              <a:rPr lang="ru-RU" dirty="0"/>
              <a:t> </a:t>
            </a:r>
            <a:r>
              <a:rPr lang="ru-RU" dirty="0" err="1"/>
              <a:t>опинилося</a:t>
            </a:r>
            <a:r>
              <a:rPr lang="ru-RU" dirty="0"/>
              <a:t> у </a:t>
            </a:r>
            <a:r>
              <a:rPr lang="ru-RU" dirty="0" err="1"/>
              <a:t>неї</a:t>
            </a:r>
            <a:r>
              <a:rPr lang="ru-RU" dirty="0"/>
              <a:t> (ст. 193 КК)</a:t>
            </a:r>
            <a:r>
              <a:rPr lang="uk-UA" dirty="0"/>
              <a:t>.</a:t>
            </a:r>
            <a:endParaRPr lang="ru-RU" dirty="0"/>
          </a:p>
          <a:p>
            <a:pPr marL="0" indent="358775" algn="just">
              <a:buNone/>
            </a:pPr>
            <a:r>
              <a:rPr lang="uk-UA" b="1" dirty="0"/>
              <a:t>ІІ</a:t>
            </a:r>
            <a:r>
              <a:rPr lang="ru-RU" b="1" dirty="0"/>
              <a:t>I</a:t>
            </a:r>
            <a:r>
              <a:rPr lang="uk-UA" b="1" dirty="0"/>
              <a:t>. </a:t>
            </a:r>
            <a:r>
              <a:rPr lang="uk-UA" dirty="0"/>
              <a:t>Некорисливі </a:t>
            </a:r>
            <a:r>
              <a:rPr lang="uk-UA" dirty="0" err="1"/>
              <a:t>кр</a:t>
            </a:r>
            <a:r>
              <a:rPr lang="uk-UA" dirty="0"/>
              <a:t>. пр. проти власності (знищення або пошкодження чужого майна (ст.ст. 194, 196 КК), умисне пошкодження об‘єктів електроенергетики (ст. 194-1), погроза знищення майна (ст. 195 КК), порушення обов‘язків щодо охорони майна (ст. 197).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827584" y="260648"/>
            <a:ext cx="7772400" cy="18002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sz="3200" b="1" dirty="0"/>
              <a:t>ПРОЧИТАТИ</a:t>
            </a:r>
          </a:p>
          <a:p>
            <a:pPr algn="ctr">
              <a:buNone/>
            </a:pPr>
            <a:r>
              <a:rPr lang="ru-RU" sz="3200" b="1" dirty="0"/>
              <a:t>ППВС </a:t>
            </a:r>
            <a:r>
              <a:rPr lang="ru-RU" sz="3200" b="1" u="sng" dirty="0"/>
              <a:t>ПРО СУДОВУ ПРАКТИКУ У СПРАВАХ </a:t>
            </a:r>
            <a:br>
              <a:rPr lang="ru-RU" sz="3200" b="1" u="sng" dirty="0"/>
            </a:br>
            <a:r>
              <a:rPr lang="ru-RU" sz="3200" b="1" u="sng" dirty="0"/>
              <a:t>ПРО ЗЛОЧИНИ ПРОТИ ВЛАСНОСТІ </a:t>
            </a:r>
          </a:p>
        </p:txBody>
      </p:sp>
      <p:pic>
        <p:nvPicPr>
          <p:cNvPr id="44034" name="Picture 2" descr="ÐÐ°ÑÑÐ¸Ð½ÐºÐ¸ Ð¿Ð¾ Ð·Ð°Ð¿ÑÐ¾ÑÑ Ð¾Ð±ÑÐ·Ð°ÑÐµÐ»ÑÐ½Ð¾ Ðº Ð¿ÑÐ¾ÑÑÐµÐ½Ð¸Ñ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3429000"/>
            <a:ext cx="4174377" cy="3168352"/>
          </a:xfrm>
          <a:prstGeom prst="rect">
            <a:avLst/>
          </a:prstGeom>
          <a:noFill/>
        </p:spPr>
      </p:pic>
      <p:pic>
        <p:nvPicPr>
          <p:cNvPr id="44036" name="Picture 4" descr="ÐÐ°ÑÑÐ¸Ð½ÐºÐ¸ Ð¿Ð¾ Ð·Ð°Ð¿ÑÐ¾ÑÑ Ð¾Ð±ÑÐ·Ð°ÑÐµÐ»ÑÐ½Ð¾ Ðº Ð¿ÑÐ¾ÑÑÐµÐ½Ð¸Ñ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912" y="1988840"/>
            <a:ext cx="4690492" cy="242029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2935</TotalTime>
  <Words>2219</Words>
  <Application>Microsoft Office PowerPoint</Application>
  <PresentationFormat>Экран (4:3)</PresentationFormat>
  <Paragraphs>175</Paragraphs>
  <Slides>29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7" baseType="lpstr">
      <vt:lpstr>Arial</vt:lpstr>
      <vt:lpstr>Calibri</vt:lpstr>
      <vt:lpstr>Cambria</vt:lpstr>
      <vt:lpstr>Franklin Gothic Book</vt:lpstr>
      <vt:lpstr>Perpetua</vt:lpstr>
      <vt:lpstr>Times New Roman</vt:lpstr>
      <vt:lpstr>Wingdings 2</vt:lpstr>
      <vt:lpstr>Справедливость</vt:lpstr>
      <vt:lpstr>   ТЕМА 7</vt:lpstr>
      <vt:lpstr>План</vt:lpstr>
      <vt:lpstr>1. Загальна характеристика Розділу VI КК України «Кримінальні правопорушення проти власності».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</dc:title>
  <dc:creator>lenvo</dc:creator>
  <cp:lastModifiedBy>Пользователь</cp:lastModifiedBy>
  <cp:revision>297</cp:revision>
  <dcterms:created xsi:type="dcterms:W3CDTF">2018-09-05T14:57:47Z</dcterms:created>
  <dcterms:modified xsi:type="dcterms:W3CDTF">2022-11-07T20:12:52Z</dcterms:modified>
</cp:coreProperties>
</file>