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9"/>
  </p:notesMasterIdLst>
  <p:sldIdLst>
    <p:sldId id="256" r:id="rId2"/>
    <p:sldId id="257" r:id="rId3"/>
    <p:sldId id="259" r:id="rId4"/>
    <p:sldId id="270" r:id="rId5"/>
    <p:sldId id="258" r:id="rId6"/>
    <p:sldId id="260" r:id="rId7"/>
    <p:sldId id="261" r:id="rId8"/>
    <p:sldId id="263" r:id="rId9"/>
    <p:sldId id="271" r:id="rId10"/>
    <p:sldId id="262" r:id="rId11"/>
    <p:sldId id="264" r:id="rId12"/>
    <p:sldId id="265" r:id="rId13"/>
    <p:sldId id="266" r:id="rId14"/>
    <p:sldId id="268" r:id="rId15"/>
    <p:sldId id="269" r:id="rId16"/>
    <p:sldId id="272" r:id="rId17"/>
    <p:sldId id="273" r:id="rId18"/>
    <p:sldId id="274" r:id="rId19"/>
    <p:sldId id="267" r:id="rId20"/>
    <p:sldId id="276" r:id="rId21"/>
    <p:sldId id="277" r:id="rId22"/>
    <p:sldId id="279" r:id="rId23"/>
    <p:sldId id="280" r:id="rId24"/>
    <p:sldId id="282" r:id="rId25"/>
    <p:sldId id="278" r:id="rId26"/>
    <p:sldId id="275" r:id="rId27"/>
    <p:sldId id="281" r:id="rId28"/>
  </p:sldIdLst>
  <p:sldSz cx="9144000" cy="5143500" type="screen16x9"/>
  <p:notesSz cx="6858000" cy="9144000"/>
  <p:embeddedFontLst>
    <p:embeddedFont>
      <p:font typeface="Roboto Condensed Light" panose="020B0604020202020204" charset="0"/>
      <p:regular r:id="rId30"/>
      <p:bold r:id="rId31"/>
      <p:italic r:id="rId32"/>
      <p:boldItalic r:id="rId33"/>
    </p:embeddedFont>
    <p:embeddedFont>
      <p:font typeface="Arvo" panose="020B060402020202020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Roboto Condensed"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25D08E4-4CB9-4A25-91DF-C19B82DA8EF8}">
  <a:tblStyle styleId="{025D08E4-4CB9-4A25-91DF-C19B82DA8EF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7305669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8652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8309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3023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9298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558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5149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0431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5878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8931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9789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9789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4221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2114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4290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8642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1680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1169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5727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85615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6843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3704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2348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3116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3679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0707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7377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4255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146303" y="1324837"/>
            <a:ext cx="5888737" cy="986766"/>
          </a:xfrm>
          <a:prstGeom prst="rect">
            <a:avLst/>
          </a:prstGeom>
        </p:spPr>
        <p:txBody>
          <a:bodyPr spcFirstLastPara="1" wrap="square" lIns="91425" tIns="91425" rIns="91425" bIns="91425" anchor="ctr" anchorCtr="0">
            <a:noAutofit/>
          </a:bodyPr>
          <a:lstStyle/>
          <a:p>
            <a:pPr lvl="0" algn="just"/>
            <a:r>
              <a:rPr lang="uk-UA" sz="3200" dirty="0" smtClean="0"/>
              <a:t>Івент-аналіз як метод обробки нечислових даних</a:t>
            </a:r>
            <a:endParaRPr sz="3200" dirty="0"/>
          </a:p>
        </p:txBody>
      </p:sp>
      <p:sp>
        <p:nvSpPr>
          <p:cNvPr id="3" name="Google Shape;184;p11"/>
          <p:cNvSpPr txBox="1">
            <a:spLocks/>
          </p:cNvSpPr>
          <p:nvPr/>
        </p:nvSpPr>
        <p:spPr>
          <a:xfrm>
            <a:off x="292608" y="2311603"/>
            <a:ext cx="5910682" cy="16751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800"/>
              <a:buFont typeface="Roboto Condensed"/>
              <a:buNone/>
              <a:defRPr sz="4800" b="1" i="0" u="none" strike="noStrike" cap="none">
                <a:solidFill>
                  <a:schemeClr val="lt1"/>
                </a:solidFill>
                <a:latin typeface="Roboto Condensed"/>
                <a:ea typeface="Roboto Condensed"/>
                <a:cs typeface="Roboto Condensed"/>
                <a:sym typeface="Roboto Condensed"/>
              </a:defRPr>
            </a:lvl1pPr>
            <a:lvl2pPr marR="0" lvl="1" algn="ctr" rtl="0">
              <a:lnSpc>
                <a:spcPct val="100000"/>
              </a:lnSpc>
              <a:spcBef>
                <a:spcPts val="0"/>
              </a:spcBef>
              <a:spcAft>
                <a:spcPts val="0"/>
              </a:spcAft>
              <a:buClr>
                <a:schemeClr val="lt1"/>
              </a:buClr>
              <a:buSzPts val="4800"/>
              <a:buFont typeface="Roboto Condensed"/>
              <a:buNone/>
              <a:defRPr sz="4800" b="1" i="0" u="none" strike="noStrike" cap="none">
                <a:solidFill>
                  <a:schemeClr val="lt1"/>
                </a:solidFill>
                <a:latin typeface="Roboto Condensed"/>
                <a:ea typeface="Roboto Condensed"/>
                <a:cs typeface="Roboto Condensed"/>
                <a:sym typeface="Roboto Condensed"/>
              </a:defRPr>
            </a:lvl2pPr>
            <a:lvl3pPr marR="0" lvl="2" algn="ctr" rtl="0">
              <a:lnSpc>
                <a:spcPct val="100000"/>
              </a:lnSpc>
              <a:spcBef>
                <a:spcPts val="0"/>
              </a:spcBef>
              <a:spcAft>
                <a:spcPts val="0"/>
              </a:spcAft>
              <a:buClr>
                <a:schemeClr val="lt1"/>
              </a:buClr>
              <a:buSzPts val="4800"/>
              <a:buFont typeface="Roboto Condensed"/>
              <a:buNone/>
              <a:defRPr sz="4800" b="1" i="0" u="none" strike="noStrike" cap="none">
                <a:solidFill>
                  <a:schemeClr val="lt1"/>
                </a:solidFill>
                <a:latin typeface="Roboto Condensed"/>
                <a:ea typeface="Roboto Condensed"/>
                <a:cs typeface="Roboto Condensed"/>
                <a:sym typeface="Roboto Condensed"/>
              </a:defRPr>
            </a:lvl3pPr>
            <a:lvl4pPr marR="0" lvl="3" algn="ctr" rtl="0">
              <a:lnSpc>
                <a:spcPct val="100000"/>
              </a:lnSpc>
              <a:spcBef>
                <a:spcPts val="0"/>
              </a:spcBef>
              <a:spcAft>
                <a:spcPts val="0"/>
              </a:spcAft>
              <a:buClr>
                <a:schemeClr val="lt1"/>
              </a:buClr>
              <a:buSzPts val="4800"/>
              <a:buFont typeface="Roboto Condensed"/>
              <a:buNone/>
              <a:defRPr sz="4800" b="1" i="0" u="none" strike="noStrike" cap="none">
                <a:solidFill>
                  <a:schemeClr val="lt1"/>
                </a:solidFill>
                <a:latin typeface="Roboto Condensed"/>
                <a:ea typeface="Roboto Condensed"/>
                <a:cs typeface="Roboto Condensed"/>
                <a:sym typeface="Roboto Condensed"/>
              </a:defRPr>
            </a:lvl4pPr>
            <a:lvl5pPr marR="0" lvl="4" algn="ctr" rtl="0">
              <a:lnSpc>
                <a:spcPct val="100000"/>
              </a:lnSpc>
              <a:spcBef>
                <a:spcPts val="0"/>
              </a:spcBef>
              <a:spcAft>
                <a:spcPts val="0"/>
              </a:spcAft>
              <a:buClr>
                <a:schemeClr val="lt1"/>
              </a:buClr>
              <a:buSzPts val="4800"/>
              <a:buFont typeface="Roboto Condensed"/>
              <a:buNone/>
              <a:defRPr sz="4800" b="1" i="0" u="none" strike="noStrike" cap="none">
                <a:solidFill>
                  <a:schemeClr val="lt1"/>
                </a:solidFill>
                <a:latin typeface="Roboto Condensed"/>
                <a:ea typeface="Roboto Condensed"/>
                <a:cs typeface="Roboto Condensed"/>
                <a:sym typeface="Roboto Condensed"/>
              </a:defRPr>
            </a:lvl5pPr>
            <a:lvl6pPr marR="0" lvl="5" algn="ctr" rtl="0">
              <a:lnSpc>
                <a:spcPct val="100000"/>
              </a:lnSpc>
              <a:spcBef>
                <a:spcPts val="0"/>
              </a:spcBef>
              <a:spcAft>
                <a:spcPts val="0"/>
              </a:spcAft>
              <a:buClr>
                <a:schemeClr val="lt1"/>
              </a:buClr>
              <a:buSzPts val="4800"/>
              <a:buFont typeface="Roboto Condensed"/>
              <a:buNone/>
              <a:defRPr sz="4800" b="1" i="0" u="none" strike="noStrike" cap="none">
                <a:solidFill>
                  <a:schemeClr val="lt1"/>
                </a:solidFill>
                <a:latin typeface="Roboto Condensed"/>
                <a:ea typeface="Roboto Condensed"/>
                <a:cs typeface="Roboto Condensed"/>
                <a:sym typeface="Roboto Condensed"/>
              </a:defRPr>
            </a:lvl6pPr>
            <a:lvl7pPr marR="0" lvl="6" algn="ctr" rtl="0">
              <a:lnSpc>
                <a:spcPct val="100000"/>
              </a:lnSpc>
              <a:spcBef>
                <a:spcPts val="0"/>
              </a:spcBef>
              <a:spcAft>
                <a:spcPts val="0"/>
              </a:spcAft>
              <a:buClr>
                <a:schemeClr val="lt1"/>
              </a:buClr>
              <a:buSzPts val="4800"/>
              <a:buFont typeface="Roboto Condensed"/>
              <a:buNone/>
              <a:defRPr sz="4800" b="1" i="0" u="none" strike="noStrike" cap="none">
                <a:solidFill>
                  <a:schemeClr val="lt1"/>
                </a:solidFill>
                <a:latin typeface="Roboto Condensed"/>
                <a:ea typeface="Roboto Condensed"/>
                <a:cs typeface="Roboto Condensed"/>
                <a:sym typeface="Roboto Condensed"/>
              </a:defRPr>
            </a:lvl7pPr>
            <a:lvl8pPr marR="0" lvl="7" algn="ctr" rtl="0">
              <a:lnSpc>
                <a:spcPct val="100000"/>
              </a:lnSpc>
              <a:spcBef>
                <a:spcPts val="0"/>
              </a:spcBef>
              <a:spcAft>
                <a:spcPts val="0"/>
              </a:spcAft>
              <a:buClr>
                <a:schemeClr val="lt1"/>
              </a:buClr>
              <a:buSzPts val="4800"/>
              <a:buFont typeface="Roboto Condensed"/>
              <a:buNone/>
              <a:defRPr sz="4800" b="1" i="0" u="none" strike="noStrike" cap="none">
                <a:solidFill>
                  <a:schemeClr val="lt1"/>
                </a:solidFill>
                <a:latin typeface="Roboto Condensed"/>
                <a:ea typeface="Roboto Condensed"/>
                <a:cs typeface="Roboto Condensed"/>
                <a:sym typeface="Roboto Condensed"/>
              </a:defRPr>
            </a:lvl8pPr>
            <a:lvl9pPr marR="0" lvl="8" algn="ctr" rtl="0">
              <a:lnSpc>
                <a:spcPct val="100000"/>
              </a:lnSpc>
              <a:spcBef>
                <a:spcPts val="0"/>
              </a:spcBef>
              <a:spcAft>
                <a:spcPts val="0"/>
              </a:spcAft>
              <a:buClr>
                <a:schemeClr val="lt1"/>
              </a:buClr>
              <a:buSzPts val="4800"/>
              <a:buFont typeface="Roboto Condensed"/>
              <a:buNone/>
              <a:defRPr sz="4800" b="1" i="0" u="none" strike="noStrike" cap="none">
                <a:solidFill>
                  <a:schemeClr val="lt1"/>
                </a:solidFill>
                <a:latin typeface="Roboto Condensed"/>
                <a:ea typeface="Roboto Condensed"/>
                <a:cs typeface="Roboto Condensed"/>
                <a:sym typeface="Roboto Condensed"/>
              </a:defRPr>
            </a:lvl9pPr>
          </a:lstStyle>
          <a:p>
            <a:r>
              <a:rPr lang="ru-RU" sz="2800" dirty="0" smtClean="0"/>
              <a:t>1</a:t>
            </a:r>
            <a:r>
              <a:rPr lang="uk-UA" sz="2800" dirty="0" smtClean="0"/>
              <a:t>. Сутність методу.</a:t>
            </a:r>
          </a:p>
          <a:p>
            <a:r>
              <a:rPr lang="uk-UA" sz="2800" dirty="0" smtClean="0"/>
              <a:t>2. Процедура і етапи.</a:t>
            </a:r>
          </a:p>
          <a:p>
            <a:r>
              <a:rPr lang="uk-UA" sz="2800" dirty="0" smtClean="0"/>
              <a:t>3. Варіації</a:t>
            </a:r>
            <a:r>
              <a:rPr lang="ru-RU" sz="2800" dirty="0" smtClean="0"/>
              <a:t>.</a:t>
            </a:r>
            <a:endParaRPr lang="ru-RU"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uk-UA" dirty="0" smtClean="0"/>
              <a:t>Процедура і етапи</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175564" y="1226183"/>
            <a:ext cx="8705089" cy="3341250"/>
          </a:xfrm>
        </p:spPr>
        <p:txBody>
          <a:bodyPr/>
          <a:lstStyle/>
          <a:p>
            <a:pPr algn="just"/>
            <a:r>
              <a:rPr lang="uk-UA" sz="1800" b="1" u="sng" dirty="0" smtClean="0">
                <a:latin typeface="Times New Roman" panose="02020603050405020304" pitchFamily="18" charset="0"/>
                <a:ea typeface="Calibri" panose="020F0502020204030204" pitchFamily="34" charset="0"/>
                <a:cs typeface="Times New Roman" panose="02020603050405020304" pitchFamily="18" charset="0"/>
              </a:rPr>
              <a:t>Методика включає в себе такі етапи:</a:t>
            </a:r>
          </a:p>
          <a:p>
            <a:pPr algn="just"/>
            <a:r>
              <a:rPr lang="uk-UA" sz="1800" b="1" dirty="0">
                <a:latin typeface="Times New Roman" panose="02020603050405020304" pitchFamily="18" charset="0"/>
                <a:ea typeface="Calibri" panose="020F0502020204030204" pitchFamily="34" charset="0"/>
                <a:cs typeface="Times New Roman" panose="02020603050405020304" pitchFamily="18" charset="0"/>
              </a:rPr>
              <a:t>2. Виділення класифікаторів. </a:t>
            </a:r>
            <a:endParaRPr lang="uk-UA" sz="1800"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uk-UA" sz="1800" dirty="0" smtClean="0">
                <a:latin typeface="Times New Roman" panose="02020603050405020304" pitchFamily="18" charset="0"/>
                <a:ea typeface="Calibri" panose="020F0502020204030204" pitchFamily="34" charset="0"/>
                <a:cs typeface="Times New Roman" panose="02020603050405020304" pitchFamily="18" charset="0"/>
              </a:rPr>
              <a:t>Е</a:t>
            </a:r>
            <a:r>
              <a:rPr lang="uk-UA" sz="1800" dirty="0">
                <a:latin typeface="Times New Roman" panose="02020603050405020304" pitchFamily="18" charset="0"/>
                <a:ea typeface="Calibri" panose="020F0502020204030204" pitchFamily="34" charset="0"/>
                <a:cs typeface="Times New Roman" panose="02020603050405020304" pitchFamily="18" charset="0"/>
              </a:rPr>
              <a:t>. Азар запропонував запровадити ще один параметр – оцінка предмета взаємодії,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що передбачає </a:t>
            </a:r>
            <a:r>
              <a:rPr lang="uk-UA" sz="1800" dirty="0">
                <a:latin typeface="Times New Roman" panose="02020603050405020304" pitchFamily="18" charset="0"/>
                <a:ea typeface="Calibri" panose="020F0502020204030204" pitchFamily="34" charset="0"/>
                <a:cs typeface="Times New Roman" panose="02020603050405020304" pitchFamily="18" charset="0"/>
              </a:rPr>
              <a:t>відповідь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на питання: </a:t>
            </a:r>
            <a:r>
              <a:rPr lang="uk-UA" sz="1800" dirty="0">
                <a:latin typeface="Times New Roman" panose="02020603050405020304" pitchFamily="18" charset="0"/>
                <a:ea typeface="Calibri" panose="020F0502020204030204" pitchFamily="34" charset="0"/>
                <a:cs typeface="Times New Roman" panose="02020603050405020304" pitchFamily="18" charset="0"/>
              </a:rPr>
              <a:t>«з якого приводу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відбувається дія?». </a:t>
            </a:r>
            <a:r>
              <a:rPr lang="uk-UA" sz="1800" dirty="0">
                <a:latin typeface="Times New Roman" panose="02020603050405020304" pitchFamily="18" charset="0"/>
                <a:ea typeface="Calibri" panose="020F0502020204030204" pitchFamily="34" charset="0"/>
                <a:cs typeface="Times New Roman" panose="02020603050405020304" pitchFamily="18" charset="0"/>
              </a:rPr>
              <a:t>В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залежності від </a:t>
            </a:r>
            <a:r>
              <a:rPr lang="uk-UA" sz="1800" dirty="0">
                <a:latin typeface="Times New Roman" panose="02020603050405020304" pitchFamily="18" charset="0"/>
                <a:ea typeface="Calibri" panose="020F0502020204030204" pitchFamily="34" charset="0"/>
                <a:cs typeface="Times New Roman" panose="02020603050405020304" pitchFamily="18" charset="0"/>
              </a:rPr>
              <a:t>цілей дослідження перелік параметрів може бути розширений: наприклад, може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бути введено </a:t>
            </a:r>
            <a:r>
              <a:rPr lang="uk-UA" sz="1800" dirty="0">
                <a:latin typeface="Times New Roman" panose="02020603050405020304" pitchFamily="18" charset="0"/>
                <a:ea typeface="Calibri" panose="020F0502020204030204" pitchFamily="34" charset="0"/>
                <a:cs typeface="Times New Roman" panose="02020603050405020304" pitchFamily="18" charset="0"/>
              </a:rPr>
              <a:t>параметр, що відображає контекст події, що аналізується. </a:t>
            </a:r>
            <a:endParaRPr lang="uk-UA" sz="18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uk-UA" sz="1800" dirty="0" smtClean="0">
                <a:latin typeface="Times New Roman" panose="02020603050405020304" pitchFamily="18" charset="0"/>
                <a:ea typeface="Calibri" panose="020F0502020204030204" pitchFamily="34" charset="0"/>
                <a:cs typeface="Times New Roman" panose="02020603050405020304" pitchFamily="18" charset="0"/>
              </a:rPr>
              <a:t>Однак </a:t>
            </a:r>
            <a:r>
              <a:rPr lang="uk-UA" sz="1800" dirty="0">
                <a:latin typeface="Times New Roman" panose="02020603050405020304" pitchFamily="18" charset="0"/>
                <a:ea typeface="Calibri" panose="020F0502020204030204" pitchFamily="34" charset="0"/>
                <a:cs typeface="Times New Roman" panose="02020603050405020304" pitchFamily="18" charset="0"/>
              </a:rPr>
              <a:t>слід пам'ятати</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 що </a:t>
            </a:r>
            <a:r>
              <a:rPr lang="uk-UA" sz="1800" dirty="0">
                <a:latin typeface="Times New Roman" panose="02020603050405020304" pitchFamily="18" charset="0"/>
                <a:ea typeface="Calibri" panose="020F0502020204030204" pitchFamily="34" charset="0"/>
                <a:cs typeface="Times New Roman" panose="02020603050405020304" pitchFamily="18" charset="0"/>
              </a:rPr>
              <a:t>об'єктом </a:t>
            </a:r>
            <a:r>
              <a:rPr lang="en-US" sz="1800" dirty="0">
                <a:latin typeface="Times New Roman" panose="02020603050405020304" pitchFamily="18" charset="0"/>
                <a:ea typeface="Calibri" panose="020F0502020204030204" pitchFamily="34" charset="0"/>
                <a:cs typeface="Times New Roman" panose="02020603050405020304" pitchFamily="18" charset="0"/>
              </a:rPr>
              <a:t>event-</a:t>
            </a:r>
            <a:r>
              <a:rPr lang="uk-UA" sz="1800" dirty="0">
                <a:latin typeface="Times New Roman" panose="02020603050405020304" pitchFamily="18" charset="0"/>
                <a:ea typeface="Calibri" panose="020F0502020204030204" pitchFamily="34" charset="0"/>
                <a:cs typeface="Times New Roman" panose="02020603050405020304" pitchFamily="18" charset="0"/>
              </a:rPr>
              <a:t>аналізу є все-таки не самі події, а повідомлення про них, що означає наявність деяких умовностей і спотворень</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 На </a:t>
            </a:r>
            <a:r>
              <a:rPr lang="uk-UA" sz="1800" dirty="0">
                <a:latin typeface="Times New Roman" panose="02020603050405020304" pitchFamily="18" charset="0"/>
                <a:ea typeface="Calibri" panose="020F0502020204030204" pitchFamily="34" charset="0"/>
                <a:cs typeface="Times New Roman" panose="02020603050405020304" pitchFamily="18" charset="0"/>
              </a:rPr>
              <a:t>цьому етапі в ході систематизації інформації заповнюється робоча таблиця, що містить у собі, зібрану інформацію та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присвоєні їй класифікатори.</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7482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uk-UA" dirty="0" smtClean="0"/>
              <a:t>Процедура і етапи</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175564" y="1226183"/>
            <a:ext cx="8705089" cy="3594534"/>
          </a:xfrm>
        </p:spPr>
        <p:txBody>
          <a:bodyPr/>
          <a:lstStyle/>
          <a:p>
            <a:pPr algn="just"/>
            <a:r>
              <a:rPr lang="uk-UA" sz="1800" b="1" u="sng" dirty="0" smtClean="0">
                <a:latin typeface="Times New Roman" panose="02020603050405020304" pitchFamily="18" charset="0"/>
                <a:ea typeface="Calibri" panose="020F0502020204030204" pitchFamily="34" charset="0"/>
                <a:cs typeface="Times New Roman" panose="02020603050405020304" pitchFamily="18" charset="0"/>
              </a:rPr>
              <a:t>Методика включає в себе такі етапи:</a:t>
            </a:r>
          </a:p>
          <a:p>
            <a:pPr algn="just"/>
            <a:r>
              <a:rPr lang="uk-UA" sz="1800" b="1" dirty="0">
                <a:latin typeface="Times New Roman" panose="02020603050405020304" pitchFamily="18" charset="0"/>
                <a:ea typeface="Calibri" panose="020F0502020204030204" pitchFamily="34" charset="0"/>
                <a:cs typeface="Times New Roman" panose="02020603050405020304" pitchFamily="18" charset="0"/>
              </a:rPr>
              <a:t>3. Підрахунок результатів. </a:t>
            </a:r>
            <a:endParaRPr lang="uk-UA" sz="1800"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uk-UA" sz="1800" dirty="0" smtClean="0">
                <a:latin typeface="Times New Roman" panose="02020603050405020304" pitchFamily="18" charset="0"/>
                <a:ea typeface="Calibri" panose="020F0502020204030204" pitchFamily="34" charset="0"/>
                <a:cs typeface="Times New Roman" panose="02020603050405020304" pitchFamily="18" charset="0"/>
              </a:rPr>
              <a:t>На </a:t>
            </a:r>
            <a:r>
              <a:rPr lang="uk-UA" sz="1800" dirty="0">
                <a:latin typeface="Times New Roman" panose="02020603050405020304" pitchFamily="18" charset="0"/>
                <a:ea typeface="Calibri" panose="020F0502020204030204" pitchFamily="34" charset="0"/>
                <a:cs typeface="Times New Roman" panose="02020603050405020304" pitchFamily="18" charset="0"/>
              </a:rPr>
              <a:t>даному етапі відбувається формування бланків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та карт </a:t>
            </a:r>
            <a:r>
              <a:rPr lang="uk-UA" sz="1800" dirty="0">
                <a:latin typeface="Times New Roman" panose="02020603050405020304" pitchFamily="18" charset="0"/>
                <a:ea typeface="Calibri" panose="020F0502020204030204" pitchFamily="34" charset="0"/>
                <a:cs typeface="Times New Roman" panose="02020603050405020304" pitchFamily="18" charset="0"/>
              </a:rPr>
              <a:t>кількісних показників, їх підрахунок та переведення в якісні характеристики. </a:t>
            </a:r>
            <a:endParaRPr lang="uk-UA" sz="18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uk-UA" sz="1800" dirty="0" smtClean="0">
                <a:latin typeface="Times New Roman" panose="02020603050405020304" pitchFamily="18" charset="0"/>
                <a:ea typeface="Calibri" panose="020F0502020204030204" pitchFamily="34" charset="0"/>
                <a:cs typeface="Times New Roman" panose="02020603050405020304" pitchFamily="18" charset="0"/>
              </a:rPr>
              <a:t>Основною </a:t>
            </a:r>
            <a:r>
              <a:rPr lang="uk-UA" sz="1800" dirty="0">
                <a:latin typeface="Times New Roman" panose="02020603050405020304" pitchFamily="18" charset="0"/>
                <a:ea typeface="Calibri" panose="020F0502020204030204" pitchFamily="34" charset="0"/>
                <a:cs typeface="Times New Roman" panose="02020603050405020304" pitchFamily="18" charset="0"/>
              </a:rPr>
              <a:t>проблемою даного етапу є складність адекватної трансляції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кількісних індикаторів </a:t>
            </a:r>
            <a:r>
              <a:rPr lang="uk-UA" sz="1800" dirty="0">
                <a:latin typeface="Times New Roman" panose="02020603050405020304" pitchFamily="18" charset="0"/>
                <a:ea typeface="Calibri" panose="020F0502020204030204" pitchFamily="34" charset="0"/>
                <a:cs typeface="Times New Roman" panose="02020603050405020304" pitchFamily="18" charset="0"/>
              </a:rPr>
              <a:t>описуваних подій у якісні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характеристики.</a:t>
            </a:r>
          </a:p>
          <a:p>
            <a:pPr lvl="0" algn="just">
              <a:buClr>
                <a:srgbClr val="C7D3E6"/>
              </a:buClr>
            </a:pPr>
            <a:r>
              <a:rPr lang="uk-UA" sz="1800" dirty="0">
                <a:latin typeface="Times New Roman" panose="02020603050405020304" pitchFamily="18" charset="0"/>
                <a:ea typeface="Calibri" panose="020F0502020204030204" pitchFamily="34" charset="0"/>
                <a:cs typeface="Times New Roman" panose="02020603050405020304" pitchFamily="18" charset="0"/>
              </a:rPr>
              <a:t>Систематизовані дані про різноманітні суспільні події зводяться в матричні таблиці, а потім </a:t>
            </a:r>
            <a:r>
              <a:rPr lang="uk-UA" sz="1800" dirty="0" err="1">
                <a:latin typeface="Times New Roman" panose="02020603050405020304" pitchFamily="18" charset="0"/>
                <a:ea typeface="Calibri" panose="020F0502020204030204" pitchFamily="34" charset="0"/>
                <a:cs typeface="Times New Roman" panose="02020603050405020304" pitchFamily="18" charset="0"/>
              </a:rPr>
              <a:t>ранжуються</a:t>
            </a:r>
            <a:r>
              <a:rPr lang="uk-UA" sz="1800" dirty="0">
                <a:latin typeface="Times New Roman" panose="02020603050405020304" pitchFamily="18" charset="0"/>
                <a:ea typeface="Calibri" panose="020F0502020204030204" pitchFamily="34" charset="0"/>
                <a:cs typeface="Times New Roman" panose="02020603050405020304" pitchFamily="18" charset="0"/>
              </a:rPr>
              <a:t> та вимірюються за допомогою комп’ютерних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програм. </a:t>
            </a:r>
            <a:r>
              <a:rPr lang="uk-UA" sz="1800" dirty="0">
                <a:latin typeface="Times New Roman" panose="02020603050405020304" pitchFamily="18" charset="0"/>
                <a:ea typeface="Calibri" panose="020F0502020204030204" pitchFamily="34" charset="0"/>
                <a:cs typeface="Times New Roman" panose="02020603050405020304" pitchFamily="18" charset="0"/>
              </a:rPr>
              <a:t>Подібний алгоритм дає змогу систематизувати інформацію та акумулювати її в бази даних. </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0954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uk-UA" dirty="0" smtClean="0"/>
              <a:t>Процедура і етапи</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175564" y="1226182"/>
            <a:ext cx="8705089" cy="3725917"/>
          </a:xfrm>
        </p:spPr>
        <p:txBody>
          <a:bodyPr/>
          <a:lstStyle/>
          <a:p>
            <a:pPr algn="just"/>
            <a:r>
              <a:rPr lang="uk-UA" sz="1800" b="1" u="sng" dirty="0" smtClean="0">
                <a:latin typeface="Times New Roman" panose="02020603050405020304" pitchFamily="18" charset="0"/>
                <a:ea typeface="Calibri" panose="020F0502020204030204" pitchFamily="34" charset="0"/>
                <a:cs typeface="Times New Roman" panose="02020603050405020304" pitchFamily="18" charset="0"/>
              </a:rPr>
              <a:t>Методика включає в себе такі етапи:</a:t>
            </a:r>
          </a:p>
          <a:p>
            <a:pPr algn="just"/>
            <a:r>
              <a:rPr lang="uk-UA" sz="1600" b="1" dirty="0">
                <a:latin typeface="Times New Roman" panose="02020603050405020304" pitchFamily="18" charset="0"/>
                <a:ea typeface="Calibri" panose="020F0502020204030204" pitchFamily="34" charset="0"/>
                <a:cs typeface="Times New Roman" panose="02020603050405020304" pitchFamily="18" charset="0"/>
              </a:rPr>
              <a:t>4. Порівняння отриманих величин. </a:t>
            </a:r>
            <a:endParaRPr lang="uk-UA" sz="1600"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uk-UA" sz="1600" dirty="0" smtClean="0">
                <a:latin typeface="Times New Roman" panose="02020603050405020304" pitchFamily="18" charset="0"/>
                <a:ea typeface="Calibri" panose="020F0502020204030204" pitchFamily="34" charset="0"/>
                <a:cs typeface="Times New Roman" panose="02020603050405020304" pitchFamily="18" charset="0"/>
              </a:rPr>
              <a:t>Даний </a:t>
            </a:r>
            <a:r>
              <a:rPr lang="uk-UA" sz="1600" dirty="0">
                <a:latin typeface="Times New Roman" panose="02020603050405020304" pitchFamily="18" charset="0"/>
                <a:ea typeface="Calibri" panose="020F0502020204030204" pitchFamily="34" charset="0"/>
                <a:cs typeface="Times New Roman" panose="02020603050405020304" pitchFamily="18" charset="0"/>
              </a:rPr>
              <a:t>етап включає </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візуалізацію кількісних </a:t>
            </a:r>
            <a:r>
              <a:rPr lang="uk-UA" sz="1600" dirty="0">
                <a:latin typeface="Times New Roman" panose="02020603050405020304" pitchFamily="18" charset="0"/>
                <a:ea typeface="Calibri" panose="020F0502020204030204" pitchFamily="34" charset="0"/>
                <a:cs typeface="Times New Roman" panose="02020603050405020304" pitchFamily="18" charset="0"/>
              </a:rPr>
              <a:t>індикаторів для подальшого </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аналізу. </a:t>
            </a:r>
            <a:r>
              <a:rPr lang="uk-UA" sz="1600" dirty="0">
                <a:latin typeface="Times New Roman" panose="02020603050405020304" pitchFamily="18" charset="0"/>
                <a:ea typeface="Calibri" panose="020F0502020204030204" pitchFamily="34" charset="0"/>
                <a:cs typeface="Times New Roman" panose="02020603050405020304" pitchFamily="18" charset="0"/>
              </a:rPr>
              <a:t>На цьому етапі </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можуть широко застосовуватись математичні </a:t>
            </a:r>
            <a:r>
              <a:rPr lang="uk-UA" sz="1600" dirty="0">
                <a:latin typeface="Times New Roman" panose="02020603050405020304" pitchFamily="18" charset="0"/>
                <a:ea typeface="Calibri" panose="020F0502020204030204" pitchFamily="34" charset="0"/>
                <a:cs typeface="Times New Roman" panose="02020603050405020304" pitchFamily="18" charset="0"/>
              </a:rPr>
              <a:t>та статистичні методи. </a:t>
            </a: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uk-UA" sz="1600" dirty="0" smtClean="0">
                <a:latin typeface="Times New Roman" panose="02020603050405020304" pitchFamily="18" charset="0"/>
                <a:ea typeface="Calibri" panose="020F0502020204030204" pitchFamily="34" charset="0"/>
                <a:cs typeface="Times New Roman" panose="02020603050405020304" pitchFamily="18" charset="0"/>
              </a:rPr>
              <a:t>Наприклад аналіз </a:t>
            </a:r>
            <a:r>
              <a:rPr lang="uk-UA" sz="1600" dirty="0">
                <a:latin typeface="Times New Roman" panose="02020603050405020304" pitchFamily="18" charset="0"/>
                <a:ea typeface="Calibri" panose="020F0502020204030204" pitchFamily="34" charset="0"/>
                <a:cs typeface="Times New Roman" panose="02020603050405020304" pitchFamily="18" charset="0"/>
              </a:rPr>
              <a:t>часових рядів, де дані подаються </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у вигляді </a:t>
            </a:r>
            <a:r>
              <a:rPr lang="uk-UA" sz="1600" dirty="0">
                <a:latin typeface="Times New Roman" panose="02020603050405020304" pitchFamily="18" charset="0"/>
                <a:ea typeface="Calibri" panose="020F0502020204030204" pitchFamily="34" charset="0"/>
                <a:cs typeface="Times New Roman" panose="02020603050405020304" pitchFamily="18" charset="0"/>
              </a:rPr>
              <a:t>послідовностей вимірювань, упорядкованих у чітко визначені моменти часу. </a:t>
            </a: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uk-UA" sz="1600" dirty="0" smtClean="0">
                <a:latin typeface="Times New Roman" panose="02020603050405020304" pitchFamily="18" charset="0"/>
                <a:ea typeface="Calibri" panose="020F0502020204030204" pitchFamily="34" charset="0"/>
                <a:cs typeface="Times New Roman" panose="02020603050405020304" pitchFamily="18" charset="0"/>
              </a:rPr>
              <a:t>Згодом</a:t>
            </a:r>
            <a:r>
              <a:rPr lang="uk-UA" sz="1600" dirty="0">
                <a:latin typeface="Times New Roman" panose="02020603050405020304" pitchFamily="18" charset="0"/>
                <a:ea typeface="Calibri" panose="020F0502020204030204" pitchFamily="34" charset="0"/>
                <a:cs typeface="Times New Roman" panose="02020603050405020304" pitchFamily="18" charset="0"/>
              </a:rPr>
              <a:t>, вибудовується лінія тренду та сезонність, які є </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основними компонентами </a:t>
            </a:r>
            <a:r>
              <a:rPr lang="uk-UA" sz="1600" dirty="0">
                <a:latin typeface="Times New Roman" panose="02020603050405020304" pitchFamily="18" charset="0"/>
                <a:ea typeface="Calibri" panose="020F0502020204030204" pitchFamily="34" charset="0"/>
                <a:cs typeface="Times New Roman" panose="02020603050405020304" pitchFamily="18" charset="0"/>
              </a:rPr>
              <a:t>часового </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ряду. </a:t>
            </a:r>
            <a:r>
              <a:rPr lang="uk-UA" sz="1600" dirty="0">
                <a:latin typeface="Times New Roman" panose="02020603050405020304" pitchFamily="18" charset="0"/>
                <a:ea typeface="Calibri" panose="020F0502020204030204" pitchFamily="34" charset="0"/>
                <a:cs typeface="Times New Roman" panose="02020603050405020304" pitchFamily="18" charset="0"/>
              </a:rPr>
              <a:t>Потім за результатами отриманих даних можна простежити динаміку змін і спрогнозувати майбутні зміни. </a:t>
            </a: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uk-UA" sz="1600" dirty="0" smtClean="0">
                <a:latin typeface="Times New Roman" panose="02020603050405020304" pitchFamily="18" charset="0"/>
                <a:ea typeface="Calibri" panose="020F0502020204030204" pitchFamily="34" charset="0"/>
                <a:cs typeface="Times New Roman" panose="02020603050405020304" pitchFamily="18" charset="0"/>
              </a:rPr>
              <a:t>Даний </a:t>
            </a:r>
            <a:r>
              <a:rPr lang="uk-UA" sz="1600" dirty="0">
                <a:latin typeface="Times New Roman" panose="02020603050405020304" pitchFamily="18" charset="0"/>
                <a:ea typeface="Calibri" panose="020F0502020204030204" pitchFamily="34" charset="0"/>
                <a:cs typeface="Times New Roman" panose="02020603050405020304" pitchFamily="18" charset="0"/>
              </a:rPr>
              <a:t>вид аналізу проводиться з метою зрозуміти і описати механізм, що породжує </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якесь значення </a:t>
            </a:r>
            <a:r>
              <a:rPr lang="uk-UA" sz="1600" dirty="0">
                <a:latin typeface="Times New Roman" panose="02020603050405020304" pitchFamily="18" charset="0"/>
                <a:ea typeface="Calibri" panose="020F0502020204030204" pitchFamily="34" charset="0"/>
                <a:cs typeface="Times New Roman" panose="02020603050405020304" pitchFamily="18" charset="0"/>
              </a:rPr>
              <a:t>ряду, а потім спробувати передбачити його поведінку хоча б у найближчому майбутньому. </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4208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uk-UA" dirty="0" smtClean="0"/>
              <a:t>Процедура і етапи</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175564" y="1226182"/>
            <a:ext cx="8705089" cy="3725917"/>
          </a:xfrm>
        </p:spPr>
        <p:txBody>
          <a:bodyPr/>
          <a:lstStyle/>
          <a:p>
            <a:pPr algn="just"/>
            <a:r>
              <a:rPr lang="uk-UA" sz="1800" b="1" u="sng" dirty="0" smtClean="0">
                <a:latin typeface="Times New Roman" panose="02020603050405020304" pitchFamily="18" charset="0"/>
                <a:ea typeface="Calibri" panose="020F0502020204030204" pitchFamily="34" charset="0"/>
                <a:cs typeface="Times New Roman" panose="02020603050405020304" pitchFamily="18" charset="0"/>
              </a:rPr>
              <a:t>Методика включає в себе такі етапи:</a:t>
            </a:r>
          </a:p>
          <a:p>
            <a:pPr algn="just"/>
            <a:r>
              <a:rPr lang="uk-UA" sz="1600" b="1" dirty="0" smtClean="0">
                <a:latin typeface="Times New Roman" panose="02020603050405020304" pitchFamily="18" charset="0"/>
                <a:ea typeface="Calibri" panose="020F0502020204030204" pitchFamily="34" charset="0"/>
                <a:cs typeface="Times New Roman" panose="02020603050405020304" pitchFamily="18" charset="0"/>
              </a:rPr>
              <a:t>5. Верифікація одержаних результатів. </a:t>
            </a:r>
          </a:p>
          <a:p>
            <a:pPr lvl="0" algn="just">
              <a:buClr>
                <a:srgbClr val="C7D3E6"/>
              </a:buClr>
            </a:pPr>
            <a:r>
              <a:rPr lang="uk-UA" sz="1800" dirty="0">
                <a:solidFill>
                  <a:srgbClr val="263248"/>
                </a:solidFill>
                <a:latin typeface="Times New Roman" panose="02020603050405020304" pitchFamily="18" charset="0"/>
                <a:ea typeface="Calibri" panose="020F0502020204030204" pitchFamily="34" charset="0"/>
                <a:cs typeface="Times New Roman" panose="02020603050405020304" pitchFamily="18" charset="0"/>
              </a:rPr>
              <a:t>На цьому етапі у разі успішного підтвердження результатів аналітичної роботи отримані дані заносяться у підсумковий звіт. </a:t>
            </a:r>
            <a:endParaRPr lang="uk-UA" sz="1800" dirty="0" smtClean="0">
              <a:solidFill>
                <a:srgbClr val="263248"/>
              </a:solidFill>
              <a:latin typeface="Times New Roman" panose="02020603050405020304" pitchFamily="18" charset="0"/>
              <a:ea typeface="Calibri" panose="020F0502020204030204" pitchFamily="34" charset="0"/>
              <a:cs typeface="Times New Roman" panose="02020603050405020304" pitchFamily="18" charset="0"/>
            </a:endParaRPr>
          </a:p>
          <a:p>
            <a:pPr lvl="0" algn="just">
              <a:buClr>
                <a:srgbClr val="C7D3E6"/>
              </a:buClr>
            </a:pPr>
            <a:r>
              <a:rPr lang="uk-UA" sz="1800" dirty="0" smtClean="0">
                <a:solidFill>
                  <a:srgbClr val="263248"/>
                </a:solidFill>
                <a:latin typeface="Times New Roman" panose="02020603050405020304" pitchFamily="18" charset="0"/>
                <a:ea typeface="Calibri" panose="020F0502020204030204" pitchFamily="34" charset="0"/>
                <a:cs typeface="Times New Roman" panose="02020603050405020304" pitchFamily="18" charset="0"/>
              </a:rPr>
              <a:t>У </a:t>
            </a:r>
            <a:r>
              <a:rPr lang="uk-UA" sz="1800" dirty="0">
                <a:solidFill>
                  <a:srgbClr val="263248"/>
                </a:solidFill>
                <a:latin typeface="Times New Roman" panose="02020603050405020304" pitchFamily="18" charset="0"/>
                <a:ea typeface="Calibri" panose="020F0502020204030204" pitchFamily="34" charset="0"/>
                <a:cs typeface="Times New Roman" panose="02020603050405020304" pitchFamily="18" charset="0"/>
              </a:rPr>
              <a:t>ході інтерпретації даних важливо зважати на контекстні характеристики </a:t>
            </a:r>
            <a:r>
              <a:rPr lang="uk-UA" sz="1800" dirty="0" err="1">
                <a:solidFill>
                  <a:srgbClr val="263248"/>
                </a:solidFill>
                <a:latin typeface="Times New Roman" panose="02020603050405020304" pitchFamily="18" charset="0"/>
                <a:ea typeface="Calibri" panose="020F0502020204030204" pitchFamily="34" charset="0"/>
                <a:cs typeface="Times New Roman" panose="02020603050405020304" pitchFamily="18" charset="0"/>
              </a:rPr>
              <a:t>подієвої</a:t>
            </a:r>
            <a:r>
              <a:rPr lang="uk-UA" sz="1800" dirty="0">
                <a:solidFill>
                  <a:srgbClr val="263248"/>
                </a:solidFill>
                <a:latin typeface="Times New Roman" panose="02020603050405020304" pitchFamily="18" charset="0"/>
                <a:ea typeface="Calibri" panose="020F0502020204030204" pitchFamily="34" charset="0"/>
                <a:cs typeface="Times New Roman" panose="02020603050405020304" pitchFamily="18" charset="0"/>
              </a:rPr>
              <a:t> інформації.</a:t>
            </a:r>
          </a:p>
          <a:p>
            <a:pPr marL="101600" indent="0" algn="just">
              <a:buNone/>
            </a:pP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4229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uk-UA" dirty="0" smtClean="0"/>
              <a:t>Процедура і етапи</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95097" y="1200267"/>
            <a:ext cx="8705089" cy="3725917"/>
          </a:xfrm>
        </p:spPr>
        <p:txBody>
          <a:bodyPr/>
          <a:lstStyle/>
          <a:p>
            <a:pPr algn="just"/>
            <a:r>
              <a:rPr lang="uk-UA" sz="1600" b="1" dirty="0">
                <a:latin typeface="Times New Roman" panose="02020603050405020304" pitchFamily="18" charset="0"/>
                <a:ea typeface="Calibri" panose="020F0502020204030204" pitchFamily="34" charset="0"/>
                <a:cs typeface="Times New Roman" panose="02020603050405020304" pitchFamily="18" charset="0"/>
              </a:rPr>
              <a:t>Е</a:t>
            </a:r>
            <a:r>
              <a:rPr lang="en-US" sz="1600" b="1" dirty="0">
                <a:latin typeface="Times New Roman" panose="02020603050405020304" pitchFamily="18" charset="0"/>
                <a:ea typeface="Calibri" panose="020F0502020204030204" pitchFamily="34" charset="0"/>
                <a:cs typeface="Times New Roman" panose="02020603050405020304" pitchFamily="18" charset="0"/>
              </a:rPr>
              <a:t>vent-</a:t>
            </a:r>
            <a:r>
              <a:rPr lang="uk-UA" sz="1600" b="1" dirty="0">
                <a:latin typeface="Times New Roman" panose="02020603050405020304" pitchFamily="18" charset="0"/>
                <a:ea typeface="Calibri" panose="020F0502020204030204" pitchFamily="34" charset="0"/>
                <a:cs typeface="Times New Roman" panose="02020603050405020304" pitchFamily="18" charset="0"/>
              </a:rPr>
              <a:t>аналіз може проводитись як </a:t>
            </a:r>
            <a:r>
              <a:rPr lang="uk-UA" sz="1600" b="1" dirty="0" err="1">
                <a:latin typeface="Times New Roman" panose="02020603050405020304" pitchFamily="18" charset="0"/>
                <a:ea typeface="Calibri" panose="020F0502020204030204" pitchFamily="34" charset="0"/>
                <a:cs typeface="Times New Roman" panose="02020603050405020304" pitchFamily="18" charset="0"/>
              </a:rPr>
              <a:t>індуктивно</a:t>
            </a:r>
            <a:r>
              <a:rPr lang="uk-UA" sz="1600" b="1" dirty="0">
                <a:latin typeface="Times New Roman" panose="02020603050405020304" pitchFamily="18" charset="0"/>
                <a:ea typeface="Calibri" panose="020F0502020204030204" pitchFamily="34" charset="0"/>
                <a:cs typeface="Times New Roman" panose="02020603050405020304" pitchFamily="18" charset="0"/>
              </a:rPr>
              <a:t> – «знизу» так і </a:t>
            </a:r>
            <a:r>
              <a:rPr lang="uk-UA" sz="1600" b="1" dirty="0" err="1">
                <a:latin typeface="Times New Roman" panose="02020603050405020304" pitchFamily="18" charset="0"/>
                <a:ea typeface="Calibri" panose="020F0502020204030204" pitchFamily="34" charset="0"/>
                <a:cs typeface="Times New Roman" panose="02020603050405020304" pitchFamily="18" charset="0"/>
              </a:rPr>
              <a:t>дедуктивно</a:t>
            </a:r>
            <a:r>
              <a:rPr lang="uk-UA" sz="1600" b="1" dirty="0">
                <a:latin typeface="Times New Roman" panose="02020603050405020304" pitchFamily="18" charset="0"/>
                <a:ea typeface="Calibri" panose="020F0502020204030204" pitchFamily="34" charset="0"/>
                <a:cs typeface="Times New Roman" panose="02020603050405020304" pitchFamily="18" charset="0"/>
              </a:rPr>
              <a:t> – «згори».</a:t>
            </a:r>
          </a:p>
          <a:p>
            <a:pPr algn="just"/>
            <a:r>
              <a:rPr lang="uk-UA" sz="1600" dirty="0" smtClean="0">
                <a:latin typeface="Times New Roman" panose="02020603050405020304" pitchFamily="18" charset="0"/>
                <a:ea typeface="Calibri" panose="020F0502020204030204" pitchFamily="34" charset="0"/>
                <a:cs typeface="Times New Roman" panose="02020603050405020304" pitchFamily="18" charset="0"/>
              </a:rPr>
              <a:t>При </a:t>
            </a:r>
            <a:r>
              <a:rPr lang="uk-UA" sz="1600" dirty="0">
                <a:latin typeface="Times New Roman" panose="02020603050405020304" pitchFamily="18" charset="0"/>
                <a:ea typeface="Calibri" panose="020F0502020204030204" pitchFamily="34" charset="0"/>
                <a:cs typeface="Times New Roman" panose="02020603050405020304" pitchFamily="18" charset="0"/>
              </a:rPr>
              <a:t>цьому, якщо спочатку переважала практика проведення «загального», неспрямованого аналізу подій, тобто просування до аналітичних висновків «знизу», відштовхуючись від емпіричних даних, то в подальшому все більшої значимості стали набувати нормативні моделі, які висуваються дослідником (цільовий </a:t>
            </a:r>
            <a:r>
              <a:rPr lang="uk-UA" sz="1600" dirty="0" err="1">
                <a:latin typeface="Times New Roman" panose="02020603050405020304" pitchFamily="18" charset="0"/>
                <a:ea typeface="Calibri" panose="020F0502020204030204" pitchFamily="34" charset="0"/>
                <a:cs typeface="Times New Roman" panose="02020603050405020304" pitchFamily="18" charset="0"/>
              </a:rPr>
              <a:t>івент</a:t>
            </a:r>
            <a:r>
              <a:rPr lang="uk-UA" sz="1600" dirty="0">
                <a:latin typeface="Times New Roman" panose="02020603050405020304" pitchFamily="18" charset="0"/>
                <a:ea typeface="Calibri" panose="020F0502020204030204" pitchFamily="34" charset="0"/>
                <a:cs typeface="Times New Roman" panose="02020603050405020304" pitchFamily="18" charset="0"/>
              </a:rPr>
              <a:t>-аналіз) та їх подальше наповнення фактологічним матеріалом (підхід «згори»). </a:t>
            </a: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uk-UA" sz="1600" dirty="0" smtClean="0">
                <a:latin typeface="Times New Roman" panose="02020603050405020304" pitchFamily="18" charset="0"/>
                <a:ea typeface="Calibri" panose="020F0502020204030204" pitchFamily="34" charset="0"/>
                <a:cs typeface="Times New Roman" panose="02020603050405020304" pitchFamily="18" charset="0"/>
              </a:rPr>
              <a:t>В </a:t>
            </a:r>
            <a:r>
              <a:rPr lang="uk-UA" sz="1600" dirty="0">
                <a:latin typeface="Times New Roman" panose="02020603050405020304" pitchFamily="18" charset="0"/>
                <a:ea typeface="Calibri" panose="020F0502020204030204" pitchFamily="34" charset="0"/>
                <a:cs typeface="Times New Roman" panose="02020603050405020304" pitchFamily="18" charset="0"/>
              </a:rPr>
              <a:t>першому випадку дослідник заздалегідь не визначає, які саме елементи процесу (ситуації), що вивчається, він буде відмічати перш за все, а визначає в попередньому порядку лише самий безпосередній об’єкт спостереження. </a:t>
            </a: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uk-UA" sz="1600" dirty="0" smtClean="0">
                <a:latin typeface="Times New Roman" panose="02020603050405020304" pitchFamily="18" charset="0"/>
                <a:ea typeface="Calibri" panose="020F0502020204030204" pitchFamily="34" charset="0"/>
                <a:cs typeface="Times New Roman" panose="02020603050405020304" pitchFamily="18" charset="0"/>
              </a:rPr>
              <a:t>У </a:t>
            </a:r>
            <a:r>
              <a:rPr lang="uk-UA" sz="1600" dirty="0">
                <a:latin typeface="Times New Roman" panose="02020603050405020304" pitchFamily="18" charset="0"/>
                <a:ea typeface="Calibri" panose="020F0502020204030204" pitchFamily="34" charset="0"/>
                <a:cs typeface="Times New Roman" panose="02020603050405020304" pitchFamily="18" charset="0"/>
              </a:rPr>
              <a:t>другому випадку дослідження проводиться на основі структурованого підходу до збору інформації. В цих цілях заздалегідь визначається, які з елементів процесу (ситуації), що вивчається, мають найбільше значення для дослідження. Але частіше обидва види спостереження органічно поєднуються.</a:t>
            </a:r>
          </a:p>
        </p:txBody>
      </p:sp>
    </p:spTree>
    <p:extLst>
      <p:ext uri="{BB962C8B-B14F-4D97-AF65-F5344CB8AC3E}">
        <p14:creationId xmlns:p14="http://schemas.microsoft.com/office/powerpoint/2010/main" val="905146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uk-UA" dirty="0" smtClean="0"/>
              <a:t>Процедура і етапи</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95097" y="1200267"/>
            <a:ext cx="8705089" cy="3725917"/>
          </a:xfrm>
        </p:spPr>
        <p:txBody>
          <a:bodyPr/>
          <a:lstStyle/>
          <a:p>
            <a:pPr algn="just"/>
            <a:r>
              <a:rPr lang="uk-UA" sz="1600" b="1" dirty="0">
                <a:latin typeface="Times New Roman" panose="02020603050405020304" pitchFamily="18" charset="0"/>
                <a:ea typeface="Calibri" panose="020F0502020204030204" pitchFamily="34" charset="0"/>
                <a:cs typeface="Times New Roman" panose="02020603050405020304" pitchFamily="18" charset="0"/>
              </a:rPr>
              <a:t>Е</a:t>
            </a:r>
            <a:r>
              <a:rPr lang="en-US" sz="1600" b="1" dirty="0">
                <a:latin typeface="Times New Roman" panose="02020603050405020304" pitchFamily="18" charset="0"/>
                <a:ea typeface="Calibri" panose="020F0502020204030204" pitchFamily="34" charset="0"/>
                <a:cs typeface="Times New Roman" panose="02020603050405020304" pitchFamily="18" charset="0"/>
              </a:rPr>
              <a:t>vent-</a:t>
            </a:r>
            <a:r>
              <a:rPr lang="uk-UA" sz="1600" b="1" dirty="0">
                <a:latin typeface="Times New Roman" panose="02020603050405020304" pitchFamily="18" charset="0"/>
                <a:ea typeface="Calibri" panose="020F0502020204030204" pitchFamily="34" charset="0"/>
                <a:cs typeface="Times New Roman" panose="02020603050405020304" pitchFamily="18" charset="0"/>
              </a:rPr>
              <a:t>аналіз може проводитись як </a:t>
            </a:r>
            <a:r>
              <a:rPr lang="uk-UA" sz="1600" b="1" dirty="0" err="1">
                <a:latin typeface="Times New Roman" panose="02020603050405020304" pitchFamily="18" charset="0"/>
                <a:ea typeface="Calibri" panose="020F0502020204030204" pitchFamily="34" charset="0"/>
                <a:cs typeface="Times New Roman" panose="02020603050405020304" pitchFamily="18" charset="0"/>
              </a:rPr>
              <a:t>індуктивно</a:t>
            </a:r>
            <a:r>
              <a:rPr lang="uk-UA" sz="1600" b="1" dirty="0">
                <a:latin typeface="Times New Roman" panose="02020603050405020304" pitchFamily="18" charset="0"/>
                <a:ea typeface="Calibri" panose="020F0502020204030204" pitchFamily="34" charset="0"/>
                <a:cs typeface="Times New Roman" panose="02020603050405020304" pitchFamily="18" charset="0"/>
              </a:rPr>
              <a:t> – «знизу» так і </a:t>
            </a:r>
            <a:r>
              <a:rPr lang="uk-UA" sz="1600" b="1" dirty="0" err="1">
                <a:latin typeface="Times New Roman" panose="02020603050405020304" pitchFamily="18" charset="0"/>
                <a:ea typeface="Calibri" panose="020F0502020204030204" pitchFamily="34" charset="0"/>
                <a:cs typeface="Times New Roman" panose="02020603050405020304" pitchFamily="18" charset="0"/>
              </a:rPr>
              <a:t>дедуктивно</a:t>
            </a:r>
            <a:r>
              <a:rPr lang="uk-UA" sz="1600" b="1" dirty="0">
                <a:latin typeface="Times New Roman" panose="02020603050405020304" pitchFamily="18" charset="0"/>
                <a:ea typeface="Calibri" panose="020F0502020204030204" pitchFamily="34" charset="0"/>
                <a:cs typeface="Times New Roman" panose="02020603050405020304" pitchFamily="18" charset="0"/>
              </a:rPr>
              <a:t> – «згори».</a:t>
            </a:r>
          </a:p>
          <a:p>
            <a:pPr algn="just"/>
            <a:r>
              <a:rPr lang="uk-UA" sz="1600" dirty="0" smtClean="0">
                <a:latin typeface="Times New Roman" panose="02020603050405020304" pitchFamily="18" charset="0"/>
                <a:ea typeface="Calibri" panose="020F0502020204030204" pitchFamily="34" charset="0"/>
                <a:cs typeface="Times New Roman" panose="02020603050405020304" pitchFamily="18" charset="0"/>
              </a:rPr>
              <a:t>При </a:t>
            </a:r>
            <a:r>
              <a:rPr lang="uk-UA" sz="1600" dirty="0">
                <a:latin typeface="Times New Roman" panose="02020603050405020304" pitchFamily="18" charset="0"/>
                <a:ea typeface="Calibri" panose="020F0502020204030204" pitchFamily="34" charset="0"/>
                <a:cs typeface="Times New Roman" panose="02020603050405020304" pitchFamily="18" charset="0"/>
              </a:rPr>
              <a:t>цьому, якщо спочатку переважала практика проведення «загального», неспрямованого аналізу подій, тобто просування до аналітичних висновків «знизу», відштовхуючись від емпіричних даних, то в подальшому все більшої значимості стали набувати нормативні моделі, які висуваються дослідником (цільовий </a:t>
            </a:r>
            <a:r>
              <a:rPr lang="uk-UA" sz="1600" dirty="0" err="1">
                <a:latin typeface="Times New Roman" panose="02020603050405020304" pitchFamily="18" charset="0"/>
                <a:ea typeface="Calibri" panose="020F0502020204030204" pitchFamily="34" charset="0"/>
                <a:cs typeface="Times New Roman" panose="02020603050405020304" pitchFamily="18" charset="0"/>
              </a:rPr>
              <a:t>івент</a:t>
            </a:r>
            <a:r>
              <a:rPr lang="uk-UA" sz="1600" dirty="0">
                <a:latin typeface="Times New Roman" panose="02020603050405020304" pitchFamily="18" charset="0"/>
                <a:ea typeface="Calibri" panose="020F0502020204030204" pitchFamily="34" charset="0"/>
                <a:cs typeface="Times New Roman" panose="02020603050405020304" pitchFamily="18" charset="0"/>
              </a:rPr>
              <a:t>-аналіз) та їх подальше наповнення фактологічним матеріалом (підхід «згори»). </a:t>
            </a: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uk-UA" sz="1600" dirty="0" smtClean="0">
                <a:latin typeface="Times New Roman" panose="02020603050405020304" pitchFamily="18" charset="0"/>
                <a:ea typeface="Calibri" panose="020F0502020204030204" pitchFamily="34" charset="0"/>
                <a:cs typeface="Times New Roman" panose="02020603050405020304" pitchFamily="18" charset="0"/>
              </a:rPr>
              <a:t>В </a:t>
            </a:r>
            <a:r>
              <a:rPr lang="uk-UA" sz="1600" dirty="0">
                <a:latin typeface="Times New Roman" panose="02020603050405020304" pitchFamily="18" charset="0"/>
                <a:ea typeface="Calibri" panose="020F0502020204030204" pitchFamily="34" charset="0"/>
                <a:cs typeface="Times New Roman" panose="02020603050405020304" pitchFamily="18" charset="0"/>
              </a:rPr>
              <a:t>першому випадку дослідник заздалегідь не визначає, які саме елементи процесу (ситуації), що вивчається, він буде відмічати перш за все, а визначає в попередньому порядку лише самий безпосередній об’єкт спостереження. </a:t>
            </a: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uk-UA" sz="1600" dirty="0" smtClean="0">
                <a:latin typeface="Times New Roman" panose="02020603050405020304" pitchFamily="18" charset="0"/>
                <a:ea typeface="Calibri" panose="020F0502020204030204" pitchFamily="34" charset="0"/>
                <a:cs typeface="Times New Roman" panose="02020603050405020304" pitchFamily="18" charset="0"/>
              </a:rPr>
              <a:t>У </a:t>
            </a:r>
            <a:r>
              <a:rPr lang="uk-UA" sz="1600" dirty="0">
                <a:latin typeface="Times New Roman" panose="02020603050405020304" pitchFamily="18" charset="0"/>
                <a:ea typeface="Calibri" panose="020F0502020204030204" pitchFamily="34" charset="0"/>
                <a:cs typeface="Times New Roman" panose="02020603050405020304" pitchFamily="18" charset="0"/>
              </a:rPr>
              <a:t>другому випадку дослідження проводиться на основі структурованого підходу до збору інформації. В цих цілях заздалегідь визначається, які з елементів процесу (ситуації), що вивчається, мають найбільше значення для дослідження. Але частіше обидва види спостереження органічно поєднуються.</a:t>
            </a:r>
          </a:p>
        </p:txBody>
      </p:sp>
    </p:spTree>
    <p:extLst>
      <p:ext uri="{BB962C8B-B14F-4D97-AF65-F5344CB8AC3E}">
        <p14:creationId xmlns:p14="http://schemas.microsoft.com/office/powerpoint/2010/main" val="3692395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uk-UA" dirty="0" smtClean="0"/>
              <a:t>Процедура і етапи</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95097" y="1200267"/>
            <a:ext cx="8705089" cy="3725917"/>
          </a:xfrm>
        </p:spPr>
        <p:txBody>
          <a:bodyPr/>
          <a:lstStyle/>
          <a:p>
            <a:pPr marL="101600" indent="0">
              <a:buNone/>
            </a:pPr>
            <a:r>
              <a:rPr lang="uk-UA" sz="1600" b="1" dirty="0">
                <a:latin typeface="Times New Roman" panose="02020603050405020304" pitchFamily="18" charset="0"/>
                <a:ea typeface="Calibri" panose="020F0502020204030204" pitchFamily="34" charset="0"/>
                <a:cs typeface="Times New Roman" panose="02020603050405020304" pitchFamily="18" charset="0"/>
              </a:rPr>
              <a:t>Результати, отримані за допомогою </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event</a:t>
            </a:r>
            <a:r>
              <a:rPr lang="uk-UA" sz="1600" b="1" dirty="0" smtClean="0">
                <a:latin typeface="Times New Roman" panose="02020603050405020304" pitchFamily="18" charset="0"/>
                <a:ea typeface="Calibri" panose="020F0502020204030204" pitchFamily="34" charset="0"/>
                <a:cs typeface="Times New Roman" panose="02020603050405020304" pitchFamily="18" charset="0"/>
              </a:rPr>
              <a:t>-аналізу</a:t>
            </a:r>
            <a:r>
              <a:rPr lang="uk-UA" sz="1600" b="1" dirty="0">
                <a:latin typeface="Times New Roman" panose="02020603050405020304" pitchFamily="18" charset="0"/>
                <a:ea typeface="Calibri" panose="020F0502020204030204" pitchFamily="34" charset="0"/>
                <a:cs typeface="Times New Roman" panose="02020603050405020304" pitchFamily="18" charset="0"/>
              </a:rPr>
              <a:t>, дають змогу зрозуміти:</a:t>
            </a:r>
          </a:p>
          <a:p>
            <a:r>
              <a:rPr lang="uk-UA" sz="1600" dirty="0">
                <a:latin typeface="Times New Roman" panose="02020603050405020304" pitchFamily="18" charset="0"/>
                <a:ea typeface="Calibri" panose="020F0502020204030204" pitchFamily="34" charset="0"/>
                <a:cs typeface="Times New Roman" panose="02020603050405020304" pitchFamily="18" charset="0"/>
              </a:rPr>
              <a:t>1) що відбувається із суспільством загалом, з огляду на проаналізовані конкретні соціальні події;</a:t>
            </a:r>
          </a:p>
          <a:p>
            <a:r>
              <a:rPr lang="uk-UA" sz="1600" dirty="0">
                <a:latin typeface="Times New Roman" panose="02020603050405020304" pitchFamily="18" charset="0"/>
                <a:ea typeface="Calibri" panose="020F0502020204030204" pitchFamily="34" charset="0"/>
                <a:cs typeface="Times New Roman" panose="02020603050405020304" pitchFamily="18" charset="0"/>
              </a:rPr>
              <a:t>2) які чинники і в яких ситуаціях впливають на перебіг і тривалість суспільних подій;</a:t>
            </a:r>
          </a:p>
          <a:p>
            <a:r>
              <a:rPr lang="uk-UA" sz="1600" dirty="0">
                <a:latin typeface="Times New Roman" panose="02020603050405020304" pitchFamily="18" charset="0"/>
                <a:ea typeface="Calibri" panose="020F0502020204030204" pitchFamily="34" charset="0"/>
                <a:cs typeface="Times New Roman" panose="02020603050405020304" pitchFamily="18" charset="0"/>
              </a:rPr>
              <a:t>3) яку роль відіграють у суспільно важливих подіях ті чи ті соціальні актори.</a:t>
            </a:r>
          </a:p>
        </p:txBody>
      </p:sp>
    </p:spTree>
    <p:extLst>
      <p:ext uri="{BB962C8B-B14F-4D97-AF65-F5344CB8AC3E}">
        <p14:creationId xmlns:p14="http://schemas.microsoft.com/office/powerpoint/2010/main" val="2174699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uk-UA" dirty="0" smtClean="0"/>
              <a:t>Процедура і етапи</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95097" y="1200267"/>
            <a:ext cx="8705089" cy="3725917"/>
          </a:xfrm>
        </p:spPr>
        <p:txBody>
          <a:bodyPr/>
          <a:lstStyle/>
          <a:p>
            <a:pPr marL="101600" indent="0">
              <a:buNone/>
            </a:pPr>
            <a:r>
              <a:rPr lang="uk-UA" sz="1600" b="1" dirty="0">
                <a:latin typeface="Times New Roman" panose="02020603050405020304" pitchFamily="18" charset="0"/>
                <a:ea typeface="Calibri" panose="020F0502020204030204" pitchFamily="34" charset="0"/>
                <a:cs typeface="Times New Roman" panose="02020603050405020304" pitchFamily="18" charset="0"/>
              </a:rPr>
              <a:t>Результати, отримані за допомогою </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event</a:t>
            </a:r>
            <a:r>
              <a:rPr lang="uk-UA" sz="1600" b="1" dirty="0" smtClean="0">
                <a:latin typeface="Times New Roman" panose="02020603050405020304" pitchFamily="18" charset="0"/>
                <a:ea typeface="Calibri" panose="020F0502020204030204" pitchFamily="34" charset="0"/>
                <a:cs typeface="Times New Roman" panose="02020603050405020304" pitchFamily="18" charset="0"/>
              </a:rPr>
              <a:t>-аналізу</a:t>
            </a:r>
            <a:r>
              <a:rPr lang="uk-UA" sz="1600" b="1" dirty="0">
                <a:latin typeface="Times New Roman" panose="02020603050405020304" pitchFamily="18" charset="0"/>
                <a:ea typeface="Calibri" panose="020F0502020204030204" pitchFamily="34" charset="0"/>
                <a:cs typeface="Times New Roman" panose="02020603050405020304" pitchFamily="18" charset="0"/>
              </a:rPr>
              <a:t>, дають змогу зрозуміти:</a:t>
            </a:r>
          </a:p>
          <a:p>
            <a:r>
              <a:rPr lang="uk-UA" sz="1600" dirty="0">
                <a:latin typeface="Times New Roman" panose="02020603050405020304" pitchFamily="18" charset="0"/>
                <a:ea typeface="Calibri" panose="020F0502020204030204" pitchFamily="34" charset="0"/>
                <a:cs typeface="Times New Roman" panose="02020603050405020304" pitchFamily="18" charset="0"/>
              </a:rPr>
              <a:t>1) що відбувається із суспільством загалом, з огляду на проаналізовані конкретні соціальні події;</a:t>
            </a:r>
          </a:p>
          <a:p>
            <a:r>
              <a:rPr lang="uk-UA" sz="1600" dirty="0">
                <a:latin typeface="Times New Roman" panose="02020603050405020304" pitchFamily="18" charset="0"/>
                <a:ea typeface="Calibri" panose="020F0502020204030204" pitchFamily="34" charset="0"/>
                <a:cs typeface="Times New Roman" panose="02020603050405020304" pitchFamily="18" charset="0"/>
              </a:rPr>
              <a:t>2) які чинники і в яких ситуаціях впливають на перебіг і тривалість суспільних подій;</a:t>
            </a:r>
          </a:p>
          <a:p>
            <a:r>
              <a:rPr lang="uk-UA" sz="1600" dirty="0">
                <a:latin typeface="Times New Roman" panose="02020603050405020304" pitchFamily="18" charset="0"/>
                <a:ea typeface="Calibri" panose="020F0502020204030204" pitchFamily="34" charset="0"/>
                <a:cs typeface="Times New Roman" panose="02020603050405020304" pitchFamily="18" charset="0"/>
              </a:rPr>
              <a:t>3) яку роль відіграють у суспільно важливих подіях ті чи ті соціальні актори.</a:t>
            </a:r>
          </a:p>
        </p:txBody>
      </p:sp>
    </p:spTree>
    <p:extLst>
      <p:ext uri="{BB962C8B-B14F-4D97-AF65-F5344CB8AC3E}">
        <p14:creationId xmlns:p14="http://schemas.microsoft.com/office/powerpoint/2010/main" val="1057213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uk-UA" dirty="0" smtClean="0"/>
              <a:t>Процедура і етапи</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95097" y="1200267"/>
            <a:ext cx="8705089" cy="3725917"/>
          </a:xfrm>
        </p:spPr>
        <p:txBody>
          <a:bodyPr/>
          <a:lstStyle/>
          <a:p>
            <a:pPr algn="just"/>
            <a:r>
              <a:rPr lang="uk-UA" sz="1600" dirty="0" smtClean="0">
                <a:latin typeface="Times New Roman" panose="02020603050405020304" pitchFamily="18" charset="0"/>
                <a:ea typeface="Calibri" panose="020F0502020204030204" pitchFamily="34" charset="0"/>
                <a:cs typeface="Times New Roman" panose="02020603050405020304" pitchFamily="18" charset="0"/>
              </a:rPr>
              <a:t>Як </a:t>
            </a:r>
            <a:r>
              <a:rPr lang="uk-UA" sz="1600" dirty="0">
                <a:latin typeface="Times New Roman" panose="02020603050405020304" pitchFamily="18" charset="0"/>
                <a:ea typeface="Calibri" panose="020F0502020204030204" pitchFamily="34" charset="0"/>
                <a:cs typeface="Times New Roman" panose="02020603050405020304" pitchFamily="18" charset="0"/>
              </a:rPr>
              <a:t>і будь-яка прикладна методика, </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event</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-аналіз </a:t>
            </a:r>
            <a:r>
              <a:rPr lang="uk-UA" sz="1600" dirty="0">
                <a:latin typeface="Times New Roman" panose="02020603050405020304" pitchFamily="18" charset="0"/>
                <a:ea typeface="Calibri" panose="020F0502020204030204" pitchFamily="34" charset="0"/>
                <a:cs typeface="Times New Roman" panose="02020603050405020304" pitchFamily="18" charset="0"/>
              </a:rPr>
              <a:t>має сильні та слабкі </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сторони</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uk-UA" sz="1600" dirty="0" smtClean="0">
                <a:latin typeface="Times New Roman" panose="02020603050405020304" pitchFamily="18" charset="0"/>
                <a:ea typeface="Calibri" panose="020F0502020204030204" pitchFamily="34" charset="0"/>
                <a:cs typeface="Times New Roman" panose="02020603050405020304" pitchFamily="18" charset="0"/>
              </a:rPr>
              <a:t>Його </a:t>
            </a:r>
            <a:r>
              <a:rPr lang="uk-UA" sz="1600" dirty="0">
                <a:latin typeface="Times New Roman" panose="02020603050405020304" pitchFamily="18" charset="0"/>
                <a:ea typeface="Calibri" panose="020F0502020204030204" pitchFamily="34" charset="0"/>
                <a:cs typeface="Times New Roman" panose="02020603050405020304" pitchFamily="18" charset="0"/>
              </a:rPr>
              <a:t>переваги: висока міра </a:t>
            </a:r>
            <a:r>
              <a:rPr lang="uk-UA" sz="1600" dirty="0" err="1">
                <a:latin typeface="Times New Roman" panose="02020603050405020304" pitchFamily="18" charset="0"/>
                <a:ea typeface="Calibri" panose="020F0502020204030204" pitchFamily="34" charset="0"/>
                <a:cs typeface="Times New Roman" panose="02020603050405020304" pitchFamily="18" charset="0"/>
              </a:rPr>
              <a:t>обʼєктивності</a:t>
            </a:r>
            <a:r>
              <a:rPr lang="uk-UA" sz="1600" dirty="0">
                <a:latin typeface="Times New Roman" panose="02020603050405020304" pitchFamily="18" charset="0"/>
                <a:ea typeface="Calibri" panose="020F0502020204030204" pitchFamily="34" charset="0"/>
                <a:cs typeface="Times New Roman" panose="02020603050405020304" pitchFamily="18" charset="0"/>
              </a:rPr>
              <a:t>, надійність для прийняття практичних управлінських рішень. Висновки </a:t>
            </a:r>
            <a:r>
              <a:rPr lang="uk-UA" sz="1600" dirty="0" err="1">
                <a:latin typeface="Times New Roman" panose="02020603050405020304" pitchFamily="18" charset="0"/>
                <a:ea typeface="Calibri" panose="020F0502020204030204" pitchFamily="34" charset="0"/>
                <a:cs typeface="Times New Roman" panose="02020603050405020304" pitchFamily="18" charset="0"/>
              </a:rPr>
              <a:t>івент</a:t>
            </a:r>
            <a:r>
              <a:rPr lang="uk-UA" sz="1600" dirty="0">
                <a:latin typeface="Times New Roman" panose="02020603050405020304" pitchFamily="18" charset="0"/>
                <a:ea typeface="Calibri" panose="020F0502020204030204" pitchFamily="34" charset="0"/>
                <a:cs typeface="Times New Roman" panose="02020603050405020304" pitchFamily="18" charset="0"/>
              </a:rPr>
              <a:t>-аналізу є основою для розроблення прогнозів щодо ймовірності певних соціальних подій. </a:t>
            </a: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uk-UA" sz="1600" dirty="0" smtClean="0">
                <a:latin typeface="Times New Roman" panose="02020603050405020304" pitchFamily="18" charset="0"/>
                <a:ea typeface="Calibri" panose="020F0502020204030204" pitchFamily="34" charset="0"/>
                <a:cs typeface="Times New Roman" panose="02020603050405020304" pitchFamily="18" charset="0"/>
              </a:rPr>
              <a:t>Утім</a:t>
            </a:r>
            <a:r>
              <a:rPr lang="uk-UA" sz="1600" dirty="0">
                <a:latin typeface="Times New Roman" panose="02020603050405020304" pitchFamily="18" charset="0"/>
                <a:ea typeface="Calibri" panose="020F0502020204030204" pitchFamily="34" charset="0"/>
                <a:cs typeface="Times New Roman" panose="02020603050405020304" pitchFamily="18" charset="0"/>
              </a:rPr>
              <a:t>, якщо в дослідженні використовуються надто узагальнені, неповні дані або припущені помилки при кодуванні одиниць спостереження та опрацювання отриманих даних, результати можуть виявитися неточними. Крім того, </a:t>
            </a:r>
            <a:r>
              <a:rPr lang="uk-UA" sz="1600" dirty="0" err="1">
                <a:latin typeface="Times New Roman" panose="02020603050405020304" pitchFamily="18" charset="0"/>
                <a:ea typeface="Calibri" panose="020F0502020204030204" pitchFamily="34" charset="0"/>
                <a:cs typeface="Times New Roman" panose="02020603050405020304" pitchFamily="18" charset="0"/>
              </a:rPr>
              <a:t>івент</a:t>
            </a:r>
            <a:r>
              <a:rPr lang="uk-UA" sz="1600" dirty="0">
                <a:latin typeface="Times New Roman" panose="02020603050405020304" pitchFamily="18" charset="0"/>
                <a:ea typeface="Calibri" panose="020F0502020204030204" pitchFamily="34" charset="0"/>
                <a:cs typeface="Times New Roman" panose="02020603050405020304" pitchFamily="18" charset="0"/>
              </a:rPr>
              <a:t>-аналіз — доволі трудомістка дослідницька методика, що вимагає високого рівня кваліфікації та відповідної компетентності виконавців.</a:t>
            </a:r>
          </a:p>
        </p:txBody>
      </p:sp>
    </p:spTree>
    <p:extLst>
      <p:ext uri="{BB962C8B-B14F-4D97-AF65-F5344CB8AC3E}">
        <p14:creationId xmlns:p14="http://schemas.microsoft.com/office/powerpoint/2010/main" val="2276536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uk-UA" dirty="0" smtClean="0"/>
              <a:t>Варіації методу</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175564" y="1226182"/>
            <a:ext cx="8705089" cy="3725917"/>
          </a:xfrm>
        </p:spPr>
        <p:txBody>
          <a:bodyPr/>
          <a:lstStyle/>
          <a:p>
            <a:pPr algn="just"/>
            <a:r>
              <a:rPr lang="en-US" sz="1800" b="1" u="sng" dirty="0">
                <a:latin typeface="Times New Roman" panose="02020603050405020304" pitchFamily="18" charset="0"/>
                <a:ea typeface="Calibri" panose="020F0502020204030204" pitchFamily="34" charset="0"/>
                <a:cs typeface="Times New Roman" panose="02020603050405020304" pitchFamily="18" charset="0"/>
              </a:rPr>
              <a:t>Event history analysis</a:t>
            </a:r>
            <a:endParaRPr lang="uk-UA" sz="1800" b="1" u="sng"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uk-UA" sz="1800" b="1" dirty="0" smtClean="0">
                <a:latin typeface="Times New Roman" panose="02020603050405020304" pitchFamily="18" charset="0"/>
                <a:ea typeface="Calibri" panose="020F0502020204030204" pitchFamily="34" charset="0"/>
                <a:cs typeface="Times New Roman" panose="02020603050405020304" pitchFamily="18" charset="0"/>
              </a:rPr>
              <a:t>Аналіз </a:t>
            </a:r>
            <a:r>
              <a:rPr lang="uk-UA" sz="1800" b="1" dirty="0">
                <a:latin typeface="Times New Roman" panose="02020603050405020304" pitchFamily="18" charset="0"/>
                <a:ea typeface="Calibri" panose="020F0502020204030204" pitchFamily="34" charset="0"/>
                <a:cs typeface="Times New Roman" panose="02020603050405020304" pitchFamily="18" charset="0"/>
              </a:rPr>
              <a:t>історії подій </a:t>
            </a:r>
            <a:r>
              <a:rPr lang="uk-UA" sz="1800" dirty="0">
                <a:latin typeface="Times New Roman" panose="02020603050405020304" pitchFamily="18" charset="0"/>
                <a:ea typeface="Calibri" panose="020F0502020204030204" pitchFamily="34" charset="0"/>
                <a:cs typeface="Times New Roman" panose="02020603050405020304" pitchFamily="18" charset="0"/>
              </a:rPr>
              <a:t>має справу з даними, отриманими під час спостереження за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індивідами </a:t>
            </a:r>
            <a:r>
              <a:rPr lang="uk-UA" sz="1800" dirty="0">
                <a:latin typeface="Times New Roman" panose="02020603050405020304" pitchFamily="18" charset="0"/>
                <a:ea typeface="Calibri" panose="020F0502020204030204" pitchFamily="34" charset="0"/>
                <a:cs typeface="Times New Roman" panose="02020603050405020304" pitchFamily="18" charset="0"/>
              </a:rPr>
              <a:t>протягом тривалого часу,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зосереджується </a:t>
            </a:r>
            <a:r>
              <a:rPr lang="uk-UA" sz="1800" dirty="0">
                <a:latin typeface="Times New Roman" panose="02020603050405020304" pitchFamily="18" charset="0"/>
                <a:ea typeface="Calibri" panose="020F0502020204030204" pitchFamily="34" charset="0"/>
                <a:cs typeface="Times New Roman" panose="02020603050405020304" pitchFamily="18" charset="0"/>
              </a:rPr>
              <a:t>на подіях, що відбуваються для осіб, за якими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ведеться спостереження. </a:t>
            </a:r>
          </a:p>
          <a:p>
            <a:pPr algn="just"/>
            <a:r>
              <a:rPr lang="uk-UA" sz="1800" dirty="0" smtClean="0">
                <a:latin typeface="Times New Roman" panose="02020603050405020304" pitchFamily="18" charset="0"/>
                <a:ea typeface="Calibri" panose="020F0502020204030204" pitchFamily="34" charset="0"/>
                <a:cs typeface="Times New Roman" panose="02020603050405020304" pitchFamily="18" charset="0"/>
              </a:rPr>
              <a:t>Важливі сфери </a:t>
            </a:r>
            <a:r>
              <a:rPr lang="uk-UA" sz="1800" dirty="0">
                <a:latin typeface="Times New Roman" panose="02020603050405020304" pitchFamily="18" charset="0"/>
                <a:ea typeface="Calibri" panose="020F0502020204030204" pitchFamily="34" charset="0"/>
                <a:cs typeface="Times New Roman" panose="02020603050405020304" pitchFamily="18" charset="0"/>
              </a:rPr>
              <a:t>застосування для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аналізу подій </a:t>
            </a:r>
            <a:r>
              <a:rPr lang="uk-UA" sz="1800" dirty="0">
                <a:latin typeface="Times New Roman" panose="02020603050405020304" pitchFamily="18" charset="0"/>
                <a:ea typeface="Calibri" panose="020F0502020204030204" pitchFamily="34" charset="0"/>
                <a:cs typeface="Times New Roman" panose="02020603050405020304" pitchFamily="18" charset="0"/>
              </a:rPr>
              <a:t>життя людей у демографії,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страхуванні </a:t>
            </a:r>
            <a:r>
              <a:rPr lang="uk-UA" sz="1800" dirty="0">
                <a:latin typeface="Times New Roman" panose="02020603050405020304" pitchFamily="18" charset="0"/>
                <a:ea typeface="Calibri" panose="020F0502020204030204" pitchFamily="34" charset="0"/>
                <a:cs typeface="Times New Roman" panose="02020603050405020304" pitchFamily="18" charset="0"/>
              </a:rPr>
              <a:t>життя, епідеміології та соціології. Основними даними є час настання подій і типи подій, які відбуваються.</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6279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uk-UA" dirty="0"/>
              <a:t>Сутність </a:t>
            </a:r>
            <a:r>
              <a:rPr lang="uk-UA" dirty="0" smtClean="0"/>
              <a:t>методу</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138988" y="1355108"/>
            <a:ext cx="8705089" cy="3341250"/>
          </a:xfrm>
        </p:spPr>
        <p:txBody>
          <a:bodyPr/>
          <a:lstStyle/>
          <a:p>
            <a:pPr algn="just"/>
            <a:r>
              <a:rPr lang="uk-UA" sz="1800" dirty="0">
                <a:latin typeface="Times New Roman" panose="02020603050405020304" pitchFamily="18" charset="0"/>
                <a:ea typeface="Calibri" panose="020F0502020204030204" pitchFamily="34" charset="0"/>
                <a:cs typeface="Times New Roman" panose="02020603050405020304" pitchFamily="18" charset="0"/>
              </a:rPr>
              <a:t>Одним з методів, що дозволяють проаналізувати інформацію, що міститься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в ЗМІ </a:t>
            </a:r>
            <a:r>
              <a:rPr lang="uk-UA" sz="1800" dirty="0">
                <a:latin typeface="Times New Roman" panose="02020603050405020304" pitchFamily="18" charset="0"/>
                <a:ea typeface="Calibri" panose="020F0502020204030204" pitchFamily="34" charset="0"/>
                <a:cs typeface="Times New Roman" panose="02020603050405020304" pitchFamily="18" charset="0"/>
              </a:rPr>
              <a:t>є </a:t>
            </a:r>
            <a:r>
              <a:rPr lang="en-US" sz="1800" dirty="0">
                <a:latin typeface="Times New Roman" panose="02020603050405020304" pitchFamily="18" charset="0"/>
                <a:ea typeface="Calibri" panose="020F0502020204030204" pitchFamily="34" charset="0"/>
                <a:cs typeface="Times New Roman" panose="02020603050405020304" pitchFamily="18" charset="0"/>
              </a:rPr>
              <a:t>event-</a:t>
            </a:r>
            <a:r>
              <a:rPr lang="uk-UA" sz="1800" dirty="0">
                <a:latin typeface="Times New Roman" panose="02020603050405020304" pitchFamily="18" charset="0"/>
                <a:ea typeface="Calibri" panose="020F0502020204030204" pitchFamily="34" charset="0"/>
                <a:cs typeface="Times New Roman" panose="02020603050405020304" pitchFamily="18" charset="0"/>
              </a:rPr>
              <a:t>аналіз. </a:t>
            </a:r>
            <a:r>
              <a:rPr lang="en-US" sz="1800" dirty="0">
                <a:latin typeface="Times New Roman" panose="02020603050405020304" pitchFamily="18" charset="0"/>
                <a:ea typeface="Calibri" panose="020F0502020204030204" pitchFamily="34" charset="0"/>
                <a:cs typeface="Times New Roman" panose="02020603050405020304" pitchFamily="18" charset="0"/>
              </a:rPr>
              <a:t>Event-</a:t>
            </a:r>
            <a:r>
              <a:rPr lang="uk-UA" sz="1800" dirty="0">
                <a:latin typeface="Times New Roman" panose="02020603050405020304" pitchFamily="18" charset="0"/>
                <a:ea typeface="Calibri" panose="020F0502020204030204" pitchFamily="34" charset="0"/>
                <a:cs typeface="Times New Roman" panose="02020603050405020304" pitchFamily="18" charset="0"/>
              </a:rPr>
              <a:t>аналіз, у його практичному виконанні, з одного боку</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 виступає </a:t>
            </a:r>
            <a:r>
              <a:rPr lang="uk-UA" sz="1800" dirty="0">
                <a:latin typeface="Times New Roman" panose="02020603050405020304" pitchFamily="18" charset="0"/>
                <a:ea typeface="Calibri" panose="020F0502020204030204" pitchFamily="34" charset="0"/>
                <a:cs typeface="Times New Roman" panose="02020603050405020304" pitchFamily="18" charset="0"/>
              </a:rPr>
              <a:t>самостійною та досить ефективною аналітичною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працею; </a:t>
            </a:r>
            <a:r>
              <a:rPr lang="uk-UA" sz="1800" dirty="0">
                <a:latin typeface="Times New Roman" panose="02020603050405020304" pitchFamily="18" charset="0"/>
                <a:ea typeface="Calibri" panose="020F0502020204030204" pitchFamily="34" charset="0"/>
                <a:cs typeface="Times New Roman" panose="02020603050405020304" pitchFamily="18" charset="0"/>
              </a:rPr>
              <a:t>з іншого –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це чудовий </a:t>
            </a:r>
            <a:r>
              <a:rPr lang="uk-UA" sz="1800" dirty="0">
                <a:latin typeface="Times New Roman" panose="02020603050405020304" pitchFamily="18" charset="0"/>
                <a:ea typeface="Calibri" panose="020F0502020204030204" pitchFamily="34" charset="0"/>
                <a:cs typeface="Times New Roman" panose="02020603050405020304" pitchFamily="18" charset="0"/>
              </a:rPr>
              <a:t>інструмент для діагностики перебігу складних проблем, конфліктів, для опису розстановки соціальних сил. </a:t>
            </a:r>
            <a:endParaRPr lang="uk-UA" sz="18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uk-UA" sz="1800" dirty="0" smtClean="0">
                <a:latin typeface="Times New Roman" panose="02020603050405020304" pitchFamily="18" charset="0"/>
                <a:ea typeface="Calibri" panose="020F0502020204030204" pitchFamily="34" charset="0"/>
                <a:cs typeface="Times New Roman" panose="02020603050405020304" pitchFamily="18" charset="0"/>
              </a:rPr>
              <a:t>Використання </a:t>
            </a:r>
            <a:r>
              <a:rPr lang="uk-UA" sz="1800" dirty="0">
                <a:latin typeface="Times New Roman" panose="02020603050405020304" pitchFamily="18" charset="0"/>
                <a:ea typeface="Calibri" panose="020F0502020204030204" pitchFamily="34" charset="0"/>
                <a:cs typeface="Times New Roman" panose="02020603050405020304" pitchFamily="18" charset="0"/>
              </a:rPr>
              <a:t>цього методу аналізу даних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дає можливість </a:t>
            </a:r>
            <a:r>
              <a:rPr lang="uk-UA" sz="1800" dirty="0">
                <a:latin typeface="Times New Roman" panose="02020603050405020304" pitchFamily="18" charset="0"/>
                <a:ea typeface="Calibri" panose="020F0502020204030204" pitchFamily="34" charset="0"/>
                <a:cs typeface="Times New Roman" panose="02020603050405020304" pitchFamily="18" charset="0"/>
              </a:rPr>
              <a:t>поглибленого вивчення проблеми, дозволяє простежити всі зміни, що відбуваються в певний період часу, дати об'єктивну оцінку ситуації, що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склалась.</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uk-UA" dirty="0" smtClean="0"/>
              <a:t>Варіації методу</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175564" y="1226182"/>
            <a:ext cx="8705089" cy="3725917"/>
          </a:xfrm>
        </p:spPr>
        <p:txBody>
          <a:bodyPr/>
          <a:lstStyle/>
          <a:p>
            <a:pPr algn="just"/>
            <a:r>
              <a:rPr lang="en-US" sz="1800" b="1" u="sng" dirty="0">
                <a:latin typeface="Times New Roman" panose="02020603050405020304" pitchFamily="18" charset="0"/>
                <a:ea typeface="Calibri" panose="020F0502020204030204" pitchFamily="34" charset="0"/>
                <a:cs typeface="Times New Roman" panose="02020603050405020304" pitchFamily="18" charset="0"/>
              </a:rPr>
              <a:t>Event history analysis</a:t>
            </a:r>
            <a:endParaRPr lang="uk-UA" sz="1800" b="1" u="sng"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uk-UA" sz="1800" dirty="0" smtClean="0">
                <a:latin typeface="Times New Roman" panose="02020603050405020304" pitchFamily="18" charset="0"/>
                <a:ea typeface="Calibri" panose="020F0502020204030204" pitchFamily="34" charset="0"/>
                <a:cs typeface="Times New Roman" panose="02020603050405020304" pitchFamily="18" charset="0"/>
              </a:rPr>
              <a:t>Зазвичай </a:t>
            </a:r>
            <a:r>
              <a:rPr lang="uk-UA" sz="1800" dirty="0">
                <a:latin typeface="Times New Roman" panose="02020603050405020304" pitchFamily="18" charset="0"/>
                <a:ea typeface="Calibri" panose="020F0502020204030204" pitchFamily="34" charset="0"/>
                <a:cs typeface="Times New Roman" panose="02020603050405020304" pitchFamily="18" charset="0"/>
              </a:rPr>
              <a:t>використовується для опису різноманітних статистичних методів, призначених для опису, пояснення або прогнозування настання подій. </a:t>
            </a:r>
            <a:endParaRPr lang="uk-UA" sz="18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uk-UA" sz="1800" dirty="0" smtClean="0">
                <a:latin typeface="Times New Roman" panose="02020603050405020304" pitchFamily="18" charset="0"/>
                <a:ea typeface="Calibri" panose="020F0502020204030204" pitchFamily="34" charset="0"/>
                <a:cs typeface="Times New Roman" panose="02020603050405020304" pitchFamily="18" charset="0"/>
              </a:rPr>
              <a:t>Поза </a:t>
            </a:r>
            <a:r>
              <a:rPr lang="uk-UA" sz="1800" dirty="0">
                <a:latin typeface="Times New Roman" panose="02020603050405020304" pitchFamily="18" charset="0"/>
                <a:ea typeface="Calibri" panose="020F0502020204030204" pitchFamily="34" charset="0"/>
                <a:cs typeface="Times New Roman" panose="02020603050405020304" pitchFamily="18" charset="0"/>
              </a:rPr>
              <a:t>соціальними науками ці методи часто називають аналізом виживання через те, що спочатку вони були розроблені </a:t>
            </a:r>
            <a:r>
              <a:rPr lang="uk-UA" sz="1800" dirty="0" err="1">
                <a:latin typeface="Times New Roman" panose="02020603050405020304" pitchFamily="18" charset="0"/>
                <a:ea typeface="Calibri" panose="020F0502020204030204" pitchFamily="34" charset="0"/>
                <a:cs typeface="Times New Roman" panose="02020603050405020304" pitchFamily="18" charset="0"/>
              </a:rPr>
              <a:t>біостатистиками</a:t>
            </a:r>
            <a:r>
              <a:rPr lang="uk-UA" sz="1800" dirty="0">
                <a:latin typeface="Times New Roman" panose="02020603050405020304" pitchFamily="18" charset="0"/>
                <a:ea typeface="Calibri" panose="020F0502020204030204" pitchFamily="34" charset="0"/>
                <a:cs typeface="Times New Roman" panose="02020603050405020304" pitchFamily="18" charset="0"/>
              </a:rPr>
              <a:t> для аналізу випадків смерті. </a:t>
            </a:r>
            <a:endParaRPr lang="uk-UA" sz="18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uk-UA" sz="1800" dirty="0" smtClean="0">
                <a:latin typeface="Times New Roman" panose="02020603050405020304" pitchFamily="18" charset="0"/>
                <a:ea typeface="Calibri" panose="020F0502020204030204" pitchFamily="34" charset="0"/>
                <a:cs typeface="Times New Roman" panose="02020603050405020304" pitchFamily="18" charset="0"/>
              </a:rPr>
              <a:t>Але </a:t>
            </a:r>
            <a:r>
              <a:rPr lang="uk-UA" sz="1800" dirty="0">
                <a:latin typeface="Times New Roman" panose="02020603050405020304" pitchFamily="18" charset="0"/>
                <a:ea typeface="Calibri" panose="020F0502020204030204" pitchFamily="34" charset="0"/>
                <a:cs typeface="Times New Roman" panose="02020603050405020304" pitchFamily="18" charset="0"/>
              </a:rPr>
              <a:t>незважаючи на своє </a:t>
            </a:r>
            <a:r>
              <a:rPr lang="uk-UA" sz="1800" dirty="0" err="1">
                <a:latin typeface="Times New Roman" panose="02020603050405020304" pitchFamily="18" charset="0"/>
                <a:ea typeface="Calibri" panose="020F0502020204030204" pitchFamily="34" charset="0"/>
                <a:cs typeface="Times New Roman" panose="02020603050405020304" pitchFamily="18" charset="0"/>
              </a:rPr>
              <a:t>біомедичне</a:t>
            </a:r>
            <a:r>
              <a:rPr lang="uk-UA" sz="1800" dirty="0">
                <a:latin typeface="Times New Roman" panose="02020603050405020304" pitchFamily="18" charset="0"/>
                <a:ea typeface="Calibri" panose="020F0502020204030204" pitchFamily="34" charset="0"/>
                <a:cs typeface="Times New Roman" panose="02020603050405020304" pitchFamily="18" charset="0"/>
              </a:rPr>
              <a:t> походження, ці самі методи ідеально підходять для вивчення широкого спектру соціальних явищ, таких як народження, шлюб, розлучення, звільнення з роботи, підвищення по службі, арешти, міграції та революції.</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1417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uk-UA" dirty="0" smtClean="0"/>
              <a:t>Варіації методу</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175564" y="1226182"/>
            <a:ext cx="8705089" cy="3725917"/>
          </a:xfrm>
        </p:spPr>
        <p:txBody>
          <a:bodyPr/>
          <a:lstStyle/>
          <a:p>
            <a:pPr algn="just"/>
            <a:r>
              <a:rPr lang="en-US" sz="1800" b="1" u="sng" dirty="0">
                <a:latin typeface="Times New Roman" panose="02020603050405020304" pitchFamily="18" charset="0"/>
                <a:ea typeface="Calibri" panose="020F0502020204030204" pitchFamily="34" charset="0"/>
                <a:cs typeface="Times New Roman" panose="02020603050405020304" pitchFamily="18" charset="0"/>
              </a:rPr>
              <a:t>Event history analysis</a:t>
            </a:r>
            <a:endParaRPr lang="uk-UA" sz="1800" b="1" u="sng"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uk-UA" sz="1600" dirty="0" smtClean="0">
                <a:latin typeface="Times New Roman" panose="02020603050405020304" pitchFamily="18" charset="0"/>
                <a:ea typeface="Calibri" panose="020F0502020204030204" pitchFamily="34" charset="0"/>
                <a:cs typeface="Times New Roman" panose="02020603050405020304" pitchFamily="18" charset="0"/>
              </a:rPr>
              <a:t>Зазвичай це </a:t>
            </a:r>
            <a:r>
              <a:rPr lang="uk-UA" sz="1600" dirty="0">
                <a:latin typeface="Times New Roman" panose="02020603050405020304" pitchFamily="18" charset="0"/>
                <a:ea typeface="Calibri" panose="020F0502020204030204" pitchFamily="34" charset="0"/>
                <a:cs typeface="Times New Roman" panose="02020603050405020304" pitchFamily="18" charset="0"/>
              </a:rPr>
              <a:t>просто </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фіксація і запис </a:t>
            </a:r>
            <a:r>
              <a:rPr lang="uk-UA" sz="1600" dirty="0">
                <a:latin typeface="Times New Roman" panose="02020603050405020304" pitchFamily="18" charset="0"/>
                <a:ea typeface="Calibri" panose="020F0502020204030204" pitchFamily="34" charset="0"/>
                <a:cs typeface="Times New Roman" panose="02020603050405020304" pitchFamily="18" charset="0"/>
              </a:rPr>
              <a:t>того, коли події відбулися для окремої особи або вибірки осіб. </a:t>
            </a: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uk-UA" sz="1600" dirty="0" smtClean="0">
                <a:latin typeface="Times New Roman" panose="02020603050405020304" pitchFamily="18" charset="0"/>
                <a:ea typeface="Calibri" panose="020F0502020204030204" pitchFamily="34" charset="0"/>
                <a:cs typeface="Times New Roman" panose="02020603050405020304" pitchFamily="18" charset="0"/>
              </a:rPr>
              <a:t>Наприклад</a:t>
            </a:r>
            <a:r>
              <a:rPr lang="uk-UA" sz="1600" dirty="0">
                <a:latin typeface="Times New Roman" panose="02020603050405020304" pitchFamily="18" charset="0"/>
                <a:ea typeface="Calibri" panose="020F0502020204030204" pitchFamily="34" charset="0"/>
                <a:cs typeface="Times New Roman" panose="02020603050405020304" pitchFamily="18" charset="0"/>
              </a:rPr>
              <a:t>, історію подій можна побудувати, попросивши вибірку людей повідомити дати будь-яких минулих змін у сімейному стані. </a:t>
            </a: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uk-UA" sz="1600" dirty="0" smtClean="0">
                <a:latin typeface="Times New Roman" panose="02020603050405020304" pitchFamily="18" charset="0"/>
                <a:ea typeface="Calibri" panose="020F0502020204030204" pitchFamily="34" charset="0"/>
                <a:cs typeface="Times New Roman" panose="02020603050405020304" pitchFamily="18" charset="0"/>
              </a:rPr>
              <a:t>Якщо </a:t>
            </a:r>
            <a:r>
              <a:rPr lang="uk-UA" sz="1600" dirty="0">
                <a:latin typeface="Times New Roman" panose="02020603050405020304" pitchFamily="18" charset="0"/>
                <a:ea typeface="Calibri" panose="020F0502020204030204" pitchFamily="34" charset="0"/>
                <a:cs typeface="Times New Roman" panose="02020603050405020304" pitchFamily="18" charset="0"/>
              </a:rPr>
              <a:t>метою є причинно-наслідковий аналіз, історія подій також повинна включати інформацію про </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«пояснювальні фактори». </a:t>
            </a:r>
            <a:r>
              <a:rPr lang="uk-UA" sz="1600" dirty="0">
                <a:latin typeface="Times New Roman" panose="02020603050405020304" pitchFamily="18" charset="0"/>
                <a:ea typeface="Calibri" panose="020F0502020204030204" pitchFamily="34" charset="0"/>
                <a:cs typeface="Times New Roman" panose="02020603050405020304" pitchFamily="18" charset="0"/>
              </a:rPr>
              <a:t>Деякі з них, такі як раса та стать, будуть постійними з часом, тоді як інші, наприклад дохід, </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можуть </a:t>
            </a:r>
            <a:r>
              <a:rPr lang="uk-UA" sz="1600" dirty="0">
                <a:latin typeface="Times New Roman" panose="02020603050405020304" pitchFamily="18" charset="0"/>
                <a:ea typeface="Calibri" panose="020F0502020204030204" pitchFamily="34" charset="0"/>
                <a:cs typeface="Times New Roman" panose="02020603050405020304" pitchFamily="18" charset="0"/>
              </a:rPr>
              <a:t>змінюватися. </a:t>
            </a: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uk-UA" sz="1600" dirty="0" smtClean="0">
                <a:latin typeface="Times New Roman" panose="02020603050405020304" pitchFamily="18" charset="0"/>
                <a:ea typeface="Calibri" panose="020F0502020204030204" pitchFamily="34" charset="0"/>
                <a:cs typeface="Times New Roman" panose="02020603050405020304" pitchFamily="18" charset="0"/>
              </a:rPr>
              <a:t>Якщо </a:t>
            </a:r>
            <a:r>
              <a:rPr lang="uk-UA" sz="1600" dirty="0">
                <a:latin typeface="Times New Roman" panose="02020603050405020304" pitchFamily="18" charset="0"/>
                <a:ea typeface="Calibri" panose="020F0502020204030204" pitchFamily="34" charset="0"/>
                <a:cs typeface="Times New Roman" panose="02020603050405020304" pitchFamily="18" charset="0"/>
              </a:rPr>
              <a:t>час кожної події відомий з великою точністю (наприклад, з точними датами одруження), дані називаються даними безперервного часу. Однак часто відомо, що події відбулися лише протягом певного відносно великого інтервалу часу, наприклад, року шлюбу. Такі дані називаються даними дискретного часу або згрупованими даними.</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3338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uk-UA" dirty="0" smtClean="0"/>
              <a:t>Методики кодування</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175564" y="1226182"/>
            <a:ext cx="8705089" cy="3725917"/>
          </a:xfrm>
        </p:spPr>
        <p:txBody>
          <a:bodyPr/>
          <a:lstStyle/>
          <a:p>
            <a:pPr marL="101600" indent="0" algn="just">
              <a:buNone/>
            </a:pPr>
            <a:r>
              <a:rPr lang="uk-UA" sz="1800" dirty="0">
                <a:latin typeface="Times New Roman" panose="02020603050405020304" pitchFamily="18" charset="0"/>
                <a:ea typeface="Calibri" panose="020F0502020204030204" pitchFamily="34" charset="0"/>
                <a:cs typeface="Times New Roman" panose="02020603050405020304" pitchFamily="18" charset="0"/>
              </a:rPr>
              <a:t>Існує кілька основних методик кодування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міжнародних і </a:t>
            </a:r>
            <a:r>
              <a:rPr lang="uk-UA" sz="1800" dirty="0">
                <a:latin typeface="Times New Roman" panose="02020603050405020304" pitchFamily="18" charset="0"/>
                <a:ea typeface="Calibri" panose="020F0502020204030204" pitchFamily="34" charset="0"/>
                <a:cs typeface="Times New Roman" panose="02020603050405020304" pitchFamily="18" charset="0"/>
              </a:rPr>
              <a:t>політичних подій. Історично, першим було кодування </a:t>
            </a:r>
            <a:r>
              <a:rPr lang="en-US" sz="1800" b="1" dirty="0" smtClean="0">
                <a:latin typeface="Times New Roman" panose="02020603050405020304" pitchFamily="18" charset="0"/>
                <a:ea typeface="Calibri" panose="020F0502020204030204" pitchFamily="34" charset="0"/>
                <a:cs typeface="Times New Roman" panose="02020603050405020304" pitchFamily="18" charset="0"/>
              </a:rPr>
              <a:t>WEIS</a:t>
            </a:r>
            <a:r>
              <a:rPr lang="uk-UA" sz="1800" b="1"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a:t>
            </a:r>
            <a:r>
              <a:rPr lang="uk-UA" sz="1800" dirty="0" smtClean="0">
                <a:solidFill>
                  <a:srgbClr val="263248"/>
                </a:solidFill>
                <a:latin typeface="Times New Roman" panose="02020603050405020304" pitchFamily="18" charset="0"/>
                <a:ea typeface="Calibri" panose="020F0502020204030204" pitchFamily="34" charset="0"/>
                <a:cs typeface="Times New Roman" panose="02020603050405020304" pitchFamily="18" charset="0"/>
              </a:rPr>
              <a:t>Ч</a:t>
            </a:r>
            <a:r>
              <a:rPr lang="uk-UA" sz="1800" dirty="0">
                <a:solidFill>
                  <a:srgbClr val="263248"/>
                </a:solidFill>
                <a:latin typeface="Times New Roman" panose="02020603050405020304" pitchFamily="18" charset="0"/>
                <a:ea typeface="Calibri" panose="020F0502020204030204" pitchFamily="34" charset="0"/>
                <a:cs typeface="Times New Roman" panose="02020603050405020304" pitchFamily="18" charset="0"/>
              </a:rPr>
              <a:t>. </a:t>
            </a:r>
            <a:r>
              <a:rPr lang="uk-UA" sz="1800" dirty="0" err="1" smtClean="0">
                <a:solidFill>
                  <a:srgbClr val="263248"/>
                </a:solidFill>
                <a:latin typeface="Times New Roman" panose="02020603050405020304" pitchFamily="18" charset="0"/>
                <a:ea typeface="Calibri" panose="020F0502020204030204" pitchFamily="34" charset="0"/>
                <a:cs typeface="Times New Roman" panose="02020603050405020304" pitchFamily="18" charset="0"/>
              </a:rPr>
              <a:t>Маклеланда</a:t>
            </a:r>
            <a:r>
              <a:rPr lang="uk-UA" sz="1800" dirty="0" smtClean="0">
                <a:solidFill>
                  <a:srgbClr val="263248"/>
                </a:solidFill>
                <a:latin typeface="Times New Roman" panose="02020603050405020304" pitchFamily="18" charset="0"/>
                <a:ea typeface="Calibri" panose="020F0502020204030204" pitchFamily="34" charset="0"/>
                <a:cs typeface="Times New Roman" panose="02020603050405020304" pitchFamily="18" charset="0"/>
              </a:rPr>
              <a:t>)</a:t>
            </a:r>
            <a:r>
              <a:rPr lang="en-US" sz="1800"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яке включає </a:t>
            </a:r>
            <a:r>
              <a:rPr lang="uk-UA" sz="1800" dirty="0">
                <a:latin typeface="Times New Roman" panose="02020603050405020304" pitchFamily="18" charset="0"/>
                <a:ea typeface="Calibri" panose="020F0502020204030204" pitchFamily="34" charset="0"/>
                <a:cs typeface="Times New Roman" panose="02020603050405020304" pitchFamily="18" charset="0"/>
              </a:rPr>
              <a:t>шість груп подій</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spcBef>
                <a:spcPts val="0"/>
              </a:spcBef>
            </a:pP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вербальне </a:t>
            </a:r>
            <a:r>
              <a:rPr lang="uk-UA" sz="1800" dirty="0">
                <a:latin typeface="Times New Roman" panose="02020603050405020304" pitchFamily="18" charset="0"/>
                <a:ea typeface="Calibri" panose="020F0502020204030204" pitchFamily="34" charset="0"/>
                <a:cs typeface="Times New Roman" panose="02020603050405020304" pitchFamily="18" charset="0"/>
              </a:rPr>
              <a:t>співробітництво (стверджувати, обіцяти, погоджуватися</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 запитувати</a:t>
            </a:r>
            <a:r>
              <a:rPr lang="uk-UA" sz="1800" dirty="0">
                <a:latin typeface="Times New Roman" panose="02020603050405020304" pitchFamily="18" charset="0"/>
                <a:ea typeface="Calibri" panose="020F0502020204030204" pitchFamily="34" charset="0"/>
                <a:cs typeface="Times New Roman" panose="02020603050405020304" pitchFamily="18" charset="0"/>
              </a:rPr>
              <a:t>, пропонувати</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a:t>
            </a:r>
            <a:endParaRPr lang="uk-UA" sz="18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r>
              <a:rPr lang="uk-UA" sz="1800" dirty="0" smtClean="0">
                <a:latin typeface="Times New Roman" panose="02020603050405020304" pitchFamily="18" charset="0"/>
                <a:ea typeface="Calibri" panose="020F0502020204030204" pitchFamily="34" charset="0"/>
                <a:cs typeface="Times New Roman" panose="02020603050405020304" pitchFamily="18" charset="0"/>
              </a:rPr>
              <a:t>спільні </a:t>
            </a:r>
            <a:r>
              <a:rPr lang="uk-UA" sz="1800" dirty="0">
                <a:latin typeface="Times New Roman" panose="02020603050405020304" pitchFamily="18" charset="0"/>
                <a:ea typeface="Calibri" panose="020F0502020204030204" pitchFamily="34" charset="0"/>
                <a:cs typeface="Times New Roman" panose="02020603050405020304" pitchFamily="18" charset="0"/>
              </a:rPr>
              <a:t>дії (поступатися, виділяти грант, винагороджувати</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spcBef>
                <a:spcPts val="0"/>
              </a:spcBef>
            </a:pPr>
            <a:r>
              <a:rPr lang="uk-UA" sz="1800" dirty="0" smtClean="0">
                <a:latin typeface="Times New Roman" panose="02020603050405020304" pitchFamily="18" charset="0"/>
                <a:ea typeface="Calibri" panose="020F0502020204030204" pitchFamily="34" charset="0"/>
                <a:cs typeface="Times New Roman" panose="02020603050405020304" pitchFamily="18" charset="0"/>
              </a:rPr>
              <a:t>участь </a:t>
            </a:r>
            <a:r>
              <a:rPr lang="uk-UA" sz="1800" dirty="0">
                <a:latin typeface="Times New Roman" panose="02020603050405020304" pitchFamily="18" charset="0"/>
                <a:ea typeface="Calibri" panose="020F0502020204030204" pitchFamily="34" charset="0"/>
                <a:cs typeface="Times New Roman" panose="02020603050405020304" pitchFamily="18" charset="0"/>
              </a:rPr>
              <a:t>(коментувати, радити</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a:t>
            </a:r>
            <a:endParaRPr lang="uk-UA" sz="18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вербальний </a:t>
            </a:r>
            <a:r>
              <a:rPr lang="uk-UA" sz="1800" dirty="0">
                <a:latin typeface="Times New Roman" panose="02020603050405020304" pitchFamily="18" charset="0"/>
                <a:ea typeface="Calibri" panose="020F0502020204030204" pitchFamily="34" charset="0"/>
                <a:cs typeface="Times New Roman" panose="02020603050405020304" pitchFamily="18" charset="0"/>
              </a:rPr>
              <a:t>конфлікт – оборона (відкидати, протестувати, заперечувати</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a:t>
            </a:r>
            <a:endParaRPr lang="uk-UA" sz="18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вербальний </a:t>
            </a:r>
            <a:r>
              <a:rPr lang="uk-UA" sz="1800" dirty="0">
                <a:latin typeface="Times New Roman" panose="02020603050405020304" pitchFamily="18" charset="0"/>
                <a:ea typeface="Calibri" panose="020F0502020204030204" pitchFamily="34" charset="0"/>
                <a:cs typeface="Times New Roman" panose="02020603050405020304" pitchFamily="18" charset="0"/>
              </a:rPr>
              <a:t>конфлікт – наступ (звинувачувати, вимагати, попереджати</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 загрожувати);</a:t>
            </a:r>
            <a:endParaRPr lang="uk-UA" sz="18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pP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прямий </a:t>
            </a:r>
            <a:r>
              <a:rPr lang="uk-UA" sz="1800" dirty="0">
                <a:latin typeface="Times New Roman" panose="02020603050405020304" pitchFamily="18" charset="0"/>
                <a:ea typeface="Calibri" panose="020F0502020204030204" pitchFamily="34" charset="0"/>
                <a:cs typeface="Times New Roman" panose="02020603050405020304" pitchFamily="18" charset="0"/>
              </a:rPr>
              <a:t>конфлікт (демонструвати, погіршувати відносини, виключати</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 захоплювати</a:t>
            </a:r>
            <a:r>
              <a:rPr lang="uk-UA" sz="1800" dirty="0">
                <a:latin typeface="Times New Roman" panose="02020603050405020304" pitchFamily="18" charset="0"/>
                <a:ea typeface="Calibri" panose="020F0502020204030204" pitchFamily="34" charset="0"/>
                <a:cs typeface="Times New Roman" panose="02020603050405020304" pitchFamily="18" charset="0"/>
              </a:rPr>
              <a:t>, примушувати).</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9240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uk-UA" dirty="0" smtClean="0"/>
              <a:t>Методики кодування</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 name="Таблица 3"/>
          <p:cNvGraphicFramePr>
            <a:graphicFrameLocks noGrp="1"/>
          </p:cNvGraphicFramePr>
          <p:nvPr>
            <p:extLst>
              <p:ext uri="{D42A27DB-BD31-4B8C-83A1-F6EECF244321}">
                <p14:modId xmlns:p14="http://schemas.microsoft.com/office/powerpoint/2010/main" val="3100120850"/>
              </p:ext>
            </p:extLst>
          </p:nvPr>
        </p:nvGraphicFramePr>
        <p:xfrm>
          <a:off x="374070" y="1461466"/>
          <a:ext cx="8294442" cy="2865120"/>
        </p:xfrm>
        <a:graphic>
          <a:graphicData uri="http://schemas.openxmlformats.org/drawingml/2006/table">
            <a:tbl>
              <a:tblPr firstRow="1" bandRow="1">
                <a:tableStyleId>{025D08E4-4CB9-4A25-91DF-C19B82DA8EF8}</a:tableStyleId>
              </a:tblPr>
              <a:tblGrid>
                <a:gridCol w="693949"/>
                <a:gridCol w="7600493"/>
              </a:tblGrid>
              <a:tr h="370840">
                <a:tc>
                  <a:txBody>
                    <a:bodyPr/>
                    <a:lstStyle/>
                    <a:p>
                      <a:r>
                        <a:rPr lang="ru-RU" dirty="0" smtClean="0"/>
                        <a:t>Р </a:t>
                      </a:r>
                    </a:p>
                    <a:p>
                      <a:r>
                        <a:rPr lang="ru-RU" dirty="0" smtClean="0"/>
                        <a:t>Б </a:t>
                      </a:r>
                    </a:p>
                    <a:p>
                      <a:r>
                        <a:rPr lang="ru-RU" dirty="0" smtClean="0"/>
                        <a:t>ВВ </a:t>
                      </a:r>
                    </a:p>
                    <a:p>
                      <a:r>
                        <a:rPr lang="ru-RU" dirty="0" smtClean="0"/>
                        <a:t>ВС </a:t>
                      </a:r>
                    </a:p>
                    <a:p>
                      <a:endParaRPr lang="ru-RU" dirty="0" smtClean="0"/>
                    </a:p>
                    <a:p>
                      <a:r>
                        <a:rPr lang="ru-RU" dirty="0" smtClean="0"/>
                        <a:t>С </a:t>
                      </a:r>
                    </a:p>
                    <a:p>
                      <a:endParaRPr lang="ru-RU" dirty="0" smtClean="0"/>
                    </a:p>
                    <a:p>
                      <a:r>
                        <a:rPr lang="ru-RU" dirty="0" smtClean="0"/>
                        <a:t>У </a:t>
                      </a:r>
                    </a:p>
                    <a:p>
                      <a:endParaRPr lang="ru-RU" dirty="0" smtClean="0"/>
                    </a:p>
                    <a:p>
                      <a:r>
                        <a:rPr lang="ru-RU" dirty="0" smtClean="0"/>
                        <a:t>П </a:t>
                      </a:r>
                    </a:p>
                    <a:p>
                      <a:r>
                        <a:rPr lang="ru-RU" dirty="0" smtClean="0"/>
                        <a:t>ВАК </a:t>
                      </a:r>
                    </a:p>
                    <a:p>
                      <a:r>
                        <a:rPr lang="ru-RU" dirty="0" smtClean="0"/>
                        <a:t>СТАТ </a:t>
                      </a:r>
                    </a:p>
                    <a:p>
                      <a:r>
                        <a:rPr lang="ru-RU" dirty="0" smtClean="0"/>
                        <a:t>ЗАК</a:t>
                      </a:r>
                      <a:endParaRPr lang="uk-UA" dirty="0"/>
                    </a:p>
                  </a:txBody>
                  <a:tcPr/>
                </a:tc>
                <a:tc>
                  <a:txBody>
                    <a:bodyPr/>
                    <a:lstStyle/>
                    <a:p>
                      <a:r>
                        <a:rPr lang="ru-RU" dirty="0" smtClean="0"/>
                        <a:t>«Сообщение о работающих» </a:t>
                      </a:r>
                    </a:p>
                    <a:p>
                      <a:r>
                        <a:rPr lang="ru-RU" dirty="0" smtClean="0"/>
                        <a:t>«Сообщение о безработных» </a:t>
                      </a:r>
                    </a:p>
                    <a:p>
                      <a:r>
                        <a:rPr lang="ru-RU" dirty="0" smtClean="0"/>
                        <a:t>«Сообщение о трудоустройстве выпускников вузов» </a:t>
                      </a:r>
                    </a:p>
                    <a:p>
                      <a:r>
                        <a:rPr lang="ru-RU" dirty="0" smtClean="0"/>
                        <a:t>«Сообщение о трудоустройстве выпускников </a:t>
                      </a:r>
                      <a:r>
                        <a:rPr lang="ru-RU" dirty="0" err="1" smtClean="0"/>
                        <a:t>среднеспециальных</a:t>
                      </a:r>
                      <a:r>
                        <a:rPr lang="ru-RU" dirty="0" smtClean="0"/>
                        <a:t> и других не высших учебных заведений» </a:t>
                      </a:r>
                    </a:p>
                    <a:p>
                      <a:r>
                        <a:rPr lang="ru-RU" dirty="0" smtClean="0"/>
                        <a:t>«Сообщение о трудоустройстве студентов (при условии трудоустройства без отрыва от очного обучения)» </a:t>
                      </a:r>
                    </a:p>
                    <a:p>
                      <a:r>
                        <a:rPr lang="ru-RU" dirty="0" smtClean="0"/>
                        <a:t>«Сообщение о трудоустройстве учащихся школ (при условии трудоустройства на период каникул)» </a:t>
                      </a:r>
                    </a:p>
                    <a:p>
                      <a:r>
                        <a:rPr lang="ru-RU" dirty="0" smtClean="0"/>
                        <a:t>«Сообщение о трудоустройстве пенсионеров»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dirty="0" smtClean="0"/>
                        <a:t>«Сообщение о вакансиях»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dirty="0" smtClean="0"/>
                        <a:t>«Статистические сообщения»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dirty="0" smtClean="0"/>
                        <a:t>«Сообщения о законодательных изменениях»</a:t>
                      </a:r>
                      <a:endParaRPr lang="uk-UA" dirty="0" smtClean="0"/>
                    </a:p>
                  </a:txBody>
                  <a:tcPr/>
                </a:tc>
              </a:tr>
            </a:tbl>
          </a:graphicData>
        </a:graphic>
      </p:graphicFrame>
    </p:spTree>
    <p:extLst>
      <p:ext uri="{BB962C8B-B14F-4D97-AF65-F5344CB8AC3E}">
        <p14:creationId xmlns:p14="http://schemas.microsoft.com/office/powerpoint/2010/main" val="2742680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uk-UA" dirty="0" smtClean="0"/>
              <a:t>Методики кодування</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 name="Таблица 3"/>
          <p:cNvGraphicFramePr>
            <a:graphicFrameLocks noGrp="1"/>
          </p:cNvGraphicFramePr>
          <p:nvPr>
            <p:extLst>
              <p:ext uri="{D42A27DB-BD31-4B8C-83A1-F6EECF244321}">
                <p14:modId xmlns:p14="http://schemas.microsoft.com/office/powerpoint/2010/main" val="3100120850"/>
              </p:ext>
            </p:extLst>
          </p:nvPr>
        </p:nvGraphicFramePr>
        <p:xfrm>
          <a:off x="374070" y="1461466"/>
          <a:ext cx="8294442" cy="2865120"/>
        </p:xfrm>
        <a:graphic>
          <a:graphicData uri="http://schemas.openxmlformats.org/drawingml/2006/table">
            <a:tbl>
              <a:tblPr firstRow="1" bandRow="1">
                <a:tableStyleId>{025D08E4-4CB9-4A25-91DF-C19B82DA8EF8}</a:tableStyleId>
              </a:tblPr>
              <a:tblGrid>
                <a:gridCol w="693949"/>
                <a:gridCol w="7600493"/>
              </a:tblGrid>
              <a:tr h="370840">
                <a:tc>
                  <a:txBody>
                    <a:bodyPr/>
                    <a:lstStyle/>
                    <a:p>
                      <a:r>
                        <a:rPr lang="ru-RU" dirty="0" smtClean="0"/>
                        <a:t>Р </a:t>
                      </a:r>
                    </a:p>
                    <a:p>
                      <a:r>
                        <a:rPr lang="ru-RU" dirty="0" smtClean="0"/>
                        <a:t>Б </a:t>
                      </a:r>
                    </a:p>
                    <a:p>
                      <a:r>
                        <a:rPr lang="ru-RU" dirty="0" smtClean="0"/>
                        <a:t>ВВ </a:t>
                      </a:r>
                    </a:p>
                    <a:p>
                      <a:r>
                        <a:rPr lang="ru-RU" dirty="0" smtClean="0"/>
                        <a:t>ВС </a:t>
                      </a:r>
                    </a:p>
                    <a:p>
                      <a:endParaRPr lang="ru-RU" dirty="0" smtClean="0"/>
                    </a:p>
                    <a:p>
                      <a:r>
                        <a:rPr lang="ru-RU" dirty="0" smtClean="0"/>
                        <a:t>С </a:t>
                      </a:r>
                    </a:p>
                    <a:p>
                      <a:endParaRPr lang="ru-RU" dirty="0" smtClean="0"/>
                    </a:p>
                    <a:p>
                      <a:r>
                        <a:rPr lang="ru-RU" dirty="0" smtClean="0"/>
                        <a:t>У </a:t>
                      </a:r>
                    </a:p>
                    <a:p>
                      <a:endParaRPr lang="ru-RU" dirty="0" smtClean="0"/>
                    </a:p>
                    <a:p>
                      <a:r>
                        <a:rPr lang="ru-RU" dirty="0" smtClean="0"/>
                        <a:t>П </a:t>
                      </a:r>
                    </a:p>
                    <a:p>
                      <a:r>
                        <a:rPr lang="ru-RU" dirty="0" smtClean="0"/>
                        <a:t>ВАК </a:t>
                      </a:r>
                    </a:p>
                    <a:p>
                      <a:r>
                        <a:rPr lang="ru-RU" dirty="0" smtClean="0"/>
                        <a:t>СТАТ </a:t>
                      </a:r>
                    </a:p>
                    <a:p>
                      <a:r>
                        <a:rPr lang="ru-RU" dirty="0" smtClean="0"/>
                        <a:t>ЗАК</a:t>
                      </a:r>
                      <a:endParaRPr lang="uk-UA" dirty="0"/>
                    </a:p>
                  </a:txBody>
                  <a:tcPr/>
                </a:tc>
                <a:tc>
                  <a:txBody>
                    <a:bodyPr/>
                    <a:lstStyle/>
                    <a:p>
                      <a:r>
                        <a:rPr lang="ru-RU" dirty="0" smtClean="0"/>
                        <a:t>«Сообщение о работающих» </a:t>
                      </a:r>
                    </a:p>
                    <a:p>
                      <a:r>
                        <a:rPr lang="ru-RU" dirty="0" smtClean="0"/>
                        <a:t>«Сообщение о безработных» </a:t>
                      </a:r>
                    </a:p>
                    <a:p>
                      <a:r>
                        <a:rPr lang="ru-RU" dirty="0" smtClean="0"/>
                        <a:t>«Сообщение о трудоустройстве выпускников вузов» </a:t>
                      </a:r>
                    </a:p>
                    <a:p>
                      <a:r>
                        <a:rPr lang="ru-RU" dirty="0" smtClean="0"/>
                        <a:t>«Сообщение о трудоустройстве выпускников </a:t>
                      </a:r>
                      <a:r>
                        <a:rPr lang="ru-RU" dirty="0" err="1" smtClean="0"/>
                        <a:t>среднеспециальных</a:t>
                      </a:r>
                      <a:r>
                        <a:rPr lang="ru-RU" dirty="0" smtClean="0"/>
                        <a:t> и других не высших учебных заведений» </a:t>
                      </a:r>
                    </a:p>
                    <a:p>
                      <a:r>
                        <a:rPr lang="ru-RU" dirty="0" smtClean="0"/>
                        <a:t>«Сообщение о трудоустройстве студентов (при условии трудоустройства без отрыва от очного обучения)» </a:t>
                      </a:r>
                    </a:p>
                    <a:p>
                      <a:r>
                        <a:rPr lang="ru-RU" dirty="0" smtClean="0"/>
                        <a:t>«Сообщение о трудоустройстве учащихся школ (при условии трудоустройства на период каникул)» </a:t>
                      </a:r>
                    </a:p>
                    <a:p>
                      <a:r>
                        <a:rPr lang="ru-RU" dirty="0" smtClean="0"/>
                        <a:t>«Сообщение о трудоустройстве пенсионеров»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dirty="0" smtClean="0"/>
                        <a:t>«Сообщение о вакансиях»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dirty="0" smtClean="0"/>
                        <a:t>«Статистические сообщения»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dirty="0" smtClean="0"/>
                        <a:t>«Сообщения о законодательных изменениях»</a:t>
                      </a:r>
                      <a:endParaRPr lang="uk-UA" dirty="0" smtClean="0"/>
                    </a:p>
                  </a:txBody>
                  <a:tcPr/>
                </a:tc>
              </a:tr>
            </a:tbl>
          </a:graphicData>
        </a:graphic>
      </p:graphicFrame>
    </p:spTree>
    <p:extLst>
      <p:ext uri="{BB962C8B-B14F-4D97-AF65-F5344CB8AC3E}">
        <p14:creationId xmlns:p14="http://schemas.microsoft.com/office/powerpoint/2010/main" val="947442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uk-UA" dirty="0" smtClean="0"/>
              <a:t>Варіації методу</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175564" y="1226182"/>
            <a:ext cx="8705089" cy="3725917"/>
          </a:xfrm>
        </p:spPr>
        <p:txBody>
          <a:bodyPr/>
          <a:lstStyle/>
          <a:p>
            <a:pPr algn="just"/>
            <a:r>
              <a:rPr lang="en-US" sz="1800" b="1" u="sng" dirty="0">
                <a:latin typeface="Times New Roman" panose="02020603050405020304" pitchFamily="18" charset="0"/>
                <a:ea typeface="Calibri" panose="020F0502020204030204" pitchFamily="34" charset="0"/>
                <a:cs typeface="Times New Roman" panose="02020603050405020304" pitchFamily="18" charset="0"/>
              </a:rPr>
              <a:t>Event history analysis</a:t>
            </a:r>
            <a:endParaRPr lang="uk-UA" sz="1800" b="1" u="sng"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uk-UA" sz="1600" dirty="0" smtClean="0">
                <a:latin typeface="Times New Roman" panose="02020603050405020304" pitchFamily="18" charset="0"/>
                <a:ea typeface="Calibri" panose="020F0502020204030204" pitchFamily="34" charset="0"/>
                <a:cs typeface="Times New Roman" panose="02020603050405020304" pitchFamily="18" charset="0"/>
              </a:rPr>
              <a:t>Зазвичай це </a:t>
            </a:r>
            <a:r>
              <a:rPr lang="uk-UA" sz="1600" dirty="0">
                <a:latin typeface="Times New Roman" panose="02020603050405020304" pitchFamily="18" charset="0"/>
                <a:ea typeface="Calibri" panose="020F0502020204030204" pitchFamily="34" charset="0"/>
                <a:cs typeface="Times New Roman" panose="02020603050405020304" pitchFamily="18" charset="0"/>
              </a:rPr>
              <a:t>просто </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фіксація і запис </a:t>
            </a:r>
            <a:r>
              <a:rPr lang="uk-UA" sz="1600" dirty="0">
                <a:latin typeface="Times New Roman" panose="02020603050405020304" pitchFamily="18" charset="0"/>
                <a:ea typeface="Calibri" panose="020F0502020204030204" pitchFamily="34" charset="0"/>
                <a:cs typeface="Times New Roman" panose="02020603050405020304" pitchFamily="18" charset="0"/>
              </a:rPr>
              <a:t>того, коли події відбулися для окремої особи або вибірки осіб. </a:t>
            </a: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uk-UA" sz="1600" dirty="0" smtClean="0">
                <a:latin typeface="Times New Roman" panose="02020603050405020304" pitchFamily="18" charset="0"/>
                <a:ea typeface="Calibri" panose="020F0502020204030204" pitchFamily="34" charset="0"/>
                <a:cs typeface="Times New Roman" panose="02020603050405020304" pitchFamily="18" charset="0"/>
              </a:rPr>
              <a:t>Наприклад</a:t>
            </a:r>
            <a:r>
              <a:rPr lang="uk-UA" sz="1600" dirty="0">
                <a:latin typeface="Times New Roman" panose="02020603050405020304" pitchFamily="18" charset="0"/>
                <a:ea typeface="Calibri" panose="020F0502020204030204" pitchFamily="34" charset="0"/>
                <a:cs typeface="Times New Roman" panose="02020603050405020304" pitchFamily="18" charset="0"/>
              </a:rPr>
              <a:t>, історію подій можна побудувати, попросивши вибірку людей повідомити дати будь-яких минулих змін у сімейному стані. </a:t>
            </a: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uk-UA" sz="1600" dirty="0" smtClean="0">
                <a:latin typeface="Times New Roman" panose="02020603050405020304" pitchFamily="18" charset="0"/>
                <a:ea typeface="Calibri" panose="020F0502020204030204" pitchFamily="34" charset="0"/>
                <a:cs typeface="Times New Roman" panose="02020603050405020304" pitchFamily="18" charset="0"/>
              </a:rPr>
              <a:t>Якщо </a:t>
            </a:r>
            <a:r>
              <a:rPr lang="uk-UA" sz="1600" dirty="0">
                <a:latin typeface="Times New Roman" panose="02020603050405020304" pitchFamily="18" charset="0"/>
                <a:ea typeface="Calibri" panose="020F0502020204030204" pitchFamily="34" charset="0"/>
                <a:cs typeface="Times New Roman" panose="02020603050405020304" pitchFamily="18" charset="0"/>
              </a:rPr>
              <a:t>метою є причинно-наслідковий аналіз, історія подій також повинна включати інформацію про </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«пояснювальні фактори». </a:t>
            </a:r>
            <a:r>
              <a:rPr lang="uk-UA" sz="1600" dirty="0">
                <a:latin typeface="Times New Roman" panose="02020603050405020304" pitchFamily="18" charset="0"/>
                <a:ea typeface="Calibri" panose="020F0502020204030204" pitchFamily="34" charset="0"/>
                <a:cs typeface="Times New Roman" panose="02020603050405020304" pitchFamily="18" charset="0"/>
              </a:rPr>
              <a:t>Деякі з них, такі як раса та стать, будуть постійними з часом, тоді як інші, наприклад дохід, </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можуть </a:t>
            </a:r>
            <a:r>
              <a:rPr lang="uk-UA" sz="1600" dirty="0">
                <a:latin typeface="Times New Roman" panose="02020603050405020304" pitchFamily="18" charset="0"/>
                <a:ea typeface="Calibri" panose="020F0502020204030204" pitchFamily="34" charset="0"/>
                <a:cs typeface="Times New Roman" panose="02020603050405020304" pitchFamily="18" charset="0"/>
              </a:rPr>
              <a:t>змінюватися. </a:t>
            </a: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uk-UA" sz="1600" dirty="0" smtClean="0">
                <a:latin typeface="Times New Roman" panose="02020603050405020304" pitchFamily="18" charset="0"/>
                <a:ea typeface="Calibri" panose="020F0502020204030204" pitchFamily="34" charset="0"/>
                <a:cs typeface="Times New Roman" panose="02020603050405020304" pitchFamily="18" charset="0"/>
              </a:rPr>
              <a:t>Якщо </a:t>
            </a:r>
            <a:r>
              <a:rPr lang="uk-UA" sz="1600" dirty="0">
                <a:latin typeface="Times New Roman" panose="02020603050405020304" pitchFamily="18" charset="0"/>
                <a:ea typeface="Calibri" panose="020F0502020204030204" pitchFamily="34" charset="0"/>
                <a:cs typeface="Times New Roman" panose="02020603050405020304" pitchFamily="18" charset="0"/>
              </a:rPr>
              <a:t>час кожної події відомий з великою точністю (наприклад, з точними датами одруження), дані називаються даними безперервного часу. Однак часто відомо, що події відбулися лише протягом певного відносно великого інтервалу часу, наприклад, року шлюбу. Такі дані називаються даними дискретного часу або згрупованими даними.</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1938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uk-UA" dirty="0" smtClean="0"/>
              <a:t>Література</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175564" y="1226182"/>
            <a:ext cx="8705089" cy="3725917"/>
          </a:xfrm>
        </p:spPr>
        <p:txBody>
          <a:bodyPr/>
          <a:lstStyle/>
          <a:p>
            <a:pPr algn="just"/>
            <a:r>
              <a:rPr lang="uk-UA" sz="1400" dirty="0" err="1" smtClean="0">
                <a:solidFill>
                  <a:srgbClr val="222222"/>
                </a:solidFill>
                <a:latin typeface="Roboto"/>
              </a:rPr>
              <a:t>Туленков</a:t>
            </a:r>
            <a:r>
              <a:rPr lang="uk-UA" sz="1400" dirty="0" smtClean="0">
                <a:solidFill>
                  <a:srgbClr val="222222"/>
                </a:solidFill>
                <a:latin typeface="Roboto"/>
              </a:rPr>
              <a:t> М.В. </a:t>
            </a:r>
            <a:r>
              <a:rPr lang="uk-UA" sz="1400" dirty="0" err="1" smtClean="0">
                <a:solidFill>
                  <a:srgbClr val="222222"/>
                </a:solidFill>
                <a:latin typeface="Roboto"/>
              </a:rPr>
              <a:t>Івент</a:t>
            </a:r>
            <a:r>
              <a:rPr lang="uk-UA" sz="1400" dirty="0" smtClean="0">
                <a:solidFill>
                  <a:srgbClr val="222222"/>
                </a:solidFill>
                <a:latin typeface="Roboto"/>
              </a:rPr>
              <a:t>-аналіз</a:t>
            </a:r>
            <a:r>
              <a:rPr lang="uk-UA" sz="1400" dirty="0">
                <a:solidFill>
                  <a:srgbClr val="222222"/>
                </a:solidFill>
                <a:latin typeface="Roboto"/>
              </a:rPr>
              <a:t>, аналіз </a:t>
            </a:r>
            <a:r>
              <a:rPr lang="uk-UA" sz="1400" dirty="0" err="1">
                <a:solidFill>
                  <a:srgbClr val="222222"/>
                </a:solidFill>
                <a:latin typeface="Roboto"/>
              </a:rPr>
              <a:t>подієвих</a:t>
            </a:r>
            <a:r>
              <a:rPr lang="uk-UA" sz="1400" dirty="0">
                <a:solidFill>
                  <a:srgbClr val="222222"/>
                </a:solidFill>
                <a:latin typeface="Roboto"/>
              </a:rPr>
              <a:t> даних // Велика українська енциклопедія. </a:t>
            </a:r>
            <a:r>
              <a:rPr lang="en-US" sz="1400" dirty="0">
                <a:solidFill>
                  <a:srgbClr val="222222"/>
                </a:solidFill>
                <a:latin typeface="Roboto"/>
              </a:rPr>
              <a:t>URL: https://vue.gov.ua/</a:t>
            </a:r>
            <a:r>
              <a:rPr lang="uk-UA" sz="1400" dirty="0" err="1">
                <a:solidFill>
                  <a:srgbClr val="222222"/>
                </a:solidFill>
                <a:latin typeface="Roboto"/>
              </a:rPr>
              <a:t>Івент</a:t>
            </a:r>
            <a:r>
              <a:rPr lang="uk-UA" sz="1400" dirty="0">
                <a:solidFill>
                  <a:srgbClr val="222222"/>
                </a:solidFill>
                <a:latin typeface="Roboto"/>
              </a:rPr>
              <a:t>-аналіз, аналіз </a:t>
            </a:r>
            <a:r>
              <a:rPr lang="uk-UA" sz="1400" dirty="0" err="1">
                <a:solidFill>
                  <a:srgbClr val="222222"/>
                </a:solidFill>
                <a:latin typeface="Roboto"/>
              </a:rPr>
              <a:t>подієвих</a:t>
            </a:r>
            <a:r>
              <a:rPr lang="uk-UA" sz="1400" dirty="0">
                <a:solidFill>
                  <a:srgbClr val="222222"/>
                </a:solidFill>
                <a:latin typeface="Roboto"/>
              </a:rPr>
              <a:t> даних (дата звернення: 10.11.2021</a:t>
            </a:r>
            <a:r>
              <a:rPr lang="uk-UA" sz="1400" dirty="0" smtClean="0">
                <a:solidFill>
                  <a:srgbClr val="222222"/>
                </a:solidFill>
                <a:latin typeface="Roboto"/>
              </a:rPr>
              <a:t>).</a:t>
            </a:r>
          </a:p>
          <a:p>
            <a:pPr algn="just"/>
            <a:r>
              <a:rPr lang="uk-UA" sz="1400" dirty="0" err="1">
                <a:solidFill>
                  <a:srgbClr val="222222"/>
                </a:solidFill>
                <a:latin typeface="Roboto"/>
              </a:rPr>
              <a:t>Кривошеїн</a:t>
            </a:r>
            <a:r>
              <a:rPr lang="uk-UA" sz="1400" dirty="0">
                <a:solidFill>
                  <a:srgbClr val="222222"/>
                </a:solidFill>
                <a:latin typeface="Roboto"/>
              </a:rPr>
              <a:t> В.В. Теоретико-методологічні засади застосування </a:t>
            </a:r>
            <a:r>
              <a:rPr lang="uk-UA" sz="1400" dirty="0" err="1">
                <a:solidFill>
                  <a:srgbClr val="222222"/>
                </a:solidFill>
                <a:latin typeface="Roboto"/>
              </a:rPr>
              <a:t>івент</a:t>
            </a:r>
            <a:r>
              <a:rPr lang="uk-UA" sz="1400" dirty="0">
                <a:solidFill>
                  <a:srgbClr val="222222"/>
                </a:solidFill>
                <a:latin typeface="Roboto"/>
              </a:rPr>
              <a:t>-аналізу в діяльності патронатної служби органів державного управління. Аспекти публічного </a:t>
            </a:r>
            <a:r>
              <a:rPr lang="uk-UA" sz="1400" dirty="0">
                <a:solidFill>
                  <a:schemeClr val="tx1"/>
                </a:solidFill>
                <a:latin typeface="Roboto"/>
              </a:rPr>
              <a:t>управління</a:t>
            </a:r>
            <a:r>
              <a:rPr lang="uk-UA" sz="1400" dirty="0" smtClean="0">
                <a:solidFill>
                  <a:schemeClr val="tx1"/>
                </a:solidFill>
                <a:latin typeface="Roboto"/>
              </a:rPr>
              <a:t>. </a:t>
            </a:r>
            <a:r>
              <a:rPr lang="uk-UA" sz="1400" dirty="0">
                <a:solidFill>
                  <a:schemeClr val="tx1"/>
                </a:solidFill>
                <a:latin typeface="Roboto"/>
              </a:rPr>
              <a:t>Т. 6. № 3. 2018. С. 12-17</a:t>
            </a:r>
            <a:r>
              <a:rPr lang="uk-UA" sz="1400" dirty="0" smtClean="0">
                <a:solidFill>
                  <a:schemeClr val="tx1"/>
                </a:solidFill>
                <a:latin typeface="Roboto"/>
              </a:rPr>
              <a:t>.</a:t>
            </a:r>
          </a:p>
          <a:p>
            <a:pPr algn="just"/>
            <a:r>
              <a:rPr lang="ru-RU" sz="1400" dirty="0">
                <a:solidFill>
                  <a:schemeClr val="tx1"/>
                </a:solidFill>
                <a:latin typeface="Roboto"/>
              </a:rPr>
              <a:t>Новоселов М.В. Горизонты социологического применения </a:t>
            </a:r>
            <a:r>
              <a:rPr lang="ru-RU" sz="1400" dirty="0" err="1">
                <a:solidFill>
                  <a:schemeClr val="tx1"/>
                </a:solidFill>
                <a:latin typeface="Roboto"/>
              </a:rPr>
              <a:t>event</a:t>
            </a:r>
            <a:r>
              <a:rPr lang="ru-RU" sz="1400" dirty="0">
                <a:solidFill>
                  <a:schemeClr val="tx1"/>
                </a:solidFill>
                <a:latin typeface="Roboto"/>
              </a:rPr>
              <a:t>-анализа // СГН. 2018. №1 (2). URL: https://cyberleninka.ru/article/n/gorizonty-sotsiologicheskogo-primeneniya-event-analiza (дата обращения: 10.11.2021</a:t>
            </a:r>
            <a:r>
              <a:rPr lang="ru-RU" sz="1400" dirty="0" smtClean="0">
                <a:solidFill>
                  <a:schemeClr val="tx1"/>
                </a:solidFill>
                <a:latin typeface="Roboto"/>
              </a:rPr>
              <a:t>).</a:t>
            </a:r>
          </a:p>
          <a:p>
            <a:pPr algn="just"/>
            <a:r>
              <a:rPr lang="ru-RU" sz="1400" dirty="0">
                <a:solidFill>
                  <a:schemeClr val="tx1"/>
                </a:solidFill>
                <a:latin typeface="REG"/>
              </a:rPr>
              <a:t>Мальцева </a:t>
            </a:r>
            <a:r>
              <a:rPr lang="ru-RU" sz="1400" dirty="0" smtClean="0">
                <a:solidFill>
                  <a:schemeClr val="tx1"/>
                </a:solidFill>
                <a:latin typeface="REG"/>
              </a:rPr>
              <a:t>А. В., </a:t>
            </a:r>
            <a:r>
              <a:rPr lang="ru-RU" sz="1400" dirty="0" err="1">
                <a:solidFill>
                  <a:schemeClr val="tx1"/>
                </a:solidFill>
                <a:latin typeface="REG"/>
              </a:rPr>
              <a:t>Шилкина</a:t>
            </a:r>
            <a:r>
              <a:rPr lang="ru-RU" sz="1400" dirty="0">
                <a:solidFill>
                  <a:schemeClr val="tx1"/>
                </a:solidFill>
                <a:latin typeface="REG"/>
              </a:rPr>
              <a:t> </a:t>
            </a:r>
            <a:r>
              <a:rPr lang="ru-RU" sz="1400" dirty="0" smtClean="0">
                <a:solidFill>
                  <a:schemeClr val="tx1"/>
                </a:solidFill>
                <a:latin typeface="REG"/>
              </a:rPr>
              <a:t>Н. Е., </a:t>
            </a:r>
            <a:r>
              <a:rPr lang="ru-RU" sz="1400" dirty="0" err="1">
                <a:solidFill>
                  <a:schemeClr val="tx1"/>
                </a:solidFill>
                <a:latin typeface="REG"/>
              </a:rPr>
              <a:t>Махныткина</a:t>
            </a:r>
            <a:r>
              <a:rPr lang="ru-RU" sz="1400" dirty="0">
                <a:solidFill>
                  <a:schemeClr val="tx1"/>
                </a:solidFill>
                <a:latin typeface="REG"/>
              </a:rPr>
              <a:t> </a:t>
            </a:r>
            <a:r>
              <a:rPr lang="ru-RU" sz="1400" dirty="0" smtClean="0">
                <a:solidFill>
                  <a:schemeClr val="tx1"/>
                </a:solidFill>
                <a:latin typeface="REG"/>
              </a:rPr>
              <a:t>О. В., </a:t>
            </a:r>
            <a:r>
              <a:rPr lang="ru-RU" sz="1400" dirty="0">
                <a:solidFill>
                  <a:schemeClr val="tx1"/>
                </a:solidFill>
                <a:latin typeface="REG"/>
              </a:rPr>
              <a:t>Пономарева </a:t>
            </a:r>
            <a:r>
              <a:rPr lang="ru-RU" sz="1400" dirty="0" smtClean="0">
                <a:solidFill>
                  <a:schemeClr val="tx1"/>
                </a:solidFill>
                <a:latin typeface="REG"/>
              </a:rPr>
              <a:t>К. В., </a:t>
            </a:r>
            <a:r>
              <a:rPr lang="ru-RU" sz="1400" dirty="0">
                <a:solidFill>
                  <a:schemeClr val="tx1"/>
                </a:solidFill>
                <a:latin typeface="REG"/>
              </a:rPr>
              <a:t>Карпушкин </a:t>
            </a:r>
            <a:r>
              <a:rPr lang="ru-RU" sz="1400" dirty="0" smtClean="0">
                <a:solidFill>
                  <a:schemeClr val="tx1"/>
                </a:solidFill>
                <a:latin typeface="REG"/>
              </a:rPr>
              <a:t>А. Н., </a:t>
            </a:r>
            <a:r>
              <a:rPr lang="ru-RU" sz="1400" dirty="0" err="1">
                <a:solidFill>
                  <a:schemeClr val="tx1"/>
                </a:solidFill>
                <a:latin typeface="REG"/>
              </a:rPr>
              <a:t>Осянкина</a:t>
            </a:r>
            <a:r>
              <a:rPr lang="ru-RU" sz="1400" dirty="0">
                <a:solidFill>
                  <a:schemeClr val="tx1"/>
                </a:solidFill>
                <a:latin typeface="REG"/>
              </a:rPr>
              <a:t> </a:t>
            </a:r>
            <a:r>
              <a:rPr lang="ru-RU" sz="1400" dirty="0" smtClean="0">
                <a:solidFill>
                  <a:schemeClr val="tx1"/>
                </a:solidFill>
                <a:latin typeface="REG"/>
              </a:rPr>
              <a:t>К.С., </a:t>
            </a:r>
            <a:r>
              <a:rPr lang="ru-RU" sz="1400" dirty="0" err="1">
                <a:solidFill>
                  <a:schemeClr val="tx1"/>
                </a:solidFill>
                <a:latin typeface="REG"/>
              </a:rPr>
              <a:t>Тюнина</a:t>
            </a:r>
            <a:r>
              <a:rPr lang="ru-RU" sz="1400" dirty="0">
                <a:solidFill>
                  <a:schemeClr val="tx1"/>
                </a:solidFill>
                <a:latin typeface="REG"/>
              </a:rPr>
              <a:t> </a:t>
            </a:r>
            <a:r>
              <a:rPr lang="ru-RU" sz="1400" dirty="0" smtClean="0">
                <a:solidFill>
                  <a:schemeClr val="tx1"/>
                </a:solidFill>
                <a:latin typeface="REG"/>
              </a:rPr>
              <a:t>Т. В. </a:t>
            </a:r>
            <a:r>
              <a:rPr lang="ru-RU" sz="1400" dirty="0">
                <a:solidFill>
                  <a:schemeClr val="tx1"/>
                </a:solidFill>
                <a:latin typeface="REG"/>
              </a:rPr>
              <a:t>Использование методики </a:t>
            </a:r>
            <a:r>
              <a:rPr lang="ru-RU" sz="1400" dirty="0" err="1">
                <a:solidFill>
                  <a:schemeClr val="tx1"/>
                </a:solidFill>
                <a:latin typeface="REG"/>
              </a:rPr>
              <a:t>event</a:t>
            </a:r>
            <a:r>
              <a:rPr lang="ru-RU" sz="1400" dirty="0">
                <a:solidFill>
                  <a:schemeClr val="tx1"/>
                </a:solidFill>
                <a:latin typeface="REG"/>
              </a:rPr>
              <a:t>-анализа для изучения процессов на рынке труда // Вестник евразийской науки. 2012. №3 (12). URL: https://cyberleninka.ru/article/n/ispolzovanie-metodiki-event-analiza-dlya-izucheniya-protsessov-na-rynke-truda (дата обращения: 10.11.2021).</a:t>
            </a:r>
            <a:endParaRPr lang="uk-UA" sz="1400" dirty="0">
              <a:solidFill>
                <a:schemeClr val="tx1"/>
              </a:solidFill>
              <a:latin typeface="Roboto"/>
            </a:endParaRPr>
          </a:p>
        </p:txBody>
      </p:sp>
    </p:spTree>
    <p:extLst>
      <p:ext uri="{BB962C8B-B14F-4D97-AF65-F5344CB8AC3E}">
        <p14:creationId xmlns:p14="http://schemas.microsoft.com/office/powerpoint/2010/main" val="2097237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uk-UA" dirty="0" smtClean="0"/>
              <a:t>Завдання</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131673" y="1261350"/>
            <a:ext cx="8112557" cy="3532950"/>
          </a:xfrm>
        </p:spPr>
        <p:txBody>
          <a:bodyPr/>
          <a:lstStyle/>
          <a:p>
            <a:pPr marL="101600" indent="0" algn="just">
              <a:spcBef>
                <a:spcPts val="0"/>
              </a:spcBef>
              <a:buNone/>
            </a:pPr>
            <a:r>
              <a:rPr lang="uk-UA" sz="1400" b="1" dirty="0" smtClean="0">
                <a:solidFill>
                  <a:schemeClr val="tx1"/>
                </a:solidFill>
                <a:latin typeface="Roboto"/>
              </a:rPr>
              <a:t>Тема проведення </a:t>
            </a:r>
            <a:r>
              <a:rPr lang="uk-UA" sz="1400" b="1" dirty="0" err="1" smtClean="0">
                <a:solidFill>
                  <a:schemeClr val="tx1"/>
                </a:solidFill>
                <a:latin typeface="Roboto"/>
              </a:rPr>
              <a:t>івент</a:t>
            </a:r>
            <a:r>
              <a:rPr lang="uk-UA" sz="1400" b="1" dirty="0" smtClean="0">
                <a:solidFill>
                  <a:schemeClr val="tx1"/>
                </a:solidFill>
                <a:latin typeface="Roboto"/>
              </a:rPr>
              <a:t>-аналізу «Карантинні обмеження пов'язані з </a:t>
            </a:r>
            <a:r>
              <a:rPr lang="en-US" sz="1400" b="1" dirty="0" smtClean="0">
                <a:solidFill>
                  <a:schemeClr val="tx1"/>
                </a:solidFill>
                <a:latin typeface="Roboto"/>
              </a:rPr>
              <a:t>COVID-19</a:t>
            </a:r>
            <a:r>
              <a:rPr lang="uk-UA" sz="1400" b="1" dirty="0" smtClean="0">
                <a:solidFill>
                  <a:schemeClr val="tx1"/>
                </a:solidFill>
                <a:latin typeface="Roboto"/>
              </a:rPr>
              <a:t>: хронологія 19-21 </a:t>
            </a:r>
            <a:r>
              <a:rPr lang="uk-UA" sz="1400" b="1" dirty="0" err="1" smtClean="0">
                <a:solidFill>
                  <a:schemeClr val="tx1"/>
                </a:solidFill>
                <a:latin typeface="Roboto"/>
              </a:rPr>
              <a:t>р.р</a:t>
            </a:r>
            <a:r>
              <a:rPr lang="uk-UA" sz="1400" b="1" dirty="0" smtClean="0">
                <a:solidFill>
                  <a:schemeClr val="tx1"/>
                </a:solidFill>
                <a:latin typeface="Roboto"/>
              </a:rPr>
              <a:t>.»</a:t>
            </a:r>
            <a:endParaRPr lang="uk-UA" sz="1400" b="1" dirty="0">
              <a:solidFill>
                <a:schemeClr val="tx1"/>
              </a:solidFill>
              <a:latin typeface="Roboto"/>
            </a:endParaRPr>
          </a:p>
          <a:p>
            <a:pPr marL="101600" indent="0" algn="just">
              <a:spcBef>
                <a:spcPts val="0"/>
              </a:spcBef>
              <a:buNone/>
            </a:pPr>
            <a:r>
              <a:rPr lang="uk-UA" sz="1400" dirty="0" smtClean="0">
                <a:solidFill>
                  <a:schemeClr val="tx1"/>
                </a:solidFill>
                <a:latin typeface="Roboto"/>
              </a:rPr>
              <a:t>1. Визначте джерела інформації для аналізу та розподіліть їх у групі (потрібно охопити офіційні джерела (наприклад Уряд, МОЗ</a:t>
            </a:r>
            <a:r>
              <a:rPr lang="uk-UA" sz="1400" dirty="0">
                <a:solidFill>
                  <a:schemeClr val="tx1"/>
                </a:solidFill>
                <a:latin typeface="Roboto"/>
              </a:rPr>
              <a:t> </a:t>
            </a:r>
            <a:r>
              <a:rPr lang="uk-UA" sz="1400" dirty="0" smtClean="0">
                <a:solidFill>
                  <a:schemeClr val="tx1"/>
                </a:solidFill>
                <a:latin typeface="Roboto"/>
              </a:rPr>
              <a:t>тощо); телеканали (загальнонаціональні, що мають найбільші рейтинги аудиторії, можна проаналізувати згадування у тижневих підсумкових випусках новин); інтернет-видання (наприклад УП, </a:t>
            </a:r>
            <a:r>
              <a:rPr lang="en-US" sz="1400" dirty="0" smtClean="0">
                <a:solidFill>
                  <a:schemeClr val="tx1"/>
                </a:solidFill>
                <a:latin typeface="Roboto"/>
              </a:rPr>
              <a:t>Interfax</a:t>
            </a:r>
            <a:r>
              <a:rPr lang="uk-UA" sz="1400" dirty="0" smtClean="0">
                <a:solidFill>
                  <a:schemeClr val="tx1"/>
                </a:solidFill>
                <a:latin typeface="Roboto"/>
              </a:rPr>
              <a:t>, українська служба </a:t>
            </a:r>
            <a:r>
              <a:rPr lang="en-US" sz="1400" dirty="0" smtClean="0">
                <a:solidFill>
                  <a:schemeClr val="tx1"/>
                </a:solidFill>
                <a:latin typeface="Roboto"/>
              </a:rPr>
              <a:t>BBC</a:t>
            </a:r>
            <a:r>
              <a:rPr lang="uk-UA" sz="1400" dirty="0" smtClean="0">
                <a:solidFill>
                  <a:schemeClr val="tx1"/>
                </a:solidFill>
                <a:latin typeface="Roboto"/>
              </a:rPr>
              <a:t> тощо) та соціальні мережі (</a:t>
            </a:r>
            <a:r>
              <a:rPr lang="uk-UA" sz="1400" dirty="0">
                <a:solidFill>
                  <a:schemeClr val="tx1"/>
                </a:solidFill>
                <a:latin typeface="Roboto"/>
              </a:rPr>
              <a:t>наприклад, за </a:t>
            </a:r>
            <a:r>
              <a:rPr lang="uk-UA" sz="1400" dirty="0" err="1">
                <a:solidFill>
                  <a:schemeClr val="tx1"/>
                </a:solidFill>
                <a:latin typeface="Roboto"/>
              </a:rPr>
              <a:t>хештегами</a:t>
            </a:r>
            <a:r>
              <a:rPr lang="uk-UA" sz="1400" dirty="0" smtClean="0">
                <a:solidFill>
                  <a:schemeClr val="tx1"/>
                </a:solidFill>
                <a:latin typeface="Roboto"/>
              </a:rPr>
              <a:t>).</a:t>
            </a:r>
          </a:p>
          <a:p>
            <a:pPr marL="101600" indent="0" algn="just">
              <a:spcBef>
                <a:spcPts val="0"/>
              </a:spcBef>
              <a:buNone/>
            </a:pPr>
            <a:r>
              <a:rPr lang="uk-UA" sz="1400" dirty="0" smtClean="0">
                <a:solidFill>
                  <a:schemeClr val="tx1"/>
                </a:solidFill>
                <a:latin typeface="Roboto"/>
              </a:rPr>
              <a:t>2. Розробіть </a:t>
            </a:r>
            <a:r>
              <a:rPr lang="uk-UA" sz="1400" dirty="0" err="1" smtClean="0">
                <a:solidFill>
                  <a:schemeClr val="tx1"/>
                </a:solidFill>
                <a:latin typeface="Roboto"/>
              </a:rPr>
              <a:t>кодувальну</a:t>
            </a:r>
            <a:r>
              <a:rPr lang="uk-UA" sz="1400" dirty="0" smtClean="0">
                <a:solidFill>
                  <a:schemeClr val="tx1"/>
                </a:solidFill>
                <a:latin typeface="Roboto"/>
              </a:rPr>
              <a:t> картку з категоріями, що підлягають фіксації з зазначенням інтенсивності їх проявів (наприклад, запровадження </a:t>
            </a:r>
            <a:r>
              <a:rPr lang="uk-UA" sz="1400" dirty="0" err="1" smtClean="0">
                <a:solidFill>
                  <a:schemeClr val="tx1"/>
                </a:solidFill>
                <a:latin typeface="Roboto"/>
              </a:rPr>
              <a:t>локдауну</a:t>
            </a:r>
            <a:r>
              <a:rPr lang="uk-UA" sz="1400" dirty="0" smtClean="0">
                <a:solidFill>
                  <a:schemeClr val="tx1"/>
                </a:solidFill>
                <a:latin typeface="Roboto"/>
              </a:rPr>
              <a:t> з забороною виходити з дому матиме найвищий рівень інтенсивності +10 балів, а зняття всіх обмежень – найнижчий -10 балів).</a:t>
            </a:r>
          </a:p>
          <a:p>
            <a:pPr marL="101600" indent="0" algn="just">
              <a:spcBef>
                <a:spcPts val="0"/>
              </a:spcBef>
              <a:buNone/>
            </a:pPr>
            <a:r>
              <a:rPr lang="uk-UA" sz="1400" dirty="0" smtClean="0">
                <a:solidFill>
                  <a:schemeClr val="tx1"/>
                </a:solidFill>
                <a:latin typeface="Roboto"/>
              </a:rPr>
              <a:t>3. Здійсніть пошук інформації.</a:t>
            </a:r>
          </a:p>
          <a:p>
            <a:pPr marL="101600" indent="0" algn="just">
              <a:spcBef>
                <a:spcPts val="0"/>
              </a:spcBef>
              <a:buNone/>
            </a:pPr>
            <a:r>
              <a:rPr lang="uk-UA" sz="1400" dirty="0" smtClean="0">
                <a:solidFill>
                  <a:schemeClr val="tx1"/>
                </a:solidFill>
                <a:latin typeface="Roboto"/>
              </a:rPr>
              <a:t>4. Розташуйте події у хронологічній послідовності з зазначенням інтенсивності проявів.</a:t>
            </a:r>
          </a:p>
          <a:p>
            <a:pPr marL="101600" indent="0" algn="just">
              <a:spcBef>
                <a:spcPts val="0"/>
              </a:spcBef>
              <a:buNone/>
            </a:pPr>
            <a:r>
              <a:rPr lang="uk-UA" sz="1400" dirty="0" smtClean="0">
                <a:solidFill>
                  <a:schemeClr val="tx1"/>
                </a:solidFill>
                <a:latin typeface="Roboto"/>
              </a:rPr>
              <a:t>5. Порівняйте отримані дані з даними офіційної статистики захворювань за той же часовий проміжок.</a:t>
            </a:r>
          </a:p>
          <a:p>
            <a:pPr marL="101600" indent="0" algn="just">
              <a:spcBef>
                <a:spcPts val="0"/>
              </a:spcBef>
              <a:buNone/>
            </a:pPr>
            <a:r>
              <a:rPr lang="uk-UA" sz="1400" dirty="0" smtClean="0">
                <a:solidFill>
                  <a:schemeClr val="tx1"/>
                </a:solidFill>
                <a:latin typeface="Roboto"/>
              </a:rPr>
              <a:t>5. Зробіть висновок-узагальнення.</a:t>
            </a:r>
          </a:p>
          <a:p>
            <a:pPr marL="101600" indent="0" algn="just">
              <a:buNone/>
            </a:pPr>
            <a:endParaRPr lang="uk-UA" sz="1400" dirty="0">
              <a:solidFill>
                <a:schemeClr val="tx1"/>
              </a:solidFill>
              <a:latin typeface="Roboto"/>
            </a:endParaRPr>
          </a:p>
        </p:txBody>
      </p:sp>
    </p:spTree>
    <p:extLst>
      <p:ext uri="{BB962C8B-B14F-4D97-AF65-F5344CB8AC3E}">
        <p14:creationId xmlns:p14="http://schemas.microsoft.com/office/powerpoint/2010/main" val="505246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uk-UA" dirty="0"/>
              <a:t>Сутність </a:t>
            </a:r>
            <a:r>
              <a:rPr lang="uk-UA" dirty="0" smtClean="0"/>
              <a:t>методу</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138988" y="1355108"/>
            <a:ext cx="8705089" cy="3341250"/>
          </a:xfrm>
        </p:spPr>
        <p:txBody>
          <a:bodyPr/>
          <a:lstStyle/>
          <a:p>
            <a:pPr algn="just"/>
            <a:r>
              <a:rPr lang="uk-UA" sz="1800" dirty="0" smtClean="0">
                <a:latin typeface="Times New Roman" panose="02020603050405020304" pitchFamily="18" charset="0"/>
                <a:ea typeface="Calibri" panose="020F0502020204030204" pitchFamily="34" charset="0"/>
                <a:cs typeface="Times New Roman" panose="02020603050405020304" pitchFamily="18" charset="0"/>
              </a:rPr>
              <a:t>Існує </a:t>
            </a:r>
            <a:r>
              <a:rPr lang="uk-UA" sz="1800" dirty="0">
                <a:latin typeface="Times New Roman" panose="02020603050405020304" pitchFamily="18" charset="0"/>
                <a:ea typeface="Calibri" panose="020F0502020204030204" pitchFamily="34" charset="0"/>
                <a:cs typeface="Times New Roman" panose="02020603050405020304" pitchFamily="18" charset="0"/>
              </a:rPr>
              <a:t>безліч підходів до визначення поняття «</a:t>
            </a:r>
            <a:r>
              <a:rPr lang="en-US" sz="1800" dirty="0">
                <a:latin typeface="Times New Roman" panose="02020603050405020304" pitchFamily="18" charset="0"/>
                <a:ea typeface="Calibri" panose="020F0502020204030204" pitchFamily="34" charset="0"/>
                <a:cs typeface="Times New Roman" panose="02020603050405020304" pitchFamily="18" charset="0"/>
              </a:rPr>
              <a:t>event-</a:t>
            </a:r>
            <a:r>
              <a:rPr lang="uk-UA" sz="1800" dirty="0">
                <a:latin typeface="Times New Roman" panose="02020603050405020304" pitchFamily="18" charset="0"/>
                <a:ea typeface="Calibri" panose="020F0502020204030204" pitchFamily="34" charset="0"/>
                <a:cs typeface="Times New Roman" panose="02020603050405020304" pitchFamily="18" charset="0"/>
              </a:rPr>
              <a:t>аналіз»,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найбільш часто </a:t>
            </a:r>
            <a:r>
              <a:rPr lang="uk-UA" sz="1800" dirty="0">
                <a:latin typeface="Times New Roman" panose="02020603050405020304" pitchFamily="18" charset="0"/>
                <a:ea typeface="Calibri" panose="020F0502020204030204" pitchFamily="34" charset="0"/>
                <a:cs typeface="Times New Roman" panose="02020603050405020304" pitchFamily="18" charset="0"/>
              </a:rPr>
              <a:t>в літературі використовується визначення «</a:t>
            </a:r>
            <a:r>
              <a:rPr lang="en-US" sz="1800" dirty="0">
                <a:latin typeface="Times New Roman" panose="02020603050405020304" pitchFamily="18" charset="0"/>
                <a:ea typeface="Calibri" panose="020F0502020204030204" pitchFamily="34" charset="0"/>
                <a:cs typeface="Times New Roman" panose="02020603050405020304" pitchFamily="18" charset="0"/>
              </a:rPr>
              <a:t>event-</a:t>
            </a:r>
            <a:r>
              <a:rPr lang="uk-UA" sz="1800" dirty="0">
                <a:latin typeface="Times New Roman" panose="02020603050405020304" pitchFamily="18" charset="0"/>
                <a:ea typeface="Calibri" panose="020F0502020204030204" pitchFamily="34" charset="0"/>
                <a:cs typeface="Times New Roman" panose="02020603050405020304" pitchFamily="18" charset="0"/>
              </a:rPr>
              <a:t>аналізу», як методики, що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полягає </a:t>
            </a:r>
            <a:r>
              <a:rPr lang="uk-UA" sz="1800" b="1" dirty="0" smtClean="0">
                <a:latin typeface="Times New Roman" panose="02020603050405020304" pitchFamily="18" charset="0"/>
                <a:ea typeface="Calibri" panose="020F0502020204030204" pitchFamily="34" charset="0"/>
                <a:cs typeface="Times New Roman" panose="02020603050405020304" pitchFamily="18" charset="0"/>
              </a:rPr>
              <a:t>у зборі </a:t>
            </a:r>
            <a:r>
              <a:rPr lang="uk-UA" sz="1800" b="1" dirty="0">
                <a:latin typeface="Times New Roman" panose="02020603050405020304" pitchFamily="18" charset="0"/>
                <a:ea typeface="Calibri" panose="020F0502020204030204" pitchFamily="34" charset="0"/>
                <a:cs typeface="Times New Roman" panose="02020603050405020304" pitchFamily="18" charset="0"/>
              </a:rPr>
              <a:t>та обробці фактологічної інформації, з метою створення чіткої картини того, що відбувається в чіткій тимчасовій </a:t>
            </a:r>
            <a:r>
              <a:rPr lang="uk-UA" sz="1800" b="1" dirty="0" smtClean="0">
                <a:latin typeface="Times New Roman" panose="02020603050405020304" pitchFamily="18" charset="0"/>
                <a:ea typeface="Calibri" panose="020F0502020204030204" pitchFamily="34" charset="0"/>
                <a:cs typeface="Times New Roman" panose="02020603050405020304" pitchFamily="18" charset="0"/>
              </a:rPr>
              <a:t>послідовності.</a:t>
            </a:r>
          </a:p>
          <a:p>
            <a:pPr algn="just"/>
            <a:r>
              <a:rPr lang="uk-UA" sz="1800" dirty="0" smtClean="0">
                <a:latin typeface="Times New Roman" panose="02020603050405020304" pitchFamily="18" charset="0"/>
                <a:ea typeface="Calibri" panose="020F0502020204030204" pitchFamily="34" charset="0"/>
                <a:cs typeface="Times New Roman" panose="02020603050405020304" pitchFamily="18" charset="0"/>
              </a:rPr>
              <a:t>Інший </a:t>
            </a:r>
            <a:r>
              <a:rPr lang="uk-UA" sz="1800" dirty="0">
                <a:latin typeface="Times New Roman" panose="02020603050405020304" pitchFamily="18" charset="0"/>
                <a:ea typeface="Calibri" panose="020F0502020204030204" pitchFamily="34" charset="0"/>
                <a:cs typeface="Times New Roman" panose="02020603050405020304" pitchFamily="18" charset="0"/>
              </a:rPr>
              <a:t>підхід до визначення поняття </a:t>
            </a:r>
            <a:r>
              <a:rPr lang="en-US" sz="1800" dirty="0" smtClean="0">
                <a:latin typeface="Times New Roman" panose="02020603050405020304" pitchFamily="18" charset="0"/>
                <a:ea typeface="Calibri" panose="020F0502020204030204" pitchFamily="34" charset="0"/>
                <a:cs typeface="Times New Roman" panose="02020603050405020304" pitchFamily="18" charset="0"/>
              </a:rPr>
              <a:t>event-</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аналіз </a:t>
            </a:r>
            <a:r>
              <a:rPr lang="uk-UA" sz="1800" dirty="0">
                <a:latin typeface="Times New Roman" panose="02020603050405020304" pitchFamily="18" charset="0"/>
                <a:ea typeface="Calibri" panose="020F0502020204030204" pitchFamily="34" charset="0"/>
                <a:cs typeface="Times New Roman" panose="02020603050405020304" pitchFamily="18" charset="0"/>
              </a:rPr>
              <a:t>дає опис глибини дослідження подій, в процесі застосування даної методики: </a:t>
            </a:r>
            <a:r>
              <a:rPr lang="en-US" sz="1800" dirty="0" smtClean="0">
                <a:latin typeface="Times New Roman" panose="02020603050405020304" pitchFamily="18" charset="0"/>
                <a:ea typeface="Calibri" panose="020F0502020204030204" pitchFamily="34" charset="0"/>
                <a:cs typeface="Times New Roman" panose="02020603050405020304" pitchFamily="18" charset="0"/>
              </a:rPr>
              <a:t>Event-</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аналіз </a:t>
            </a:r>
            <a:r>
              <a:rPr lang="uk-UA" sz="1800" dirty="0">
                <a:latin typeface="Times New Roman" panose="02020603050405020304" pitchFamily="18" charset="0"/>
                <a:ea typeface="Calibri" panose="020F0502020204030204" pitchFamily="34" charset="0"/>
                <a:cs typeface="Times New Roman" panose="02020603050405020304" pitchFamily="18" charset="0"/>
              </a:rPr>
              <a:t>- методика (називається інакше методом аналізу </a:t>
            </a:r>
            <a:r>
              <a:rPr lang="uk-UA" sz="1800" dirty="0" err="1" smtClean="0">
                <a:latin typeface="Times New Roman" panose="02020603050405020304" pitchFamily="18" charset="0"/>
                <a:ea typeface="Calibri" panose="020F0502020204030204" pitchFamily="34" charset="0"/>
                <a:cs typeface="Times New Roman" panose="02020603050405020304" pitchFamily="18" charset="0"/>
              </a:rPr>
              <a:t>подієвих</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1800" dirty="0">
                <a:latin typeface="Times New Roman" panose="02020603050405020304" pitchFamily="18" charset="0"/>
                <a:ea typeface="Calibri" panose="020F0502020204030204" pitchFamily="34" charset="0"/>
                <a:cs typeface="Times New Roman" panose="02020603050405020304" pitchFamily="18" charset="0"/>
              </a:rPr>
              <a:t>даних) спрямована на обробку інформації</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 показує</a:t>
            </a:r>
            <a:r>
              <a:rPr lang="uk-UA" sz="1800" dirty="0">
                <a:latin typeface="Times New Roman" panose="02020603050405020304" pitchFamily="18" charset="0"/>
                <a:ea typeface="Calibri" panose="020F0502020204030204" pitchFamily="34" charset="0"/>
                <a:cs typeface="Times New Roman" panose="02020603050405020304" pitchFamily="18" charset="0"/>
              </a:rPr>
              <a:t>, хто говорить або робить, що говорить або робить, стосовно кого і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коли говорить </a:t>
            </a:r>
            <a:r>
              <a:rPr lang="uk-UA" sz="1800" dirty="0">
                <a:latin typeface="Times New Roman" panose="02020603050405020304" pitchFamily="18" charset="0"/>
                <a:ea typeface="Calibri" panose="020F0502020204030204" pitchFamily="34" charset="0"/>
                <a:cs typeface="Times New Roman" panose="02020603050405020304" pitchFamily="18" charset="0"/>
              </a:rPr>
              <a:t>чи робить</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1033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uk-UA" dirty="0"/>
              <a:t>Сутність </a:t>
            </a:r>
            <a:r>
              <a:rPr lang="uk-UA" dirty="0" smtClean="0"/>
              <a:t>методу</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95097" y="1238541"/>
            <a:ext cx="8705089" cy="3633382"/>
          </a:xfrm>
        </p:spPr>
        <p:txBody>
          <a:bodyPr/>
          <a:lstStyle/>
          <a:p>
            <a:pPr algn="just"/>
            <a:r>
              <a:rPr lang="uk-UA" sz="1800" dirty="0" smtClean="0">
                <a:latin typeface="Times New Roman" panose="02020603050405020304" pitchFamily="18" charset="0"/>
                <a:ea typeface="Calibri" panose="020F0502020204030204" pitchFamily="34" charset="0"/>
                <a:cs typeface="Times New Roman" panose="02020603050405020304" pitchFamily="18" charset="0"/>
              </a:rPr>
              <a:t>У рамках</a:t>
            </a:r>
            <a:r>
              <a:rPr lang="en-US" sz="1800" dirty="0">
                <a:solidFill>
                  <a:srgbClr val="263248"/>
                </a:solidFill>
                <a:latin typeface="Times New Roman" panose="02020603050405020304" pitchFamily="18" charset="0"/>
                <a:ea typeface="Calibri" panose="020F0502020204030204" pitchFamily="34" charset="0"/>
                <a:cs typeface="Times New Roman" panose="02020603050405020304" pitchFamily="18" charset="0"/>
              </a:rPr>
              <a:t> </a:t>
            </a:r>
            <a:r>
              <a:rPr lang="en-US" sz="1800" b="1" dirty="0">
                <a:solidFill>
                  <a:srgbClr val="263248"/>
                </a:solidFill>
                <a:latin typeface="Times New Roman" panose="02020603050405020304" pitchFamily="18" charset="0"/>
                <a:ea typeface="Calibri" panose="020F0502020204030204" pitchFamily="34" charset="0"/>
                <a:cs typeface="Times New Roman" panose="02020603050405020304" pitchFamily="18" charset="0"/>
              </a:rPr>
              <a:t>event-</a:t>
            </a:r>
            <a:r>
              <a:rPr lang="uk-UA" sz="1800" b="1" dirty="0" smtClean="0">
                <a:solidFill>
                  <a:srgbClr val="263248"/>
                </a:solidFill>
                <a:latin typeface="Times New Roman" panose="02020603050405020304" pitchFamily="18" charset="0"/>
                <a:ea typeface="Calibri" panose="020F0502020204030204" pitchFamily="34" charset="0"/>
                <a:cs typeface="Times New Roman" panose="02020603050405020304" pitchFamily="18" charset="0"/>
              </a:rPr>
              <a:t>аналізу</a:t>
            </a:r>
            <a:r>
              <a:rPr lang="uk-UA" sz="1800" b="1" dirty="0">
                <a:latin typeface="Times New Roman" panose="02020603050405020304" pitchFamily="18" charset="0"/>
                <a:ea typeface="Calibri" panose="020F0502020204030204" pitchFamily="34" charset="0"/>
                <a:cs typeface="Times New Roman" panose="02020603050405020304" pitchFamily="18" charset="0"/>
              </a:rPr>
              <a:t> </a:t>
            </a:r>
            <a:r>
              <a:rPr lang="uk-UA" sz="1800" b="1" dirty="0" smtClean="0">
                <a:latin typeface="Times New Roman" panose="02020603050405020304" pitchFamily="18" charset="0"/>
                <a:ea typeface="Calibri" panose="020F0502020204030204" pitchFamily="34" charset="0"/>
                <a:cs typeface="Times New Roman" panose="02020603050405020304" pitchFamily="18" charset="0"/>
              </a:rPr>
              <a:t>суспільний процес уявляється як </a:t>
            </a:r>
            <a:r>
              <a:rPr lang="uk-UA" sz="1800" b="1" dirty="0" err="1" smtClean="0">
                <a:latin typeface="Times New Roman" panose="02020603050405020304" pitchFamily="18" charset="0"/>
                <a:ea typeface="Calibri" panose="020F0502020204030204" pitchFamily="34" charset="0"/>
                <a:cs typeface="Times New Roman" panose="02020603050405020304" pitchFamily="18" charset="0"/>
              </a:rPr>
              <a:t>подієвий</a:t>
            </a:r>
            <a:r>
              <a:rPr lang="uk-UA" sz="1800" b="1" dirty="0" smtClean="0">
                <a:latin typeface="Times New Roman" panose="02020603050405020304" pitchFamily="18" charset="0"/>
                <a:ea typeface="Calibri" panose="020F0502020204030204" pitchFamily="34" charset="0"/>
                <a:cs typeface="Times New Roman" panose="02020603050405020304" pitchFamily="18" charset="0"/>
              </a:rPr>
              <a:t> ряд</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 представлений, наприклад, у вигляді виступів політичних лідерів, масових демонстрацій, виборів, прийняття нормативних актів, політичних убивств та ін., кожне з яких робить той чи інший вплив на ситуацію в цілому й за кожним із яких стоять конкретні діючі особи (</a:t>
            </a:r>
            <a:r>
              <a:rPr lang="uk-UA" sz="1800" dirty="0" err="1" smtClean="0">
                <a:latin typeface="Times New Roman" panose="02020603050405020304" pitchFamily="18" charset="0"/>
                <a:ea typeface="Calibri" panose="020F0502020204030204" pitchFamily="34" charset="0"/>
                <a:cs typeface="Times New Roman" panose="02020603050405020304" pitchFamily="18" charset="0"/>
              </a:rPr>
              <a:t>стейкхолдери</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 зі своїми інтересами тощо. </a:t>
            </a:r>
          </a:p>
          <a:p>
            <a:pPr algn="just"/>
            <a:r>
              <a:rPr lang="uk-UA" sz="1800" dirty="0" smtClean="0">
                <a:latin typeface="Times New Roman" panose="02020603050405020304" pitchFamily="18" charset="0"/>
                <a:ea typeface="Calibri" panose="020F0502020204030204" pitchFamily="34" charset="0"/>
                <a:cs typeface="Times New Roman" panose="02020603050405020304" pitchFamily="18" charset="0"/>
              </a:rPr>
              <a:t>Тим самим даний метод дозволяє впорядкувати потік соціально-політичних подій (на противагу накладенню готової концептуальної схеми на ситуацію, що часто приводить до неадекватних результатів), пропонуючи методологічний інструментарій, що допомагає структурувати його таким чином, щоб </a:t>
            </a:r>
            <a:r>
              <a:rPr lang="uk-UA" sz="1800" b="1" dirty="0" smtClean="0">
                <a:latin typeface="Times New Roman" panose="02020603050405020304" pitchFamily="18" charset="0"/>
                <a:ea typeface="Calibri" panose="020F0502020204030204" pitchFamily="34" charset="0"/>
                <a:cs typeface="Times New Roman" panose="02020603050405020304" pitchFamily="18" charset="0"/>
              </a:rPr>
              <a:t>крізь низку явищ виявити об’єктивні тенденції, сховані іноді навіть від самих діючих осіб цього процесу</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 У результаті з’являється можливість виробити об’єктивну оцінку, сформулювати й обґрунтувати прогноз розвитку подій.</a:t>
            </a:r>
            <a:endParaRPr lang="uk-UA" sz="1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8504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uk-UA" dirty="0"/>
              <a:t>Сутність </a:t>
            </a:r>
            <a:r>
              <a:rPr lang="uk-UA" dirty="0" smtClean="0"/>
              <a:t>методу</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138988" y="1295250"/>
            <a:ext cx="8705089" cy="3341250"/>
          </a:xfrm>
        </p:spPr>
        <p:txBody>
          <a:bodyPr/>
          <a:lstStyle/>
          <a:p>
            <a:pPr algn="just"/>
            <a:r>
              <a:rPr lang="uk-UA" sz="1800" dirty="0">
                <a:latin typeface="Times New Roman" panose="02020603050405020304" pitchFamily="18" charset="0"/>
                <a:ea typeface="Calibri" panose="020F0502020204030204" pitchFamily="34" charset="0"/>
                <a:cs typeface="Times New Roman" panose="02020603050405020304" pitchFamily="18" charset="0"/>
              </a:rPr>
              <a:t>Е</a:t>
            </a:r>
            <a:r>
              <a:rPr lang="en-US" sz="1800" dirty="0">
                <a:latin typeface="Times New Roman" panose="02020603050405020304" pitchFamily="18" charset="0"/>
                <a:ea typeface="Calibri" panose="020F0502020204030204" pitchFamily="34" charset="0"/>
                <a:cs typeface="Times New Roman" panose="02020603050405020304" pitchFamily="18" charset="0"/>
              </a:rPr>
              <a:t>vent-</a:t>
            </a:r>
            <a:r>
              <a:rPr lang="uk-UA" sz="1800" dirty="0">
                <a:latin typeface="Times New Roman" panose="02020603050405020304" pitchFamily="18" charset="0"/>
                <a:ea typeface="Calibri" panose="020F0502020204030204" pitchFamily="34" charset="0"/>
                <a:cs typeface="Times New Roman" panose="02020603050405020304" pitchFamily="18" charset="0"/>
              </a:rPr>
              <a:t>аналіз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зародився </a:t>
            </a:r>
            <a:r>
              <a:rPr lang="uk-UA" sz="1800" dirty="0">
                <a:latin typeface="Times New Roman" panose="02020603050405020304" pitchFamily="18" charset="0"/>
                <a:ea typeface="Calibri" panose="020F0502020204030204" pitchFamily="34" charset="0"/>
                <a:cs typeface="Times New Roman" panose="02020603050405020304" pitchFamily="18" charset="0"/>
              </a:rPr>
              <a:t>у 1960-х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роках як </a:t>
            </a:r>
            <a:r>
              <a:rPr lang="uk-UA" sz="1800" dirty="0">
                <a:latin typeface="Times New Roman" panose="02020603050405020304" pitchFamily="18" charset="0"/>
                <a:ea typeface="Calibri" panose="020F0502020204030204" pitchFamily="34" charset="0"/>
                <a:cs typeface="Times New Roman" panose="02020603050405020304" pitchFamily="18" charset="0"/>
              </a:rPr>
              <a:t>метод політичної науки .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Перший системний </a:t>
            </a:r>
            <a:r>
              <a:rPr lang="uk-UA" sz="1800" dirty="0">
                <a:latin typeface="Times New Roman" panose="02020603050405020304" pitchFamily="18" charset="0"/>
                <a:ea typeface="Calibri" panose="020F0502020204030204" pitchFamily="34" charset="0"/>
                <a:cs typeface="Times New Roman" panose="02020603050405020304" pitchFamily="18" charset="0"/>
              </a:rPr>
              <a:t>виклад його методології та інструментарію міститься у роботах американського вченого Ч. </a:t>
            </a:r>
            <a:r>
              <a:rPr lang="uk-UA" sz="1800" dirty="0" err="1">
                <a:latin typeface="Times New Roman" panose="02020603050405020304" pitchFamily="18" charset="0"/>
                <a:ea typeface="Calibri" panose="020F0502020204030204" pitchFamily="34" charset="0"/>
                <a:cs typeface="Times New Roman" panose="02020603050405020304" pitchFamily="18" charset="0"/>
              </a:rPr>
              <a:t>Маклеланда</a:t>
            </a:r>
            <a:r>
              <a:rPr lang="uk-UA" sz="1800" dirty="0">
                <a:latin typeface="Times New Roman" panose="02020603050405020304" pitchFamily="18" charset="0"/>
                <a:ea typeface="Calibri" panose="020F0502020204030204" pitchFamily="34" charset="0"/>
                <a:cs typeface="Times New Roman" panose="02020603050405020304" pitchFamily="18" charset="0"/>
              </a:rPr>
              <a:t>. </a:t>
            </a:r>
            <a:endParaRPr lang="uk-UA" sz="18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uk-UA" sz="1800" dirty="0" smtClean="0">
                <a:latin typeface="Times New Roman" panose="02020603050405020304" pitchFamily="18" charset="0"/>
                <a:ea typeface="Calibri" panose="020F0502020204030204" pitchFamily="34" charset="0"/>
                <a:cs typeface="Times New Roman" panose="02020603050405020304" pitchFamily="18" charset="0"/>
              </a:rPr>
              <a:t>Спочатку </a:t>
            </a:r>
            <a:r>
              <a:rPr lang="uk-UA" sz="1800" dirty="0">
                <a:latin typeface="Times New Roman" panose="02020603050405020304" pitchFamily="18" charset="0"/>
                <a:ea typeface="Calibri" panose="020F0502020204030204" pitchFamily="34" charset="0"/>
                <a:cs typeface="Times New Roman" panose="02020603050405020304" pitchFamily="18" charset="0"/>
              </a:rPr>
              <a:t>метод формувався у межах політичної науки</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 Використання </a:t>
            </a:r>
            <a:r>
              <a:rPr lang="en-US" sz="1800" dirty="0">
                <a:latin typeface="Times New Roman" panose="02020603050405020304" pitchFamily="18" charset="0"/>
                <a:ea typeface="Calibri" panose="020F0502020204030204" pitchFamily="34" charset="0"/>
                <a:cs typeface="Times New Roman" panose="02020603050405020304" pitchFamily="18" charset="0"/>
              </a:rPr>
              <a:t>event-</a:t>
            </a:r>
            <a:r>
              <a:rPr lang="uk-UA" sz="1800" dirty="0">
                <a:latin typeface="Times New Roman" panose="02020603050405020304" pitchFamily="18" charset="0"/>
                <a:ea typeface="Calibri" panose="020F0502020204030204" pitchFamily="34" charset="0"/>
                <a:cs typeface="Times New Roman" panose="02020603050405020304" pitchFamily="18" charset="0"/>
              </a:rPr>
              <a:t>аналізу почалося під впливом робіт Ч. </a:t>
            </a:r>
            <a:r>
              <a:rPr lang="uk-UA" sz="1800" dirty="0" err="1">
                <a:latin typeface="Times New Roman" panose="02020603050405020304" pitchFamily="18" charset="0"/>
                <a:ea typeface="Calibri" panose="020F0502020204030204" pitchFamily="34" charset="0"/>
                <a:cs typeface="Times New Roman" panose="02020603050405020304" pitchFamily="18" charset="0"/>
              </a:rPr>
              <a:t>Тіллі</a:t>
            </a:r>
            <a:r>
              <a:rPr lang="uk-UA" sz="1800" dirty="0">
                <a:latin typeface="Times New Roman" panose="02020603050405020304" pitchFamily="18" charset="0"/>
                <a:ea typeface="Calibri" panose="020F0502020204030204" pitchFamily="34" charset="0"/>
                <a:cs typeface="Times New Roman" panose="02020603050405020304" pitchFamily="18" charset="0"/>
              </a:rPr>
              <a:t>, американського соціолога та історика, який сфокусував увагу на частоті та рівні інтенсивності подій.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Ч</a:t>
            </a:r>
            <a:r>
              <a:rPr lang="uk-UA" sz="1800" dirty="0">
                <a:latin typeface="Times New Roman" panose="02020603050405020304" pitchFamily="18" charset="0"/>
                <a:ea typeface="Calibri" panose="020F0502020204030204" pitchFamily="34" charset="0"/>
                <a:cs typeface="Times New Roman" panose="02020603050405020304" pitchFamily="18" charset="0"/>
              </a:rPr>
              <a:t>. </a:t>
            </a:r>
            <a:r>
              <a:rPr lang="uk-UA" sz="1800" dirty="0" err="1">
                <a:latin typeface="Times New Roman" panose="02020603050405020304" pitchFamily="18" charset="0"/>
                <a:ea typeface="Calibri" panose="020F0502020204030204" pitchFamily="34" charset="0"/>
                <a:cs typeface="Times New Roman" panose="02020603050405020304" pitchFamily="18" charset="0"/>
              </a:rPr>
              <a:t>Тіллі</a:t>
            </a:r>
            <a:r>
              <a:rPr lang="uk-UA" sz="1800" dirty="0">
                <a:latin typeface="Times New Roman" panose="02020603050405020304" pitchFamily="18" charset="0"/>
                <a:ea typeface="Calibri" panose="020F0502020204030204" pitchFamily="34" charset="0"/>
                <a:cs typeface="Times New Roman" panose="02020603050405020304" pitchFamily="18" charset="0"/>
              </a:rPr>
              <a:t> став обробляти джерела інформації у таких аспектах: 1) під кутом зору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чіткої їх </a:t>
            </a:r>
            <a:r>
              <a:rPr lang="uk-UA" sz="1800" dirty="0">
                <a:latin typeface="Times New Roman" panose="02020603050405020304" pitchFamily="18" charset="0"/>
                <a:ea typeface="Calibri" panose="020F0502020204030204" pitchFamily="34" charset="0"/>
                <a:cs typeface="Times New Roman" panose="02020603050405020304" pitchFamily="18" charset="0"/>
              </a:rPr>
              <a:t>класифікації; 2) у часовій послідовності; 3)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з точки </a:t>
            </a:r>
            <a:r>
              <a:rPr lang="uk-UA" sz="1800" dirty="0">
                <a:latin typeface="Times New Roman" panose="02020603050405020304" pitchFamily="18" charset="0"/>
                <a:ea typeface="Calibri" panose="020F0502020204030204" pitchFamily="34" charset="0"/>
                <a:cs typeface="Times New Roman" panose="02020603050405020304" pitchFamily="18" charset="0"/>
              </a:rPr>
              <a:t>зору інтенсивності подій, що формують взаємодію сторін у межах конкретної ситуації.</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6032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uk-UA" dirty="0"/>
              <a:t>Сутність </a:t>
            </a:r>
            <a:r>
              <a:rPr lang="uk-UA" dirty="0" smtClean="0"/>
              <a:t>методу</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138988" y="1295250"/>
            <a:ext cx="8705089" cy="3341250"/>
          </a:xfrm>
        </p:spPr>
        <p:txBody>
          <a:bodyPr/>
          <a:lstStyle/>
          <a:p>
            <a:pPr algn="just"/>
            <a:r>
              <a:rPr lang="uk-UA" sz="1800" dirty="0" smtClean="0">
                <a:latin typeface="Times New Roman" panose="02020603050405020304" pitchFamily="18" charset="0"/>
                <a:ea typeface="Calibri" panose="020F0502020204030204" pitchFamily="34" charset="0"/>
                <a:cs typeface="Times New Roman" panose="02020603050405020304" pitchFamily="18" charset="0"/>
              </a:rPr>
              <a:t>В </a:t>
            </a:r>
            <a:r>
              <a:rPr lang="uk-UA" sz="1800" dirty="0">
                <a:latin typeface="Times New Roman" panose="02020603050405020304" pitchFamily="18" charset="0"/>
                <a:ea typeface="Calibri" panose="020F0502020204030204" pitchFamily="34" charset="0"/>
                <a:cs typeface="Times New Roman" panose="02020603050405020304" pitchFamily="18" charset="0"/>
              </a:rPr>
              <a:t>даний час </a:t>
            </a:r>
            <a:r>
              <a:rPr lang="en-US" sz="1800" dirty="0">
                <a:latin typeface="Times New Roman" panose="02020603050405020304" pitchFamily="18" charset="0"/>
                <a:ea typeface="Calibri" panose="020F0502020204030204" pitchFamily="34" charset="0"/>
                <a:cs typeface="Times New Roman" panose="02020603050405020304" pitchFamily="18" charset="0"/>
              </a:rPr>
              <a:t>event-</a:t>
            </a:r>
            <a:r>
              <a:rPr lang="uk-UA" sz="1800" dirty="0">
                <a:latin typeface="Times New Roman" panose="02020603050405020304" pitchFamily="18" charset="0"/>
                <a:ea typeface="Calibri" panose="020F0502020204030204" pitchFamily="34" charset="0"/>
                <a:cs typeface="Times New Roman" panose="02020603050405020304" pitchFamily="18" charset="0"/>
              </a:rPr>
              <a:t>аналіз знайшов своє застосування в конфліктології (наприклад, при вивченні зовнішнього середовища конфліктної ситуації або складанні чіткої тимчасової послідовності розвитку конфлікту), у прогнозуванні (наприклад,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при аналізі </a:t>
            </a:r>
            <a:r>
              <a:rPr lang="uk-UA" sz="1800" dirty="0">
                <a:latin typeface="Times New Roman" panose="02020603050405020304" pitchFamily="18" charset="0"/>
                <a:ea typeface="Calibri" panose="020F0502020204030204" pitchFamily="34" charset="0"/>
                <a:cs typeface="Times New Roman" panose="02020603050405020304" pitchFamily="18" charset="0"/>
              </a:rPr>
              <a:t>політичної ситуації, що сприяє виявленню тенденцій подальшого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розвитку подій</a:t>
            </a:r>
            <a:r>
              <a:rPr lang="uk-UA" sz="1800" dirty="0">
                <a:latin typeface="Times New Roman" panose="02020603050405020304" pitchFamily="18" charset="0"/>
                <a:ea typeface="Calibri" panose="020F0502020204030204" pitchFamily="34" charset="0"/>
                <a:cs typeface="Times New Roman" panose="02020603050405020304" pitchFamily="18" charset="0"/>
              </a:rPr>
              <a:t>), у соціології (наприклад, при аналізі настроїв суспільства). </a:t>
            </a:r>
            <a:endParaRPr lang="uk-UA" sz="18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uk-UA" sz="1800" dirty="0" smtClean="0">
                <a:latin typeface="Times New Roman" panose="02020603050405020304" pitchFamily="18" charset="0"/>
                <a:ea typeface="Calibri" panose="020F0502020204030204" pitchFamily="34" charset="0"/>
                <a:cs typeface="Times New Roman" panose="02020603050405020304" pitchFamily="18" charset="0"/>
              </a:rPr>
              <a:t>Популярність </a:t>
            </a:r>
            <a:r>
              <a:rPr lang="uk-UA" sz="1800" dirty="0">
                <a:latin typeface="Times New Roman" panose="02020603050405020304" pitchFamily="18" charset="0"/>
                <a:ea typeface="Calibri" panose="020F0502020204030204" pitchFamily="34" charset="0"/>
                <a:cs typeface="Times New Roman" panose="02020603050405020304" pitchFamily="18" charset="0"/>
              </a:rPr>
              <a:t>методики та широка сфера її застосування, пояснюється як високим ступенем оперативності</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 так </a:t>
            </a:r>
            <a:r>
              <a:rPr lang="uk-UA" sz="1800" dirty="0">
                <a:latin typeface="Times New Roman" panose="02020603050405020304" pitchFamily="18" charset="0"/>
                <a:ea typeface="Calibri" panose="020F0502020204030204" pitchFamily="34" charset="0"/>
                <a:cs typeface="Times New Roman" panose="02020603050405020304" pitchFamily="18" charset="0"/>
              </a:rPr>
              <a:t>і відносною об'єктивністю отримуваної інформації про події, завдяки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чому </a:t>
            </a:r>
            <a:r>
              <a:rPr lang="en-US" sz="1800" dirty="0" smtClean="0">
                <a:latin typeface="Times New Roman" panose="02020603050405020304" pitchFamily="18" charset="0"/>
                <a:ea typeface="Calibri" panose="020F0502020204030204" pitchFamily="34" charset="0"/>
                <a:cs typeface="Times New Roman" panose="02020603050405020304" pitchFamily="18" charset="0"/>
              </a:rPr>
              <a:t>event-</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аналіз </a:t>
            </a:r>
            <a:r>
              <a:rPr lang="uk-UA" sz="1800" dirty="0">
                <a:latin typeface="Times New Roman" panose="02020603050405020304" pitchFamily="18" charset="0"/>
                <a:ea typeface="Calibri" panose="020F0502020204030204" pitchFamily="34" charset="0"/>
                <a:cs typeface="Times New Roman" panose="02020603050405020304" pitchFamily="18" charset="0"/>
              </a:rPr>
              <a:t>утримує позиції одного з найактуальніших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методів аналізу в соціології.</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292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uk-UA" dirty="0" smtClean="0"/>
              <a:t>Процедура і етапи</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138988" y="1295250"/>
            <a:ext cx="8705089" cy="3341250"/>
          </a:xfrm>
        </p:spPr>
        <p:txBody>
          <a:bodyPr/>
          <a:lstStyle/>
          <a:p>
            <a:pPr algn="just"/>
            <a:r>
              <a:rPr lang="uk-UA" sz="1800" b="1" u="sng" dirty="0" smtClean="0">
                <a:latin typeface="Times New Roman" panose="02020603050405020304" pitchFamily="18" charset="0"/>
                <a:ea typeface="Calibri" panose="020F0502020204030204" pitchFamily="34" charset="0"/>
                <a:cs typeface="Times New Roman" panose="02020603050405020304" pitchFamily="18" charset="0"/>
              </a:rPr>
              <a:t>Методика включає в себе такі етапи:</a:t>
            </a:r>
          </a:p>
          <a:p>
            <a:pPr algn="just"/>
            <a:r>
              <a:rPr lang="uk-UA" sz="1800" b="1" dirty="0" smtClean="0">
                <a:latin typeface="Times New Roman" panose="02020603050405020304" pitchFamily="18" charset="0"/>
                <a:ea typeface="Calibri" panose="020F0502020204030204" pitchFamily="34" charset="0"/>
                <a:cs typeface="Times New Roman" panose="02020603050405020304" pitchFamily="18" charset="0"/>
              </a:rPr>
              <a:t>1</a:t>
            </a:r>
            <a:r>
              <a:rPr lang="uk-UA" sz="1800" b="1" dirty="0">
                <a:latin typeface="Times New Roman" panose="02020603050405020304" pitchFamily="18" charset="0"/>
                <a:ea typeface="Calibri" panose="020F0502020204030204" pitchFamily="34" charset="0"/>
                <a:cs typeface="Times New Roman" panose="02020603050405020304" pitchFamily="18" charset="0"/>
              </a:rPr>
              <a:t>. </a:t>
            </a:r>
            <a:r>
              <a:rPr lang="uk-UA" sz="1800" b="1" dirty="0" smtClean="0">
                <a:latin typeface="Times New Roman" panose="02020603050405020304" pitchFamily="18" charset="0"/>
                <a:ea typeface="Calibri" panose="020F0502020204030204" pitchFamily="34" charset="0"/>
                <a:cs typeface="Times New Roman" panose="02020603050405020304" pitchFamily="18" charset="0"/>
              </a:rPr>
              <a:t>Створення і впорядкування </a:t>
            </a:r>
            <a:r>
              <a:rPr lang="uk-UA" sz="1800" b="1" dirty="0">
                <a:latin typeface="Times New Roman" panose="02020603050405020304" pitchFamily="18" charset="0"/>
                <a:ea typeface="Calibri" panose="020F0502020204030204" pitchFamily="34" charset="0"/>
                <a:cs typeface="Times New Roman" panose="02020603050405020304" pitchFamily="18" charset="0"/>
              </a:rPr>
              <a:t>інформаційного масиву. </a:t>
            </a:r>
            <a:endParaRPr lang="uk-UA" sz="1800"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uk-UA" sz="1800" dirty="0" smtClean="0">
                <a:latin typeface="Times New Roman" panose="02020603050405020304" pitchFamily="18" charset="0"/>
                <a:ea typeface="Calibri" panose="020F0502020204030204" pitchFamily="34" charset="0"/>
                <a:cs typeface="Times New Roman" panose="02020603050405020304" pitchFamily="18" charset="0"/>
              </a:rPr>
              <a:t>Цей </a:t>
            </a:r>
            <a:r>
              <a:rPr lang="uk-UA" sz="1800" dirty="0">
                <a:latin typeface="Times New Roman" panose="02020603050405020304" pitchFamily="18" charset="0"/>
                <a:ea typeface="Calibri" panose="020F0502020204030204" pitchFamily="34" charset="0"/>
                <a:cs typeface="Times New Roman" panose="02020603050405020304" pitchFamily="18" charset="0"/>
              </a:rPr>
              <a:t>етап полягає у складанні банку даних, чи використанні вже існуючих баз даних. </a:t>
            </a:r>
            <a:endParaRPr lang="uk-UA" sz="18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uk-UA" sz="1800" dirty="0" smtClean="0">
                <a:latin typeface="Times New Roman" panose="02020603050405020304" pitchFamily="18" charset="0"/>
                <a:ea typeface="Calibri" panose="020F0502020204030204" pitchFamily="34" charset="0"/>
                <a:cs typeface="Times New Roman" panose="02020603050405020304" pitchFamily="18" charset="0"/>
              </a:rPr>
              <a:t>Як джерело даних </a:t>
            </a:r>
            <a:r>
              <a:rPr lang="uk-UA" sz="1800" dirty="0">
                <a:latin typeface="Times New Roman" panose="02020603050405020304" pitchFamily="18" charset="0"/>
                <a:ea typeface="Calibri" panose="020F0502020204030204" pitchFamily="34" charset="0"/>
                <a:cs typeface="Times New Roman" panose="02020603050405020304" pitchFamily="18" charset="0"/>
              </a:rPr>
              <a:t>можуть використовуватись різноманітні матеріали, у тому числі: звіти,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офіційні повідомлення</a:t>
            </a:r>
            <a:r>
              <a:rPr lang="uk-UA" sz="1800" dirty="0">
                <a:latin typeface="Times New Roman" panose="02020603050405020304" pitchFamily="18" charset="0"/>
                <a:ea typeface="Calibri" panose="020F0502020204030204" pitchFamily="34" charset="0"/>
                <a:cs typeface="Times New Roman" panose="02020603050405020304" pitchFamily="18" charset="0"/>
              </a:rPr>
              <a:t>, огляди ЗМІ, статистика різних подій та інші. </a:t>
            </a:r>
            <a:endParaRPr lang="uk-UA" sz="18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uk-UA" sz="1800" dirty="0" smtClean="0">
                <a:latin typeface="Times New Roman" panose="02020603050405020304" pitchFamily="18" charset="0"/>
                <a:ea typeface="Calibri" panose="020F0502020204030204" pitchFamily="34" charset="0"/>
                <a:cs typeface="Times New Roman" panose="02020603050405020304" pitchFamily="18" charset="0"/>
              </a:rPr>
              <a:t>На </a:t>
            </a:r>
            <a:r>
              <a:rPr lang="uk-UA" sz="1800" dirty="0">
                <a:latin typeface="Times New Roman" panose="02020603050405020304" pitchFamily="18" charset="0"/>
                <a:ea typeface="Calibri" panose="020F0502020204030204" pitchFamily="34" charset="0"/>
                <a:cs typeface="Times New Roman" panose="02020603050405020304" pitchFamily="18" charset="0"/>
              </a:rPr>
              <a:t>цьому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етапі </a:t>
            </a:r>
            <a:r>
              <a:rPr lang="uk-UA" sz="1800" b="1" dirty="0" smtClean="0">
                <a:latin typeface="Times New Roman" panose="02020603050405020304" pitchFamily="18" charset="0"/>
                <a:ea typeface="Calibri" panose="020F0502020204030204" pitchFamily="34" charset="0"/>
                <a:cs typeface="Times New Roman" panose="02020603050405020304" pitchFamily="18" charset="0"/>
              </a:rPr>
              <a:t>важливо </a:t>
            </a:r>
            <a:r>
              <a:rPr lang="uk-UA" sz="1800" b="1" dirty="0" err="1">
                <a:latin typeface="Times New Roman" panose="02020603050405020304" pitchFamily="18" charset="0"/>
                <a:ea typeface="Calibri" panose="020F0502020204030204" pitchFamily="34" charset="0"/>
                <a:cs typeface="Times New Roman" panose="02020603050405020304" pitchFamily="18" charset="0"/>
              </a:rPr>
              <a:t>логічно</a:t>
            </a:r>
            <a:r>
              <a:rPr lang="uk-UA" sz="1800" b="1" dirty="0">
                <a:latin typeface="Times New Roman" panose="02020603050405020304" pitchFamily="18" charset="0"/>
                <a:ea typeface="Calibri" panose="020F0502020204030204" pitchFamily="34" charset="0"/>
                <a:cs typeface="Times New Roman" panose="02020603050405020304" pitchFamily="18" charset="0"/>
              </a:rPr>
              <a:t> обґрунтувати вибір джерел</a:t>
            </a:r>
            <a:r>
              <a:rPr lang="uk-UA" sz="1800" dirty="0">
                <a:latin typeface="Times New Roman" panose="02020603050405020304" pitchFamily="18" charset="0"/>
                <a:ea typeface="Calibri" panose="020F0502020204030204" pitchFamily="34" charset="0"/>
                <a:cs typeface="Times New Roman" panose="02020603050405020304" pitchFamily="18" charset="0"/>
              </a:rPr>
              <a:t>, враховуючи їх специфіку та надійність наданої ними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інформації.</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9937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uk-UA" dirty="0" smtClean="0"/>
              <a:t>Процедура і етапи</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175564" y="1295250"/>
            <a:ext cx="8705089" cy="3532782"/>
          </a:xfrm>
        </p:spPr>
        <p:txBody>
          <a:bodyPr/>
          <a:lstStyle/>
          <a:p>
            <a:pPr algn="just"/>
            <a:r>
              <a:rPr lang="uk-UA" sz="1800" b="1" u="sng" dirty="0" smtClean="0">
                <a:latin typeface="Times New Roman" panose="02020603050405020304" pitchFamily="18" charset="0"/>
                <a:ea typeface="Calibri" panose="020F0502020204030204" pitchFamily="34" charset="0"/>
                <a:cs typeface="Times New Roman" panose="02020603050405020304" pitchFamily="18" charset="0"/>
              </a:rPr>
              <a:t>Методика включає в себе такі етапи:</a:t>
            </a:r>
          </a:p>
          <a:p>
            <a:pPr algn="just"/>
            <a:r>
              <a:rPr lang="uk-UA" sz="1800" b="1" dirty="0">
                <a:latin typeface="Times New Roman" panose="02020603050405020304" pitchFamily="18" charset="0"/>
                <a:ea typeface="Calibri" panose="020F0502020204030204" pitchFamily="34" charset="0"/>
                <a:cs typeface="Times New Roman" panose="02020603050405020304" pitchFamily="18" charset="0"/>
              </a:rPr>
              <a:t>2. Виділення класифікаторів. </a:t>
            </a:r>
            <a:endParaRPr lang="uk-UA" sz="1800"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uk-UA" sz="1800" dirty="0" smtClean="0">
                <a:latin typeface="Times New Roman" panose="02020603050405020304" pitchFamily="18" charset="0"/>
                <a:ea typeface="Calibri" panose="020F0502020204030204" pitchFamily="34" charset="0"/>
                <a:cs typeface="Times New Roman" panose="02020603050405020304" pitchFamily="18" charset="0"/>
              </a:rPr>
              <a:t>Даний </a:t>
            </a:r>
            <a:r>
              <a:rPr lang="uk-UA" sz="1800" dirty="0">
                <a:latin typeface="Times New Roman" panose="02020603050405020304" pitchFamily="18" charset="0"/>
                <a:ea typeface="Calibri" panose="020F0502020204030204" pitchFamily="34" charset="0"/>
                <a:cs typeface="Times New Roman" panose="02020603050405020304" pitchFamily="18" charset="0"/>
              </a:rPr>
              <a:t>етап полягає в обробці інформації, її сортуванні відповідно до цілей дослідження. </a:t>
            </a:r>
            <a:endParaRPr lang="uk-UA" sz="18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uk-UA" sz="1800" dirty="0" smtClean="0">
                <a:latin typeface="Times New Roman" panose="02020603050405020304" pitchFamily="18" charset="0"/>
                <a:ea typeface="Calibri" panose="020F0502020204030204" pitchFamily="34" charset="0"/>
                <a:cs typeface="Times New Roman" panose="02020603050405020304" pitchFamily="18" charset="0"/>
              </a:rPr>
              <a:t>Виділяють </a:t>
            </a:r>
            <a:r>
              <a:rPr lang="uk-UA" sz="1800" dirty="0">
                <a:latin typeface="Times New Roman" panose="02020603050405020304" pitchFamily="18" charset="0"/>
                <a:ea typeface="Calibri" panose="020F0502020204030204" pitchFamily="34" charset="0"/>
                <a:cs typeface="Times New Roman" panose="02020603050405020304" pitchFamily="18" charset="0"/>
              </a:rPr>
              <a:t>чотири основні параметри, запропоновані Ч. </a:t>
            </a:r>
            <a:r>
              <a:rPr lang="uk-UA" sz="1800" dirty="0" err="1">
                <a:latin typeface="Times New Roman" panose="02020603050405020304" pitchFamily="18" charset="0"/>
                <a:ea typeface="Calibri" panose="020F0502020204030204" pitchFamily="34" charset="0"/>
                <a:cs typeface="Times New Roman" panose="02020603050405020304" pitchFamily="18" charset="0"/>
              </a:rPr>
              <a:t>Маклеландом</a:t>
            </a:r>
            <a:r>
              <a:rPr lang="uk-UA" sz="1800" dirty="0">
                <a:latin typeface="Times New Roman" panose="02020603050405020304" pitchFamily="18" charset="0"/>
                <a:ea typeface="Calibri" panose="020F0502020204030204" pitchFamily="34" charset="0"/>
                <a:cs typeface="Times New Roman" panose="02020603050405020304" pitchFamily="18" charset="0"/>
              </a:rPr>
              <a:t>, за якими здійснюється подальша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обробка даних:</a:t>
            </a:r>
          </a:p>
          <a:p>
            <a:pPr marL="444500" indent="-342900" algn="just">
              <a:buAutoNum type="arabicParenR"/>
            </a:pP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оцінка </a:t>
            </a:r>
            <a:r>
              <a:rPr lang="uk-UA" sz="1800" dirty="0">
                <a:latin typeface="Times New Roman" panose="02020603050405020304" pitchFamily="18" charset="0"/>
                <a:ea typeface="Calibri" panose="020F0502020204030204" pitchFamily="34" charset="0"/>
                <a:cs typeface="Times New Roman" panose="02020603050405020304" pitchFamily="18" charset="0"/>
              </a:rPr>
              <a:t>сюжету (відповідь питанням: «що відбувається</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a:t>
            </a:r>
          </a:p>
          <a:p>
            <a:pPr marL="444500" indent="-342900" algn="just">
              <a:buAutoNum type="arabicParenR"/>
            </a:pP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оцінка </a:t>
            </a:r>
            <a:r>
              <a:rPr lang="uk-UA" sz="1800" dirty="0">
                <a:latin typeface="Times New Roman" panose="02020603050405020304" pitchFamily="18" charset="0"/>
                <a:ea typeface="Calibri" panose="020F0502020204030204" pitchFamily="34" charset="0"/>
                <a:cs typeface="Times New Roman" panose="02020603050405020304" pitchFamily="18" charset="0"/>
              </a:rPr>
              <a:t>суб'єкта-ініціатора (відповідь на запитання: «хто за цим стоїть</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a:t>
            </a:r>
          </a:p>
          <a:p>
            <a:pPr marL="444500" indent="-342900" algn="just">
              <a:buAutoNum type="arabicParenR"/>
            </a:pP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оцінка </a:t>
            </a:r>
            <a:r>
              <a:rPr lang="uk-UA" sz="1800" dirty="0">
                <a:latin typeface="Times New Roman" panose="02020603050405020304" pitchFamily="18" charset="0"/>
                <a:ea typeface="Calibri" panose="020F0502020204030204" pitchFamily="34" charset="0"/>
                <a:cs typeface="Times New Roman" panose="02020603050405020304" pitchFamily="18" charset="0"/>
              </a:rPr>
              <a:t>об'єкта (відповідь питанням: «стосовно </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кого?»)</a:t>
            </a:r>
          </a:p>
          <a:p>
            <a:pPr marL="444500" indent="-342900" algn="just">
              <a:buAutoNum type="arabicParenR"/>
            </a:pPr>
            <a:r>
              <a:rPr lang="uk-UA" sz="1800" dirty="0" smtClean="0">
                <a:latin typeface="Times New Roman" panose="02020603050405020304" pitchFamily="18" charset="0"/>
                <a:ea typeface="Calibri" panose="020F0502020204030204" pitchFamily="34" charset="0"/>
                <a:cs typeface="Times New Roman" panose="02020603050405020304" pitchFamily="18" charset="0"/>
              </a:rPr>
              <a:t>оцінка </a:t>
            </a:r>
            <a:r>
              <a:rPr lang="uk-UA" sz="1800" dirty="0">
                <a:latin typeface="Times New Roman" panose="02020603050405020304" pitchFamily="18" charset="0"/>
                <a:ea typeface="Calibri" panose="020F0502020204030204" pitchFamily="34" charset="0"/>
                <a:cs typeface="Times New Roman" panose="02020603050405020304" pitchFamily="18" charset="0"/>
              </a:rPr>
              <a:t>часу події (відповідь питання: «коли</a:t>
            </a:r>
            <a:r>
              <a:rPr lang="uk-UA" sz="1800" dirty="0" smtClean="0">
                <a:latin typeface="Times New Roman" panose="02020603050405020304" pitchFamily="18" charset="0"/>
                <a:ea typeface="Calibri" panose="020F0502020204030204" pitchFamily="34" charset="0"/>
                <a:cs typeface="Times New Roman" panose="02020603050405020304" pitchFamily="18" charset="0"/>
              </a:rPr>
              <a:t>?»)</a:t>
            </a: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5476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uk-UA" dirty="0" smtClean="0"/>
              <a:t>Процедура і етапи</a:t>
            </a:r>
            <a:endParaRPr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Текст 1"/>
          <p:cNvSpPr>
            <a:spLocks noGrp="1"/>
          </p:cNvSpPr>
          <p:nvPr>
            <p:ph type="body" idx="1"/>
          </p:nvPr>
        </p:nvSpPr>
        <p:spPr>
          <a:xfrm>
            <a:off x="175564" y="1295250"/>
            <a:ext cx="8705089" cy="3532782"/>
          </a:xfrm>
        </p:spPr>
        <p:txBody>
          <a:bodyPr/>
          <a:lstStyle/>
          <a:p>
            <a:pPr algn="just"/>
            <a:r>
              <a:rPr lang="uk-UA" sz="1800" b="1" u="sng" dirty="0" smtClean="0">
                <a:latin typeface="Times New Roman" panose="02020603050405020304" pitchFamily="18" charset="0"/>
                <a:ea typeface="Calibri" panose="020F0502020204030204" pitchFamily="34" charset="0"/>
                <a:cs typeface="Times New Roman" panose="02020603050405020304" pitchFamily="18" charset="0"/>
              </a:rPr>
              <a:t>Методика включає в себе такі етапи:</a:t>
            </a:r>
          </a:p>
          <a:p>
            <a:pPr algn="just"/>
            <a:r>
              <a:rPr lang="uk-UA" sz="1800" b="1" dirty="0">
                <a:latin typeface="Times New Roman" panose="02020603050405020304" pitchFamily="18" charset="0"/>
                <a:ea typeface="Calibri" panose="020F0502020204030204" pitchFamily="34" charset="0"/>
                <a:cs typeface="Times New Roman" panose="02020603050405020304" pitchFamily="18" charset="0"/>
              </a:rPr>
              <a:t>2. Виділення класифікаторів. </a:t>
            </a:r>
            <a:endParaRPr lang="uk-UA" sz="1800" b="1" dirty="0" smtClean="0">
              <a:latin typeface="Times New Roman" panose="02020603050405020304" pitchFamily="18" charset="0"/>
              <a:ea typeface="Calibri" panose="020F0502020204030204" pitchFamily="34" charset="0"/>
              <a:cs typeface="Times New Roman" panose="02020603050405020304" pitchFamily="18" charset="0"/>
            </a:endParaRPr>
          </a:p>
          <a:p>
            <a:r>
              <a:rPr lang="uk-UA" sz="1600" dirty="0">
                <a:latin typeface="Times New Roman" panose="02020603050405020304" pitchFamily="18" charset="0"/>
                <a:ea typeface="Calibri" panose="020F0502020204030204" pitchFamily="34" charset="0"/>
                <a:cs typeface="Times New Roman" panose="02020603050405020304" pitchFamily="18" charset="0"/>
              </a:rPr>
              <a:t>1) </a:t>
            </a:r>
            <a:r>
              <a:rPr lang="uk-UA" sz="1600" dirty="0" err="1">
                <a:latin typeface="Times New Roman" panose="02020603050405020304" pitchFamily="18" charset="0"/>
                <a:ea typeface="Calibri" panose="020F0502020204030204" pitchFamily="34" charset="0"/>
                <a:cs typeface="Times New Roman" panose="02020603050405020304" pitchFamily="18" charset="0"/>
              </a:rPr>
              <a:t>субʼєкт</a:t>
            </a:r>
            <a:r>
              <a:rPr lang="uk-UA" sz="1600" dirty="0">
                <a:latin typeface="Times New Roman" panose="02020603050405020304" pitchFamily="18" charset="0"/>
                <a:ea typeface="Calibri" panose="020F0502020204030204" pitchFamily="34" charset="0"/>
                <a:cs typeface="Times New Roman" panose="02020603050405020304" pitchFamily="18" charset="0"/>
              </a:rPr>
              <a:t>-ініціатор (хто);</a:t>
            </a:r>
          </a:p>
          <a:p>
            <a:r>
              <a:rPr lang="uk-UA" sz="1600" dirty="0">
                <a:latin typeface="Times New Roman" panose="02020603050405020304" pitchFamily="18" charset="0"/>
                <a:ea typeface="Calibri" panose="020F0502020204030204" pitchFamily="34" charset="0"/>
                <a:cs typeface="Times New Roman" panose="02020603050405020304" pitchFamily="18" charset="0"/>
              </a:rPr>
              <a:t>2) сюжет, подія (що);</a:t>
            </a:r>
          </a:p>
          <a:p>
            <a:r>
              <a:rPr lang="uk-UA" sz="1600" dirty="0">
                <a:latin typeface="Times New Roman" panose="02020603050405020304" pitchFamily="18" charset="0"/>
                <a:ea typeface="Calibri" panose="020F0502020204030204" pitchFamily="34" charset="0"/>
                <a:cs typeface="Times New Roman" panose="02020603050405020304" pitchFamily="18" charset="0"/>
              </a:rPr>
              <a:t>3) </a:t>
            </a:r>
            <a:r>
              <a:rPr lang="uk-UA" sz="1600" dirty="0" err="1">
                <a:latin typeface="Times New Roman" panose="02020603050405020304" pitchFamily="18" charset="0"/>
                <a:ea typeface="Calibri" panose="020F0502020204030204" pitchFamily="34" charset="0"/>
                <a:cs typeface="Times New Roman" panose="02020603050405020304" pitchFamily="18" charset="0"/>
              </a:rPr>
              <a:t>субʼєкт</a:t>
            </a:r>
            <a:r>
              <a:rPr lang="uk-UA" sz="1600" dirty="0">
                <a:latin typeface="Times New Roman" panose="02020603050405020304" pitchFamily="18" charset="0"/>
                <a:ea typeface="Calibri" panose="020F0502020204030204" pitchFamily="34" charset="0"/>
                <a:cs typeface="Times New Roman" panose="02020603050405020304" pitchFamily="18" charset="0"/>
              </a:rPr>
              <a:t>-мішень (про кого, щодо чого);</a:t>
            </a:r>
          </a:p>
          <a:p>
            <a:r>
              <a:rPr lang="uk-UA" sz="1600" dirty="0">
                <a:latin typeface="Times New Roman" panose="02020603050405020304" pitchFamily="18" charset="0"/>
                <a:ea typeface="Calibri" panose="020F0502020204030204" pitchFamily="34" charset="0"/>
                <a:cs typeface="Times New Roman" panose="02020603050405020304" pitchFamily="18" charset="0"/>
              </a:rPr>
              <a:t>4) дата події (коли</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a:t>
            </a: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6900360"/>
      </p:ext>
    </p:extLst>
  </p:cSld>
  <p:clrMapOvr>
    <a:masterClrMapping/>
  </p:clrMapOvr>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TotalTime>
  <Words>2560</Words>
  <Application>Microsoft Office PowerPoint</Application>
  <PresentationFormat>Экран (16:9)</PresentationFormat>
  <Paragraphs>204</Paragraphs>
  <Slides>27</Slides>
  <Notes>27</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27</vt:i4>
      </vt:variant>
    </vt:vector>
  </HeadingPairs>
  <TitlesOfParts>
    <vt:vector size="36" baseType="lpstr">
      <vt:lpstr>Roboto Condensed Light</vt:lpstr>
      <vt:lpstr>Arvo</vt:lpstr>
      <vt:lpstr>Roboto</vt:lpstr>
      <vt:lpstr>Calibri</vt:lpstr>
      <vt:lpstr>Times New Roman</vt:lpstr>
      <vt:lpstr>Roboto Condensed</vt:lpstr>
      <vt:lpstr>Arial</vt:lpstr>
      <vt:lpstr>REG</vt:lpstr>
      <vt:lpstr>Salerio template</vt:lpstr>
      <vt:lpstr>Івент-аналіз як метод обробки нечислових даних</vt:lpstr>
      <vt:lpstr>Сутність методу</vt:lpstr>
      <vt:lpstr>Сутність методу</vt:lpstr>
      <vt:lpstr>Сутність методу</vt:lpstr>
      <vt:lpstr>Сутність методу</vt:lpstr>
      <vt:lpstr>Сутність методу</vt:lpstr>
      <vt:lpstr>Процедура і етапи</vt:lpstr>
      <vt:lpstr>Процедура і етапи</vt:lpstr>
      <vt:lpstr>Процедура і етапи</vt:lpstr>
      <vt:lpstr>Процедура і етапи</vt:lpstr>
      <vt:lpstr>Процедура і етапи</vt:lpstr>
      <vt:lpstr>Процедура і етапи</vt:lpstr>
      <vt:lpstr>Процедура і етапи</vt:lpstr>
      <vt:lpstr>Процедура і етапи</vt:lpstr>
      <vt:lpstr>Процедура і етапи</vt:lpstr>
      <vt:lpstr>Процедура і етапи</vt:lpstr>
      <vt:lpstr>Процедура і етапи</vt:lpstr>
      <vt:lpstr>Процедура і етапи</vt:lpstr>
      <vt:lpstr>Варіації методу</vt:lpstr>
      <vt:lpstr>Варіації методу</vt:lpstr>
      <vt:lpstr>Варіації методу</vt:lpstr>
      <vt:lpstr>Методики кодування</vt:lpstr>
      <vt:lpstr>Методики кодування</vt:lpstr>
      <vt:lpstr>Методики кодування</vt:lpstr>
      <vt:lpstr>Варіації методу</vt:lpstr>
      <vt:lpstr>Література</vt:lpstr>
      <vt:lpstr>Завдання</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Опитування у формі інтерв'ю</dc:title>
  <cp:lastModifiedBy>Учетная запись Майкрософт</cp:lastModifiedBy>
  <cp:revision>31</cp:revision>
  <dcterms:modified xsi:type="dcterms:W3CDTF">2021-11-12T14:33:07Z</dcterms:modified>
</cp:coreProperties>
</file>