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75" r:id="rId5"/>
    <p:sldId id="283" r:id="rId6"/>
    <p:sldId id="284" r:id="rId7"/>
    <p:sldId id="286" r:id="rId8"/>
    <p:sldId id="287" r:id="rId9"/>
    <p:sldId id="278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6F"/>
    <a:srgbClr val="FFC000"/>
    <a:srgbClr val="D29500"/>
    <a:srgbClr val="FB7314"/>
    <a:srgbClr val="993366"/>
    <a:srgbClr val="FE6700"/>
    <a:srgbClr val="FF9999"/>
    <a:srgbClr val="FF6699"/>
    <a:srgbClr val="4472C4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Фон лес - 71 фото">
            <a:extLst>
              <a:ext uri="{FF2B5EF4-FFF2-40B4-BE49-F238E27FC236}">
                <a16:creationId xmlns:a16="http://schemas.microsoft.com/office/drawing/2014/main" id="{B2832F7A-697E-80F6-F27B-7BCAE0C09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r="41397"/>
          <a:stretch/>
        </p:blipFill>
        <p:spPr bwMode="auto">
          <a:xfrm>
            <a:off x="1" y="-1"/>
            <a:ext cx="5235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земля,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угіддя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земля,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земля,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250831"/>
            <a:ext cx="0" cy="36013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Grain Wheat Crop - Grain Clipart - Free Transparent PNG Download - PNGkey">
            <a:extLst>
              <a:ext uri="{FF2B5EF4-FFF2-40B4-BE49-F238E27FC236}">
                <a16:creationId xmlns:a16="http://schemas.microsoft.com/office/drawing/2014/main" id="{0C780CC3-F07D-D2E4-3907-B7012234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" y="1987725"/>
            <a:ext cx="4224997" cy="41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1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 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ресурси, усі матеріальні чинники виробництва, що створені працею людей і використовуються для виробництва товарів і послуг. Цей фактор виявляється в двох формах: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-речовій (машини, обладнання, споруди, транспорт, сировина) та грошовій (фінансові кошти).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052689"/>
            <a:ext cx="0" cy="239150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582113-5B1A-BEFC-C77E-A2AEE3C6D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83" y="2335376"/>
            <a:ext cx="3854267" cy="38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9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FB7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solidFill>
                  <a:srgbClr val="FB73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D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784209"/>
            <a:ext cx="0" cy="10128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lying Honey Bee Silhouette Honey Bee Stock Vector (Royalty Free)  1107429773 | Shutterstock">
            <a:extLst>
              <a:ext uri="{FF2B5EF4-FFF2-40B4-BE49-F238E27FC236}">
                <a16:creationId xmlns:a16="http://schemas.microsoft.com/office/drawing/2014/main" id="{C0D52FEB-AFEB-FFEE-082E-C421404A5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 bwMode="auto">
          <a:xfrm>
            <a:off x="117736" y="1948297"/>
            <a:ext cx="4334171" cy="39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3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 здібності (хист) 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людей організувати поєднання ресурсів для виробництва товарів і послуг, ухвалювати відповідні управлінські рішення, здійснювати інновації та ризикувати.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429000"/>
            <a:ext cx="0" cy="15931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544828" y="0"/>
            <a:ext cx="132556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Money Lending Icons - Download Free Vector Icons | Noun Project">
            <a:extLst>
              <a:ext uri="{FF2B5EF4-FFF2-40B4-BE49-F238E27FC236}">
                <a16:creationId xmlns:a16="http://schemas.microsoft.com/office/drawing/2014/main" id="{7E6D7A4F-02BF-A956-493D-5B4B573E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91" y="2240280"/>
            <a:ext cx="3689252" cy="36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0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фактор,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революціонізує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277772"/>
            <a:ext cx="0" cy="199551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544830" y="26747"/>
            <a:ext cx="132556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16" descr="Инновации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CC408527-631D-7372-32E3-FE6029CA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8" y="2575295"/>
            <a:ext cx="3400465" cy="3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4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збирання, обробки та систематизації різноманітних знань з метою використання їх у різних сферах життєдіяльності, зокрема в економічній. Вона виступає опосередкованою ланкою між наукою та виробництвом та істотно впливає на розвиток економіки.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193366"/>
            <a:ext cx="0" cy="21804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544829" y="-20912"/>
            <a:ext cx="13255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428,854 Giving Advice Illustrations &amp; Clip Art - iStock">
            <a:extLst>
              <a:ext uri="{FF2B5EF4-FFF2-40B4-BE49-F238E27FC236}">
                <a16:creationId xmlns:a16="http://schemas.microsoft.com/office/drawing/2014/main" id="{E2CCEE41-65C1-D40F-4486-CA7C7C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38" y="2491260"/>
            <a:ext cx="3514358" cy="35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1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429000"/>
            <a:ext cx="0" cy="169164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544829" y="0"/>
            <a:ext cx="13255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igure Drawing Tree Of Life Clip Art Image - Tree Of Life Svg, HD Png  Download , Transparent Png Image - PNGitem">
            <a:extLst>
              <a:ext uri="{FF2B5EF4-FFF2-40B4-BE49-F238E27FC236}">
                <a16:creationId xmlns:a16="http://schemas.microsoft.com/office/drawing/2014/main" id="{477159D2-9593-F388-6476-2CFDD172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" y="2181503"/>
            <a:ext cx="3992139" cy="3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959759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3592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функціонування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людей.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429000"/>
            <a:ext cx="0" cy="16213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8D80AB6B-C254-EA6D-1A0E-6D387591E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924658" y="2082897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4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1810846-CAA2-4D87-B27D-21700C3F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81" y="1762346"/>
            <a:ext cx="2470409" cy="20185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392537"/>
            <a:ext cx="9483407" cy="9249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448DD948-BCF3-486C-B0DB-53B5D10D58D3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14364-0750-4840-90CA-A49C170F4129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605F82-4F98-4C20-9A98-6A04A65B12F8}"/>
              </a:ext>
            </a:extLst>
          </p:cNvPr>
          <p:cNvSpPr/>
          <p:nvPr/>
        </p:nvSpPr>
        <p:spPr>
          <a:xfrm>
            <a:off x="2540623" y="1772018"/>
            <a:ext cx="7081368" cy="4980779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DD1C94D-DFC1-4A14-AB2F-5793357B5194}"/>
              </a:ext>
            </a:extLst>
          </p:cNvPr>
          <p:cNvCxnSpPr>
            <a:cxnSpLocks/>
          </p:cNvCxnSpPr>
          <p:nvPr/>
        </p:nvCxnSpPr>
        <p:spPr>
          <a:xfrm>
            <a:off x="1539308" y="4256446"/>
            <a:ext cx="1023104" cy="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F48C90E-E932-4C01-A513-CF2F95EFCAB4}"/>
              </a:ext>
            </a:extLst>
          </p:cNvPr>
          <p:cNvCxnSpPr>
            <a:cxnSpLocks/>
          </p:cNvCxnSpPr>
          <p:nvPr/>
        </p:nvCxnSpPr>
        <p:spPr>
          <a:xfrm>
            <a:off x="9678903" y="4296800"/>
            <a:ext cx="1023104" cy="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D9FE715-6989-4FA9-8B2C-F07FE9AEBE2F}"/>
              </a:ext>
            </a:extLst>
          </p:cNvPr>
          <p:cNvCxnSpPr>
            <a:cxnSpLocks/>
          </p:cNvCxnSpPr>
          <p:nvPr/>
        </p:nvCxnSpPr>
        <p:spPr>
          <a:xfrm flipH="1">
            <a:off x="1517519" y="4028024"/>
            <a:ext cx="1023104" cy="0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01CD8B1-065C-4DDF-8BE5-49496E159D50}"/>
              </a:ext>
            </a:extLst>
          </p:cNvPr>
          <p:cNvCxnSpPr>
            <a:cxnSpLocks/>
          </p:cNvCxnSpPr>
          <p:nvPr/>
        </p:nvCxnSpPr>
        <p:spPr>
          <a:xfrm flipH="1">
            <a:off x="9621991" y="4074438"/>
            <a:ext cx="1023104" cy="0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CE7C559-B140-42B3-9D5C-B90574207ED4}"/>
              </a:ext>
            </a:extLst>
          </p:cNvPr>
          <p:cNvCxnSpPr>
            <a:cxnSpLocks/>
          </p:cNvCxnSpPr>
          <p:nvPr/>
        </p:nvCxnSpPr>
        <p:spPr>
          <a:xfrm flipH="1">
            <a:off x="6994694" y="2687946"/>
            <a:ext cx="670347" cy="0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Circle dots process symbol Royalty Free Vector Image">
            <a:extLst>
              <a:ext uri="{FF2B5EF4-FFF2-40B4-BE49-F238E27FC236}">
                <a16:creationId xmlns:a16="http://schemas.microsoft.com/office/drawing/2014/main" id="{482A58C3-CE0B-444E-B090-2ED6C174D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/>
        </p:blipFill>
        <p:spPr bwMode="auto">
          <a:xfrm>
            <a:off x="4456960" y="4176538"/>
            <a:ext cx="3248695" cy="28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24B8D8B-CB3B-430B-826D-9492DC3FF5BB}"/>
              </a:ext>
            </a:extLst>
          </p:cNvPr>
          <p:cNvCxnSpPr>
            <a:cxnSpLocks/>
          </p:cNvCxnSpPr>
          <p:nvPr/>
        </p:nvCxnSpPr>
        <p:spPr>
          <a:xfrm flipH="1">
            <a:off x="4571025" y="2850276"/>
            <a:ext cx="712764" cy="15818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A5C96250-5F48-4BF8-9F23-7123F10028DA}"/>
              </a:ext>
            </a:extLst>
          </p:cNvPr>
          <p:cNvCxnSpPr>
            <a:cxnSpLocks/>
          </p:cNvCxnSpPr>
          <p:nvPr/>
        </p:nvCxnSpPr>
        <p:spPr>
          <a:xfrm>
            <a:off x="6994694" y="2921358"/>
            <a:ext cx="670347" cy="0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95899F54-5BFD-46FB-94A0-3681F3167BDF}"/>
              </a:ext>
            </a:extLst>
          </p:cNvPr>
          <p:cNvCxnSpPr>
            <a:cxnSpLocks/>
          </p:cNvCxnSpPr>
          <p:nvPr/>
        </p:nvCxnSpPr>
        <p:spPr>
          <a:xfrm>
            <a:off x="4456960" y="5704465"/>
            <a:ext cx="712763" cy="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81B81AF-321F-4558-AAF0-72A814B56246}"/>
              </a:ext>
            </a:extLst>
          </p:cNvPr>
          <p:cNvCxnSpPr>
            <a:cxnSpLocks/>
          </p:cNvCxnSpPr>
          <p:nvPr/>
        </p:nvCxnSpPr>
        <p:spPr>
          <a:xfrm>
            <a:off x="7002599" y="5686686"/>
            <a:ext cx="712763" cy="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A56FC26F-149A-4907-BF05-0898EAFDB3A9}"/>
              </a:ext>
            </a:extLst>
          </p:cNvPr>
          <p:cNvCxnSpPr>
            <a:cxnSpLocks/>
          </p:cNvCxnSpPr>
          <p:nvPr/>
        </p:nvCxnSpPr>
        <p:spPr>
          <a:xfrm>
            <a:off x="3532989" y="4078867"/>
            <a:ext cx="0" cy="76444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C645CE6-EEF2-472B-96FD-901C447B3554}"/>
              </a:ext>
            </a:extLst>
          </p:cNvPr>
          <p:cNvCxnSpPr>
            <a:cxnSpLocks/>
          </p:cNvCxnSpPr>
          <p:nvPr/>
        </p:nvCxnSpPr>
        <p:spPr>
          <a:xfrm flipV="1">
            <a:off x="8635766" y="4049057"/>
            <a:ext cx="0" cy="756258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57926635-92D4-40D6-BDE4-29158D42E39F}"/>
              </a:ext>
            </a:extLst>
          </p:cNvPr>
          <p:cNvCxnSpPr>
            <a:cxnSpLocks/>
          </p:cNvCxnSpPr>
          <p:nvPr/>
        </p:nvCxnSpPr>
        <p:spPr>
          <a:xfrm>
            <a:off x="6395790" y="4135439"/>
            <a:ext cx="2058726" cy="628799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30676528-FA3C-4116-83A6-8F9407C8A6B3}"/>
              </a:ext>
            </a:extLst>
          </p:cNvPr>
          <p:cNvCxnSpPr>
            <a:cxnSpLocks/>
            <a:stCxn id="74" idx="0"/>
          </p:cNvCxnSpPr>
          <p:nvPr/>
        </p:nvCxnSpPr>
        <p:spPr>
          <a:xfrm>
            <a:off x="6081308" y="4176538"/>
            <a:ext cx="12889" cy="764432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бъект 2">
            <a:extLst>
              <a:ext uri="{FF2B5EF4-FFF2-40B4-BE49-F238E27FC236}">
                <a16:creationId xmlns:a16="http://schemas.microsoft.com/office/drawing/2014/main" id="{ABFB4BDC-09EB-4024-B2F0-28A0868E7B12}"/>
              </a:ext>
            </a:extLst>
          </p:cNvPr>
          <p:cNvSpPr txBox="1">
            <a:spLocks/>
          </p:cNvSpPr>
          <p:nvPr/>
        </p:nvSpPr>
        <p:spPr>
          <a:xfrm>
            <a:off x="-333193" y="4603472"/>
            <a:ext cx="2540486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B4965C8C-899F-4E92-8B93-EC7855F718B1}"/>
              </a:ext>
            </a:extLst>
          </p:cNvPr>
          <p:cNvSpPr txBox="1">
            <a:spLocks/>
          </p:cNvSpPr>
          <p:nvPr/>
        </p:nvSpPr>
        <p:spPr>
          <a:xfrm>
            <a:off x="9415452" y="4543318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323A507-6668-4709-BC93-14AC2E3B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35" y="1638194"/>
            <a:ext cx="2252352" cy="2252352"/>
          </a:xfrm>
          <a:prstGeom prst="rect">
            <a:avLst/>
          </a:prstGeom>
        </p:spPr>
      </p:pic>
      <p:sp>
        <p:nvSpPr>
          <p:cNvPr id="70" name="Объект 2">
            <a:extLst>
              <a:ext uri="{FF2B5EF4-FFF2-40B4-BE49-F238E27FC236}">
                <a16:creationId xmlns:a16="http://schemas.microsoft.com/office/drawing/2014/main" id="{0FA1F8F5-D108-43C0-8D6B-A96B900CD9AF}"/>
              </a:ext>
            </a:extLst>
          </p:cNvPr>
          <p:cNvSpPr txBox="1">
            <a:spLocks/>
          </p:cNvSpPr>
          <p:nvPr/>
        </p:nvSpPr>
        <p:spPr>
          <a:xfrm>
            <a:off x="2058987" y="3506769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2D9660CA-DABA-4C90-A9FC-F6ABEBA3EA99}"/>
              </a:ext>
            </a:extLst>
          </p:cNvPr>
          <p:cNvSpPr txBox="1">
            <a:spLocks/>
          </p:cNvSpPr>
          <p:nvPr/>
        </p:nvSpPr>
        <p:spPr>
          <a:xfrm>
            <a:off x="7112377" y="3494478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8" descr="Дом Svg Вектор Серый - Бесплатная векторная графика на Pixabay">
            <a:extLst>
              <a:ext uri="{FF2B5EF4-FFF2-40B4-BE49-F238E27FC236}">
                <a16:creationId xmlns:a16="http://schemas.microsoft.com/office/drawing/2014/main" id="{67A16E12-7D15-4B1E-9986-C071BE83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00" y="4805315"/>
            <a:ext cx="1864923" cy="18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Дом Svg Вектор Серый - Бесплатная векторная графика на Pixabay">
            <a:extLst>
              <a:ext uri="{FF2B5EF4-FFF2-40B4-BE49-F238E27FC236}">
                <a16:creationId xmlns:a16="http://schemas.microsoft.com/office/drawing/2014/main" id="{CC4C8FB8-513B-4C3A-A60F-2223B742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55" y="4805315"/>
            <a:ext cx="1864923" cy="18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55BDD87-F9C6-40A1-A334-4F4C99AA04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84" y="5262710"/>
            <a:ext cx="1172287" cy="11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0CA1712-E845-4A0D-8848-0386E39B39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36199" r="72567" b="41428"/>
          <a:stretch/>
        </p:blipFill>
        <p:spPr>
          <a:xfrm>
            <a:off x="2643754" y="1831934"/>
            <a:ext cx="1935064" cy="1955538"/>
          </a:xfrm>
          <a:prstGeom prst="rect">
            <a:avLst/>
          </a:prstGeom>
        </p:spPr>
      </p:pic>
      <p:sp>
        <p:nvSpPr>
          <p:cNvPr id="88" name="Объект 2">
            <a:extLst>
              <a:ext uri="{FF2B5EF4-FFF2-40B4-BE49-F238E27FC236}">
                <a16:creationId xmlns:a16="http://schemas.microsoft.com/office/drawing/2014/main" id="{3E3B9E60-BC18-4E92-80D2-DA97CBB4B925}"/>
              </a:ext>
            </a:extLst>
          </p:cNvPr>
          <p:cNvSpPr txBox="1">
            <a:spLocks/>
          </p:cNvSpPr>
          <p:nvPr/>
        </p:nvSpPr>
        <p:spPr>
          <a:xfrm>
            <a:off x="4552889" y="3504150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009E86A-B757-4A9F-9872-6B4AA42D6962}"/>
              </a:ext>
            </a:extLst>
          </p:cNvPr>
          <p:cNvCxnSpPr>
            <a:cxnSpLocks/>
          </p:cNvCxnSpPr>
          <p:nvPr/>
        </p:nvCxnSpPr>
        <p:spPr>
          <a:xfrm flipH="1">
            <a:off x="3720989" y="4176516"/>
            <a:ext cx="2058726" cy="628799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4CB00D10-C0B9-4ADC-9361-401ADD53C260}"/>
              </a:ext>
            </a:extLst>
          </p:cNvPr>
          <p:cNvCxnSpPr>
            <a:cxnSpLocks/>
          </p:cNvCxnSpPr>
          <p:nvPr/>
        </p:nvCxnSpPr>
        <p:spPr>
          <a:xfrm>
            <a:off x="696059" y="6186307"/>
            <a:ext cx="1023104" cy="0"/>
          </a:xfrm>
          <a:prstGeom prst="straightConnector1">
            <a:avLst/>
          </a:prstGeom>
          <a:ln w="57150">
            <a:solidFill>
              <a:srgbClr val="6794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01F06D4F-1D2A-4128-9835-DCCC19759FDB}"/>
              </a:ext>
            </a:extLst>
          </p:cNvPr>
          <p:cNvCxnSpPr>
            <a:cxnSpLocks/>
          </p:cNvCxnSpPr>
          <p:nvPr/>
        </p:nvCxnSpPr>
        <p:spPr>
          <a:xfrm>
            <a:off x="10527384" y="5982108"/>
            <a:ext cx="1023104" cy="0"/>
          </a:xfrm>
          <a:prstGeom prst="straightConnector1">
            <a:avLst/>
          </a:prstGeom>
          <a:ln w="57150">
            <a:solidFill>
              <a:srgbClr val="4CAF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бъект 2">
            <a:extLst>
              <a:ext uri="{FF2B5EF4-FFF2-40B4-BE49-F238E27FC236}">
                <a16:creationId xmlns:a16="http://schemas.microsoft.com/office/drawing/2014/main" id="{7962389B-511D-43E8-9C5F-DDB4C089AF76}"/>
              </a:ext>
            </a:extLst>
          </p:cNvPr>
          <p:cNvSpPr txBox="1">
            <a:spLocks/>
          </p:cNvSpPr>
          <p:nvPr/>
        </p:nvSpPr>
        <p:spPr>
          <a:xfrm>
            <a:off x="-302825" y="6151443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матеріалопотік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Объект 2">
            <a:extLst>
              <a:ext uri="{FF2B5EF4-FFF2-40B4-BE49-F238E27FC236}">
                <a16:creationId xmlns:a16="http://schemas.microsoft.com/office/drawing/2014/main" id="{CDDF856A-CEFD-45FD-8BC4-0245F08DC3B5}"/>
              </a:ext>
            </a:extLst>
          </p:cNvPr>
          <p:cNvSpPr txBox="1">
            <a:spLocks/>
          </p:cNvSpPr>
          <p:nvPr/>
        </p:nvSpPr>
        <p:spPr>
          <a:xfrm>
            <a:off x="9525219" y="6145136"/>
            <a:ext cx="2825335" cy="7522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95E85-2BB2-7E23-383A-1622B39083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64" y="3003291"/>
            <a:ext cx="1701079" cy="170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Wheelbarrow Images – Browse 99,556 Stock Photos, Vectors, and Video | Adobe  Stock">
            <a:extLst>
              <a:ext uri="{FF2B5EF4-FFF2-40B4-BE49-F238E27FC236}">
                <a16:creationId xmlns:a16="http://schemas.microsoft.com/office/drawing/2014/main" id="{1DD574A3-1CDC-FC53-DC9D-25263A93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392" y="2808114"/>
            <a:ext cx="3479949" cy="23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 виробництво 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діяльності людей, результатом якої є конкретні матеріальні блага і матеріальні послуги. воно об’єднує промисловість, сільське господарство, будівництво, транспорт, зв’язок тощо.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Нематеріальне виробництво 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людської діяльності, результатом якої є нематеріальні блага, послуги та духовні цінності. 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матеріальних та нематеріальних послуг становить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послуг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504049"/>
            <a:ext cx="0" cy="35169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CED6C2-3A12-434E-53C1-389BD56D7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3" y="2792275"/>
            <a:ext cx="2691628" cy="269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36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поновлюється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екстенсивне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звужене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433711"/>
            <a:ext cx="0" cy="37560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7" name="Picture 6" descr="Market Png Transparent Picture - Stock Exchanges Icon Png PNG Image |  Transparent PNG Free Download on SeekPNG">
            <a:extLst>
              <a:ext uri="{FF2B5EF4-FFF2-40B4-BE49-F238E27FC236}">
                <a16:creationId xmlns:a16="http://schemas.microsoft.com/office/drawing/2014/main" id="{697E8048-A5E3-7E07-038B-7EAF8F8B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6" y="2250321"/>
            <a:ext cx="3410732" cy="34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1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3186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 відтворення – це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безупинний процес суспільного виробництва. 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охоплює такі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виробництво;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розподіл;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обмін;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споживання (товарів і послуг).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827606"/>
            <a:ext cx="0" cy="29401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D545A2-B6F5-F164-38C8-5CDF24413122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Transparent Social Media Icons Clipart - Shopping Und E Commerce, HD Png  Download - kindpng">
            <a:extLst>
              <a:ext uri="{FF2B5EF4-FFF2-40B4-BE49-F238E27FC236}">
                <a16:creationId xmlns:a16="http://schemas.microsoft.com/office/drawing/2014/main" id="{707DD5D9-4DA4-E8A4-C4DE-C18B93AA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65" y="1575352"/>
            <a:ext cx="3478530" cy="54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8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429000"/>
            <a:ext cx="0" cy="16775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6" name="Picture 6" descr="Performance measurement icon logo Royalty Free Vector Image">
            <a:extLst>
              <a:ext uri="{FF2B5EF4-FFF2-40B4-BE49-F238E27FC236}">
                <a16:creationId xmlns:a16="http://schemas.microsoft.com/office/drawing/2014/main" id="{E547F9D3-27CF-F3FA-5499-9ABEF1F24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 bwMode="auto">
          <a:xfrm>
            <a:off x="131536" y="1963840"/>
            <a:ext cx="4726508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3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фактори суспільного виробництва: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82" y="3460774"/>
            <a:ext cx="2267859" cy="906253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F33536-8DC4-A490-0771-103369550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56" y="1527957"/>
            <a:ext cx="2252352" cy="2252352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3A4A807-9266-9056-4813-CBB10CFA27EF}"/>
              </a:ext>
            </a:extLst>
          </p:cNvPr>
          <p:cNvSpPr txBox="1">
            <a:spLocks/>
          </p:cNvSpPr>
          <p:nvPr/>
        </p:nvSpPr>
        <p:spPr>
          <a:xfrm>
            <a:off x="2111297" y="3460880"/>
            <a:ext cx="2570983" cy="9063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26F492F-F8C4-B5D3-5D51-314D16B2D1E4}"/>
              </a:ext>
            </a:extLst>
          </p:cNvPr>
          <p:cNvSpPr txBox="1">
            <a:spLocks/>
          </p:cNvSpPr>
          <p:nvPr/>
        </p:nvSpPr>
        <p:spPr>
          <a:xfrm>
            <a:off x="4428067" y="3480782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1FCF2A5D-1D47-F793-2DD1-3FD545484499}"/>
              </a:ext>
            </a:extLst>
          </p:cNvPr>
          <p:cNvSpPr txBox="1">
            <a:spLocks/>
          </p:cNvSpPr>
          <p:nvPr/>
        </p:nvSpPr>
        <p:spPr>
          <a:xfrm>
            <a:off x="6816052" y="3465845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 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здібносі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30B014E3-B359-1AA9-69A1-85B3B650CAC0}"/>
              </a:ext>
            </a:extLst>
          </p:cNvPr>
          <p:cNvSpPr txBox="1">
            <a:spLocks/>
          </p:cNvSpPr>
          <p:nvPr/>
        </p:nvSpPr>
        <p:spPr>
          <a:xfrm>
            <a:off x="9387035" y="3480782"/>
            <a:ext cx="2570983" cy="906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Grain Wheat Crop - Grain Clipart - Free Transparent PNG Download - PNGkey">
            <a:extLst>
              <a:ext uri="{FF2B5EF4-FFF2-40B4-BE49-F238E27FC236}">
                <a16:creationId xmlns:a16="http://schemas.microsoft.com/office/drawing/2014/main" id="{1EE1CAB4-7A54-B1C0-41BF-772C9176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9" y="1518402"/>
            <a:ext cx="2352399" cy="22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28,854 Giving Advice Illustrations &amp; Clip Art - iStock">
            <a:extLst>
              <a:ext uri="{FF2B5EF4-FFF2-40B4-BE49-F238E27FC236}">
                <a16:creationId xmlns:a16="http://schemas.microsoft.com/office/drawing/2014/main" id="{021F0A84-638D-BB43-5AB0-61BBD152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71" y="4186605"/>
            <a:ext cx="2077184" cy="2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C5087167-0AAF-FFBD-6735-247AB98EB345}"/>
              </a:ext>
            </a:extLst>
          </p:cNvPr>
          <p:cNvSpPr txBox="1">
            <a:spLocks/>
          </p:cNvSpPr>
          <p:nvPr/>
        </p:nvSpPr>
        <p:spPr>
          <a:xfrm>
            <a:off x="3401185" y="5951747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BEBC84B-02A5-A9D3-7D82-27BFFD44A3C6}"/>
              </a:ext>
            </a:extLst>
          </p:cNvPr>
          <p:cNvSpPr txBox="1">
            <a:spLocks/>
          </p:cNvSpPr>
          <p:nvPr/>
        </p:nvSpPr>
        <p:spPr>
          <a:xfrm>
            <a:off x="6096000" y="5996310"/>
            <a:ext cx="2501841" cy="906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buFont typeface="Arial" panose="020B0604020202020204" pitchFamily="34" charset="0"/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</a:p>
        </p:txBody>
      </p:sp>
      <p:pic>
        <p:nvPicPr>
          <p:cNvPr id="13" name="Picture 2" descr="Business Startup Icon Start New Business Stock Illustration - Download  Image Now - iStock">
            <a:extLst>
              <a:ext uri="{FF2B5EF4-FFF2-40B4-BE49-F238E27FC236}">
                <a16:creationId xmlns:a16="http://schemas.microsoft.com/office/drawing/2014/main" id="{FF0D9924-808F-883B-34F9-9FFB21F8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27" y="1522288"/>
            <a:ext cx="2252353" cy="22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Honey Bee Silhouette Honey Bee Stock Vector (Royalty Free)  1107429773 | Shutterstock">
            <a:extLst>
              <a:ext uri="{FF2B5EF4-FFF2-40B4-BE49-F238E27FC236}">
                <a16:creationId xmlns:a16="http://schemas.microsoft.com/office/drawing/2014/main" id="{22B1BACD-F63F-15FE-60AB-77E81CC88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 bwMode="auto">
          <a:xfrm>
            <a:off x="4361544" y="1422300"/>
            <a:ext cx="2604979" cy="23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нновации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E4EA0620-4E69-5A05-B84C-F4CED7B1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37" y="1729639"/>
            <a:ext cx="1954609" cy="1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 Leaves Logo Images – Browse 75,224 Stock Photos, Vectors, and Video |  Adobe Stock">
            <a:extLst>
              <a:ext uri="{FF2B5EF4-FFF2-40B4-BE49-F238E27FC236}">
                <a16:creationId xmlns:a16="http://schemas.microsoft.com/office/drawing/2014/main" id="{EB7F19AF-B36A-8E1F-A8FE-308D60750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4" t="22256" r="32301" b="22904"/>
          <a:stretch/>
        </p:blipFill>
        <p:spPr bwMode="auto">
          <a:xfrm>
            <a:off x="6369713" y="4138309"/>
            <a:ext cx="1914724" cy="18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73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617</Words>
  <Application>Microsoft Office PowerPoint</Application>
  <PresentationFormat>Широкий екран</PresentationFormat>
  <Paragraphs>78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Виробництво, його фактори та значення у житті суспільства  Частина_#1</vt:lpstr>
      <vt:lpstr>План лекції</vt:lpstr>
      <vt:lpstr>Що таке суспільне виробництво?</vt:lpstr>
      <vt:lpstr>Схема виробничого процесу</vt:lpstr>
      <vt:lpstr>Матеріальне та нематеріальне виробництво</vt:lpstr>
      <vt:lpstr>Відтворення. Сутність. Види.</vt:lpstr>
      <vt:lpstr>Суспільне відтворення. Визначення. Етапи.</vt:lpstr>
      <vt:lpstr>Фактори виробництва</vt:lpstr>
      <vt:lpstr>Основні фактори суспільного виробництва:</vt:lpstr>
      <vt:lpstr>Фактори виробництва. Земля.</vt:lpstr>
      <vt:lpstr>Фактори виробництва. Капітал.</vt:lpstr>
      <vt:lpstr>Фактори виробництва. Праця.</vt:lpstr>
      <vt:lpstr>Фактори виробництва. Підприємницькі здібності.</vt:lpstr>
      <vt:lpstr>Фактори виробництва. Наука.</vt:lpstr>
      <vt:lpstr>Фактори виробництва. Інформація.</vt:lpstr>
      <vt:lpstr>Фактори виробництва. Екологічний фактор.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697</cp:revision>
  <dcterms:created xsi:type="dcterms:W3CDTF">2021-11-07T15:54:35Z</dcterms:created>
  <dcterms:modified xsi:type="dcterms:W3CDTF">2022-10-07T12:37:02Z</dcterms:modified>
</cp:coreProperties>
</file>