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74" r:id="rId6"/>
    <p:sldId id="280" r:id="rId7"/>
    <p:sldId id="275" r:id="rId8"/>
    <p:sldId id="276" r:id="rId9"/>
    <p:sldId id="278" r:id="rId10"/>
    <p:sldId id="277" r:id="rId11"/>
    <p:sldId id="279" r:id="rId12"/>
    <p:sldId id="27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7314"/>
    <a:srgbClr val="FE6700"/>
    <a:srgbClr val="4472C4"/>
    <a:srgbClr val="FFC5C5"/>
    <a:srgbClr val="FF6699"/>
    <a:srgbClr val="993366"/>
    <a:srgbClr val="FF9999"/>
    <a:srgbClr val="E3000B"/>
    <a:srgbClr val="6D9D4D"/>
    <a:srgbClr val="C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60743597181224"/>
          <c:y val="2.5160978482926546E-2"/>
          <c:w val="0.32874078584392746"/>
          <c:h val="0.6635806088216093"/>
        </c:manualLayout>
      </c:layout>
      <c:doughnut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F6-4ED2-9871-1F4724EF4160}"/>
              </c:ext>
            </c:extLst>
          </c:dPt>
          <c:dPt>
            <c:idx val="1"/>
            <c:bubble3D val="0"/>
            <c:spPr>
              <a:solidFill>
                <a:schemeClr val="accent4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F6-4ED2-9871-1F4724EF4160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F6-4ED2-9871-1F4724EF4160}"/>
              </c:ext>
            </c:extLst>
          </c:dPt>
          <c:dPt>
            <c:idx val="3"/>
            <c:bubble3D val="0"/>
            <c:spPr>
              <a:solidFill>
                <a:schemeClr val="accent4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F6-4ED2-9871-1F4724EF4160}"/>
              </c:ext>
            </c:extLst>
          </c:dPt>
          <c:dPt>
            <c:idx val="4"/>
            <c:bubble3D val="0"/>
            <c:spPr>
              <a:solidFill>
                <a:schemeClr val="accent4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F6-4ED2-9871-1F4724EF4160}"/>
              </c:ext>
            </c:extLst>
          </c:dPt>
          <c:cat>
            <c:strRef>
              <c:f>Аркуш1!$A$2:$A$6</c:f>
              <c:strCache>
                <c:ptCount val="5"/>
                <c:pt idx="0">
                  <c:v>Фінансовий консалтинг (15%)</c:v>
                </c:pt>
                <c:pt idx="1">
                  <c:v>IT-консалтинг (27%)</c:v>
                </c:pt>
                <c:pt idx="2">
                  <c:v>Маркетинговий консалтинг (19%)</c:v>
                </c:pt>
                <c:pt idx="3">
                  <c:v>Юридичнй консалтинг (21%)</c:v>
                </c:pt>
                <c:pt idx="4">
                  <c:v>Інші (18%)</c:v>
                </c:pt>
              </c:strCache>
            </c:strRef>
          </c:cat>
          <c:val>
            <c:numRef>
              <c:f>Аркуш1!$B$2:$B$6</c:f>
              <c:numCache>
                <c:formatCode>0%</c:formatCode>
                <c:ptCount val="5"/>
                <c:pt idx="0">
                  <c:v>0.15</c:v>
                </c:pt>
                <c:pt idx="1">
                  <c:v>0.27</c:v>
                </c:pt>
                <c:pt idx="2">
                  <c:v>0.19</c:v>
                </c:pt>
                <c:pt idx="3">
                  <c:v>0.21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31-4C2B-B78D-968F5D9256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3485720826001E-2"/>
          <c:y val="0.70888774597616666"/>
          <c:w val="0.58744880917894715"/>
          <c:h val="0.278825297276629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791445129747318"/>
          <c:y val="1.041663038628257E-2"/>
          <c:w val="0.32874078584392746"/>
          <c:h val="0.6635806088216093"/>
        </c:manualLayout>
      </c:layout>
      <c:doughnut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91-4F0A-9041-C11B211FD3B2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91-4F0A-9041-C11B211FD3B2}"/>
              </c:ext>
            </c:extLst>
          </c:dPt>
          <c:cat>
            <c:strRef>
              <c:f>Аркуш1!$A$2:$A$3</c:f>
              <c:strCache>
                <c:ptCount val="2"/>
                <c:pt idx="0">
                  <c:v>Управлінське консультування</c:v>
                </c:pt>
                <c:pt idx="1">
                  <c:v>Інші</c:v>
                </c:pt>
              </c:strCache>
            </c:strRef>
          </c:cat>
          <c:val>
            <c:numRef>
              <c:f>Аркуш1!$B$2:$B$3</c:f>
              <c:numCache>
                <c:formatCode>0%</c:formatCode>
                <c:ptCount val="2"/>
                <c:pt idx="0">
                  <c:v>0.42</c:v>
                </c:pt>
                <c:pt idx="1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991-4F0A-9041-C11B211FD3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0.46079225494212739"/>
          <c:y val="0.70643035462672599"/>
          <c:w val="0.36953374247007731"/>
          <c:h val="0.264080949179985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3CC8D-E035-49B1-8ADB-3DF0F8524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C93527-7B76-49A7-8241-E718330FC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7C5EFA-5960-4A70-8030-15B02E366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9E11D7-FC56-4917-A9C0-07E76EB0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19A7DE-185F-4B1E-8061-4F3A815BD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63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8C6DD-0EE6-41A1-866A-03E4867D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2092E43-D634-4DC3-A6DC-924620628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6A6589-7AE1-4447-86D3-A1A6651A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07352F-4E1B-49F7-AC06-BF851BFB7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B57109-29CA-4158-993F-8C5F30FE7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50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BCD1892-B97D-4D33-A579-63740131F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A1E62B-5CAD-46EB-A0D7-CB706555B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74B40B-266D-4B59-A553-91E84537B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399F64-5B08-40C1-B169-113228C9D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98FDCC-1DB5-4C25-AEA7-CAD344749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31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AD8555-FFCA-4126-8413-61857380C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16760D-FF21-4021-86C3-59D0ECE9C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840749-2384-4167-AB0E-BCD61DF92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2CAF6C-5A10-4165-9153-085ED338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4B139E-7571-43B7-94E1-C8EE806F6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10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FB071-A6DD-4623-A75A-E0BB2ADA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B615FE-63F6-4AA5-A051-6DFE2AB95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894D13-A171-4A60-A9FF-49D7D567E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3C1CE8-023D-440B-89C4-1F37C078A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D83FF5-8325-48AC-B7A6-30B13E987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7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AF475C-67DC-4E98-85CF-7883E301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7B6D6D-F4C8-4F88-A950-8375AC363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B65BC9-A857-49E6-9813-D606A553A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7B0AA8-84F8-4A7C-9366-C414A80AC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864DCD-6B0F-44D5-BE4F-8E258CF3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600F5F-93FC-49E1-BAFB-82F20A879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33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6DEAF-AB03-4A3D-8FEF-C775F01DB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E35FD7-DE67-46B8-9941-156F750C6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A25814-713E-4C37-BC2D-E6251B001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16B0D1-2504-4F43-B350-16A4B6279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DCAD4CA-8CDF-4AF3-9B21-4196B38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266755-0B65-4F67-A84E-5C2F74358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E235C5-9A48-4EE1-80A5-17134E5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468073F-0393-4E96-B005-E87F5737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B2FCC-7E3F-42D8-9E1B-F85EA7826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F2F072D-DF4C-450C-9A78-143780F44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CEC063-1FE1-415A-990D-1EEC34D3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460DD1-EA66-4A7A-8854-5C4662F4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7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3D87AB-4A38-49F8-A2F4-C837926EA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718FA98-A2E1-4FA0-950D-84ED5385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8FF989-2BD7-4136-B500-B506BD15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92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9FF432-35DC-4144-A635-87315FF06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D01605-0670-4635-821E-AFAEDE45A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F655CE-02DF-47B0-8DB5-80624C420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FB93A6-2F2C-4FE9-B9DB-87238D405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68675B-8CB0-4DA8-9714-ADFB3F2F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B0ED57-B903-4E8A-B8B7-1CA796949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6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D6C0BD-5A23-48A9-865D-2BD66662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FA142CE-7B42-4674-9CAE-50BB4DFBE7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41FD1-B383-4557-9920-2998CFDB3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38C140-6A6F-4508-A083-E0A88E48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50F066-6118-4812-9576-38012487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F2628B-DE96-4438-B5E0-E186DD91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5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92D3A9-B142-4996-BDA3-BE58D52FC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5FDC8B-1B78-43D3-BB33-01DAC2243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D4E982-47BD-442B-8743-C71BFD220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E6187-A608-447C-BFB8-384795A474B0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34A16D-9574-428E-A478-0254E4B99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94FAFC-F069-45D7-B776-38C07A5F9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08E1-608E-4AFF-BF5A-8F1378083A2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9E3192-3ABE-47BF-91E3-A59DF924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8265" y="2108395"/>
            <a:ext cx="6733734" cy="2641209"/>
          </a:xfrm>
        </p:spPr>
        <p:txBody>
          <a:bodyPr anchor="ctr">
            <a:normAutofit/>
          </a:bodyPr>
          <a:lstStyle/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консалтингу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Частина_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Consulting Services The Research Industry">
            <a:extLst>
              <a:ext uri="{FF2B5EF4-FFF2-40B4-BE49-F238E27FC236}">
                <a16:creationId xmlns:a16="http://schemas.microsoft.com/office/drawing/2014/main" id="{D97398EB-3E67-B445-CB33-F13256D2C3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96" r="16444"/>
          <a:stretch/>
        </p:blipFill>
        <p:spPr bwMode="auto">
          <a:xfrm>
            <a:off x="0" y="0"/>
            <a:ext cx="54582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55FCDF1-6287-2BE4-C69C-3E4B960BC4F4}"/>
              </a:ext>
            </a:extLst>
          </p:cNvPr>
          <p:cNvCxnSpPr>
            <a:cxnSpLocks/>
          </p:cNvCxnSpPr>
          <p:nvPr/>
        </p:nvCxnSpPr>
        <p:spPr>
          <a:xfrm>
            <a:off x="5347044" y="-1"/>
            <a:ext cx="0" cy="6858000"/>
          </a:xfrm>
          <a:prstGeom prst="line">
            <a:avLst/>
          </a:prstGeom>
          <a:ln w="279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1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537"/>
            <a:ext cx="11353800" cy="924972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 та аутсорсинг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98D3DD-6CF7-4740-96B0-C9B6D0C08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4" y="1851924"/>
            <a:ext cx="7047913" cy="4816162"/>
          </a:xfrm>
        </p:spPr>
        <p:txBody>
          <a:bodyPr anchor="ctr" anchorCtr="0">
            <a:normAutofit/>
          </a:bodyPr>
          <a:lstStyle/>
          <a:p>
            <a:pPr indent="457200" algn="just">
              <a:buNone/>
            </a:pPr>
            <a:r>
              <a:rPr lang="de-DE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Outsourcing –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сторонньої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наш час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звичайна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ділова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практика, яка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компаніям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розширюватися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складніші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серйозних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інвестицій та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4716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>
            <a:extLst>
              <a:ext uri="{FF2B5EF4-FFF2-40B4-BE49-F238E27FC236}">
                <a16:creationId xmlns:a16="http://schemas.microsoft.com/office/drawing/2014/main" id="{3AA06E58-2BEC-4F00-81C2-BA2A8C9E09BA}"/>
              </a:ext>
            </a:extLst>
          </p:cNvPr>
          <p:cNvSpPr/>
          <p:nvPr/>
        </p:nvSpPr>
        <p:spPr>
          <a:xfrm>
            <a:off x="544830" y="71852"/>
            <a:ext cx="1325563" cy="132556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3FB60C8-F370-45E8-A791-14104926A13F}"/>
              </a:ext>
            </a:extLst>
          </p:cNvPr>
          <p:cNvCxnSpPr>
            <a:cxnSpLocks/>
          </p:cNvCxnSpPr>
          <p:nvPr/>
        </p:nvCxnSpPr>
        <p:spPr>
          <a:xfrm>
            <a:off x="4923694" y="3263705"/>
            <a:ext cx="0" cy="2009579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D357695-0314-8CEE-D1A1-355FD352BAB2}"/>
              </a:ext>
            </a:extLst>
          </p:cNvPr>
          <p:cNvSpPr txBox="1">
            <a:spLocks/>
          </p:cNvSpPr>
          <p:nvPr/>
        </p:nvSpPr>
        <p:spPr>
          <a:xfrm>
            <a:off x="722788" y="300687"/>
            <a:ext cx="969646" cy="924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8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pic>
        <p:nvPicPr>
          <p:cNvPr id="10242" name="Picture 2" descr="13+ Outsourcing Clipart - Preview : Outsourcing Road | HDClipartAll">
            <a:extLst>
              <a:ext uri="{FF2B5EF4-FFF2-40B4-BE49-F238E27FC236}">
                <a16:creationId xmlns:a16="http://schemas.microsoft.com/office/drawing/2014/main" id="{907F81CF-C5D3-8D37-7244-1F1172551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93" y="2406260"/>
            <a:ext cx="4310753" cy="336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648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1353800" cy="1584715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4716"/>
            <a:ext cx="12192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F03CD24-858F-44B0-9BE3-8F8A00E5E003}"/>
              </a:ext>
            </a:extLst>
          </p:cNvPr>
          <p:cNvSpPr/>
          <p:nvPr/>
        </p:nvSpPr>
        <p:spPr>
          <a:xfrm>
            <a:off x="182880" y="1851924"/>
            <a:ext cx="1577074" cy="15770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10EEDB-9F32-497B-A9FF-D462E5E64A16}"/>
              </a:ext>
            </a:extLst>
          </p:cNvPr>
          <p:cNvSpPr/>
          <p:nvPr/>
        </p:nvSpPr>
        <p:spPr>
          <a:xfrm>
            <a:off x="182880" y="5175723"/>
            <a:ext cx="1577074" cy="15770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723BFC1-3033-49D0-99D1-251296ED4D6C}"/>
              </a:ext>
            </a:extLst>
          </p:cNvPr>
          <p:cNvSpPr/>
          <p:nvPr/>
        </p:nvSpPr>
        <p:spPr>
          <a:xfrm>
            <a:off x="182880" y="3513823"/>
            <a:ext cx="1577074" cy="157707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4B0DBA2-E1CC-4C41-90AF-3DF4452CF6ED}"/>
              </a:ext>
            </a:extLst>
          </p:cNvPr>
          <p:cNvSpPr/>
          <p:nvPr/>
        </p:nvSpPr>
        <p:spPr>
          <a:xfrm>
            <a:off x="10432046" y="1851924"/>
            <a:ext cx="1577074" cy="15770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FCCD3CA-BCE5-4669-A06F-7D8B9C936E0E}"/>
              </a:ext>
            </a:extLst>
          </p:cNvPr>
          <p:cNvSpPr/>
          <p:nvPr/>
        </p:nvSpPr>
        <p:spPr>
          <a:xfrm>
            <a:off x="10432046" y="3497401"/>
            <a:ext cx="1577074" cy="157707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BD635D0-A3F1-4BFD-BEFC-6DC1F13522A4}"/>
              </a:ext>
            </a:extLst>
          </p:cNvPr>
          <p:cNvSpPr/>
          <p:nvPr/>
        </p:nvSpPr>
        <p:spPr>
          <a:xfrm>
            <a:off x="10432046" y="5175723"/>
            <a:ext cx="1577074" cy="15770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5903ED6-A9A3-4C4A-8532-0E10ACB953A1}"/>
              </a:ext>
            </a:extLst>
          </p:cNvPr>
          <p:cNvSpPr/>
          <p:nvPr/>
        </p:nvSpPr>
        <p:spPr>
          <a:xfrm>
            <a:off x="308635" y="105203"/>
            <a:ext cx="1325563" cy="132556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70E7B2-0120-4ED0-04DC-4F632DC37D1A}"/>
              </a:ext>
            </a:extLst>
          </p:cNvPr>
          <p:cNvSpPr txBox="1"/>
          <p:nvPr/>
        </p:nvSpPr>
        <p:spPr>
          <a:xfrm>
            <a:off x="308635" y="69082"/>
            <a:ext cx="132556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8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8600" b="1" dirty="0">
              <a:solidFill>
                <a:schemeClr val="bg1"/>
              </a:solidFill>
            </a:endParaRPr>
          </a:p>
        </p:txBody>
      </p:sp>
      <p:pic>
        <p:nvPicPr>
          <p:cNvPr id="11266" name="Picture 2" descr="Consulting Illustration, HD Png Download , Transparent Png Image - PNGitem">
            <a:extLst>
              <a:ext uri="{FF2B5EF4-FFF2-40B4-BE49-F238E27FC236}">
                <a16:creationId xmlns:a16="http://schemas.microsoft.com/office/drawing/2014/main" id="{4BB1DCF1-F2C7-E20C-C956-9BEF81E99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704" y="1615703"/>
            <a:ext cx="5924281" cy="524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851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9E3192-3ABE-47BF-91E3-A59DF924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 anchor="ctr"/>
          <a:lstStyle/>
          <a:p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16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іаграма 9">
            <a:extLst>
              <a:ext uri="{FF2B5EF4-FFF2-40B4-BE49-F238E27FC236}">
                <a16:creationId xmlns:a16="http://schemas.microsoft.com/office/drawing/2014/main" id="{BC20AEF4-5A1F-853A-93DE-87EA81B158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0286821"/>
              </p:ext>
            </p:extLst>
          </p:nvPr>
        </p:nvGraphicFramePr>
        <p:xfrm>
          <a:off x="0" y="1584715"/>
          <a:ext cx="10432046" cy="516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іаграма 18">
            <a:extLst>
              <a:ext uri="{FF2B5EF4-FFF2-40B4-BE49-F238E27FC236}">
                <a16:creationId xmlns:a16="http://schemas.microsoft.com/office/drawing/2014/main" id="{99E55768-7ACB-F990-C56B-AC31CFABE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1270943"/>
              </p:ext>
            </p:extLst>
          </p:nvPr>
        </p:nvGraphicFramePr>
        <p:xfrm>
          <a:off x="1759954" y="1666365"/>
          <a:ext cx="10432046" cy="516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1353800" cy="1584715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Ринок консалтингових послуг в Україні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4716"/>
            <a:ext cx="12192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F03CD24-858F-44B0-9BE3-8F8A00E5E003}"/>
              </a:ext>
            </a:extLst>
          </p:cNvPr>
          <p:cNvSpPr/>
          <p:nvPr/>
        </p:nvSpPr>
        <p:spPr>
          <a:xfrm>
            <a:off x="182880" y="1851924"/>
            <a:ext cx="1577074" cy="15770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10EEDB-9F32-497B-A9FF-D462E5E64A16}"/>
              </a:ext>
            </a:extLst>
          </p:cNvPr>
          <p:cNvSpPr/>
          <p:nvPr/>
        </p:nvSpPr>
        <p:spPr>
          <a:xfrm>
            <a:off x="182880" y="5175723"/>
            <a:ext cx="1577074" cy="15770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723BFC1-3033-49D0-99D1-251296ED4D6C}"/>
              </a:ext>
            </a:extLst>
          </p:cNvPr>
          <p:cNvSpPr/>
          <p:nvPr/>
        </p:nvSpPr>
        <p:spPr>
          <a:xfrm>
            <a:off x="182880" y="3513823"/>
            <a:ext cx="1577074" cy="157707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4B0DBA2-E1CC-4C41-90AF-3DF4452CF6ED}"/>
              </a:ext>
            </a:extLst>
          </p:cNvPr>
          <p:cNvSpPr/>
          <p:nvPr/>
        </p:nvSpPr>
        <p:spPr>
          <a:xfrm>
            <a:off x="10432046" y="1851924"/>
            <a:ext cx="1577074" cy="15770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FCCD3CA-BCE5-4669-A06F-7D8B9C936E0E}"/>
              </a:ext>
            </a:extLst>
          </p:cNvPr>
          <p:cNvSpPr/>
          <p:nvPr/>
        </p:nvSpPr>
        <p:spPr>
          <a:xfrm>
            <a:off x="10432046" y="3497401"/>
            <a:ext cx="1577074" cy="157707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BD635D0-A3F1-4BFD-BEFC-6DC1F13522A4}"/>
              </a:ext>
            </a:extLst>
          </p:cNvPr>
          <p:cNvSpPr/>
          <p:nvPr/>
        </p:nvSpPr>
        <p:spPr>
          <a:xfrm>
            <a:off x="10432046" y="5175723"/>
            <a:ext cx="1577074" cy="15770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5903ED6-A9A3-4C4A-8532-0E10ACB953A1}"/>
              </a:ext>
            </a:extLst>
          </p:cNvPr>
          <p:cNvSpPr/>
          <p:nvPr/>
        </p:nvSpPr>
        <p:spPr>
          <a:xfrm>
            <a:off x="308635" y="105203"/>
            <a:ext cx="1325563" cy="132556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70E7B2-0120-4ED0-04DC-4F632DC37D1A}"/>
              </a:ext>
            </a:extLst>
          </p:cNvPr>
          <p:cNvSpPr txBox="1"/>
          <p:nvPr/>
        </p:nvSpPr>
        <p:spPr>
          <a:xfrm>
            <a:off x="308635" y="69082"/>
            <a:ext cx="132556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8600" b="1" dirty="0">
              <a:solidFill>
                <a:schemeClr val="bg1"/>
              </a:solidFill>
            </a:endParaRPr>
          </a:p>
        </p:txBody>
      </p:sp>
      <p:pic>
        <p:nvPicPr>
          <p:cNvPr id="2056" name="Picture 8" descr="Thinking Icon Png - Idea Icon Vector, Transparent Png - kindpng">
            <a:extLst>
              <a:ext uri="{FF2B5EF4-FFF2-40B4-BE49-F238E27FC236}">
                <a16:creationId xmlns:a16="http://schemas.microsoft.com/office/drawing/2014/main" id="{203626A8-B735-A2D8-F02E-680E9CAC3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62" y="2199054"/>
            <a:ext cx="4749738" cy="243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8DCF07D-DBF1-22AF-C8BB-D3F05CD25667}"/>
              </a:ext>
            </a:extLst>
          </p:cNvPr>
          <p:cNvSpPr txBox="1"/>
          <p:nvPr/>
        </p:nvSpPr>
        <p:spPr>
          <a:xfrm>
            <a:off x="7252812" y="2897236"/>
            <a:ext cx="26451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7200" b="1" dirty="0">
                <a:solidFill>
                  <a:srgbClr val="FB7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42%</a:t>
            </a:r>
            <a:endParaRPr lang="ru-RU" sz="7200" b="1" dirty="0">
              <a:solidFill>
                <a:srgbClr val="FB73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537"/>
            <a:ext cx="11353800" cy="924972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консалтинг?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98D3DD-6CF7-4740-96B0-C9B6D0C08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4" y="1851924"/>
            <a:ext cx="7047913" cy="4816162"/>
          </a:xfrm>
        </p:spPr>
        <p:txBody>
          <a:bodyPr anchor="ctr" anchorCtr="0">
            <a:normAutofit/>
          </a:bodyPr>
          <a:lstStyle/>
          <a:p>
            <a:pPr indent="457200" algn="just">
              <a:buNone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 (англ. </a:t>
            </a:r>
            <a:r>
              <a:rPr lang="de-DE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consulting</a:t>
            </a:r>
            <a:r>
              <a:rPr lang="de-DE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управлінців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широкого кола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експертної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4716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>
            <a:extLst>
              <a:ext uri="{FF2B5EF4-FFF2-40B4-BE49-F238E27FC236}">
                <a16:creationId xmlns:a16="http://schemas.microsoft.com/office/drawing/2014/main" id="{3AA06E58-2BEC-4F00-81C2-BA2A8C9E09BA}"/>
              </a:ext>
            </a:extLst>
          </p:cNvPr>
          <p:cNvSpPr/>
          <p:nvPr/>
        </p:nvSpPr>
        <p:spPr>
          <a:xfrm>
            <a:off x="544830" y="71852"/>
            <a:ext cx="1325563" cy="132556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3FB60C8-F370-45E8-A791-14104926A13F}"/>
              </a:ext>
            </a:extLst>
          </p:cNvPr>
          <p:cNvCxnSpPr>
            <a:cxnSpLocks/>
          </p:cNvCxnSpPr>
          <p:nvPr/>
        </p:nvCxnSpPr>
        <p:spPr>
          <a:xfrm>
            <a:off x="4923694" y="3305908"/>
            <a:ext cx="0" cy="196737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D357695-0314-8CEE-D1A1-355FD352BAB2}"/>
              </a:ext>
            </a:extLst>
          </p:cNvPr>
          <p:cNvSpPr txBox="1">
            <a:spLocks/>
          </p:cNvSpPr>
          <p:nvPr/>
        </p:nvSpPr>
        <p:spPr>
          <a:xfrm>
            <a:off x="722788" y="363043"/>
            <a:ext cx="969646" cy="924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8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8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4" descr="New Tea: кейс Industrial Media. Створюємо видатні проєкти у digital">
            <a:extLst>
              <a:ext uri="{FF2B5EF4-FFF2-40B4-BE49-F238E27FC236}">
                <a16:creationId xmlns:a16="http://schemas.microsoft.com/office/drawing/2014/main" id="{1CD10303-BED6-799E-D245-CC3C55BB24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4" r="26236"/>
          <a:stretch/>
        </p:blipFill>
        <p:spPr bwMode="auto">
          <a:xfrm>
            <a:off x="544830" y="1851924"/>
            <a:ext cx="2902635" cy="437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30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>
            <a:extLst>
              <a:ext uri="{FF2B5EF4-FFF2-40B4-BE49-F238E27FC236}">
                <a16:creationId xmlns:a16="http://schemas.microsoft.com/office/drawing/2014/main" id="{AC1A9AA3-4721-4912-9D66-B22001F80D7B}"/>
              </a:ext>
            </a:extLst>
          </p:cNvPr>
          <p:cNvSpPr/>
          <p:nvPr/>
        </p:nvSpPr>
        <p:spPr>
          <a:xfrm>
            <a:off x="544830" y="71852"/>
            <a:ext cx="1325563" cy="1325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392" y="0"/>
            <a:ext cx="10321607" cy="1589136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Управлінський консалтинг.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Сутність. Мета. Завдання.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98D3DD-6CF7-4740-96B0-C9B6D0C08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29" y="1589136"/>
            <a:ext cx="7642567" cy="5268864"/>
          </a:xfrm>
        </p:spPr>
        <p:txBody>
          <a:bodyPr anchor="ctr" anchorCtr="0">
            <a:normAutofit/>
          </a:bodyPr>
          <a:lstStyle/>
          <a:p>
            <a:pPr indent="457200" algn="just">
              <a:buNone/>
            </a:pPr>
            <a:r>
              <a:rPr lang="ru-RU" sz="22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Управлінське</a:t>
            </a:r>
            <a:r>
              <a:rPr lang="ru-RU" sz="2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підприємницька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приватним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 і менеджерам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виявленні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аналізі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розв'язанні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проблем. </a:t>
            </a:r>
          </a:p>
          <a:p>
            <a:pPr indent="457200" algn="just">
              <a:buNone/>
            </a:pPr>
            <a:r>
              <a:rPr lang="ru-RU" sz="2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консультаційної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замовленої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оплаченої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організацією-клієнтом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орієнтованої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нею.</a:t>
            </a:r>
          </a:p>
          <a:p>
            <a:pPr indent="457200" algn="just">
              <a:buNone/>
            </a:pPr>
            <a:r>
              <a:rPr lang="ru-RU" sz="2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Предмет: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спричиняють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неефективну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buNone/>
            </a:pPr>
            <a:r>
              <a:rPr lang="ru-RU" sz="22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детальний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поточної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ефективних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управлінської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ефективності,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9138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67596B4-6487-4901-B00E-EC3E00803EC7}"/>
              </a:ext>
            </a:extLst>
          </p:cNvPr>
          <p:cNvSpPr txBox="1"/>
          <p:nvPr/>
        </p:nvSpPr>
        <p:spPr>
          <a:xfrm>
            <a:off x="853440" y="0"/>
            <a:ext cx="56388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8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8600" b="1" dirty="0">
              <a:solidFill>
                <a:schemeClr val="bg1"/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597AD7CA-0D58-4C67-AADE-20973E08A351}"/>
              </a:ext>
            </a:extLst>
          </p:cNvPr>
          <p:cNvCxnSpPr>
            <a:cxnSpLocks/>
          </p:cNvCxnSpPr>
          <p:nvPr/>
        </p:nvCxnSpPr>
        <p:spPr>
          <a:xfrm>
            <a:off x="547471" y="1885071"/>
            <a:ext cx="0" cy="47126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428,854 Giving Advice Illustrations &amp; Clip Art - iStock">
            <a:extLst>
              <a:ext uri="{FF2B5EF4-FFF2-40B4-BE49-F238E27FC236}">
                <a16:creationId xmlns:a16="http://schemas.microsoft.com/office/drawing/2014/main" id="{5F7CAA9D-B6A7-4785-4615-DCC723092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396" y="2328384"/>
            <a:ext cx="3790364" cy="379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57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1353800" cy="1584714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Консалтингові фірми.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 консультант.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98D3DD-6CF7-4740-96B0-C9B6D0C08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4" y="1851924"/>
            <a:ext cx="7047913" cy="4816162"/>
          </a:xfrm>
        </p:spPr>
        <p:txBody>
          <a:bodyPr anchor="ctr" anchorCtr="0">
            <a:normAutofit/>
          </a:bodyPr>
          <a:lstStyle/>
          <a:p>
            <a:pPr indent="457200" algn="just">
              <a:buNone/>
            </a:pP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Консалтингові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консалтингу. 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консалтингу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консультантами. 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4716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>
            <a:extLst>
              <a:ext uri="{FF2B5EF4-FFF2-40B4-BE49-F238E27FC236}">
                <a16:creationId xmlns:a16="http://schemas.microsoft.com/office/drawing/2014/main" id="{3AA06E58-2BEC-4F00-81C2-BA2A8C9E09BA}"/>
              </a:ext>
            </a:extLst>
          </p:cNvPr>
          <p:cNvSpPr/>
          <p:nvPr/>
        </p:nvSpPr>
        <p:spPr>
          <a:xfrm>
            <a:off x="544830" y="71852"/>
            <a:ext cx="1325563" cy="132556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3FB60C8-F370-45E8-A791-14104926A13F}"/>
              </a:ext>
            </a:extLst>
          </p:cNvPr>
          <p:cNvCxnSpPr>
            <a:cxnSpLocks/>
          </p:cNvCxnSpPr>
          <p:nvPr/>
        </p:nvCxnSpPr>
        <p:spPr>
          <a:xfrm>
            <a:off x="4923694" y="3643532"/>
            <a:ext cx="0" cy="125202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D357695-0314-8CEE-D1A1-355FD352BAB2}"/>
              </a:ext>
            </a:extLst>
          </p:cNvPr>
          <p:cNvSpPr txBox="1">
            <a:spLocks/>
          </p:cNvSpPr>
          <p:nvPr/>
        </p:nvSpPr>
        <p:spPr>
          <a:xfrm>
            <a:off x="722788" y="272147"/>
            <a:ext cx="969646" cy="924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8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4098" name="Picture 2" descr="Computer Icons User Clip Art - Transparent Png Icon User, Png Download -  kindpng">
            <a:extLst>
              <a:ext uri="{FF2B5EF4-FFF2-40B4-BE49-F238E27FC236}">
                <a16:creationId xmlns:a16="http://schemas.microsoft.com/office/drawing/2014/main" id="{B93CA268-B7EA-ECD8-F88B-91D89EC7C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93" y="2630658"/>
            <a:ext cx="4341537" cy="323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31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9E3192-3ABE-47BF-91E3-A59DF924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8265" y="2108395"/>
            <a:ext cx="6733734" cy="2641209"/>
          </a:xfrm>
        </p:spPr>
        <p:txBody>
          <a:bodyPr anchor="ctr">
            <a:normAutofit/>
          </a:bodyPr>
          <a:lstStyle/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консалтингу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Частина_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Consulting Services The Research Industry">
            <a:extLst>
              <a:ext uri="{FF2B5EF4-FFF2-40B4-BE49-F238E27FC236}">
                <a16:creationId xmlns:a16="http://schemas.microsoft.com/office/drawing/2014/main" id="{D97398EB-3E67-B445-CB33-F13256D2C3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96" r="16444"/>
          <a:stretch/>
        </p:blipFill>
        <p:spPr bwMode="auto">
          <a:xfrm>
            <a:off x="0" y="0"/>
            <a:ext cx="54582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55FCDF1-6287-2BE4-C69C-3E4B960BC4F4}"/>
              </a:ext>
            </a:extLst>
          </p:cNvPr>
          <p:cNvCxnSpPr>
            <a:cxnSpLocks/>
          </p:cNvCxnSpPr>
          <p:nvPr/>
        </p:nvCxnSpPr>
        <p:spPr>
          <a:xfrm>
            <a:off x="5347044" y="-1"/>
            <a:ext cx="0" cy="6858000"/>
          </a:xfrm>
          <a:prstGeom prst="line">
            <a:avLst/>
          </a:prstGeom>
          <a:ln w="279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79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>
            <a:extLst>
              <a:ext uri="{FF2B5EF4-FFF2-40B4-BE49-F238E27FC236}">
                <a16:creationId xmlns:a16="http://schemas.microsoft.com/office/drawing/2014/main" id="{AC1A9AA3-4721-4912-9D66-B22001F80D7B}"/>
              </a:ext>
            </a:extLst>
          </p:cNvPr>
          <p:cNvSpPr/>
          <p:nvPr/>
        </p:nvSpPr>
        <p:spPr>
          <a:xfrm>
            <a:off x="544830" y="71852"/>
            <a:ext cx="1325563" cy="1325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392" y="0"/>
            <a:ext cx="10321607" cy="1589136"/>
          </a:xfrm>
        </p:spPr>
        <p:txBody>
          <a:bodyPr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rgbClr val="FE6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rgbClr val="FE6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solidFill>
                  <a:srgbClr val="FE6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E6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консалтингових</a:t>
            </a:r>
            <a:r>
              <a:rPr lang="ru-RU" dirty="0">
                <a:solidFill>
                  <a:srgbClr val="FE6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E6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FE6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98D3DD-6CF7-4740-96B0-C9B6D0C08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29" y="1885069"/>
            <a:ext cx="6981385" cy="4712680"/>
          </a:xfrm>
        </p:spPr>
        <p:txBody>
          <a:bodyPr anchor="ctr" anchorCtr="0">
            <a:normAutofit/>
          </a:bodyPr>
          <a:lstStyle/>
          <a:p>
            <a:pPr indent="457200" algn="just">
              <a:buNone/>
            </a:pP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Консалтингова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інтелектуальний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buNone/>
            </a:pP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консалтингових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buNone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попредметна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57200" algn="just">
              <a:buNone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методологічна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buNone/>
            </a:pP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9138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67596B4-6487-4901-B00E-EC3E00803EC7}"/>
              </a:ext>
            </a:extLst>
          </p:cNvPr>
          <p:cNvSpPr txBox="1"/>
          <p:nvPr/>
        </p:nvSpPr>
        <p:spPr>
          <a:xfrm>
            <a:off x="853440" y="0"/>
            <a:ext cx="56388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8600" b="1" dirty="0">
              <a:solidFill>
                <a:schemeClr val="bg1"/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597AD7CA-0D58-4C67-AADE-20973E08A351}"/>
              </a:ext>
            </a:extLst>
          </p:cNvPr>
          <p:cNvCxnSpPr>
            <a:cxnSpLocks/>
          </p:cNvCxnSpPr>
          <p:nvPr/>
        </p:nvCxnSpPr>
        <p:spPr>
          <a:xfrm>
            <a:off x="547471" y="1885071"/>
            <a:ext cx="0" cy="471267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Download TEAM WORK Free PNG transparent image and clipart">
            <a:extLst>
              <a:ext uri="{FF2B5EF4-FFF2-40B4-BE49-F238E27FC236}">
                <a16:creationId xmlns:a16="http://schemas.microsoft.com/office/drawing/2014/main" id="{CA36B567-4EB1-A801-5273-ED61F58FC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557" y="2325638"/>
            <a:ext cx="3463972" cy="365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85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537"/>
            <a:ext cx="11353800" cy="9249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консалтингових послуг.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Методологічна класифікація.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98D3DD-6CF7-4740-96B0-C9B6D0C08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4" y="1851924"/>
            <a:ext cx="7047913" cy="4816162"/>
          </a:xfrm>
        </p:spPr>
        <p:txBody>
          <a:bodyPr anchor="ctr" anchorCtr="0">
            <a:normAutofit/>
          </a:bodyPr>
          <a:lstStyle/>
          <a:p>
            <a:pPr indent="457200" algn="just">
              <a:buNone/>
            </a:pP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консалтингових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71500" indent="-342900" algn="just">
              <a:buFontTx/>
              <a:buChar char="-"/>
            </a:pP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процесне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71500" indent="-342900" algn="just">
              <a:buFontTx/>
              <a:buChar char="-"/>
            </a:pP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експертне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71500" indent="-342900" algn="just">
              <a:buFontTx/>
              <a:buChar char="-"/>
            </a:pP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навчальне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4716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>
            <a:extLst>
              <a:ext uri="{FF2B5EF4-FFF2-40B4-BE49-F238E27FC236}">
                <a16:creationId xmlns:a16="http://schemas.microsoft.com/office/drawing/2014/main" id="{3AA06E58-2BEC-4F00-81C2-BA2A8C9E09BA}"/>
              </a:ext>
            </a:extLst>
          </p:cNvPr>
          <p:cNvSpPr/>
          <p:nvPr/>
        </p:nvSpPr>
        <p:spPr>
          <a:xfrm>
            <a:off x="544830" y="71852"/>
            <a:ext cx="1325563" cy="132556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3FB60C8-F370-45E8-A791-14104926A13F}"/>
              </a:ext>
            </a:extLst>
          </p:cNvPr>
          <p:cNvCxnSpPr>
            <a:cxnSpLocks/>
          </p:cNvCxnSpPr>
          <p:nvPr/>
        </p:nvCxnSpPr>
        <p:spPr>
          <a:xfrm>
            <a:off x="4923694" y="2587944"/>
            <a:ext cx="0" cy="351743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D357695-0314-8CEE-D1A1-355FD352BAB2}"/>
              </a:ext>
            </a:extLst>
          </p:cNvPr>
          <p:cNvSpPr txBox="1">
            <a:spLocks/>
          </p:cNvSpPr>
          <p:nvPr/>
        </p:nvSpPr>
        <p:spPr>
          <a:xfrm>
            <a:off x="722788" y="274834"/>
            <a:ext cx="969646" cy="924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8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pic>
        <p:nvPicPr>
          <p:cNvPr id="8194" name="Picture 2" descr="Transparent Consulting Services Clipart, HD Png Download , Transparent Png  Image - PNGitem">
            <a:extLst>
              <a:ext uri="{FF2B5EF4-FFF2-40B4-BE49-F238E27FC236}">
                <a16:creationId xmlns:a16="http://schemas.microsoft.com/office/drawing/2014/main" id="{7E291F1B-B18B-6E65-8341-64CDB2651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8" y="2089052"/>
            <a:ext cx="4220767" cy="457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968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>
            <a:extLst>
              <a:ext uri="{FF2B5EF4-FFF2-40B4-BE49-F238E27FC236}">
                <a16:creationId xmlns:a16="http://schemas.microsoft.com/office/drawing/2014/main" id="{AC1A9AA3-4721-4912-9D66-B22001F80D7B}"/>
              </a:ext>
            </a:extLst>
          </p:cNvPr>
          <p:cNvSpPr/>
          <p:nvPr/>
        </p:nvSpPr>
        <p:spPr>
          <a:xfrm>
            <a:off x="544830" y="71852"/>
            <a:ext cx="1325563" cy="1325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DD2C1-9F05-45CF-9CA7-A147DA1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392" y="0"/>
            <a:ext cx="10321607" cy="1589136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консалтингових послуг.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err="1">
                <a:solidFill>
                  <a:srgbClr val="FB7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Попредметна</a:t>
            </a:r>
            <a:r>
              <a:rPr lang="uk-UA" dirty="0">
                <a:solidFill>
                  <a:srgbClr val="FB7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класифікація.</a:t>
            </a:r>
            <a:endParaRPr lang="ru-RU" dirty="0">
              <a:solidFill>
                <a:srgbClr val="FB73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98D3DD-6CF7-4740-96B0-C9B6D0C08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5169" y="3848606"/>
            <a:ext cx="3108960" cy="589606"/>
          </a:xfrm>
        </p:spPr>
        <p:txBody>
          <a:bodyPr anchor="ctr" anchorCtr="0">
            <a:normAutofit/>
          </a:bodyPr>
          <a:lstStyle/>
          <a:p>
            <a:pPr indent="457200" algn="just">
              <a:buNone/>
            </a:pP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- 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A68E478-F9E6-40CC-92F4-89303B53B873}"/>
              </a:ext>
            </a:extLst>
          </p:cNvPr>
          <p:cNvCxnSpPr/>
          <p:nvPr/>
        </p:nvCxnSpPr>
        <p:spPr>
          <a:xfrm>
            <a:off x="0" y="1589138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67596B4-6487-4901-B00E-EC3E00803EC7}"/>
              </a:ext>
            </a:extLst>
          </p:cNvPr>
          <p:cNvSpPr txBox="1"/>
          <p:nvPr/>
        </p:nvSpPr>
        <p:spPr>
          <a:xfrm>
            <a:off x="853440" y="0"/>
            <a:ext cx="56388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8600" b="1" dirty="0">
              <a:solidFill>
                <a:schemeClr val="bg1"/>
              </a:solidFill>
            </a:endParaRPr>
          </a:p>
        </p:txBody>
      </p:sp>
      <p:pic>
        <p:nvPicPr>
          <p:cNvPr id="6146" name="Picture 2" descr="Wifi Illustrations and Clipart. 90,852 Wifi royalty free illustrations,  drawings and graphics available to search from thousands of vector EPS clip  art providers.">
            <a:extLst>
              <a:ext uri="{FF2B5EF4-FFF2-40B4-BE49-F238E27FC236}">
                <a16:creationId xmlns:a16="http://schemas.microsoft.com/office/drawing/2014/main" id="{3AEA5963-B8AA-BF7E-20A5-5E0C596803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54"/>
          <a:stretch/>
        </p:blipFill>
        <p:spPr bwMode="auto">
          <a:xfrm>
            <a:off x="505917" y="1857178"/>
            <a:ext cx="2040657" cy="199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4026393-14F4-6991-9971-7EFC04317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519" y="1830098"/>
            <a:ext cx="2470409" cy="201850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FC5E393-F8FE-D6DF-3119-D3191F0283A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330" y="1727824"/>
            <a:ext cx="2018464" cy="2018464"/>
          </a:xfrm>
          <a:prstGeom prst="rect">
            <a:avLst/>
          </a:prstGeom>
        </p:spPr>
      </p:pic>
      <p:pic>
        <p:nvPicPr>
          <p:cNvPr id="15" name="Picture 12" descr="Герб украины: стоковые векторные изображения, иллюстрации | Depositphotos">
            <a:extLst>
              <a:ext uri="{FF2B5EF4-FFF2-40B4-BE49-F238E27FC236}">
                <a16:creationId xmlns:a16="http://schemas.microsoft.com/office/drawing/2014/main" id="{B0980BD3-2C66-94DE-ACBF-3DE06F45A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113" y="1565186"/>
            <a:ext cx="2343740" cy="234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7F33536-8DC4-A490-0771-1033695505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703" y="1713174"/>
            <a:ext cx="2252352" cy="2252352"/>
          </a:xfrm>
          <a:prstGeom prst="rect">
            <a:avLst/>
          </a:prstGeom>
        </p:spPr>
      </p:pic>
      <p:sp>
        <p:nvSpPr>
          <p:cNvPr id="18" name="Объект 2">
            <a:extLst>
              <a:ext uri="{FF2B5EF4-FFF2-40B4-BE49-F238E27FC236}">
                <a16:creationId xmlns:a16="http://schemas.microsoft.com/office/drawing/2014/main" id="{A3A4A807-9266-9056-4813-CBB10CFA27EF}"/>
              </a:ext>
            </a:extLst>
          </p:cNvPr>
          <p:cNvSpPr txBox="1">
            <a:spLocks/>
          </p:cNvSpPr>
          <p:nvPr/>
        </p:nvSpPr>
        <p:spPr>
          <a:xfrm>
            <a:off x="2619289" y="3848562"/>
            <a:ext cx="2570983" cy="9063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anose="020B0604020202020204" pitchFamily="34" charset="0"/>
              <a:buNone/>
            </a:pP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Маркетинговий</a:t>
            </a:r>
          </a:p>
          <a:p>
            <a:pPr indent="0" algn="ctr">
              <a:buFont typeface="Arial" panose="020B0604020202020204" pitchFamily="34" charset="0"/>
              <a:buNone/>
            </a:pP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</a:t>
            </a:r>
          </a:p>
        </p:txBody>
      </p:sp>
      <p:sp>
        <p:nvSpPr>
          <p:cNvPr id="20" name="Объект 2">
            <a:extLst>
              <a:ext uri="{FF2B5EF4-FFF2-40B4-BE49-F238E27FC236}">
                <a16:creationId xmlns:a16="http://schemas.microsoft.com/office/drawing/2014/main" id="{526F492F-F8C4-B5D3-5D51-314D16B2D1E4}"/>
              </a:ext>
            </a:extLst>
          </p:cNvPr>
          <p:cNvSpPr txBox="1">
            <a:spLocks/>
          </p:cNvSpPr>
          <p:nvPr/>
        </p:nvSpPr>
        <p:spPr>
          <a:xfrm>
            <a:off x="4810508" y="3848559"/>
            <a:ext cx="2570983" cy="9063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anose="020B0604020202020204" pitchFamily="34" charset="0"/>
              <a:buNone/>
            </a:pP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Кадровий</a:t>
            </a:r>
            <a:endParaRPr lang="ru-RU" sz="2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buFont typeface="Arial" panose="020B0604020202020204" pitchFamily="34" charset="0"/>
              <a:buNone/>
            </a:pP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1FCF2A5D-1D47-F793-2DD1-3FD545484499}"/>
              </a:ext>
            </a:extLst>
          </p:cNvPr>
          <p:cNvSpPr txBox="1">
            <a:spLocks/>
          </p:cNvSpPr>
          <p:nvPr/>
        </p:nvSpPr>
        <p:spPr>
          <a:xfrm>
            <a:off x="7056645" y="3848553"/>
            <a:ext cx="2570983" cy="9063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anose="020B0604020202020204" pitchFamily="34" charset="0"/>
              <a:buNone/>
            </a:pP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endParaRPr lang="ru-RU" sz="2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buFont typeface="Arial" panose="020B0604020202020204" pitchFamily="34" charset="0"/>
              <a:buNone/>
            </a:pP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</a:t>
            </a:r>
          </a:p>
        </p:txBody>
      </p:sp>
      <p:sp>
        <p:nvSpPr>
          <p:cNvPr id="24" name="Объект 2">
            <a:extLst>
              <a:ext uri="{FF2B5EF4-FFF2-40B4-BE49-F238E27FC236}">
                <a16:creationId xmlns:a16="http://schemas.microsoft.com/office/drawing/2014/main" id="{30B014E3-B359-1AA9-69A1-85B3B650CAC0}"/>
              </a:ext>
            </a:extLst>
          </p:cNvPr>
          <p:cNvSpPr txBox="1">
            <a:spLocks/>
          </p:cNvSpPr>
          <p:nvPr/>
        </p:nvSpPr>
        <p:spPr>
          <a:xfrm>
            <a:off x="9503055" y="3848547"/>
            <a:ext cx="2570983" cy="9063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anose="020B0604020202020204" pitchFamily="34" charset="0"/>
              <a:buNone/>
            </a:pPr>
            <a:r>
              <a:rPr lang="ru-RU" sz="22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endParaRPr lang="ru-RU" sz="2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buFont typeface="Arial" panose="020B0604020202020204" pitchFamily="34" charset="0"/>
              <a:buNone/>
            </a:pP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</a:t>
            </a:r>
          </a:p>
        </p:txBody>
      </p:sp>
      <p:cxnSp>
        <p:nvCxnSpPr>
          <p:cNvPr id="25" name="Прямая соединительная линия 4">
            <a:extLst>
              <a:ext uri="{FF2B5EF4-FFF2-40B4-BE49-F238E27FC236}">
                <a16:creationId xmlns:a16="http://schemas.microsoft.com/office/drawing/2014/main" id="{6F242F67-ED56-AB1F-412B-940AAABD3100}"/>
              </a:ext>
            </a:extLst>
          </p:cNvPr>
          <p:cNvCxnSpPr/>
          <p:nvPr/>
        </p:nvCxnSpPr>
        <p:spPr>
          <a:xfrm>
            <a:off x="-1" y="5268862"/>
            <a:ext cx="121920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бъект 2">
            <a:extLst>
              <a:ext uri="{FF2B5EF4-FFF2-40B4-BE49-F238E27FC236}">
                <a16:creationId xmlns:a16="http://schemas.microsoft.com/office/drawing/2014/main" id="{80C8536A-218C-EA66-1760-C01CCD03C3AF}"/>
              </a:ext>
            </a:extLst>
          </p:cNvPr>
          <p:cNvSpPr txBox="1">
            <a:spLocks/>
          </p:cNvSpPr>
          <p:nvPr/>
        </p:nvSpPr>
        <p:spPr>
          <a:xfrm>
            <a:off x="0" y="5292814"/>
            <a:ext cx="12192000" cy="156518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just">
              <a:buFont typeface="Arial" panose="020B0604020202020204" pitchFamily="34" charset="0"/>
              <a:buNone/>
            </a:pP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попредметної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кваліфікуються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менеджменту, на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4733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354</Words>
  <Application>Microsoft Office PowerPoint</Application>
  <PresentationFormat>Широкий екран</PresentationFormat>
  <Paragraphs>47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Сутність, мета та завдання управлінського консалтингу  Частина_#1</vt:lpstr>
      <vt:lpstr>Ринок консалтингових послуг в Україні</vt:lpstr>
      <vt:lpstr>Що таке консалтинг?</vt:lpstr>
      <vt:lpstr>Управлінський консалтинг.  Сутність. Мета. Завдання.</vt:lpstr>
      <vt:lpstr>Консалтингові фірми.  Зовнішній консультант.</vt:lpstr>
      <vt:lpstr>Сутність, мета та завдання управлінського консалтингу  Частина_#2</vt:lpstr>
      <vt:lpstr>Консалтингова послуга. Класифікація консалтингових послуг.</vt:lpstr>
      <vt:lpstr>Види консалтингових послуг. Методологічна класифікація.</vt:lpstr>
      <vt:lpstr>Види консалтингових послуг. Попредметна класифікація.</vt:lpstr>
      <vt:lpstr>Консалтинг та аутсорсинг</vt:lpstr>
      <vt:lpstr>Висновки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Спеціальні заходи в ЗМІ</dc:title>
  <dc:creator>Владимир Зеленский</dc:creator>
  <cp:lastModifiedBy>Владимир Зеленский</cp:lastModifiedBy>
  <cp:revision>454</cp:revision>
  <dcterms:created xsi:type="dcterms:W3CDTF">2021-11-07T15:54:35Z</dcterms:created>
  <dcterms:modified xsi:type="dcterms:W3CDTF">2022-09-14T12:42:16Z</dcterms:modified>
</cp:coreProperties>
</file>