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6" r:id="rId17"/>
    <p:sldId id="317" r:id="rId18"/>
    <p:sldId id="326" r:id="rId19"/>
    <p:sldId id="318" r:id="rId20"/>
    <p:sldId id="319" r:id="rId21"/>
    <p:sldId id="322" r:id="rId22"/>
    <p:sldId id="323" r:id="rId23"/>
    <p:sldId id="324" r:id="rId24"/>
    <p:sldId id="325" r:id="rId25"/>
    <p:sldId id="28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9.988482173333374E-2"/>
                  <c:y val="1.76959025585562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773-46C8-A415-F5EC451FBB47}"/>
                </c:ext>
              </c:extLst>
            </c:dLbl>
            <c:dLbl>
              <c:idx val="1"/>
              <c:layout>
                <c:manualLayout>
                  <c:x val="-0.22154813827226766"/>
                  <c:y val="-9.070483016789652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773-46C8-A415-F5EC451FBB47}"/>
                </c:ext>
              </c:extLst>
            </c:dLbl>
            <c:dLbl>
              <c:idx val="2"/>
              <c:layout>
                <c:manualLayout>
                  <c:x val="-5.3529420345243064E-2"/>
                  <c:y val="-0.1107694026842691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204 КК 
14%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773-46C8-A415-F5EC451FBB47}"/>
                </c:ext>
              </c:extLst>
            </c:dLbl>
            <c:dLbl>
              <c:idx val="3"/>
              <c:layout>
                <c:manualLayout>
                  <c:x val="-7.0546396594831001E-2"/>
                  <c:y val="-4.062848454130765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773-46C8-A415-F5EC451FBB47}"/>
                </c:ext>
              </c:extLst>
            </c:dLbl>
            <c:dLbl>
              <c:idx val="4"/>
              <c:layout>
                <c:manualLayout>
                  <c:x val="0.16594947676742333"/>
                  <c:y val="-5.616467987117431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773-46C8-A415-F5EC451FBB47}"/>
                </c:ext>
              </c:extLst>
            </c:dLbl>
            <c:dLbl>
              <c:idx val="5"/>
              <c:layout>
                <c:manualLayout>
                  <c:x val="-1.2538035376181905E-2"/>
                  <c:y val="-1.329635113400992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773-46C8-A415-F5EC451FBB47}"/>
                </c:ext>
              </c:extLst>
            </c:dLbl>
            <c:dLbl>
              <c:idx val="6"/>
              <c:layout>
                <c:manualLayout>
                  <c:x val="5.797329427930438E-2"/>
                  <c:y val="0.1436777599961687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773-46C8-A415-F5EC451FBB4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ст. 199 КК</c:v>
                </c:pt>
                <c:pt idx="1">
                  <c:v>ст. 200 КК</c:v>
                </c:pt>
                <c:pt idx="2">
                  <c:v>ст. 204 КК </c:v>
                </c:pt>
                <c:pt idx="3">
                  <c:v>ст. 201-2 КК</c:v>
                </c:pt>
                <c:pt idx="4">
                  <c:v>ст. 209 КК</c:v>
                </c:pt>
                <c:pt idx="5">
                  <c:v>ст. 212 КК</c:v>
                </c:pt>
                <c:pt idx="6">
                  <c:v>Інші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5.7000000000000002E-2</c:v>
                </c:pt>
                <c:pt idx="1">
                  <c:v>0.35</c:v>
                </c:pt>
                <c:pt idx="2">
                  <c:v>0.14000000000000001</c:v>
                </c:pt>
                <c:pt idx="3">
                  <c:v>0.11</c:v>
                </c:pt>
                <c:pt idx="4">
                  <c:v>0.11</c:v>
                </c:pt>
                <c:pt idx="5">
                  <c:v>9.5000000000000001E-2</c:v>
                </c:pt>
                <c:pt idx="6">
                  <c:v>0.13800000000000001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773-46C8-A415-F5EC451FBB4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62595E-54D1-4B7D-AC7D-76852D15BCD5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A842E9-7ACD-47D5-B8E6-8F7A53401F5F}">
      <dgm:prSet phldrT="[Текст]"/>
      <dgm:spPr/>
      <dgm:t>
        <a:bodyPr/>
        <a:lstStyle/>
        <a:p>
          <a:pPr algn="ctr"/>
          <a:r>
            <a:rPr lang="ru-RU" b="1" dirty="0" err="1"/>
            <a:t>Об’єктивна</a:t>
          </a:r>
          <a:r>
            <a:rPr lang="ru-RU" b="1" dirty="0"/>
            <a:t> сторона:</a:t>
          </a:r>
          <a:endParaRPr lang="ru-RU" dirty="0"/>
        </a:p>
      </dgm:t>
    </dgm:pt>
    <dgm:pt modelId="{E5EFECAC-047F-4218-858D-28C298B4EB5B}" type="parTrans" cxnId="{19FE4419-0CD3-4160-A5D9-067F8FADF36F}">
      <dgm:prSet/>
      <dgm:spPr/>
      <dgm:t>
        <a:bodyPr/>
        <a:lstStyle/>
        <a:p>
          <a:endParaRPr lang="ru-RU"/>
        </a:p>
      </dgm:t>
    </dgm:pt>
    <dgm:pt modelId="{FFBF8EB5-216B-45C4-8C5B-A289A890A6AF}" type="sibTrans" cxnId="{19FE4419-0CD3-4160-A5D9-067F8FADF36F}">
      <dgm:prSet/>
      <dgm:spPr/>
      <dgm:t>
        <a:bodyPr/>
        <a:lstStyle/>
        <a:p>
          <a:endParaRPr lang="ru-RU"/>
        </a:p>
      </dgm:t>
    </dgm:pt>
    <dgm:pt modelId="{A3AAA569-0089-4E95-9C74-D7C37E1F62C0}">
      <dgm:prSet phldrT="[Текст]"/>
      <dgm:spPr/>
      <dgm:t>
        <a:bodyPr/>
        <a:lstStyle/>
        <a:p>
          <a:pPr algn="ctr"/>
          <a:r>
            <a:rPr lang="ru-RU" dirty="0" err="1"/>
            <a:t>Виготовлення</a:t>
          </a:r>
          <a:r>
            <a:rPr lang="ru-RU" dirty="0"/>
            <a:t>;</a:t>
          </a:r>
        </a:p>
      </dgm:t>
    </dgm:pt>
    <dgm:pt modelId="{6E586038-5820-4757-9894-34AADB233BB2}" type="parTrans" cxnId="{F1E4B099-D714-457D-B945-04DDAE2A1F4B}">
      <dgm:prSet/>
      <dgm:spPr/>
      <dgm:t>
        <a:bodyPr/>
        <a:lstStyle/>
        <a:p>
          <a:endParaRPr lang="ru-RU"/>
        </a:p>
      </dgm:t>
    </dgm:pt>
    <dgm:pt modelId="{EE419893-E1D3-4119-BCD0-720F763D689D}" type="sibTrans" cxnId="{F1E4B099-D714-457D-B945-04DDAE2A1F4B}">
      <dgm:prSet/>
      <dgm:spPr/>
      <dgm:t>
        <a:bodyPr/>
        <a:lstStyle/>
        <a:p>
          <a:endParaRPr lang="ru-RU"/>
        </a:p>
      </dgm:t>
    </dgm:pt>
    <dgm:pt modelId="{9CFD8B43-846F-4A8E-B17F-350251604ECD}">
      <dgm:prSet phldrT="[Текст]"/>
      <dgm:spPr/>
      <dgm:t>
        <a:bodyPr/>
        <a:lstStyle/>
        <a:p>
          <a:pPr algn="ctr"/>
          <a:r>
            <a:rPr lang="ru-RU" dirty="0" err="1"/>
            <a:t>Зберігання</a:t>
          </a:r>
          <a:r>
            <a:rPr lang="ru-RU" dirty="0"/>
            <a:t>;</a:t>
          </a:r>
        </a:p>
      </dgm:t>
    </dgm:pt>
    <dgm:pt modelId="{02130956-7A68-41E6-8E11-59577F59CDD4}" type="parTrans" cxnId="{4E13F040-8AE8-46A3-92A8-7B2FB1FAB58D}">
      <dgm:prSet/>
      <dgm:spPr/>
      <dgm:t>
        <a:bodyPr/>
        <a:lstStyle/>
        <a:p>
          <a:endParaRPr lang="ru-RU"/>
        </a:p>
      </dgm:t>
    </dgm:pt>
    <dgm:pt modelId="{069B0BFA-8376-4CE5-A193-631751ED021C}" type="sibTrans" cxnId="{4E13F040-8AE8-46A3-92A8-7B2FB1FAB58D}">
      <dgm:prSet/>
      <dgm:spPr/>
      <dgm:t>
        <a:bodyPr/>
        <a:lstStyle/>
        <a:p>
          <a:endParaRPr lang="ru-RU"/>
        </a:p>
      </dgm:t>
    </dgm:pt>
    <dgm:pt modelId="{809C2C10-E5C4-4438-8E51-E3DB6A8D6D9D}">
      <dgm:prSet phldrT="[Текст]"/>
      <dgm:spPr/>
      <dgm:t>
        <a:bodyPr/>
        <a:lstStyle/>
        <a:p>
          <a:pPr algn="ctr"/>
          <a:r>
            <a:rPr lang="uk-UA" dirty="0"/>
            <a:t>Придбання;</a:t>
          </a:r>
          <a:endParaRPr lang="ru-RU" dirty="0"/>
        </a:p>
      </dgm:t>
    </dgm:pt>
    <dgm:pt modelId="{2451650B-8AFC-40CE-82FF-C70262CE4418}" type="parTrans" cxnId="{36F0E43D-56A9-46CD-A925-46099ADB19A4}">
      <dgm:prSet/>
      <dgm:spPr/>
      <dgm:t>
        <a:bodyPr/>
        <a:lstStyle/>
        <a:p>
          <a:endParaRPr lang="ru-RU"/>
        </a:p>
      </dgm:t>
    </dgm:pt>
    <dgm:pt modelId="{2CAA8F99-564A-4D00-8999-96B764BBBD62}" type="sibTrans" cxnId="{36F0E43D-56A9-46CD-A925-46099ADB19A4}">
      <dgm:prSet/>
      <dgm:spPr/>
      <dgm:t>
        <a:bodyPr/>
        <a:lstStyle/>
        <a:p>
          <a:endParaRPr lang="ru-RU"/>
        </a:p>
      </dgm:t>
    </dgm:pt>
    <dgm:pt modelId="{1F2AAE84-8A17-48CE-97D7-0D87F522A781}">
      <dgm:prSet phldrT="[Текст]"/>
      <dgm:spPr/>
      <dgm:t>
        <a:bodyPr/>
        <a:lstStyle/>
        <a:p>
          <a:pPr algn="ctr"/>
          <a:r>
            <a:rPr lang="uk-UA" dirty="0"/>
            <a:t>Перевезення;</a:t>
          </a:r>
          <a:endParaRPr lang="ru-RU" dirty="0"/>
        </a:p>
      </dgm:t>
    </dgm:pt>
    <dgm:pt modelId="{065E0D24-BA47-42BE-969B-60B71F6E164F}" type="parTrans" cxnId="{959E0568-A387-4817-96EA-158464573313}">
      <dgm:prSet/>
      <dgm:spPr/>
      <dgm:t>
        <a:bodyPr/>
        <a:lstStyle/>
        <a:p>
          <a:endParaRPr lang="ru-RU"/>
        </a:p>
      </dgm:t>
    </dgm:pt>
    <dgm:pt modelId="{E85D4B0A-6457-44FD-BC12-DF0FEB4C3542}" type="sibTrans" cxnId="{959E0568-A387-4817-96EA-158464573313}">
      <dgm:prSet/>
      <dgm:spPr/>
      <dgm:t>
        <a:bodyPr/>
        <a:lstStyle/>
        <a:p>
          <a:endParaRPr lang="ru-RU"/>
        </a:p>
      </dgm:t>
    </dgm:pt>
    <dgm:pt modelId="{2B8D29B0-C50D-421A-9A09-95C58DBB4F70}">
      <dgm:prSet phldrT="[Текст]"/>
      <dgm:spPr/>
      <dgm:t>
        <a:bodyPr/>
        <a:lstStyle/>
        <a:p>
          <a:pPr algn="ctr"/>
          <a:r>
            <a:rPr lang="uk-UA" dirty="0"/>
            <a:t>Пересилання;</a:t>
          </a:r>
          <a:endParaRPr lang="ru-RU" dirty="0"/>
        </a:p>
      </dgm:t>
    </dgm:pt>
    <dgm:pt modelId="{EE70A535-F2F6-4959-8A4A-0ACDFB4695B6}" type="parTrans" cxnId="{B0633F4D-D9F9-4B0C-B486-CB2E380A5194}">
      <dgm:prSet/>
      <dgm:spPr/>
      <dgm:t>
        <a:bodyPr/>
        <a:lstStyle/>
        <a:p>
          <a:endParaRPr lang="ru-RU"/>
        </a:p>
      </dgm:t>
    </dgm:pt>
    <dgm:pt modelId="{6BD700F0-398D-460C-BEEF-3061C66D52B0}" type="sibTrans" cxnId="{B0633F4D-D9F9-4B0C-B486-CB2E380A5194}">
      <dgm:prSet/>
      <dgm:spPr/>
      <dgm:t>
        <a:bodyPr/>
        <a:lstStyle/>
        <a:p>
          <a:endParaRPr lang="ru-RU"/>
        </a:p>
      </dgm:t>
    </dgm:pt>
    <dgm:pt modelId="{491C6A38-C0D5-499F-8778-993D96D7D479}">
      <dgm:prSet phldrT="[Текст]"/>
      <dgm:spPr/>
      <dgm:t>
        <a:bodyPr/>
        <a:lstStyle/>
        <a:p>
          <a:pPr algn="ctr"/>
          <a:r>
            <a:rPr lang="ru-RU" dirty="0" err="1"/>
            <a:t>Збут</a:t>
          </a:r>
          <a:r>
            <a:rPr lang="ru-RU" dirty="0"/>
            <a:t> </a:t>
          </a:r>
          <a:r>
            <a:rPr lang="ru-RU" dirty="0" err="1"/>
            <a:t>хоча</a:t>
          </a:r>
          <a:r>
            <a:rPr lang="ru-RU" dirty="0"/>
            <a:t> б одного, </a:t>
          </a:r>
          <a:r>
            <a:rPr lang="ru-RU" dirty="0" err="1"/>
            <a:t>будь-якого</a:t>
          </a:r>
          <a:r>
            <a:rPr lang="ru-RU" dirty="0"/>
            <a:t> </a:t>
          </a:r>
          <a:r>
            <a:rPr lang="ru-RU" dirty="0" err="1"/>
            <a:t>із</a:t>
          </a:r>
          <a:r>
            <a:rPr lang="ru-RU" dirty="0"/>
            <a:t> </a:t>
          </a:r>
          <a:r>
            <a:rPr lang="ru-RU" dirty="0" err="1"/>
            <a:t>підроблених</a:t>
          </a:r>
          <a:r>
            <a:rPr lang="ru-RU" dirty="0"/>
            <a:t> </a:t>
          </a:r>
          <a:r>
            <a:rPr lang="ru-RU" dirty="0" err="1"/>
            <a:t>предметів</a:t>
          </a:r>
          <a:r>
            <a:rPr lang="ru-RU" dirty="0"/>
            <a:t>, </a:t>
          </a:r>
          <a:r>
            <a:rPr lang="ru-RU" dirty="0" err="1"/>
            <a:t>вказаних</a:t>
          </a:r>
          <a:r>
            <a:rPr lang="ru-RU" dirty="0"/>
            <a:t> в </a:t>
          </a:r>
          <a:r>
            <a:rPr lang="ru-RU" dirty="0" err="1"/>
            <a:t>цій</a:t>
          </a:r>
          <a:r>
            <a:rPr lang="ru-RU" dirty="0"/>
            <a:t> же </a:t>
          </a:r>
          <a:r>
            <a:rPr lang="ru-RU" dirty="0" err="1"/>
            <a:t>диспозиції</a:t>
          </a:r>
          <a:endParaRPr lang="ru-RU" dirty="0"/>
        </a:p>
      </dgm:t>
    </dgm:pt>
    <dgm:pt modelId="{76352C42-1DA7-4231-A87B-1B8EA58A03A5}" type="parTrans" cxnId="{3FEE2BC3-26AC-4238-8EBA-967C5C0AF334}">
      <dgm:prSet/>
      <dgm:spPr/>
      <dgm:t>
        <a:bodyPr/>
        <a:lstStyle/>
        <a:p>
          <a:endParaRPr lang="ru-RU"/>
        </a:p>
      </dgm:t>
    </dgm:pt>
    <dgm:pt modelId="{1452EB14-BAE7-4887-A6DB-49E956A7A68F}" type="sibTrans" cxnId="{3FEE2BC3-26AC-4238-8EBA-967C5C0AF334}">
      <dgm:prSet/>
      <dgm:spPr/>
      <dgm:t>
        <a:bodyPr/>
        <a:lstStyle/>
        <a:p>
          <a:endParaRPr lang="ru-RU"/>
        </a:p>
      </dgm:t>
    </dgm:pt>
    <dgm:pt modelId="{D4D0921E-F7F1-480C-A31B-D4E757F12A67}" type="pres">
      <dgm:prSet presAssocID="{9662595E-54D1-4B7D-AC7D-76852D15BCD5}" presName="linear" presStyleCnt="0">
        <dgm:presLayoutVars>
          <dgm:animLvl val="lvl"/>
          <dgm:resizeHandles val="exact"/>
        </dgm:presLayoutVars>
      </dgm:prSet>
      <dgm:spPr/>
    </dgm:pt>
    <dgm:pt modelId="{F6CEDAF8-590D-49B6-9A42-235A831A36F4}" type="pres">
      <dgm:prSet presAssocID="{A3A842E9-7ACD-47D5-B8E6-8F7A53401F5F}" presName="parentText" presStyleLbl="node1" presStyleIdx="0" presStyleCnt="7" custScaleY="60708">
        <dgm:presLayoutVars>
          <dgm:chMax val="0"/>
          <dgm:bulletEnabled val="1"/>
        </dgm:presLayoutVars>
      </dgm:prSet>
      <dgm:spPr/>
    </dgm:pt>
    <dgm:pt modelId="{00E576A1-620F-43E6-9C2E-4D0D03EFE521}" type="pres">
      <dgm:prSet presAssocID="{FFBF8EB5-216B-45C4-8C5B-A289A890A6AF}" presName="spacer" presStyleCnt="0"/>
      <dgm:spPr/>
    </dgm:pt>
    <dgm:pt modelId="{83573785-19EF-44A6-8598-4ECDACA01EC9}" type="pres">
      <dgm:prSet presAssocID="{A3AAA569-0089-4E95-9C74-D7C37E1F62C0}" presName="parentText" presStyleLbl="node1" presStyleIdx="1" presStyleCnt="7" custScaleY="65160">
        <dgm:presLayoutVars>
          <dgm:chMax val="0"/>
          <dgm:bulletEnabled val="1"/>
        </dgm:presLayoutVars>
      </dgm:prSet>
      <dgm:spPr/>
    </dgm:pt>
    <dgm:pt modelId="{ECF23234-8BFA-4EEB-80AE-0EC510D98586}" type="pres">
      <dgm:prSet presAssocID="{EE419893-E1D3-4119-BCD0-720F763D689D}" presName="spacer" presStyleCnt="0"/>
      <dgm:spPr/>
    </dgm:pt>
    <dgm:pt modelId="{6C31335D-C686-493F-B84D-04479C63E041}" type="pres">
      <dgm:prSet presAssocID="{9CFD8B43-846F-4A8E-B17F-350251604ECD}" presName="parentText" presStyleLbl="node1" presStyleIdx="2" presStyleCnt="7" custScaleY="72279">
        <dgm:presLayoutVars>
          <dgm:chMax val="0"/>
          <dgm:bulletEnabled val="1"/>
        </dgm:presLayoutVars>
      </dgm:prSet>
      <dgm:spPr/>
    </dgm:pt>
    <dgm:pt modelId="{A7B50E60-4035-4D5B-AE21-04C057EC219E}" type="pres">
      <dgm:prSet presAssocID="{069B0BFA-8376-4CE5-A193-631751ED021C}" presName="spacer" presStyleCnt="0"/>
      <dgm:spPr/>
    </dgm:pt>
    <dgm:pt modelId="{4FCBD203-441A-410F-A451-AD5DBC5D732F}" type="pres">
      <dgm:prSet presAssocID="{809C2C10-E5C4-4438-8E51-E3DB6A8D6D9D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968565AF-3787-4711-B2BD-64C751CA449E}" type="pres">
      <dgm:prSet presAssocID="{2CAA8F99-564A-4D00-8999-96B764BBBD62}" presName="spacer" presStyleCnt="0"/>
      <dgm:spPr/>
    </dgm:pt>
    <dgm:pt modelId="{22606B3A-29D4-4676-B6DA-BA43E41A1641}" type="pres">
      <dgm:prSet presAssocID="{1F2AAE84-8A17-48CE-97D7-0D87F522A781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AF250B14-B6AE-4393-AEB2-9F0454094C79}" type="pres">
      <dgm:prSet presAssocID="{E85D4B0A-6457-44FD-BC12-DF0FEB4C3542}" presName="spacer" presStyleCnt="0"/>
      <dgm:spPr/>
    </dgm:pt>
    <dgm:pt modelId="{1F4AB4CA-24D8-4622-875D-30149D50B492}" type="pres">
      <dgm:prSet presAssocID="{2B8D29B0-C50D-421A-9A09-95C58DBB4F7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C98076A1-6640-4D53-AFC8-89544D6A974B}" type="pres">
      <dgm:prSet presAssocID="{6BD700F0-398D-460C-BEEF-3061C66D52B0}" presName="spacer" presStyleCnt="0"/>
      <dgm:spPr/>
    </dgm:pt>
    <dgm:pt modelId="{5ED6BA9A-80ED-403A-A698-92E2D84ADAB9}" type="pres">
      <dgm:prSet presAssocID="{491C6A38-C0D5-499F-8778-993D96D7D479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19FE4419-0CD3-4160-A5D9-067F8FADF36F}" srcId="{9662595E-54D1-4B7D-AC7D-76852D15BCD5}" destId="{A3A842E9-7ACD-47D5-B8E6-8F7A53401F5F}" srcOrd="0" destOrd="0" parTransId="{E5EFECAC-047F-4218-858D-28C298B4EB5B}" sibTransId="{FFBF8EB5-216B-45C4-8C5B-A289A890A6AF}"/>
    <dgm:cxn modelId="{5FCC281E-8B96-447D-BF9A-B8C7262EA1C7}" type="presOf" srcId="{A3AAA569-0089-4E95-9C74-D7C37E1F62C0}" destId="{83573785-19EF-44A6-8598-4ECDACA01EC9}" srcOrd="0" destOrd="0" presId="urn:microsoft.com/office/officeart/2005/8/layout/vList2"/>
    <dgm:cxn modelId="{83730C3B-0E4B-48F1-A38D-C8A734E8DCB8}" type="presOf" srcId="{A3A842E9-7ACD-47D5-B8E6-8F7A53401F5F}" destId="{F6CEDAF8-590D-49B6-9A42-235A831A36F4}" srcOrd="0" destOrd="0" presId="urn:microsoft.com/office/officeart/2005/8/layout/vList2"/>
    <dgm:cxn modelId="{36F0E43D-56A9-46CD-A925-46099ADB19A4}" srcId="{9662595E-54D1-4B7D-AC7D-76852D15BCD5}" destId="{809C2C10-E5C4-4438-8E51-E3DB6A8D6D9D}" srcOrd="3" destOrd="0" parTransId="{2451650B-8AFC-40CE-82FF-C70262CE4418}" sibTransId="{2CAA8F99-564A-4D00-8999-96B764BBBD62}"/>
    <dgm:cxn modelId="{4E13F040-8AE8-46A3-92A8-7B2FB1FAB58D}" srcId="{9662595E-54D1-4B7D-AC7D-76852D15BCD5}" destId="{9CFD8B43-846F-4A8E-B17F-350251604ECD}" srcOrd="2" destOrd="0" parTransId="{02130956-7A68-41E6-8E11-59577F59CDD4}" sibTransId="{069B0BFA-8376-4CE5-A193-631751ED021C}"/>
    <dgm:cxn modelId="{959E0568-A387-4817-96EA-158464573313}" srcId="{9662595E-54D1-4B7D-AC7D-76852D15BCD5}" destId="{1F2AAE84-8A17-48CE-97D7-0D87F522A781}" srcOrd="4" destOrd="0" parTransId="{065E0D24-BA47-42BE-969B-60B71F6E164F}" sibTransId="{E85D4B0A-6457-44FD-BC12-DF0FEB4C3542}"/>
    <dgm:cxn modelId="{B0633F4D-D9F9-4B0C-B486-CB2E380A5194}" srcId="{9662595E-54D1-4B7D-AC7D-76852D15BCD5}" destId="{2B8D29B0-C50D-421A-9A09-95C58DBB4F70}" srcOrd="5" destOrd="0" parTransId="{EE70A535-F2F6-4959-8A4A-0ACDFB4695B6}" sibTransId="{6BD700F0-398D-460C-BEEF-3061C66D52B0}"/>
    <dgm:cxn modelId="{6EE9C54E-72A7-43AC-A170-E6266DEF8559}" type="presOf" srcId="{2B8D29B0-C50D-421A-9A09-95C58DBB4F70}" destId="{1F4AB4CA-24D8-4622-875D-30149D50B492}" srcOrd="0" destOrd="0" presId="urn:microsoft.com/office/officeart/2005/8/layout/vList2"/>
    <dgm:cxn modelId="{1D104451-86B6-4727-9940-16833BEB151E}" type="presOf" srcId="{9CFD8B43-846F-4A8E-B17F-350251604ECD}" destId="{6C31335D-C686-493F-B84D-04479C63E041}" srcOrd="0" destOrd="0" presId="urn:microsoft.com/office/officeart/2005/8/layout/vList2"/>
    <dgm:cxn modelId="{F1E4B099-D714-457D-B945-04DDAE2A1F4B}" srcId="{9662595E-54D1-4B7D-AC7D-76852D15BCD5}" destId="{A3AAA569-0089-4E95-9C74-D7C37E1F62C0}" srcOrd="1" destOrd="0" parTransId="{6E586038-5820-4757-9894-34AADB233BB2}" sibTransId="{EE419893-E1D3-4119-BCD0-720F763D689D}"/>
    <dgm:cxn modelId="{57AB6C9D-0F15-410C-A138-9325D4EE1066}" type="presOf" srcId="{9662595E-54D1-4B7D-AC7D-76852D15BCD5}" destId="{D4D0921E-F7F1-480C-A31B-D4E757F12A67}" srcOrd="0" destOrd="0" presId="urn:microsoft.com/office/officeart/2005/8/layout/vList2"/>
    <dgm:cxn modelId="{3FEE2BC3-26AC-4238-8EBA-967C5C0AF334}" srcId="{9662595E-54D1-4B7D-AC7D-76852D15BCD5}" destId="{491C6A38-C0D5-499F-8778-993D96D7D479}" srcOrd="6" destOrd="0" parTransId="{76352C42-1DA7-4231-A87B-1B8EA58A03A5}" sibTransId="{1452EB14-BAE7-4887-A6DB-49E956A7A68F}"/>
    <dgm:cxn modelId="{9C5DFFCC-0AC4-4FBE-BDD9-181E142C59E3}" type="presOf" srcId="{1F2AAE84-8A17-48CE-97D7-0D87F522A781}" destId="{22606B3A-29D4-4676-B6DA-BA43E41A1641}" srcOrd="0" destOrd="0" presId="urn:microsoft.com/office/officeart/2005/8/layout/vList2"/>
    <dgm:cxn modelId="{31AD41E9-76B5-44C7-B25F-C81A71084108}" type="presOf" srcId="{809C2C10-E5C4-4438-8E51-E3DB6A8D6D9D}" destId="{4FCBD203-441A-410F-A451-AD5DBC5D732F}" srcOrd="0" destOrd="0" presId="urn:microsoft.com/office/officeart/2005/8/layout/vList2"/>
    <dgm:cxn modelId="{D583ECF9-C36C-4A9E-BC75-0A5615D384AE}" type="presOf" srcId="{491C6A38-C0D5-499F-8778-993D96D7D479}" destId="{5ED6BA9A-80ED-403A-A698-92E2D84ADAB9}" srcOrd="0" destOrd="0" presId="urn:microsoft.com/office/officeart/2005/8/layout/vList2"/>
    <dgm:cxn modelId="{4BC99DB4-2382-4276-AD26-6A6CB4234E8C}" type="presParOf" srcId="{D4D0921E-F7F1-480C-A31B-D4E757F12A67}" destId="{F6CEDAF8-590D-49B6-9A42-235A831A36F4}" srcOrd="0" destOrd="0" presId="urn:microsoft.com/office/officeart/2005/8/layout/vList2"/>
    <dgm:cxn modelId="{F2F0CC6A-D121-4483-9654-7C52F912209E}" type="presParOf" srcId="{D4D0921E-F7F1-480C-A31B-D4E757F12A67}" destId="{00E576A1-620F-43E6-9C2E-4D0D03EFE521}" srcOrd="1" destOrd="0" presId="urn:microsoft.com/office/officeart/2005/8/layout/vList2"/>
    <dgm:cxn modelId="{297CEFBD-62B4-44D5-BBF9-A419DAD74DCF}" type="presParOf" srcId="{D4D0921E-F7F1-480C-A31B-D4E757F12A67}" destId="{83573785-19EF-44A6-8598-4ECDACA01EC9}" srcOrd="2" destOrd="0" presId="urn:microsoft.com/office/officeart/2005/8/layout/vList2"/>
    <dgm:cxn modelId="{5E194DF3-566C-479E-BE81-15B3CF3E9041}" type="presParOf" srcId="{D4D0921E-F7F1-480C-A31B-D4E757F12A67}" destId="{ECF23234-8BFA-4EEB-80AE-0EC510D98586}" srcOrd="3" destOrd="0" presId="urn:microsoft.com/office/officeart/2005/8/layout/vList2"/>
    <dgm:cxn modelId="{D6E63684-1083-48A3-B3AF-8FA8BFE6DB70}" type="presParOf" srcId="{D4D0921E-F7F1-480C-A31B-D4E757F12A67}" destId="{6C31335D-C686-493F-B84D-04479C63E041}" srcOrd="4" destOrd="0" presId="urn:microsoft.com/office/officeart/2005/8/layout/vList2"/>
    <dgm:cxn modelId="{499AAC3E-096B-436D-BF1A-148732E5498F}" type="presParOf" srcId="{D4D0921E-F7F1-480C-A31B-D4E757F12A67}" destId="{A7B50E60-4035-4D5B-AE21-04C057EC219E}" srcOrd="5" destOrd="0" presId="urn:microsoft.com/office/officeart/2005/8/layout/vList2"/>
    <dgm:cxn modelId="{A0C92502-7A05-4AD9-B93A-D8BF58229129}" type="presParOf" srcId="{D4D0921E-F7F1-480C-A31B-D4E757F12A67}" destId="{4FCBD203-441A-410F-A451-AD5DBC5D732F}" srcOrd="6" destOrd="0" presId="urn:microsoft.com/office/officeart/2005/8/layout/vList2"/>
    <dgm:cxn modelId="{20A8EF44-12ED-4235-87F9-E5C8B73951F1}" type="presParOf" srcId="{D4D0921E-F7F1-480C-A31B-D4E757F12A67}" destId="{968565AF-3787-4711-B2BD-64C751CA449E}" srcOrd="7" destOrd="0" presId="urn:microsoft.com/office/officeart/2005/8/layout/vList2"/>
    <dgm:cxn modelId="{99E0FD38-2178-482B-B23C-A04692F30063}" type="presParOf" srcId="{D4D0921E-F7F1-480C-A31B-D4E757F12A67}" destId="{22606B3A-29D4-4676-B6DA-BA43E41A1641}" srcOrd="8" destOrd="0" presId="urn:microsoft.com/office/officeart/2005/8/layout/vList2"/>
    <dgm:cxn modelId="{B508A7A8-CEBC-47F2-84D6-74E7BF89042F}" type="presParOf" srcId="{D4D0921E-F7F1-480C-A31B-D4E757F12A67}" destId="{AF250B14-B6AE-4393-AEB2-9F0454094C79}" srcOrd="9" destOrd="0" presId="urn:microsoft.com/office/officeart/2005/8/layout/vList2"/>
    <dgm:cxn modelId="{565FAA5F-E2B2-4B30-AFB9-27F96D07E808}" type="presParOf" srcId="{D4D0921E-F7F1-480C-A31B-D4E757F12A67}" destId="{1F4AB4CA-24D8-4622-875D-30149D50B492}" srcOrd="10" destOrd="0" presId="urn:microsoft.com/office/officeart/2005/8/layout/vList2"/>
    <dgm:cxn modelId="{4FA638B8-D35F-4C31-8646-34DCBACC5FEC}" type="presParOf" srcId="{D4D0921E-F7F1-480C-A31B-D4E757F12A67}" destId="{C98076A1-6640-4D53-AFC8-89544D6A974B}" srcOrd="11" destOrd="0" presId="urn:microsoft.com/office/officeart/2005/8/layout/vList2"/>
    <dgm:cxn modelId="{6D9B36BD-F153-4697-8DAF-756FDF2A721E}" type="presParOf" srcId="{D4D0921E-F7F1-480C-A31B-D4E757F12A67}" destId="{5ED6BA9A-80ED-403A-A698-92E2D84ADAB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CEDAF8-590D-49B6-9A42-235A831A36F4}">
      <dsp:nvSpPr>
        <dsp:cNvPr id="0" name=""/>
        <dsp:cNvSpPr/>
      </dsp:nvSpPr>
      <dsp:spPr>
        <a:xfrm>
          <a:off x="0" y="54114"/>
          <a:ext cx="8642350" cy="588203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b="1" kern="1200" dirty="0" err="1"/>
            <a:t>Об’єктивна</a:t>
          </a:r>
          <a:r>
            <a:rPr lang="ru-RU" sz="2500" b="1" kern="1200" dirty="0"/>
            <a:t> сторона:</a:t>
          </a:r>
          <a:endParaRPr lang="ru-RU" sz="2500" kern="1200" dirty="0"/>
        </a:p>
      </dsp:txBody>
      <dsp:txXfrm>
        <a:off x="28714" y="82828"/>
        <a:ext cx="8584922" cy="530775"/>
      </dsp:txXfrm>
    </dsp:sp>
    <dsp:sp modelId="{83573785-19EF-44A6-8598-4ECDACA01EC9}">
      <dsp:nvSpPr>
        <dsp:cNvPr id="0" name=""/>
        <dsp:cNvSpPr/>
      </dsp:nvSpPr>
      <dsp:spPr>
        <a:xfrm>
          <a:off x="0" y="714317"/>
          <a:ext cx="8642350" cy="631339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 err="1"/>
            <a:t>Виготовлення</a:t>
          </a:r>
          <a:r>
            <a:rPr lang="ru-RU" sz="2500" kern="1200" dirty="0"/>
            <a:t>;</a:t>
          </a:r>
        </a:p>
      </dsp:txBody>
      <dsp:txXfrm>
        <a:off x="30819" y="745136"/>
        <a:ext cx="8580712" cy="569701"/>
      </dsp:txXfrm>
    </dsp:sp>
    <dsp:sp modelId="{6C31335D-C686-493F-B84D-04479C63E041}">
      <dsp:nvSpPr>
        <dsp:cNvPr id="0" name=""/>
        <dsp:cNvSpPr/>
      </dsp:nvSpPr>
      <dsp:spPr>
        <a:xfrm>
          <a:off x="0" y="1417657"/>
          <a:ext cx="8642350" cy="700315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 err="1"/>
            <a:t>Зберігання</a:t>
          </a:r>
          <a:r>
            <a:rPr lang="ru-RU" sz="2500" kern="1200" dirty="0"/>
            <a:t>;</a:t>
          </a:r>
        </a:p>
      </dsp:txBody>
      <dsp:txXfrm>
        <a:off x="34187" y="1451844"/>
        <a:ext cx="8573976" cy="631941"/>
      </dsp:txXfrm>
    </dsp:sp>
    <dsp:sp modelId="{4FCBD203-441A-410F-A451-AD5DBC5D732F}">
      <dsp:nvSpPr>
        <dsp:cNvPr id="0" name=""/>
        <dsp:cNvSpPr/>
      </dsp:nvSpPr>
      <dsp:spPr>
        <a:xfrm>
          <a:off x="0" y="2189972"/>
          <a:ext cx="8642350" cy="968906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Придбання;</a:t>
          </a:r>
          <a:endParaRPr lang="ru-RU" sz="2500" kern="1200" dirty="0"/>
        </a:p>
      </dsp:txBody>
      <dsp:txXfrm>
        <a:off x="47298" y="2237270"/>
        <a:ext cx="8547754" cy="874310"/>
      </dsp:txXfrm>
    </dsp:sp>
    <dsp:sp modelId="{22606B3A-29D4-4676-B6DA-BA43E41A1641}">
      <dsp:nvSpPr>
        <dsp:cNvPr id="0" name=""/>
        <dsp:cNvSpPr/>
      </dsp:nvSpPr>
      <dsp:spPr>
        <a:xfrm>
          <a:off x="0" y="3230879"/>
          <a:ext cx="8642350" cy="968906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Перевезення;</a:t>
          </a:r>
          <a:endParaRPr lang="ru-RU" sz="2500" kern="1200" dirty="0"/>
        </a:p>
      </dsp:txBody>
      <dsp:txXfrm>
        <a:off x="47298" y="3278177"/>
        <a:ext cx="8547754" cy="874310"/>
      </dsp:txXfrm>
    </dsp:sp>
    <dsp:sp modelId="{1F4AB4CA-24D8-4622-875D-30149D50B492}">
      <dsp:nvSpPr>
        <dsp:cNvPr id="0" name=""/>
        <dsp:cNvSpPr/>
      </dsp:nvSpPr>
      <dsp:spPr>
        <a:xfrm>
          <a:off x="0" y="4271785"/>
          <a:ext cx="8642350" cy="968906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Пересилання;</a:t>
          </a:r>
          <a:endParaRPr lang="ru-RU" sz="2500" kern="1200" dirty="0"/>
        </a:p>
      </dsp:txBody>
      <dsp:txXfrm>
        <a:off x="47298" y="4319083"/>
        <a:ext cx="8547754" cy="874310"/>
      </dsp:txXfrm>
    </dsp:sp>
    <dsp:sp modelId="{5ED6BA9A-80ED-403A-A698-92E2D84ADAB9}">
      <dsp:nvSpPr>
        <dsp:cNvPr id="0" name=""/>
        <dsp:cNvSpPr/>
      </dsp:nvSpPr>
      <dsp:spPr>
        <a:xfrm>
          <a:off x="0" y="5312691"/>
          <a:ext cx="8642350" cy="968906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 err="1"/>
            <a:t>Збут</a:t>
          </a:r>
          <a:r>
            <a:rPr lang="ru-RU" sz="2500" kern="1200" dirty="0"/>
            <a:t> </a:t>
          </a:r>
          <a:r>
            <a:rPr lang="ru-RU" sz="2500" kern="1200" dirty="0" err="1"/>
            <a:t>хоча</a:t>
          </a:r>
          <a:r>
            <a:rPr lang="ru-RU" sz="2500" kern="1200" dirty="0"/>
            <a:t> б одного, </a:t>
          </a:r>
          <a:r>
            <a:rPr lang="ru-RU" sz="2500" kern="1200" dirty="0" err="1"/>
            <a:t>будь-якого</a:t>
          </a:r>
          <a:r>
            <a:rPr lang="ru-RU" sz="2500" kern="1200" dirty="0"/>
            <a:t> </a:t>
          </a:r>
          <a:r>
            <a:rPr lang="ru-RU" sz="2500" kern="1200" dirty="0" err="1"/>
            <a:t>із</a:t>
          </a:r>
          <a:r>
            <a:rPr lang="ru-RU" sz="2500" kern="1200" dirty="0"/>
            <a:t> </a:t>
          </a:r>
          <a:r>
            <a:rPr lang="ru-RU" sz="2500" kern="1200" dirty="0" err="1"/>
            <a:t>підроблених</a:t>
          </a:r>
          <a:r>
            <a:rPr lang="ru-RU" sz="2500" kern="1200" dirty="0"/>
            <a:t> </a:t>
          </a:r>
          <a:r>
            <a:rPr lang="ru-RU" sz="2500" kern="1200" dirty="0" err="1"/>
            <a:t>предметів</a:t>
          </a:r>
          <a:r>
            <a:rPr lang="ru-RU" sz="2500" kern="1200" dirty="0"/>
            <a:t>, </a:t>
          </a:r>
          <a:r>
            <a:rPr lang="ru-RU" sz="2500" kern="1200" dirty="0" err="1"/>
            <a:t>вказаних</a:t>
          </a:r>
          <a:r>
            <a:rPr lang="ru-RU" sz="2500" kern="1200" dirty="0"/>
            <a:t> в </a:t>
          </a:r>
          <a:r>
            <a:rPr lang="ru-RU" sz="2500" kern="1200" dirty="0" err="1"/>
            <a:t>цій</a:t>
          </a:r>
          <a:r>
            <a:rPr lang="ru-RU" sz="2500" kern="1200" dirty="0"/>
            <a:t> же </a:t>
          </a:r>
          <a:r>
            <a:rPr lang="ru-RU" sz="2500" kern="1200" dirty="0" err="1"/>
            <a:t>диспозиції</a:t>
          </a:r>
          <a:endParaRPr lang="ru-RU" sz="2500" kern="1200" dirty="0"/>
        </a:p>
      </dsp:txBody>
      <dsp:txXfrm>
        <a:off x="47298" y="5359989"/>
        <a:ext cx="8547754" cy="874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03691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КРИМІНАЛЬНІ ПРАВОПОРУШЕННЯ У СФЕРІ ГОСПОДАРСЬКОЇ ДІЯЛЬНОСТ</a:t>
            </a:r>
            <a:r>
              <a:rPr lang="uk-UA" sz="3600" b="1" dirty="0">
                <a:solidFill>
                  <a:schemeClr val="tx1"/>
                </a:solidFill>
              </a:rPr>
              <a:t>І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229600" cy="1470025"/>
          </a:xfrm>
        </p:spPr>
        <p:txBody>
          <a:bodyPr>
            <a:normAutofit/>
          </a:bodyPr>
          <a:lstStyle/>
          <a:p>
            <a:r>
              <a:rPr lang="uk-UA" b="1" dirty="0"/>
              <a:t>   ТЕМА 8</a:t>
            </a:r>
            <a:endParaRPr lang="ru-RU" dirty="0"/>
          </a:p>
        </p:txBody>
      </p:sp>
      <p:pic>
        <p:nvPicPr>
          <p:cNvPr id="11266" name="Picture 2" descr="ÐÐ°ÑÑÐ¸Ð½ÐºÐ¸ Ð¿Ð¾ Ð·Ð°Ð¿ÑÐ¾ÑÑ ÑÐ¸ÐºÑÐ¸Ð²Ð½Ð¾Ðµ Ð¿ÑÐµÐ´Ð¿ÑÐ¸Ð½Ð¸Ð¼Ð°ÑÐµÐ»ÑÑÑÐ²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5360"/>
            <a:ext cx="2448272" cy="2578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08712"/>
          </a:xfrm>
        </p:spPr>
        <p:txBody>
          <a:bodyPr/>
          <a:lstStyle/>
          <a:p>
            <a:pPr lvl="0">
              <a:buNone/>
            </a:pPr>
            <a:r>
              <a:rPr lang="ru-RU" b="1" dirty="0"/>
              <a:t>2.</a:t>
            </a:r>
            <a:r>
              <a:rPr lang="uk-UA" b="1" dirty="0"/>
              <a:t>Виготовлення, зберігання, придбання, перевезення, пересилання, ввезення в Україну з метою використання при продажу товарів, збуту або збут підроблених грошей, державних цінних паперів, що існують у паперовій формі, білетів державної лотереї, марок акцизного податку чи голографічних захисних елементів </a:t>
            </a:r>
            <a:endParaRPr lang="ru-RU" b="1" dirty="0"/>
          </a:p>
          <a:p>
            <a:endParaRPr lang="ru-RU" dirty="0"/>
          </a:p>
        </p:txBody>
      </p:sp>
      <p:pic>
        <p:nvPicPr>
          <p:cNvPr id="32770" name="Picture 2" descr="C:\Users\lenvo\Desktop\0870f68407b8d4722eb7f97c1e6f057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068960"/>
            <a:ext cx="4302365" cy="2736304"/>
          </a:xfrm>
          <a:prstGeom prst="rect">
            <a:avLst/>
          </a:prstGeom>
          <a:noFill/>
        </p:spPr>
      </p:pic>
      <p:pic>
        <p:nvPicPr>
          <p:cNvPr id="32771" name="Picture 3" descr="C:\Users\lenvo\Desktop\4142857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4077072"/>
            <a:ext cx="5446423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12961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b="1" dirty="0" err="1"/>
              <a:t>Безпосередній</a:t>
            </a:r>
            <a:r>
              <a:rPr lang="ru-RU" b="1" dirty="0"/>
              <a:t> </a:t>
            </a:r>
            <a:r>
              <a:rPr lang="ru-RU" b="1" dirty="0" err="1"/>
              <a:t>об’єкт</a:t>
            </a:r>
            <a:r>
              <a:rPr lang="ru-RU" b="1" dirty="0"/>
              <a:t> - </a:t>
            </a:r>
            <a:r>
              <a:rPr lang="ru-RU" dirty="0"/>
              <a:t>установлений </a:t>
            </a:r>
            <a:r>
              <a:rPr lang="ru-RU" dirty="0" err="1"/>
              <a:t>законодавством</a:t>
            </a:r>
            <a:r>
              <a:rPr lang="ru-RU" dirty="0"/>
              <a:t> порядок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кредитно-грошової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420888"/>
            <a:ext cx="8640960" cy="41764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2400" b="1" dirty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Предмет</a:t>
            </a:r>
            <a:r>
              <a:rPr lang="uk-UA" sz="2400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:</a:t>
            </a:r>
            <a:endParaRPr lang="ru-RU" sz="2400" dirty="0">
              <a:solidFill>
                <a:schemeClr val="tx1"/>
              </a:solidFill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ru-RU" sz="2400" b="1" i="1" dirty="0" err="1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національна</a:t>
            </a:r>
            <a:r>
              <a:rPr lang="ru-RU" sz="2400" b="1" i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валюта </a:t>
            </a:r>
            <a:r>
              <a:rPr lang="ru-RU" sz="2400" b="1" i="1" dirty="0" err="1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тобто</a:t>
            </a:r>
            <a:r>
              <a:rPr lang="ru-RU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грошова</a:t>
            </a:r>
            <a:r>
              <a:rPr lang="ru-RU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одиниця</a:t>
            </a:r>
            <a:r>
              <a:rPr lang="ru-RU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України</a:t>
            </a:r>
            <a:r>
              <a:rPr lang="uk-UA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у виді банкнот чи металевої монети</a:t>
            </a:r>
            <a:r>
              <a:rPr lang="ru-RU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;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ru-RU" sz="2400" b="1" i="1" dirty="0" err="1"/>
              <a:t>іноземна</a:t>
            </a:r>
            <a:r>
              <a:rPr lang="ru-RU" sz="2400" b="1" i="1" dirty="0"/>
              <a:t> валюта </a:t>
            </a:r>
            <a:r>
              <a:rPr lang="ru-RU" sz="2400" dirty="0"/>
              <a:t>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грошові</a:t>
            </a:r>
            <a:r>
              <a:rPr lang="ru-RU" sz="2400" dirty="0"/>
              <a:t> знаки </a:t>
            </a:r>
            <a:r>
              <a:rPr lang="ru-RU" sz="2400" dirty="0" err="1"/>
              <a:t>будь-якої</a:t>
            </a:r>
            <a:r>
              <a:rPr lang="ru-RU" sz="2400" dirty="0"/>
              <a:t> </a:t>
            </a:r>
            <a:r>
              <a:rPr lang="ru-RU" sz="2400" dirty="0" err="1"/>
              <a:t>іноземної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 у </a:t>
            </a:r>
            <a:r>
              <a:rPr lang="ru-RU" sz="2400" dirty="0" err="1"/>
              <a:t>вигляді</a:t>
            </a:r>
            <a:r>
              <a:rPr lang="ru-RU" sz="2400" dirty="0"/>
              <a:t> банкнот, </a:t>
            </a:r>
            <a:r>
              <a:rPr lang="ru-RU" sz="2400" dirty="0" err="1"/>
              <a:t>казначейських</a:t>
            </a:r>
            <a:r>
              <a:rPr lang="ru-RU" sz="2400" dirty="0"/>
              <a:t> </a:t>
            </a:r>
            <a:r>
              <a:rPr lang="ru-RU" sz="2400" dirty="0" err="1"/>
              <a:t>білетів</a:t>
            </a:r>
            <a:r>
              <a:rPr lang="ru-RU" sz="2400" dirty="0"/>
              <a:t>, монет,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перебувають</a:t>
            </a:r>
            <a:r>
              <a:rPr lang="ru-RU" sz="2400" dirty="0"/>
              <a:t> у </a:t>
            </a:r>
            <a:r>
              <a:rPr lang="ru-RU" sz="2400" dirty="0" err="1"/>
              <a:t>обігу</a:t>
            </a:r>
            <a:r>
              <a:rPr lang="ru-RU" sz="2400" dirty="0"/>
              <a:t> та </a:t>
            </a:r>
            <a:r>
              <a:rPr lang="ru-RU" sz="2400" dirty="0" err="1"/>
              <a:t>є</a:t>
            </a:r>
            <a:r>
              <a:rPr lang="ru-RU" sz="2400" dirty="0"/>
              <a:t> </a:t>
            </a:r>
            <a:r>
              <a:rPr lang="ru-RU" sz="2400" dirty="0" err="1"/>
              <a:t>законним</a:t>
            </a:r>
            <a:r>
              <a:rPr lang="ru-RU" sz="2400" dirty="0"/>
              <a:t> </a:t>
            </a:r>
            <a:r>
              <a:rPr lang="ru-RU" sz="2400" dirty="0" err="1"/>
              <a:t>платіжним</a:t>
            </a:r>
            <a:r>
              <a:rPr lang="ru-RU" sz="2400" dirty="0"/>
              <a:t> </a:t>
            </a:r>
            <a:r>
              <a:rPr lang="ru-RU" sz="2400" dirty="0" err="1"/>
              <a:t>засобом</a:t>
            </a:r>
            <a:r>
              <a:rPr lang="ru-RU" sz="2400" dirty="0"/>
              <a:t> на </a:t>
            </a:r>
            <a:r>
              <a:rPr lang="ru-RU" sz="2400" dirty="0" err="1"/>
              <a:t>території</a:t>
            </a:r>
            <a:r>
              <a:rPr lang="ru-RU" sz="2400" dirty="0"/>
              <a:t> </a:t>
            </a:r>
            <a:r>
              <a:rPr lang="ru-RU" sz="2400" dirty="0" err="1"/>
              <a:t>іноземної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вилучені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обігу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вилучаються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нього</a:t>
            </a:r>
            <a:r>
              <a:rPr lang="ru-RU" sz="2400" dirty="0"/>
              <a:t>, </a:t>
            </a:r>
            <a:r>
              <a:rPr lang="ru-RU" sz="2400" dirty="0" err="1"/>
              <a:t>але</a:t>
            </a:r>
            <a:r>
              <a:rPr lang="ru-RU" sz="2400" dirty="0"/>
              <a:t> </a:t>
            </a:r>
            <a:r>
              <a:rPr lang="ru-RU" sz="2400" dirty="0" err="1"/>
              <a:t>підлягають</a:t>
            </a:r>
            <a:r>
              <a:rPr lang="ru-RU" sz="2400" dirty="0"/>
              <a:t> </a:t>
            </a:r>
            <a:r>
              <a:rPr lang="ru-RU" sz="2400" dirty="0" err="1"/>
              <a:t>обміну</a:t>
            </a:r>
            <a:r>
              <a:rPr lang="ru-RU" sz="2400" dirty="0"/>
              <a:t> на </a:t>
            </a:r>
            <a:r>
              <a:rPr lang="ru-RU" sz="2400" dirty="0" err="1"/>
              <a:t>грошові</a:t>
            </a:r>
            <a:r>
              <a:rPr lang="ru-RU" sz="2400" dirty="0"/>
              <a:t> знаки, </a:t>
            </a:r>
            <a:r>
              <a:rPr lang="ru-RU" sz="2400" dirty="0" err="1"/>
              <a:t>які</a:t>
            </a:r>
            <a:r>
              <a:rPr lang="ru-RU" sz="2400" dirty="0"/>
              <a:t> введено в </a:t>
            </a:r>
            <a:r>
              <a:rPr lang="ru-RU" sz="2400" dirty="0" err="1"/>
              <a:t>обіг</a:t>
            </a:r>
            <a:r>
              <a:rPr lang="ru-RU" sz="2400" dirty="0"/>
              <a:t> (</a:t>
            </a:r>
            <a:r>
              <a:rPr lang="ru-RU" sz="2400" dirty="0" err="1"/>
              <a:t>це</a:t>
            </a:r>
            <a:r>
              <a:rPr lang="ru-RU" sz="2400" dirty="0"/>
              <a:t> ж </a:t>
            </a:r>
            <a:r>
              <a:rPr lang="ru-RU" sz="2400" dirty="0" err="1"/>
              <a:t>стосується</a:t>
            </a:r>
            <a:r>
              <a:rPr lang="ru-RU" sz="2400" dirty="0"/>
              <a:t> і </a:t>
            </a:r>
            <a:r>
              <a:rPr lang="ru-RU" sz="2400" dirty="0" err="1"/>
              <a:t>номінальної</a:t>
            </a:r>
            <a:r>
              <a:rPr lang="ru-RU" sz="2400" dirty="0"/>
              <a:t> </a:t>
            </a:r>
            <a:r>
              <a:rPr lang="ru-RU" sz="2400" dirty="0" err="1"/>
              <a:t>валюти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);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</a:pPr>
            <a:endParaRPr lang="ru-RU" sz="24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640960" cy="65527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400" dirty="0"/>
              <a:t>3) </a:t>
            </a:r>
            <a:r>
              <a:rPr lang="uk-UA" sz="2400" b="1" i="1" dirty="0"/>
              <a:t>державні цінні папери </a:t>
            </a:r>
            <a:r>
              <a:rPr lang="uk-UA" sz="2400" dirty="0"/>
              <a:t>– державні цінні папери – державні облігації України, казначейські зобов’язання України, фінансові казначейські векселі, державні деривативи (Закон України «Про ринки капіталу та організовані товарні ринки» від 23.02.2006 р. № 3480-</a:t>
            </a:r>
            <a:r>
              <a:rPr lang="en-US" sz="2400" dirty="0"/>
              <a:t>IV.)</a:t>
            </a:r>
            <a:r>
              <a:rPr lang="ru-RU" sz="2400" dirty="0"/>
              <a:t>;</a:t>
            </a:r>
          </a:p>
          <a:p>
            <a:pPr marL="0" indent="0" algn="just">
              <a:buNone/>
            </a:pPr>
            <a:r>
              <a:rPr lang="uk-UA" sz="2400" dirty="0"/>
              <a:t>4) </a:t>
            </a:r>
            <a:r>
              <a:rPr lang="ru-RU" sz="2400" b="1" i="1" dirty="0" err="1"/>
              <a:t>білети</a:t>
            </a:r>
            <a:r>
              <a:rPr lang="ru-RU" sz="2400" b="1" i="1" dirty="0"/>
              <a:t> </a:t>
            </a:r>
            <a:r>
              <a:rPr lang="ru-RU" sz="2400" b="1" i="1" dirty="0" err="1"/>
              <a:t>державних</a:t>
            </a:r>
            <a:r>
              <a:rPr lang="ru-RU" sz="2400" b="1" i="1" dirty="0"/>
              <a:t> лотерей </a:t>
            </a:r>
            <a:r>
              <a:rPr lang="ru-RU" sz="2400" dirty="0"/>
              <a:t>– бланк документа </a:t>
            </a:r>
            <a:r>
              <a:rPr lang="ru-RU" sz="2400" dirty="0" err="1"/>
              <a:t>суворого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виготовлений</a:t>
            </a:r>
            <a:r>
              <a:rPr lang="ru-RU" sz="2400" dirty="0"/>
              <a:t> за </a:t>
            </a:r>
            <a:r>
              <a:rPr lang="ru-RU" sz="2400" dirty="0" err="1"/>
              <a:t>ліцензією</a:t>
            </a:r>
            <a:r>
              <a:rPr lang="ru-RU" sz="2400" dirty="0"/>
              <a:t> МФУ від </a:t>
            </a:r>
            <a:r>
              <a:rPr lang="ru-RU" sz="2400" dirty="0" err="1"/>
              <a:t>імені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 як </a:t>
            </a:r>
            <a:r>
              <a:rPr lang="ru-RU" sz="2400" dirty="0" err="1"/>
              <a:t>емітента</a:t>
            </a:r>
            <a:r>
              <a:rPr lang="ru-RU" sz="2400" dirty="0"/>
              <a:t> </a:t>
            </a:r>
            <a:r>
              <a:rPr lang="ru-RU" sz="2400" dirty="0" err="1"/>
              <a:t>випуску</a:t>
            </a:r>
            <a:r>
              <a:rPr lang="ru-RU" sz="2400" dirty="0"/>
              <a:t> і </a:t>
            </a:r>
            <a:r>
              <a:rPr lang="ru-RU" sz="2400" dirty="0" err="1"/>
              <a:t>дає</a:t>
            </a:r>
            <a:r>
              <a:rPr lang="ru-RU" sz="2400" dirty="0"/>
              <a:t> право на участь у </a:t>
            </a:r>
            <a:r>
              <a:rPr lang="ru-RU" sz="2400" dirty="0" err="1"/>
              <a:t>розіграші</a:t>
            </a:r>
            <a:r>
              <a:rPr lang="ru-RU" sz="2400" dirty="0"/>
              <a:t> призового фонду </a:t>
            </a:r>
            <a:r>
              <a:rPr lang="ru-RU" sz="2400" dirty="0" err="1"/>
              <a:t>лотереї</a:t>
            </a:r>
            <a:r>
              <a:rPr lang="ru-RU" sz="2400" dirty="0"/>
              <a:t> і, в </a:t>
            </a:r>
            <a:r>
              <a:rPr lang="ru-RU" sz="2400" dirty="0" err="1"/>
              <a:t>разі</a:t>
            </a:r>
            <a:r>
              <a:rPr lang="ru-RU" sz="2400" dirty="0"/>
              <a:t> </a:t>
            </a:r>
            <a:r>
              <a:rPr lang="ru-RU" sz="2400" dirty="0" err="1"/>
              <a:t>виграшу</a:t>
            </a:r>
            <a:r>
              <a:rPr lang="ru-RU" sz="2400" dirty="0"/>
              <a:t>, </a:t>
            </a:r>
            <a:r>
              <a:rPr lang="ru-RU" sz="2400" dirty="0" err="1"/>
              <a:t>є</a:t>
            </a:r>
            <a:r>
              <a:rPr lang="ru-RU" sz="2400" dirty="0"/>
              <a:t> </a:t>
            </a:r>
            <a:r>
              <a:rPr lang="ru-RU" sz="2400" dirty="0" err="1"/>
              <a:t>підставою</a:t>
            </a:r>
            <a:r>
              <a:rPr lang="ru-RU" sz="2400" dirty="0"/>
              <a:t> для </a:t>
            </a:r>
            <a:r>
              <a:rPr lang="ru-RU" sz="2400" dirty="0" err="1"/>
              <a:t>одержання</a:t>
            </a:r>
            <a:r>
              <a:rPr lang="ru-RU" sz="2400" dirty="0"/>
              <a:t> </a:t>
            </a:r>
            <a:r>
              <a:rPr lang="ru-RU" sz="2400" dirty="0" err="1"/>
              <a:t>виграшу</a:t>
            </a:r>
            <a:r>
              <a:rPr lang="ru-RU" sz="2400" dirty="0"/>
              <a:t>;</a:t>
            </a:r>
          </a:p>
          <a:p>
            <a:pPr marL="0" indent="0" algn="just">
              <a:buNone/>
              <a:tabLst>
                <a:tab pos="0" algn="l"/>
              </a:tabLst>
            </a:pPr>
            <a:r>
              <a:rPr lang="uk-UA" sz="2400" dirty="0"/>
              <a:t>5</a:t>
            </a:r>
            <a:r>
              <a:rPr lang="ru-RU" sz="2400" dirty="0"/>
              <a:t>) </a:t>
            </a:r>
            <a:r>
              <a:rPr lang="ru-RU" sz="2400" b="1" i="1" dirty="0"/>
              <a:t>марки акцизного </a:t>
            </a:r>
            <a:r>
              <a:rPr lang="ru-RU" sz="2400" b="1" i="1" dirty="0" err="1"/>
              <a:t>податку</a:t>
            </a:r>
            <a:r>
              <a:rPr lang="uk-UA" sz="2400" b="1" i="1" dirty="0"/>
              <a:t> </a:t>
            </a:r>
            <a:r>
              <a:rPr lang="uk-UA" sz="2400" dirty="0"/>
              <a:t>- </a:t>
            </a:r>
            <a:r>
              <a:rPr lang="ru-RU" sz="2400" dirty="0" err="1"/>
              <a:t>спеціальний</a:t>
            </a:r>
            <a:r>
              <a:rPr lang="ru-RU" sz="2400" dirty="0"/>
              <a:t> знак для </a:t>
            </a:r>
            <a:r>
              <a:rPr lang="ru-RU" sz="2400" dirty="0" err="1"/>
              <a:t>маркування</a:t>
            </a:r>
            <a:r>
              <a:rPr lang="ru-RU" sz="2400" dirty="0"/>
              <a:t> </a:t>
            </a:r>
            <a:r>
              <a:rPr lang="ru-RU" sz="2400" dirty="0" err="1"/>
              <a:t>алкогольних</a:t>
            </a:r>
            <a:r>
              <a:rPr lang="ru-RU" sz="2400" dirty="0"/>
              <a:t> </a:t>
            </a:r>
            <a:r>
              <a:rPr lang="ru-RU" sz="2400" dirty="0" err="1"/>
              <a:t>напоїв</a:t>
            </a:r>
            <a:r>
              <a:rPr lang="ru-RU" sz="2400" dirty="0"/>
              <a:t> та </a:t>
            </a:r>
            <a:r>
              <a:rPr lang="ru-RU" sz="2400" dirty="0" err="1"/>
              <a:t>тютюнових</a:t>
            </a:r>
            <a:r>
              <a:rPr lang="ru-RU" sz="2400" dirty="0"/>
              <a:t> </a:t>
            </a:r>
            <a:r>
              <a:rPr lang="ru-RU" sz="2400" dirty="0" err="1"/>
              <a:t>виробів</a:t>
            </a:r>
            <a:r>
              <a:rPr lang="ru-RU" sz="2400" dirty="0"/>
              <a:t>, </a:t>
            </a:r>
            <a:r>
              <a:rPr lang="ru-RU" sz="2400" dirty="0" err="1"/>
              <a:t>віднесений</a:t>
            </a:r>
            <a:r>
              <a:rPr lang="ru-RU" sz="2400" dirty="0"/>
              <a:t> до </a:t>
            </a:r>
            <a:r>
              <a:rPr lang="ru-RU" sz="2400" dirty="0" err="1"/>
              <a:t>документів</a:t>
            </a:r>
            <a:r>
              <a:rPr lang="ru-RU" sz="2400" dirty="0"/>
              <a:t> </a:t>
            </a:r>
            <a:r>
              <a:rPr lang="ru-RU" sz="2400" dirty="0" err="1"/>
              <a:t>суворого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підтверджує</a:t>
            </a:r>
            <a:r>
              <a:rPr lang="ru-RU" sz="2400" dirty="0"/>
              <a:t> </a:t>
            </a:r>
            <a:r>
              <a:rPr lang="ru-RU" sz="2400" dirty="0" err="1"/>
              <a:t>сплату</a:t>
            </a:r>
            <a:r>
              <a:rPr lang="ru-RU" sz="2400" dirty="0"/>
              <a:t> акцизного </a:t>
            </a:r>
            <a:r>
              <a:rPr lang="ru-RU" sz="2400" dirty="0" err="1"/>
              <a:t>податку</a:t>
            </a:r>
            <a:r>
              <a:rPr lang="ru-RU" sz="2400" dirty="0"/>
              <a:t>, </a:t>
            </a:r>
            <a:r>
              <a:rPr lang="ru-RU" sz="2400" dirty="0" err="1"/>
              <a:t>легальність</a:t>
            </a:r>
            <a:r>
              <a:rPr lang="ru-RU" sz="2400" dirty="0"/>
              <a:t> </a:t>
            </a:r>
            <a:r>
              <a:rPr lang="ru-RU" sz="2400" dirty="0" err="1"/>
              <a:t>ввезення</a:t>
            </a:r>
            <a:r>
              <a:rPr lang="ru-RU" sz="2400" dirty="0"/>
              <a:t> та </a:t>
            </a:r>
            <a:r>
              <a:rPr lang="ru-RU" sz="2400" dirty="0" err="1"/>
              <a:t>реалізації</a:t>
            </a:r>
            <a:r>
              <a:rPr lang="ru-RU" sz="2400" dirty="0"/>
              <a:t> на </a:t>
            </a:r>
            <a:r>
              <a:rPr lang="ru-RU" sz="2400" dirty="0" err="1"/>
              <a:t>території</a:t>
            </a:r>
            <a:r>
              <a:rPr lang="ru-RU" sz="2400" dirty="0"/>
              <a:t> </a:t>
            </a:r>
            <a:r>
              <a:rPr lang="ru-RU" sz="2400" dirty="0" err="1"/>
              <a:t>цих</a:t>
            </a:r>
            <a:r>
              <a:rPr lang="ru-RU" sz="2400" dirty="0"/>
              <a:t> </a:t>
            </a:r>
            <a:r>
              <a:rPr lang="ru-RU" sz="2400" dirty="0" err="1"/>
              <a:t>виробів</a:t>
            </a:r>
            <a:r>
              <a:rPr lang="ru-RU" sz="2400" dirty="0"/>
              <a:t>;</a:t>
            </a:r>
          </a:p>
          <a:p>
            <a:pPr marL="0" indent="0" algn="just">
              <a:buNone/>
              <a:tabLst>
                <a:tab pos="0" algn="l"/>
              </a:tabLst>
            </a:pPr>
            <a:r>
              <a:rPr lang="uk-UA" sz="2400" dirty="0"/>
              <a:t>6) </a:t>
            </a:r>
            <a:r>
              <a:rPr lang="uk-UA" sz="2400" b="1" i="1" dirty="0"/>
              <a:t>голографічні захисні елементи </a:t>
            </a:r>
            <a:r>
              <a:rPr lang="uk-UA" sz="2400" dirty="0"/>
              <a:t>- спеціальний знак призначений для маркування носіїв інформації, документів і товарів з метою підтвердження її справжності, авторства тощо, виконаний із використанням технологій, що роблять неможливим його несанкціоноване відтворення.</a:t>
            </a: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50825" y="188913"/>
          <a:ext cx="8642350" cy="6335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12241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dirty="0"/>
              <a:t>- </a:t>
            </a:r>
            <a:r>
              <a:rPr lang="ru-RU" dirty="0" err="1"/>
              <a:t>умисна</a:t>
            </a:r>
            <a:r>
              <a:rPr lang="ru-RU" dirty="0"/>
              <a:t> форма вини у </a:t>
            </a:r>
            <a:r>
              <a:rPr lang="ru-RU" dirty="0" err="1"/>
              <a:t>виді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r>
              <a:rPr lang="ru-RU" dirty="0"/>
              <a:t> та </a:t>
            </a:r>
            <a:r>
              <a:rPr lang="ru-RU" dirty="0" err="1"/>
              <a:t>наявністю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мети –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51520" y="2060848"/>
            <a:ext cx="8640960" cy="193899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Суб’єкт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кр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пр.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загальний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фізична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осудна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особа,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що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досягла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16-річного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віку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Це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можуть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бути: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1)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виробники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2)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розповсюджувачі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3)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випадкові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особи.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251520" y="4797152"/>
            <a:ext cx="8640960" cy="15696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Кваліфіковані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ознаки</a:t>
            </a:r>
            <a:r>
              <a:rPr lang="ru-RU" sz="2400" dirty="0"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ч. 2 ст. 199 КК )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а) повторно;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б) за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попередньою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змовою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групою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осіб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;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в) у великому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розмірі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1700808"/>
            <a:ext cx="7772400" cy="331236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ru-RU" b="1" dirty="0"/>
              <a:t>Особливо </a:t>
            </a:r>
            <a:r>
              <a:rPr lang="ru-RU" b="1" dirty="0" err="1"/>
              <a:t>кваліфіковані</a:t>
            </a:r>
            <a:r>
              <a:rPr lang="ru-RU" b="1" dirty="0"/>
              <a:t> </a:t>
            </a:r>
            <a:r>
              <a:rPr lang="ru-RU" b="1" dirty="0" err="1"/>
              <a:t>склади</a:t>
            </a:r>
            <a:r>
              <a:rPr lang="ru-RU" b="1" dirty="0"/>
              <a:t> </a:t>
            </a:r>
            <a:r>
              <a:rPr lang="ru-RU" b="1" dirty="0" err="1"/>
              <a:t>кр</a:t>
            </a:r>
            <a:r>
              <a:rPr lang="ru-RU" b="1" dirty="0"/>
              <a:t>. пр.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в ч. 3 ст. 199 КК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вказані</a:t>
            </a:r>
            <a:r>
              <a:rPr lang="ru-RU" dirty="0"/>
              <a:t> в </a:t>
            </a:r>
            <a:r>
              <a:rPr lang="ru-RU" dirty="0" err="1"/>
              <a:t>диспозиції</a:t>
            </a:r>
            <a:r>
              <a:rPr lang="ru-RU" dirty="0"/>
              <a:t> ч.1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</a:t>
            </a:r>
          </a:p>
          <a:p>
            <a:pPr algn="just"/>
            <a:r>
              <a:rPr lang="ru-RU" dirty="0" err="1"/>
              <a:t>організованою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</a:p>
          <a:p>
            <a:pPr algn="just"/>
            <a:r>
              <a:rPr lang="ru-RU" dirty="0"/>
              <a:t>в особливо великому </a:t>
            </a:r>
            <a:r>
              <a:rPr lang="ru-RU" dirty="0" err="1"/>
              <a:t>розмірі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сума </a:t>
            </a:r>
            <a:r>
              <a:rPr lang="ru-RU" dirty="0" err="1"/>
              <a:t>підробки</a:t>
            </a:r>
            <a:r>
              <a:rPr lang="ru-RU" dirty="0"/>
              <a:t> у 400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неоподаткований</a:t>
            </a:r>
            <a:r>
              <a:rPr lang="ru-RU" dirty="0"/>
              <a:t> </a:t>
            </a:r>
            <a:r>
              <a:rPr lang="ru-RU" dirty="0" err="1"/>
              <a:t>мінімум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)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568952" cy="6408712"/>
          </a:xfrm>
        </p:spPr>
        <p:txBody>
          <a:bodyPr/>
          <a:lstStyle/>
          <a:p>
            <a:pPr lvl="0">
              <a:buNone/>
            </a:pPr>
            <a:r>
              <a:rPr lang="ru-RU" b="1" dirty="0"/>
              <a:t>4. </a:t>
            </a:r>
            <a:r>
              <a:rPr lang="ru-RU" b="1" dirty="0" err="1"/>
              <a:t>Незаконне</a:t>
            </a:r>
            <a:r>
              <a:rPr lang="ru-RU" b="1" dirty="0"/>
              <a:t> </a:t>
            </a:r>
            <a:r>
              <a:rPr lang="ru-RU" b="1" dirty="0" err="1"/>
              <a:t>виготовлення</a:t>
            </a:r>
            <a:r>
              <a:rPr lang="ru-RU" b="1" dirty="0"/>
              <a:t>, </a:t>
            </a:r>
            <a:r>
              <a:rPr lang="ru-RU" b="1" dirty="0" err="1"/>
              <a:t>зберігання</a:t>
            </a:r>
            <a:r>
              <a:rPr lang="ru-RU" b="1" dirty="0"/>
              <a:t>, </a:t>
            </a:r>
            <a:r>
              <a:rPr lang="ru-RU" b="1" dirty="0" err="1"/>
              <a:t>збут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транспортування</a:t>
            </a:r>
            <a:r>
              <a:rPr lang="ru-RU" b="1" dirty="0"/>
              <a:t> </a:t>
            </a:r>
            <a:r>
              <a:rPr lang="ru-RU" b="1" dirty="0" err="1"/>
              <a:t>з</a:t>
            </a:r>
            <a:r>
              <a:rPr lang="ru-RU" b="1" dirty="0"/>
              <a:t> метою </a:t>
            </a:r>
            <a:r>
              <a:rPr lang="ru-RU" b="1" dirty="0" err="1"/>
              <a:t>збуту</a:t>
            </a:r>
            <a:r>
              <a:rPr lang="ru-RU" b="1" dirty="0"/>
              <a:t> </a:t>
            </a:r>
            <a:r>
              <a:rPr lang="ru-RU" b="1" dirty="0" err="1"/>
              <a:t>підакцизних</a:t>
            </a:r>
            <a:r>
              <a:rPr lang="ru-RU" b="1" dirty="0"/>
              <a:t> </a:t>
            </a:r>
            <a:r>
              <a:rPr lang="ru-RU" b="1" dirty="0" err="1"/>
              <a:t>товарів</a:t>
            </a:r>
            <a:r>
              <a:rPr lang="ru-RU" b="1" dirty="0"/>
              <a:t> (ст. 204</a:t>
            </a:r>
            <a:r>
              <a:rPr lang="uk-UA" b="1" dirty="0"/>
              <a:t> КК України</a:t>
            </a:r>
            <a:r>
              <a:rPr lang="ru-RU" b="1" dirty="0"/>
              <a:t>)</a:t>
            </a:r>
            <a:r>
              <a:rPr lang="uk-UA" b="1" dirty="0"/>
              <a:t>.</a:t>
            </a:r>
            <a:endParaRPr lang="ru-RU" b="1" dirty="0"/>
          </a:p>
          <a:p>
            <a:pPr>
              <a:buNone/>
            </a:pPr>
            <a:endParaRPr lang="ru-RU" dirty="0"/>
          </a:p>
        </p:txBody>
      </p:sp>
      <p:pic>
        <p:nvPicPr>
          <p:cNvPr id="41986" name="Picture 2" descr="C:\Users\lenvo\Desktop\_275x400_195250_7c12bce00afa849d97634acc876fb6d7093a59c2b4aa0b632ce97146876e06ab14407431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412776"/>
            <a:ext cx="3810000" cy="2619375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251520" y="1484784"/>
            <a:ext cx="4608512" cy="51845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Об’єкт</a:t>
            </a:r>
            <a:r>
              <a:rPr lang="ru-RU" sz="2400" b="1" dirty="0"/>
              <a:t> </a:t>
            </a:r>
            <a:r>
              <a:rPr lang="ru-RU" sz="2400" b="1" dirty="0" err="1"/>
              <a:t>кр</a:t>
            </a:r>
            <a:r>
              <a:rPr lang="ru-RU" sz="2400" b="1" dirty="0"/>
              <a:t>. пр.</a:t>
            </a:r>
            <a:r>
              <a:rPr lang="ru-RU" sz="2400" dirty="0"/>
              <a:t> -</a:t>
            </a:r>
            <a:r>
              <a:rPr lang="ru-RU" sz="2400" dirty="0" err="1"/>
              <a:t>державні</a:t>
            </a:r>
            <a:r>
              <a:rPr lang="ru-RU" sz="2400" dirty="0"/>
              <a:t> </a:t>
            </a:r>
            <a:r>
              <a:rPr lang="ru-RU" sz="2400" dirty="0" err="1"/>
              <a:t>економічні</a:t>
            </a:r>
            <a:r>
              <a:rPr lang="ru-RU" sz="2400" dirty="0"/>
              <a:t> </a:t>
            </a:r>
            <a:r>
              <a:rPr lang="ru-RU" sz="2400" dirty="0" err="1"/>
              <a:t>інтереси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, </a:t>
            </a:r>
            <a:r>
              <a:rPr lang="ru-RU" sz="2400" dirty="0" err="1"/>
              <a:t>пов</a:t>
            </a:r>
            <a:r>
              <a:rPr lang="uk-UA" sz="2400" dirty="0"/>
              <a:t>’</a:t>
            </a:r>
            <a:r>
              <a:rPr lang="ru-RU" sz="2400" dirty="0" err="1"/>
              <a:t>язані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надходженням</a:t>
            </a:r>
            <a:r>
              <a:rPr lang="ru-RU" sz="2400" dirty="0"/>
              <a:t> до державного бюджету </a:t>
            </a:r>
            <a:r>
              <a:rPr lang="ru-RU" sz="2400" dirty="0" err="1"/>
              <a:t>запланованих</a:t>
            </a:r>
            <a:r>
              <a:rPr lang="ru-RU" sz="2400" dirty="0"/>
              <a:t> </a:t>
            </a:r>
            <a:r>
              <a:rPr lang="ru-RU" sz="2400" dirty="0" err="1"/>
              <a:t>грошових</a:t>
            </a:r>
            <a:r>
              <a:rPr lang="ru-RU" sz="2400" dirty="0"/>
              <a:t> </a:t>
            </a:r>
            <a:r>
              <a:rPr lang="ru-RU" sz="2400" dirty="0" err="1"/>
              <a:t>коштів</a:t>
            </a:r>
            <a:r>
              <a:rPr lang="ru-RU" sz="2400" dirty="0"/>
              <a:t> від </a:t>
            </a:r>
            <a:r>
              <a:rPr lang="ru-RU" sz="2400" dirty="0" err="1"/>
              <a:t>виготовлення</a:t>
            </a:r>
            <a:r>
              <a:rPr lang="ru-RU" sz="2400" dirty="0"/>
              <a:t> і </a:t>
            </a:r>
            <a:r>
              <a:rPr lang="ru-RU" sz="2400" dirty="0" err="1"/>
              <a:t>збуту</a:t>
            </a:r>
            <a:r>
              <a:rPr lang="ru-RU" sz="2400" dirty="0"/>
              <a:t> </a:t>
            </a:r>
            <a:r>
              <a:rPr lang="ru-RU" sz="2400" dirty="0" err="1"/>
              <a:t>підакцизних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, </a:t>
            </a:r>
            <a:r>
              <a:rPr lang="ru-RU" sz="2400" dirty="0" err="1"/>
              <a:t>встановлений</a:t>
            </a:r>
            <a:r>
              <a:rPr lang="ru-RU" sz="2400" dirty="0"/>
              <a:t> </a:t>
            </a:r>
            <a:r>
              <a:rPr lang="ru-RU" sz="2400" dirty="0" err="1"/>
              <a:t>законодавством</a:t>
            </a:r>
            <a:r>
              <a:rPr lang="ru-RU" sz="2400" dirty="0"/>
              <a:t> порядок </a:t>
            </a:r>
            <a:r>
              <a:rPr lang="ru-RU" sz="2400" dirty="0" err="1"/>
              <a:t>виготовлення</a:t>
            </a:r>
            <a:r>
              <a:rPr lang="ru-RU" sz="2400" dirty="0"/>
              <a:t> та </a:t>
            </a:r>
            <a:r>
              <a:rPr lang="ru-RU" sz="2400" dirty="0" err="1"/>
              <a:t>обігу</a:t>
            </a:r>
            <a:r>
              <a:rPr lang="ru-RU" sz="2400" dirty="0"/>
              <a:t> </a:t>
            </a:r>
            <a:r>
              <a:rPr lang="ru-RU" sz="2400" dirty="0" err="1"/>
              <a:t>підакцизних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32040" y="4149080"/>
            <a:ext cx="3960440" cy="25202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Безпосередній</a:t>
            </a:r>
            <a:r>
              <a:rPr lang="ru-RU" sz="2400" b="1" dirty="0"/>
              <a:t> </a:t>
            </a:r>
            <a:r>
              <a:rPr lang="ru-RU" sz="2400" b="1" dirty="0" err="1"/>
              <a:t>додатковий</a:t>
            </a:r>
            <a:r>
              <a:rPr lang="ru-RU" sz="2400" b="1" dirty="0"/>
              <a:t> об</a:t>
            </a:r>
            <a:r>
              <a:rPr lang="uk-UA" sz="2400" b="1" dirty="0"/>
              <a:t>’</a:t>
            </a:r>
            <a:r>
              <a:rPr lang="ru-RU" sz="2400" b="1" dirty="0" err="1"/>
              <a:t>єкт</a:t>
            </a:r>
            <a:r>
              <a:rPr lang="ru-RU" sz="2400" b="1" dirty="0"/>
              <a:t> </a:t>
            </a:r>
            <a:r>
              <a:rPr lang="ru-RU" sz="2400" dirty="0"/>
              <a:t>(ч. 3) - </a:t>
            </a:r>
            <a:r>
              <a:rPr lang="ru-RU" sz="2400" dirty="0" err="1"/>
              <a:t>безпека</a:t>
            </a:r>
            <a:r>
              <a:rPr lang="ru-RU" sz="2400" dirty="0"/>
              <a:t> людей,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 та здоров</a:t>
            </a:r>
            <a:r>
              <a:rPr lang="uk-UA" sz="2400" dirty="0"/>
              <a:t>’</a:t>
            </a:r>
            <a:r>
              <a:rPr lang="ru-RU" sz="2400" dirty="0"/>
              <a:t>я, </a:t>
            </a:r>
            <a:r>
              <a:rPr lang="ru-RU" sz="2400" dirty="0" err="1"/>
              <a:t>загрозу</a:t>
            </a:r>
            <a:r>
              <a:rPr lang="ru-RU" sz="2400" dirty="0"/>
              <a:t> </a:t>
            </a:r>
            <a:r>
              <a:rPr lang="ru-RU" sz="2400" dirty="0" err="1"/>
              <a:t>яким</a:t>
            </a:r>
            <a:r>
              <a:rPr lang="ru-RU" sz="2400" dirty="0"/>
              <a:t> вони </a:t>
            </a:r>
            <a:r>
              <a:rPr lang="ru-RU" sz="2400" dirty="0" err="1"/>
              <a:t>утворюють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яким</a:t>
            </a:r>
            <a:r>
              <a:rPr lang="ru-RU" sz="2400" dirty="0"/>
              <a:t> </a:t>
            </a:r>
            <a:r>
              <a:rPr lang="ru-RU" sz="2400" dirty="0" err="1"/>
              <a:t>спричиняють</a:t>
            </a:r>
            <a:r>
              <a:rPr lang="ru-RU" sz="2400" dirty="0"/>
              <a:t> шкоду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3367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60648"/>
            <a:ext cx="8640960" cy="53285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Предмет </a:t>
            </a:r>
            <a:r>
              <a:rPr lang="ru-RU" sz="2400" dirty="0" err="1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кр</a:t>
            </a:r>
            <a:r>
              <a:rPr lang="ru-RU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. пр. :</a:t>
            </a:r>
            <a:endParaRPr lang="ru-RU" sz="2400" dirty="0">
              <a:solidFill>
                <a:schemeClr val="tx1"/>
              </a:solidFill>
              <a:cs typeface="Arial" pitchFamily="34" charset="0"/>
            </a:endParaRPr>
          </a:p>
          <a:p>
            <a:r>
              <a:rPr lang="ru-RU" sz="2400" dirty="0"/>
              <a:t>1) </a:t>
            </a:r>
            <a:r>
              <a:rPr lang="uk-UA" sz="2400" dirty="0" err="1"/>
              <a:t>спит</a:t>
            </a:r>
            <a:r>
              <a:rPr lang="uk-UA" sz="2400" dirty="0"/>
              <a:t> етиловий;</a:t>
            </a:r>
            <a:endParaRPr lang="ru-RU" sz="2400" dirty="0"/>
          </a:p>
          <a:p>
            <a:r>
              <a:rPr lang="uk-UA" sz="2400" dirty="0"/>
              <a:t>2) спиртовий дистилят;</a:t>
            </a:r>
            <a:endParaRPr lang="ru-RU" sz="2400" dirty="0"/>
          </a:p>
          <a:p>
            <a:r>
              <a:rPr lang="uk-UA" sz="2400" dirty="0"/>
              <a:t>3) </a:t>
            </a:r>
            <a:r>
              <a:rPr lang="ru-RU" sz="2400" dirty="0" err="1"/>
              <a:t>алкогольні</a:t>
            </a:r>
            <a:r>
              <a:rPr lang="ru-RU" sz="2400" dirty="0"/>
              <a:t> </a:t>
            </a:r>
            <a:r>
              <a:rPr lang="ru-RU" sz="2400" dirty="0" err="1"/>
              <a:t>напої</a:t>
            </a:r>
            <a:r>
              <a:rPr lang="ru-RU" sz="2400" dirty="0"/>
              <a:t>;</a:t>
            </a:r>
          </a:p>
          <a:p>
            <a:r>
              <a:rPr lang="uk-UA" sz="2400" dirty="0"/>
              <a:t>4) пиво;</a:t>
            </a:r>
            <a:endParaRPr lang="ru-RU" sz="2400" dirty="0"/>
          </a:p>
          <a:p>
            <a:r>
              <a:rPr lang="uk-UA" sz="2400" dirty="0"/>
              <a:t>5</a:t>
            </a:r>
            <a:r>
              <a:rPr lang="ru-RU" sz="2400" dirty="0"/>
              <a:t>) </a:t>
            </a:r>
            <a:r>
              <a:rPr lang="ru-RU" sz="2400" dirty="0" err="1"/>
              <a:t>тютюнові</a:t>
            </a:r>
            <a:r>
              <a:rPr lang="ru-RU" sz="2400" dirty="0"/>
              <a:t> </a:t>
            </a:r>
            <a:r>
              <a:rPr lang="ru-RU" sz="2400" dirty="0" err="1"/>
              <a:t>вироби</a:t>
            </a:r>
            <a:r>
              <a:rPr lang="ru-RU" sz="2400" dirty="0"/>
              <a:t>;</a:t>
            </a:r>
          </a:p>
          <a:p>
            <a:r>
              <a:rPr lang="uk-UA" sz="2400" dirty="0"/>
              <a:t>6) тютюн;</a:t>
            </a:r>
            <a:endParaRPr lang="ru-RU" sz="2400" dirty="0"/>
          </a:p>
          <a:p>
            <a:r>
              <a:rPr lang="uk-UA" sz="2400" dirty="0"/>
              <a:t>7) промислові замінники тютюну;</a:t>
            </a:r>
            <a:endParaRPr lang="ru-RU" sz="2400" dirty="0"/>
          </a:p>
          <a:p>
            <a:r>
              <a:rPr lang="uk-UA" sz="2400" dirty="0"/>
              <a:t>8) пальне;</a:t>
            </a:r>
            <a:endParaRPr lang="ru-RU" sz="2400" dirty="0"/>
          </a:p>
          <a:p>
            <a:r>
              <a:rPr lang="uk-UA" sz="2400" dirty="0"/>
              <a:t>9) інші підакцизні товари.</a:t>
            </a:r>
            <a:endParaRPr lang="ru-RU" sz="2400" dirty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332656"/>
            <a:ext cx="8640960" cy="63367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692696"/>
            <a:ext cx="8075240" cy="5327104"/>
          </a:xfrm>
        </p:spPr>
        <p:txBody>
          <a:bodyPr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800" b="1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Об</a:t>
            </a:r>
            <a:r>
              <a:rPr lang="uk-UA" sz="2800" b="1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ru-RU" sz="2800" b="1" dirty="0" err="1">
                <a:latin typeface="Cambria" pitchFamily="18" charset="0"/>
                <a:ea typeface="Calibri" pitchFamily="34" charset="0"/>
                <a:cs typeface="Times New Roman" pitchFamily="18" charset="0"/>
              </a:rPr>
              <a:t>єктивна</a:t>
            </a:r>
            <a:r>
              <a:rPr lang="ru-RU" sz="2800" b="1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сторона</a:t>
            </a:r>
            <a:r>
              <a:rPr lang="ru-RU" sz="28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ч.1 ст. 204 </a:t>
            </a:r>
            <a:r>
              <a:rPr lang="ru-RU" sz="2800" dirty="0" err="1">
                <a:latin typeface="Cambria" pitchFamily="18" charset="0"/>
                <a:ea typeface="Calibri" pitchFamily="34" charset="0"/>
                <a:cs typeface="Times New Roman" pitchFamily="18" charset="0"/>
              </a:rPr>
              <a:t>полягає</a:t>
            </a:r>
            <a:r>
              <a:rPr lang="ru-RU" sz="28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у таких </a:t>
            </a:r>
            <a:r>
              <a:rPr lang="ru-RU" sz="2800" dirty="0" err="1">
                <a:latin typeface="Cambria" pitchFamily="18" charset="0"/>
                <a:ea typeface="Calibri" pitchFamily="34" charset="0"/>
                <a:cs typeface="Times New Roman" pitchFamily="18" charset="0"/>
              </a:rPr>
              <a:t>діях</a:t>
            </a:r>
            <a:r>
              <a:rPr lang="ru-RU" sz="28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uk-UA" sz="28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800" dirty="0">
              <a:latin typeface="Cambria" pitchFamily="18" charset="0"/>
              <a:cs typeface="Arial" pitchFamily="34" charset="0"/>
            </a:endParaRPr>
          </a:p>
          <a:p>
            <a:pPr>
              <a:buNone/>
            </a:pPr>
            <a:r>
              <a:rPr lang="uk-UA" sz="2800" dirty="0"/>
              <a:t>1) незаконне придбання з метою збуту; </a:t>
            </a:r>
            <a:endParaRPr lang="ru-RU" sz="2800" dirty="0"/>
          </a:p>
          <a:p>
            <a:pPr>
              <a:buNone/>
            </a:pPr>
            <a:r>
              <a:rPr lang="uk-UA" sz="2800" dirty="0"/>
              <a:t>2) зберігання з метою збуту; </a:t>
            </a:r>
            <a:endParaRPr lang="ru-RU" sz="2800" dirty="0"/>
          </a:p>
          <a:p>
            <a:pPr>
              <a:buNone/>
            </a:pPr>
            <a:r>
              <a:rPr lang="uk-UA" sz="2800" dirty="0"/>
              <a:t>3) збут; </a:t>
            </a:r>
            <a:endParaRPr lang="ru-RU" sz="2800" dirty="0"/>
          </a:p>
          <a:p>
            <a:pPr>
              <a:buNone/>
            </a:pPr>
            <a:r>
              <a:rPr lang="uk-UA" sz="2800" dirty="0"/>
              <a:t>4) транспортування з метою збуту незаконно виготовлених предметів </a:t>
            </a:r>
            <a:r>
              <a:rPr lang="uk-UA" sz="2800" dirty="0" err="1"/>
              <a:t>кр</a:t>
            </a:r>
            <a:r>
              <a:rPr lang="uk-UA" sz="2800" dirty="0"/>
              <a:t>. пр.</a:t>
            </a:r>
            <a:endParaRPr lang="ru-RU" sz="28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260648"/>
            <a:ext cx="8568952" cy="28803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err="1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Об’єктивна</a:t>
            </a:r>
            <a:r>
              <a:rPr lang="ru-RU" sz="2400" b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сторону ч. 2 </a:t>
            </a:r>
            <a:r>
              <a:rPr lang="ru-RU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-</a:t>
            </a:r>
            <a:r>
              <a:rPr lang="uk-UA" sz="2400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/>
              <a:t>утвор</a:t>
            </a:r>
            <a:r>
              <a:rPr lang="uk-UA" sz="2400" dirty="0" err="1"/>
              <a:t>ює</a:t>
            </a:r>
            <a:r>
              <a:rPr lang="uk-UA" sz="2400" dirty="0"/>
              <a:t> </a:t>
            </a:r>
            <a:r>
              <a:rPr lang="ru-RU" sz="2400" dirty="0" err="1"/>
              <a:t>незаконне</a:t>
            </a:r>
            <a:r>
              <a:rPr lang="ru-RU" sz="2400" dirty="0"/>
              <a:t> </a:t>
            </a:r>
            <a:r>
              <a:rPr lang="ru-RU" sz="2400" dirty="0" err="1"/>
              <a:t>виготовлення</a:t>
            </a:r>
            <a:r>
              <a:rPr lang="ru-RU" sz="2400" dirty="0"/>
              <a:t> </a:t>
            </a:r>
            <a:r>
              <a:rPr lang="ru-RU" sz="2400" dirty="0" err="1"/>
              <a:t>підакцизних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. </a:t>
            </a:r>
          </a:p>
          <a:p>
            <a:endParaRPr lang="ru-RU" sz="2400" u="sng" dirty="0"/>
          </a:p>
          <a:p>
            <a:r>
              <a:rPr lang="uk-UA" sz="2400" u="sng" dirty="0"/>
              <a:t>Кваліфікаційна ознака:</a:t>
            </a:r>
            <a:r>
              <a:rPr lang="uk-UA" sz="2400" dirty="0"/>
              <a:t> вчинення </a:t>
            </a:r>
            <a:r>
              <a:rPr lang="uk-UA" sz="2400" dirty="0" err="1"/>
              <a:t>кр</a:t>
            </a:r>
            <a:r>
              <a:rPr lang="uk-UA" sz="2400" dirty="0"/>
              <a:t>. пр. особою, яка раніше була засуджена за статтею </a:t>
            </a:r>
            <a:r>
              <a:rPr lang="ru-RU" sz="2400" dirty="0"/>
              <a:t>204 КК </a:t>
            </a:r>
            <a:r>
              <a:rPr lang="ru-RU" sz="2400" dirty="0" err="1"/>
              <a:t>України</a:t>
            </a:r>
            <a:r>
              <a:rPr lang="ru-RU" sz="2400" dirty="0"/>
              <a:t>.</a:t>
            </a:r>
          </a:p>
          <a:p>
            <a:endParaRPr lang="ru-RU" sz="2400" dirty="0"/>
          </a:p>
          <a:p>
            <a:endParaRPr lang="ru-RU" sz="2400" dirty="0"/>
          </a:p>
          <a:p>
            <a:pPr algn="ctr"/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51520" y="3429000"/>
            <a:ext cx="8642350" cy="31683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>
              <a:buNone/>
            </a:pPr>
            <a:r>
              <a:rPr lang="ru-RU" sz="2400" b="1" dirty="0" err="1"/>
              <a:t>Об’єктивну</a:t>
            </a:r>
            <a:r>
              <a:rPr lang="ru-RU" sz="2400" b="1" dirty="0"/>
              <a:t> сторону ч. 3 </a:t>
            </a:r>
            <a:r>
              <a:rPr lang="ru-RU" sz="2400" dirty="0" err="1"/>
              <a:t>утворюють</a:t>
            </a:r>
            <a:r>
              <a:rPr lang="ru-RU" sz="2400" dirty="0"/>
              <a:t>:</a:t>
            </a:r>
          </a:p>
          <a:p>
            <a:pPr>
              <a:buNone/>
            </a:pPr>
            <a:r>
              <a:rPr lang="ru-RU" sz="2400" dirty="0"/>
              <a:t>1) </a:t>
            </a:r>
            <a:r>
              <a:rPr lang="ru-RU" sz="2400" dirty="0" err="1"/>
              <a:t>незаконне</a:t>
            </a:r>
            <a:r>
              <a:rPr lang="ru-RU" sz="2400" dirty="0"/>
              <a:t> </a:t>
            </a:r>
            <a:r>
              <a:rPr lang="ru-RU" sz="2400" dirty="0" err="1"/>
              <a:t>виготовлення</a:t>
            </a:r>
            <a:r>
              <a:rPr lang="ru-RU" sz="2400" dirty="0"/>
              <a:t> </a:t>
            </a:r>
            <a:r>
              <a:rPr lang="ru-RU" sz="2400" dirty="0" err="1"/>
              <a:t>підакцизних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становлять</a:t>
            </a:r>
            <a:r>
              <a:rPr lang="ru-RU" sz="2400" dirty="0"/>
              <a:t> </a:t>
            </a:r>
            <a:r>
              <a:rPr lang="ru-RU" sz="2400" dirty="0" err="1"/>
              <a:t>загрозу</a:t>
            </a:r>
            <a:r>
              <a:rPr lang="ru-RU" sz="2400" dirty="0"/>
              <a:t> для </a:t>
            </a:r>
            <a:r>
              <a:rPr lang="ru-RU" sz="2400" dirty="0" err="1"/>
              <a:t>життя</a:t>
            </a:r>
            <a:r>
              <a:rPr lang="ru-RU" sz="2400" dirty="0"/>
              <a:t> і здоров</a:t>
            </a:r>
            <a:r>
              <a:rPr lang="uk-UA" sz="2400" dirty="0"/>
              <a:t>’</a:t>
            </a:r>
            <a:r>
              <a:rPr lang="ru-RU" sz="2400" dirty="0"/>
              <a:t>я людей;</a:t>
            </a:r>
          </a:p>
          <a:p>
            <a:pPr>
              <a:buNone/>
            </a:pPr>
            <a:r>
              <a:rPr lang="ru-RU" sz="2400" dirty="0"/>
              <a:t>2) </a:t>
            </a:r>
            <a:r>
              <a:rPr lang="ru-RU" sz="2400" dirty="0" err="1"/>
              <a:t>незаконний</a:t>
            </a:r>
            <a:r>
              <a:rPr lang="ru-RU" sz="2400" dirty="0"/>
              <a:t> </a:t>
            </a:r>
            <a:r>
              <a:rPr lang="ru-RU" sz="2400" dirty="0" err="1"/>
              <a:t>збут</a:t>
            </a:r>
            <a:r>
              <a:rPr lang="ru-RU" sz="2400" dirty="0"/>
              <a:t> таких </a:t>
            </a:r>
            <a:r>
              <a:rPr lang="ru-RU" sz="2400" dirty="0" err="1"/>
              <a:t>товарів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призвело</a:t>
            </a:r>
            <a:r>
              <a:rPr lang="ru-RU" sz="2400" dirty="0"/>
              <a:t> до </a:t>
            </a:r>
            <a:r>
              <a:rPr lang="ru-RU" sz="2400" dirty="0" err="1"/>
              <a:t>отруєння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спричинило</a:t>
            </a:r>
            <a:r>
              <a:rPr lang="ru-RU" sz="2400" dirty="0"/>
              <a:t> смерть особи.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336704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buNone/>
            </a:pPr>
            <a:r>
              <a:rPr lang="uk-UA" b="1" dirty="0"/>
              <a:t>План:</a:t>
            </a:r>
            <a:endParaRPr lang="ru-RU" b="1" dirty="0"/>
          </a:p>
          <a:p>
            <a:pPr marL="0" lvl="0" indent="0" algn="just">
              <a:buNone/>
            </a:pPr>
            <a:r>
              <a:rPr lang="ru-RU" dirty="0"/>
              <a:t>1.	</a:t>
            </a:r>
            <a:r>
              <a:rPr lang="ru-RU" dirty="0" err="1"/>
              <a:t>Поняття</a:t>
            </a:r>
            <a:r>
              <a:rPr lang="ru-RU" dirty="0"/>
              <a:t>, </a:t>
            </a:r>
            <a:r>
              <a:rPr lang="ru-RU" dirty="0" err="1"/>
              <a:t>види</a:t>
            </a:r>
            <a:r>
              <a:rPr lang="ru-RU" dirty="0"/>
              <a:t> та </a:t>
            </a:r>
            <a:r>
              <a:rPr lang="ru-RU" dirty="0" err="1"/>
              <a:t>загальна</a:t>
            </a:r>
            <a:r>
              <a:rPr lang="ru-RU" dirty="0"/>
              <a:t> характеристика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	</a:t>
            </a:r>
            <a:r>
              <a:rPr lang="ru-RU" dirty="0" err="1"/>
              <a:t>Виготовлення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придбання</a:t>
            </a:r>
            <a:r>
              <a:rPr lang="ru-RU" dirty="0"/>
              <a:t>, </a:t>
            </a:r>
            <a:r>
              <a:rPr lang="ru-RU" dirty="0" err="1"/>
              <a:t>перевезення</a:t>
            </a:r>
            <a:r>
              <a:rPr lang="ru-RU" dirty="0"/>
              <a:t>, </a:t>
            </a:r>
            <a:r>
              <a:rPr lang="ru-RU" dirty="0" err="1"/>
              <a:t>пересилання</a:t>
            </a:r>
            <a:r>
              <a:rPr lang="ru-RU" dirty="0"/>
              <a:t>, </a:t>
            </a:r>
            <a:r>
              <a:rPr lang="ru-RU" dirty="0" err="1"/>
              <a:t>ввезення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з метою </a:t>
            </a:r>
            <a:r>
              <a:rPr lang="ru-RU" dirty="0" err="1"/>
              <a:t>використання</a:t>
            </a:r>
            <a:r>
              <a:rPr lang="ru-RU" dirty="0"/>
              <a:t> при продажу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підроблених</a:t>
            </a:r>
            <a:r>
              <a:rPr lang="ru-RU" dirty="0"/>
              <a:t> грошей,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у </a:t>
            </a:r>
            <a:r>
              <a:rPr lang="ru-RU" dirty="0" err="1"/>
              <a:t>паперовій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білетів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лотереї</a:t>
            </a:r>
            <a:r>
              <a:rPr lang="ru-RU" dirty="0"/>
              <a:t>, марок акцизного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голографічних</a:t>
            </a:r>
            <a:r>
              <a:rPr lang="ru-RU" dirty="0"/>
              <a:t>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(ст. 199 КК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3.	</a:t>
            </a:r>
            <a:r>
              <a:rPr lang="ru-RU" dirty="0" err="1"/>
              <a:t>Незаконні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з документами на </a:t>
            </a:r>
            <a:r>
              <a:rPr lang="ru-RU" dirty="0" err="1"/>
              <a:t>переказ</a:t>
            </a:r>
            <a:r>
              <a:rPr lang="ru-RU" dirty="0"/>
              <a:t>, </a:t>
            </a:r>
            <a:r>
              <a:rPr lang="ru-RU" dirty="0" err="1"/>
              <a:t>платіжними</a:t>
            </a:r>
            <a:r>
              <a:rPr lang="ru-RU" dirty="0"/>
              <a:t> </a:t>
            </a:r>
            <a:r>
              <a:rPr lang="ru-RU" dirty="0" err="1"/>
              <a:t>картками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доступу до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, </a:t>
            </a:r>
            <a:r>
              <a:rPr lang="ru-RU" dirty="0" err="1"/>
              <a:t>електронними</a:t>
            </a:r>
            <a:r>
              <a:rPr lang="ru-RU" dirty="0"/>
              <a:t> </a:t>
            </a:r>
            <a:r>
              <a:rPr lang="ru-RU" dirty="0" err="1"/>
              <a:t>грошима</a:t>
            </a:r>
            <a:r>
              <a:rPr lang="ru-RU" dirty="0"/>
              <a:t>, </a:t>
            </a:r>
            <a:r>
              <a:rPr lang="ru-RU" dirty="0" err="1"/>
              <a:t>обладнанням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(ст. 200 КК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4.	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з метою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благодійних</a:t>
            </a:r>
            <a:r>
              <a:rPr lang="ru-RU" dirty="0"/>
              <a:t> </a:t>
            </a:r>
            <a:r>
              <a:rPr lang="ru-RU" dirty="0" err="1"/>
              <a:t>пожертв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безоплатної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(ст. 2012 КК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5.	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транспортування</a:t>
            </a:r>
            <a:r>
              <a:rPr lang="ru-RU" dirty="0"/>
              <a:t> з метою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(ст. 204 КК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6.	</a:t>
            </a:r>
            <a:r>
              <a:rPr lang="ru-RU" dirty="0" err="1"/>
              <a:t>Ухилення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 (</a:t>
            </a:r>
            <a:r>
              <a:rPr lang="ru-RU" dirty="0" err="1"/>
              <a:t>обов'язкових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) (ст. 212 КК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548680"/>
            <a:ext cx="7772400" cy="36724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b="1" dirty="0" err="1"/>
              <a:t>Суб’єкт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загальний</a:t>
            </a:r>
            <a:r>
              <a:rPr lang="ru-RU" dirty="0"/>
              <a:t> (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осудна</a:t>
            </a:r>
            <a:r>
              <a:rPr lang="ru-RU" dirty="0"/>
              <a:t> особа, яка на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досягла</a:t>
            </a:r>
            <a:r>
              <a:rPr lang="ru-RU" dirty="0"/>
              <a:t> 16-річного </a:t>
            </a:r>
            <a:r>
              <a:rPr lang="ru-RU" dirty="0" err="1"/>
              <a:t>віку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err="1"/>
              <a:t>Суб’єктивна</a:t>
            </a:r>
            <a:r>
              <a:rPr lang="ru-RU" b="1" dirty="0"/>
              <a:t> сторона </a:t>
            </a:r>
            <a:r>
              <a:rPr lang="ru-RU" dirty="0"/>
              <a:t>– </a:t>
            </a:r>
            <a:r>
              <a:rPr lang="ru-RU" dirty="0" err="1"/>
              <a:t>умисна</a:t>
            </a:r>
            <a:r>
              <a:rPr lang="ru-RU" dirty="0"/>
              <a:t> форма вини у </a:t>
            </a:r>
            <a:r>
              <a:rPr lang="ru-RU" dirty="0" err="1"/>
              <a:t>вигляді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r>
              <a:rPr lang="ru-RU" dirty="0"/>
              <a:t> та </a:t>
            </a:r>
            <a:r>
              <a:rPr lang="ru-RU" dirty="0" err="1"/>
              <a:t>спеціальна</a:t>
            </a:r>
            <a:r>
              <a:rPr lang="ru-RU" dirty="0"/>
              <a:t> мета </a:t>
            </a:r>
            <a:r>
              <a:rPr lang="ru-RU" dirty="0" err="1"/>
              <a:t>збуту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80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lvl="0" indent="0" algn="just">
              <a:buNone/>
            </a:pPr>
            <a:r>
              <a:rPr lang="ru-RU" b="1" dirty="0"/>
              <a:t>6. </a:t>
            </a:r>
            <a:r>
              <a:rPr lang="ru-RU" b="1" dirty="0" err="1"/>
              <a:t>Ухилення</a:t>
            </a:r>
            <a:r>
              <a:rPr lang="ru-RU" b="1" dirty="0"/>
              <a:t> від </a:t>
            </a:r>
            <a:r>
              <a:rPr lang="ru-RU" b="1" dirty="0" err="1"/>
              <a:t>сплати</a:t>
            </a:r>
            <a:r>
              <a:rPr lang="ru-RU" b="1" dirty="0"/>
              <a:t> </a:t>
            </a:r>
            <a:r>
              <a:rPr lang="ru-RU" b="1" dirty="0" err="1"/>
              <a:t>податків</a:t>
            </a:r>
            <a:r>
              <a:rPr lang="ru-RU" b="1" dirty="0"/>
              <a:t>, </a:t>
            </a:r>
            <a:r>
              <a:rPr lang="ru-RU" b="1" dirty="0" err="1"/>
              <a:t>зборів</a:t>
            </a:r>
            <a:r>
              <a:rPr lang="ru-RU" b="1" dirty="0"/>
              <a:t> (</a:t>
            </a:r>
            <a:r>
              <a:rPr lang="ru-RU" b="1" dirty="0" err="1"/>
              <a:t>обов'язкових</a:t>
            </a:r>
            <a:r>
              <a:rPr lang="ru-RU" b="1" dirty="0"/>
              <a:t> </a:t>
            </a:r>
            <a:r>
              <a:rPr lang="ru-RU" b="1" dirty="0" err="1"/>
              <a:t>платежів</a:t>
            </a:r>
            <a:r>
              <a:rPr lang="ru-RU" b="1" dirty="0"/>
              <a:t>) (ст. 212 КК</a:t>
            </a:r>
            <a:r>
              <a:rPr lang="uk-UA" b="1" dirty="0"/>
              <a:t> України</a:t>
            </a:r>
            <a:r>
              <a:rPr lang="ru-RU" b="1" dirty="0"/>
              <a:t>)</a:t>
            </a:r>
            <a:r>
              <a:rPr lang="uk-UA" b="1" dirty="0"/>
              <a:t>.</a:t>
            </a:r>
            <a:endParaRPr lang="ru-RU" b="1" dirty="0"/>
          </a:p>
          <a:p>
            <a:pPr marL="0" indent="0" algn="just">
              <a:buNone/>
            </a:pPr>
            <a:r>
              <a:rPr lang="ru-RU" b="1" dirty="0" err="1"/>
              <a:t>Об'єктом</a:t>
            </a:r>
            <a:r>
              <a:rPr lang="ru-RU" b="1" dirty="0"/>
              <a:t> </a:t>
            </a:r>
            <a:r>
              <a:rPr lang="ru-RU" b="1" dirty="0" err="1"/>
              <a:t>кр</a:t>
            </a:r>
            <a:r>
              <a:rPr lang="ru-RU" b="1" dirty="0"/>
              <a:t>. пр.</a:t>
            </a:r>
            <a:r>
              <a:rPr lang="ru-RU" dirty="0"/>
              <a:t> - </a:t>
            </a:r>
            <a:r>
              <a:rPr lang="ru-RU" dirty="0" err="1"/>
              <a:t>встновлений</a:t>
            </a:r>
            <a:r>
              <a:rPr lang="ru-RU" dirty="0"/>
              <a:t> законом порядок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і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доходної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державного та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і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безпека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Предметом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uk-UA" dirty="0"/>
              <a:t>,</a:t>
            </a:r>
            <a:r>
              <a:rPr lang="ru-RU" dirty="0"/>
              <a:t> </a:t>
            </a:r>
            <a:r>
              <a:rPr lang="ru-RU" dirty="0" err="1"/>
              <a:t>збори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обов'язкові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в систему </a:t>
            </a:r>
            <a:r>
              <a:rPr lang="ru-RU" dirty="0" err="1"/>
              <a:t>оподаткування</a:t>
            </a:r>
            <a:r>
              <a:rPr lang="ru-RU" dirty="0"/>
              <a:t> і </a:t>
            </a:r>
            <a:r>
              <a:rPr lang="ru-RU" dirty="0" err="1"/>
              <a:t>введені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порядку.</a:t>
            </a:r>
          </a:p>
          <a:p>
            <a:pPr marL="0" indent="0" algn="just">
              <a:buNone/>
            </a:pPr>
            <a:r>
              <a:rPr lang="ru-RU" dirty="0"/>
              <a:t>Склад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uk-UA" b="1" dirty="0"/>
              <a:t>- </a:t>
            </a:r>
            <a:r>
              <a:rPr lang="ru-RU" b="1" dirty="0" err="1"/>
              <a:t>матеріальній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uk-UA" b="1" dirty="0"/>
              <a:t>Об'єктивну сторону </a:t>
            </a:r>
            <a:r>
              <a:rPr lang="uk-UA" dirty="0" err="1"/>
              <a:t>кр</a:t>
            </a:r>
            <a:r>
              <a:rPr lang="uk-UA" dirty="0"/>
              <a:t>. пр. утворюють: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1) діяння у виді бездіяльності, що полягає в ухиленні від</a:t>
            </a:r>
            <a:r>
              <a:rPr lang="uk-UA" b="1" dirty="0"/>
              <a:t> </a:t>
            </a:r>
            <a:r>
              <a:rPr lang="uk-UA" dirty="0"/>
              <a:t>сплати податків, зборів, інших обов‘язкових платежів;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2) суспільно небезпечні</a:t>
            </a:r>
            <a:r>
              <a:rPr lang="uk-UA" b="1" dirty="0"/>
              <a:t> </a:t>
            </a:r>
            <a:r>
              <a:rPr lang="ru-RU" dirty="0" err="1"/>
              <a:t>наслідки</a:t>
            </a:r>
            <a:r>
              <a:rPr lang="ru-RU" dirty="0"/>
              <a:t> у </a:t>
            </a:r>
            <a:r>
              <a:rPr lang="ru-RU" dirty="0" err="1"/>
              <a:t>виді</a:t>
            </a:r>
            <a:r>
              <a:rPr lang="ru-RU" dirty="0"/>
              <a:t> фактичного </a:t>
            </a:r>
            <a:r>
              <a:rPr lang="ru-RU" dirty="0" err="1"/>
              <a:t>ненадходження</a:t>
            </a:r>
            <a:r>
              <a:rPr lang="ru-RU" dirty="0"/>
              <a:t> до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b="1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значних</a:t>
            </a:r>
            <a:r>
              <a:rPr lang="ru-RU" dirty="0"/>
              <a:t> (ч. 1), великих (ч. 2) та особливо великих</a:t>
            </a:r>
            <a:r>
              <a:rPr lang="ru-RU" b="1" dirty="0"/>
              <a:t> </a:t>
            </a:r>
            <a:r>
              <a:rPr lang="ru-RU" dirty="0"/>
              <a:t>(ч. 3) </a:t>
            </a:r>
            <a:r>
              <a:rPr lang="ru-RU" dirty="0" err="1"/>
              <a:t>розмірах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</a:p>
          <a:p>
            <a:pPr marL="0" indent="0" algn="just">
              <a:buNone/>
            </a:pPr>
            <a:r>
              <a:rPr lang="ru-RU" dirty="0"/>
              <a:t>3) </a:t>
            </a:r>
            <a:r>
              <a:rPr lang="ru-RU" dirty="0" err="1"/>
              <a:t>наявність</a:t>
            </a:r>
            <a:r>
              <a:rPr lang="ru-RU" dirty="0"/>
              <a:t> причинного </a:t>
            </a:r>
            <a:r>
              <a:rPr lang="ru-RU" dirty="0" err="1"/>
              <a:t>зв‘язку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діянням</a:t>
            </a:r>
            <a:r>
              <a:rPr lang="ru-RU" dirty="0"/>
              <a:t> і</a:t>
            </a:r>
            <a:r>
              <a:rPr lang="ru-RU" b="1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620688"/>
            <a:ext cx="8147248" cy="53991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ru-RU" b="1" dirty="0" err="1"/>
              <a:t>Суб'єктивна</a:t>
            </a:r>
            <a:r>
              <a:rPr lang="ru-RU" b="1" dirty="0"/>
              <a:t> сторона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характеризується</a:t>
            </a:r>
            <a:r>
              <a:rPr lang="ru-RU" dirty="0"/>
              <a:t> прямим </a:t>
            </a:r>
            <a:r>
              <a:rPr lang="ru-RU" dirty="0" err="1"/>
              <a:t>умислом</a:t>
            </a:r>
            <a:r>
              <a:rPr lang="uk-UA" dirty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b="1" dirty="0" err="1"/>
              <a:t>Суб'єкт</a:t>
            </a:r>
            <a:r>
              <a:rPr lang="ru-RU" b="1" dirty="0"/>
              <a:t>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спеціальний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: </a:t>
            </a:r>
          </a:p>
          <a:p>
            <a:pPr marL="0" indent="0" algn="just">
              <a:buNone/>
            </a:pPr>
            <a:r>
              <a:rPr lang="ru-RU" dirty="0"/>
              <a:t>1) </a:t>
            </a:r>
            <a:r>
              <a:rPr lang="ru-RU" dirty="0" err="1"/>
              <a:t>службова</a:t>
            </a:r>
            <a:r>
              <a:rPr lang="ru-RU" dirty="0"/>
              <a:t> особа </a:t>
            </a:r>
            <a:r>
              <a:rPr lang="ru-RU" dirty="0" err="1"/>
              <a:t>підприємства</a:t>
            </a:r>
            <a:r>
              <a:rPr lang="ru-RU" dirty="0"/>
              <a:t>, установи,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від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uk-UA" dirty="0"/>
              <a:t>2) особа, що займається підприємницькою діяльністю без створення юридичної особи;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3) будь-яка інша </a:t>
            </a:r>
            <a:r>
              <a:rPr lang="ru-RU" dirty="0"/>
              <a:t>особа, яка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сплачувати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336704"/>
          </a:xfrm>
        </p:spPr>
        <p:txBody>
          <a:bodyPr/>
          <a:lstStyle/>
          <a:p>
            <a:pPr lvl="0" algn="just">
              <a:buNone/>
            </a:pPr>
            <a:r>
              <a:rPr lang="ru-RU" b="1" dirty="0"/>
              <a:t>7. </a:t>
            </a:r>
            <a:r>
              <a:rPr lang="ru-RU" b="1" dirty="0" err="1"/>
              <a:t>Порушення</a:t>
            </a:r>
            <a:r>
              <a:rPr lang="ru-RU" b="1" dirty="0"/>
              <a:t> порядку </a:t>
            </a:r>
            <a:r>
              <a:rPr lang="ru-RU" b="1" dirty="0" err="1"/>
              <a:t>здійснення</a:t>
            </a:r>
            <a:r>
              <a:rPr lang="ru-RU" b="1" dirty="0"/>
              <a:t> </a:t>
            </a:r>
            <a:r>
              <a:rPr lang="ru-RU" b="1" dirty="0" err="1"/>
              <a:t>операцій</a:t>
            </a:r>
            <a:r>
              <a:rPr lang="ru-RU" b="1" dirty="0"/>
              <a:t> </a:t>
            </a:r>
            <a:r>
              <a:rPr lang="ru-RU" b="1" dirty="0" err="1"/>
              <a:t>з</a:t>
            </a:r>
            <a:r>
              <a:rPr lang="ru-RU" b="1" dirty="0"/>
              <a:t> </a:t>
            </a:r>
            <a:r>
              <a:rPr lang="ru-RU" b="1" dirty="0" err="1"/>
              <a:t>металобрухтом</a:t>
            </a:r>
            <a:r>
              <a:rPr lang="ru-RU" b="1" dirty="0"/>
              <a:t> (ст. 213 КК</a:t>
            </a:r>
            <a:r>
              <a:rPr lang="uk-UA" b="1" dirty="0"/>
              <a:t> України</a:t>
            </a:r>
            <a:r>
              <a:rPr lang="ru-RU" b="1" dirty="0"/>
              <a:t>).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1196752"/>
            <a:ext cx="8712968" cy="20882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Основний</a:t>
            </a:r>
            <a:r>
              <a:rPr lang="ru-RU" sz="2400" b="1" dirty="0"/>
              <a:t> </a:t>
            </a:r>
            <a:r>
              <a:rPr lang="ru-RU" sz="2400" b="1" dirty="0" err="1"/>
              <a:t>безпосередній</a:t>
            </a:r>
            <a:r>
              <a:rPr lang="ru-RU" sz="2400" b="1" dirty="0"/>
              <a:t> </a:t>
            </a:r>
            <a:r>
              <a:rPr lang="ru-RU" sz="2400" b="1" dirty="0" err="1"/>
              <a:t>об'єкт</a:t>
            </a:r>
            <a:r>
              <a:rPr lang="ru-RU" sz="2400" dirty="0"/>
              <a:t> - порядок </a:t>
            </a:r>
            <a:r>
              <a:rPr lang="ru-RU" sz="2400" dirty="0" err="1"/>
              <a:t>здійснення</a:t>
            </a:r>
            <a:r>
              <a:rPr lang="ru-RU" sz="2400" dirty="0"/>
              <a:t> </a:t>
            </a:r>
            <a:r>
              <a:rPr lang="ru-RU" sz="2400" dirty="0" err="1"/>
              <a:t>операцій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металобрухтом</a:t>
            </a:r>
            <a:r>
              <a:rPr lang="ru-RU" sz="2400" dirty="0"/>
              <a:t> як </a:t>
            </a:r>
            <a:r>
              <a:rPr lang="ru-RU" sz="2400" dirty="0" err="1"/>
              <a:t>різновид</a:t>
            </a:r>
            <a:r>
              <a:rPr lang="ru-RU" sz="2400" dirty="0"/>
              <a:t> </a:t>
            </a:r>
            <a:r>
              <a:rPr lang="ru-RU" sz="2400" dirty="0" err="1"/>
              <a:t>господарської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а </a:t>
            </a:r>
            <a:r>
              <a:rPr lang="ru-RU" sz="2400" b="1" dirty="0" err="1"/>
              <a:t>додатковий</a:t>
            </a:r>
            <a:r>
              <a:rPr lang="ru-RU" sz="2400" dirty="0"/>
              <a:t> - система </a:t>
            </a:r>
            <a:r>
              <a:rPr lang="ru-RU" sz="2400" dirty="0" err="1"/>
              <a:t>оподаткування</a:t>
            </a:r>
            <a:r>
              <a:rPr lang="ru-RU" sz="2400" dirty="0"/>
              <a:t>, засади </a:t>
            </a:r>
            <a:r>
              <a:rPr lang="ru-RU" sz="2400" dirty="0" err="1"/>
              <a:t>добросовісної</a:t>
            </a:r>
            <a:r>
              <a:rPr lang="ru-RU" sz="2400" dirty="0"/>
              <a:t> </a:t>
            </a:r>
            <a:r>
              <a:rPr lang="ru-RU" sz="2400" dirty="0" err="1"/>
              <a:t>конкуренції</a:t>
            </a:r>
            <a:r>
              <a:rPr lang="ru-RU" sz="2400" dirty="0"/>
              <a:t>, </a:t>
            </a:r>
            <a:r>
              <a:rPr lang="ru-RU" sz="2400" dirty="0" err="1"/>
              <a:t>екологічна</a:t>
            </a:r>
            <a:r>
              <a:rPr lang="ru-RU" sz="2400" dirty="0"/>
              <a:t> </a:t>
            </a:r>
            <a:r>
              <a:rPr lang="ru-RU" sz="2400" dirty="0" err="1"/>
              <a:t>безпека</a:t>
            </a:r>
            <a:r>
              <a:rPr lang="ru-RU" sz="2400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3429000"/>
            <a:ext cx="5760640" cy="30963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Предметом</a:t>
            </a:r>
            <a:r>
              <a:rPr lang="uk-UA" sz="24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кр</a:t>
            </a:r>
            <a:r>
              <a:rPr lang="ru-RU" sz="24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. пр. </a:t>
            </a:r>
            <a:r>
              <a:rPr lang="ru-RU" sz="2400" dirty="0" err="1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є</a:t>
            </a:r>
            <a:r>
              <a:rPr lang="uk-UA" sz="24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:</a:t>
            </a:r>
            <a:endParaRPr lang="ru-RU" sz="2400" dirty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1) металобрухт (брухт кольорових і чорних металів); </a:t>
            </a:r>
            <a:endParaRPr lang="ru-RU" sz="2400" dirty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2) приміщення та споруди, в яких розташовуються незаконні пункти прийому, схову та збуту металобрухту; </a:t>
            </a:r>
            <a:endParaRPr lang="ru-RU" sz="2400" dirty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3) зазначені незаконні пункти.</a:t>
            </a:r>
            <a:endParaRPr lang="uk-UA" sz="24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2646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43608" y="1268760"/>
            <a:ext cx="7200800" cy="43924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З </a:t>
            </a:r>
            <a:r>
              <a:rPr lang="ru-RU" sz="2400" b="1" dirty="0" err="1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об'єктивної</a:t>
            </a:r>
            <a:r>
              <a:rPr lang="ru-RU" sz="2400" b="1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сторони</a:t>
            </a:r>
            <a:r>
              <a:rPr lang="uk-UA" sz="2400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кр</a:t>
            </a:r>
            <a:r>
              <a:rPr lang="ru-RU" sz="2400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. пр. </a:t>
            </a:r>
            <a:r>
              <a:rPr lang="ru-RU" sz="2400" dirty="0" err="1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може</a:t>
            </a:r>
            <a:r>
              <a:rPr lang="ru-RU" sz="2400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набувати</a:t>
            </a:r>
            <a:r>
              <a:rPr lang="ru-RU" sz="2400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вигляду</a:t>
            </a:r>
            <a:r>
              <a:rPr lang="ru-RU" sz="2400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: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1) здійснення прийому брухту;</a:t>
            </a:r>
            <a:endParaRPr lang="ru-RU" sz="2400" dirty="0">
              <a:solidFill>
                <a:schemeClr val="tx1"/>
              </a:solidFill>
              <a:latin typeface="Cambria" pitchFamily="18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2) здійснення операцій з брухтом кольорових і чорних металів; </a:t>
            </a:r>
            <a:endParaRPr lang="ru-RU" sz="2400" dirty="0">
              <a:solidFill>
                <a:schemeClr val="tx1"/>
              </a:solidFill>
              <a:latin typeface="Cambria" pitchFamily="18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2) надання приміщень і споруд для розташування незаконних пунктів прийому, схову та збуту металобрухту; </a:t>
            </a:r>
            <a:endParaRPr lang="ru-RU" sz="2400" dirty="0">
              <a:solidFill>
                <a:schemeClr val="tx1"/>
              </a:solidFill>
              <a:latin typeface="Cambria" pitchFamily="18" charset="0"/>
              <a:ea typeface="Times New Roman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solidFill>
                  <a:schemeClr val="tx1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3) організація незаконних пунктів прийому, схову та збуту металобрухту.</a:t>
            </a:r>
            <a:endParaRPr lang="uk-UA" sz="2400" dirty="0">
              <a:solidFill>
                <a:schemeClr val="tx1"/>
              </a:solidFill>
              <a:latin typeface="Cambria" pitchFamily="18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C:\Users\lenvo\Desktop\preview-21747NOGxzlYV2Z_0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476672"/>
            <a:ext cx="8892480" cy="63813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err="1">
                <a:solidFill>
                  <a:schemeClr val="bg1"/>
                </a:solidFill>
              </a:rPr>
              <a:t>Дякую</a:t>
            </a:r>
            <a:r>
              <a:rPr lang="ru-RU" sz="3600" b="1" dirty="0">
                <a:solidFill>
                  <a:schemeClr val="bg1"/>
                </a:solidFill>
              </a:rPr>
              <a:t> за </a:t>
            </a:r>
            <a:r>
              <a:rPr lang="ru-RU" sz="3600" b="1" dirty="0" err="1">
                <a:solidFill>
                  <a:schemeClr val="bg1"/>
                </a:solidFill>
              </a:rPr>
              <a:t>увагу</a:t>
            </a: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ru-RU" sz="3600" b="1" dirty="0">
                <a:solidFill>
                  <a:schemeClr val="bg1"/>
                </a:solidFill>
              </a:rPr>
              <a:t>Лектор:</a:t>
            </a:r>
          </a:p>
          <a:p>
            <a:pPr algn="r">
              <a:buNone/>
            </a:pPr>
            <a:r>
              <a:rPr lang="ru-RU" sz="3600" b="1" dirty="0">
                <a:solidFill>
                  <a:schemeClr val="bg1"/>
                </a:solidFill>
              </a:rPr>
              <a:t>Плутицька К.М.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b="1" dirty="0"/>
              <a:t>Ознайомтесь з ППВС:</a:t>
            </a:r>
          </a:p>
          <a:p>
            <a:pPr algn="just"/>
            <a:r>
              <a:rPr lang="ru-RU" dirty="0">
                <a:cs typeface="Times New Roman" panose="02020603050405020304" pitchFamily="18" charset="0"/>
              </a:rPr>
              <a:t>Про </a:t>
            </a:r>
            <a:r>
              <a:rPr lang="ru-RU" dirty="0" err="1">
                <a:cs typeface="Times New Roman" panose="02020603050405020304" pitchFamily="18" charset="0"/>
              </a:rPr>
              <a:t>судову</a:t>
            </a:r>
            <a:r>
              <a:rPr lang="ru-RU" dirty="0">
                <a:cs typeface="Times New Roman" panose="02020603050405020304" pitchFamily="18" charset="0"/>
              </a:rPr>
              <a:t> практику у справах про контрабанду та </a:t>
            </a:r>
            <a:r>
              <a:rPr lang="ru-RU" dirty="0" err="1"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ru-RU" dirty="0" err="1">
                <a:cs typeface="Times New Roman" panose="02020603050405020304" pitchFamily="18" charset="0"/>
              </a:rPr>
              <a:t>митних</a:t>
            </a:r>
            <a:r>
              <a:rPr lang="ru-RU" dirty="0">
                <a:cs typeface="Times New Roman" panose="02020603050405020304" pitchFamily="18" charset="0"/>
              </a:rPr>
              <a:t> правил від 3 </a:t>
            </a:r>
            <a:r>
              <a:rPr lang="ru-RU" dirty="0" err="1">
                <a:cs typeface="Times New Roman" panose="02020603050405020304" pitchFamily="18" charset="0"/>
              </a:rPr>
              <a:t>червня</a:t>
            </a:r>
            <a:r>
              <a:rPr lang="ru-RU" dirty="0">
                <a:cs typeface="Times New Roman" panose="02020603050405020304" pitchFamily="18" charset="0"/>
              </a:rPr>
              <a:t> 2005 р. № 8</a:t>
            </a:r>
          </a:p>
          <a:p>
            <a:pPr algn="just"/>
            <a:r>
              <a:rPr lang="ru-RU" dirty="0"/>
              <a:t>Про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 err="1"/>
              <a:t>про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ухилення</a:t>
            </a:r>
            <a:r>
              <a:rPr lang="ru-RU" dirty="0"/>
              <a:t> від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обов'язкових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sv-SE" dirty="0"/>
              <a:t>08.10.2004 N 15</a:t>
            </a:r>
            <a:endParaRPr lang="uk-UA" dirty="0"/>
          </a:p>
          <a:p>
            <a:pPr algn="just"/>
            <a:r>
              <a:rPr lang="ru-RU" dirty="0">
                <a:cs typeface="Times New Roman" panose="02020603050405020304" pitchFamily="18" charset="0"/>
              </a:rPr>
              <a:t>Про практику </a:t>
            </a:r>
            <a:r>
              <a:rPr lang="ru-RU" dirty="0" err="1"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cs typeface="Times New Roman" panose="02020603050405020304" pitchFamily="18" charset="0"/>
              </a:rPr>
              <a:t> судами </a:t>
            </a:r>
            <a:r>
              <a:rPr lang="ru-RU" dirty="0" err="1"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cs typeface="Times New Roman" panose="02020603050405020304" pitchFamily="18" charset="0"/>
              </a:rPr>
              <a:t> про </a:t>
            </a:r>
            <a:r>
              <a:rPr lang="ru-RU" dirty="0" err="1">
                <a:cs typeface="Times New Roman" panose="02020603050405020304" pitchFamily="18" charset="0"/>
              </a:rPr>
              <a:t>кримінальну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ru-RU" dirty="0" err="1"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cs typeface="Times New Roman" panose="02020603050405020304" pitchFamily="18" charset="0"/>
              </a:rPr>
              <a:t> за </a:t>
            </a:r>
            <a:r>
              <a:rPr lang="ru-RU" dirty="0" err="1">
                <a:cs typeface="Times New Roman" panose="02020603050405020304" pitchFamily="18" charset="0"/>
              </a:rPr>
              <a:t>легалізацію</a:t>
            </a:r>
            <a:r>
              <a:rPr lang="ru-RU" dirty="0">
                <a:cs typeface="Times New Roman" panose="02020603050405020304" pitchFamily="18" charset="0"/>
              </a:rPr>
              <a:t> (</a:t>
            </a:r>
            <a:r>
              <a:rPr lang="ru-RU" dirty="0" err="1">
                <a:cs typeface="Times New Roman" panose="02020603050405020304" pitchFamily="18" charset="0"/>
              </a:rPr>
              <a:t>відмивання</a:t>
            </a:r>
            <a:r>
              <a:rPr lang="ru-RU" dirty="0">
                <a:cs typeface="Times New Roman" panose="02020603050405020304" pitchFamily="18" charset="0"/>
              </a:rPr>
              <a:t>) </a:t>
            </a:r>
            <a:r>
              <a:rPr lang="ru-RU" dirty="0" err="1">
                <a:cs typeface="Times New Roman" panose="02020603050405020304" pitchFamily="18" charset="0"/>
              </a:rPr>
              <a:t>доходів</a:t>
            </a:r>
            <a:r>
              <a:rPr lang="ru-RU" dirty="0">
                <a:cs typeface="Times New Roman" panose="02020603050405020304" pitchFamily="18" charset="0"/>
              </a:rPr>
              <a:t>, </a:t>
            </a:r>
            <a:r>
              <a:rPr lang="ru-RU" dirty="0" err="1">
                <a:cs typeface="Times New Roman" panose="02020603050405020304" pitchFamily="18" charset="0"/>
              </a:rPr>
              <a:t>одержаних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ru-RU" dirty="0" err="1">
                <a:cs typeface="Times New Roman" panose="02020603050405020304" pitchFamily="18" charset="0"/>
              </a:rPr>
              <a:t>злочинним</a:t>
            </a:r>
            <a:r>
              <a:rPr lang="ru-RU" dirty="0">
                <a:cs typeface="Times New Roman" panose="02020603050405020304" pitchFamily="18" charset="0"/>
              </a:rPr>
              <a:t> шляхом від 15 </a:t>
            </a:r>
            <a:r>
              <a:rPr lang="ru-RU" dirty="0" err="1">
                <a:cs typeface="Times New Roman" panose="02020603050405020304" pitchFamily="18" charset="0"/>
              </a:rPr>
              <a:t>квітня</a:t>
            </a:r>
            <a:r>
              <a:rPr lang="ru-RU" dirty="0">
                <a:cs typeface="Times New Roman" panose="02020603050405020304" pitchFamily="18" charset="0"/>
              </a:rPr>
              <a:t> 2005 р. № 5</a:t>
            </a:r>
          </a:p>
          <a:p>
            <a:pPr algn="just"/>
            <a:r>
              <a:rPr lang="ru-RU" dirty="0">
                <a:cs typeface="Times New Roman" panose="02020603050405020304" pitchFamily="18" charset="0"/>
              </a:rPr>
              <a:t>Про практику </a:t>
            </a:r>
            <a:r>
              <a:rPr lang="ru-RU" dirty="0" err="1"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cs typeface="Times New Roman" panose="02020603050405020304" pitchFamily="18" charset="0"/>
              </a:rPr>
              <a:t> судами </a:t>
            </a:r>
            <a:r>
              <a:rPr lang="ru-RU" dirty="0" err="1"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cs typeface="Times New Roman" panose="02020603050405020304" pitchFamily="18" charset="0"/>
              </a:rPr>
              <a:t> про </a:t>
            </a:r>
            <a:r>
              <a:rPr lang="ru-RU" dirty="0" err="1"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cs typeface="Times New Roman" panose="02020603050405020304" pitchFamily="18" charset="0"/>
              </a:rPr>
              <a:t> за </a:t>
            </a:r>
            <a:r>
              <a:rPr lang="ru-RU" dirty="0" err="1">
                <a:cs typeface="Times New Roman" panose="02020603050405020304" pitchFamily="18" charset="0"/>
              </a:rPr>
              <a:t>окремі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ru-RU" dirty="0" err="1">
                <a:cs typeface="Times New Roman" panose="02020603050405020304" pitchFamily="18" charset="0"/>
              </a:rPr>
              <a:t>злочини</a:t>
            </a:r>
            <a:r>
              <a:rPr lang="ru-RU" dirty="0">
                <a:cs typeface="Times New Roman" panose="02020603050405020304" pitchFamily="18" charset="0"/>
              </a:rPr>
              <a:t> у </a:t>
            </a:r>
            <a:r>
              <a:rPr lang="ru-RU" dirty="0" err="1">
                <a:cs typeface="Times New Roman" panose="02020603050405020304" pitchFamily="18" charset="0"/>
              </a:rPr>
              <a:t>сфері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ru-RU" dirty="0" err="1">
                <a:cs typeface="Times New Roman" panose="02020603050405020304" pitchFamily="18" charset="0"/>
              </a:rPr>
              <a:t>господарської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ru-RU" dirty="0" err="1"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sv-SE" dirty="0">
                <a:latin typeface="Cambria" pitchFamily="18" charset="0"/>
              </a:rPr>
              <a:t>25.04.2003 N 3</a:t>
            </a:r>
            <a:endParaRPr lang="ru-RU" dirty="0">
              <a:latin typeface="Cambria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/>
              <a:t>ППВС Про практику </a:t>
            </a:r>
            <a:r>
              <a:rPr lang="ru-RU" dirty="0" err="1"/>
              <a:t>розгляду</a:t>
            </a:r>
            <a:r>
              <a:rPr lang="ru-RU" dirty="0"/>
              <a:t> судами </a:t>
            </a:r>
            <a:r>
              <a:rPr lang="ru-RU" dirty="0" err="1"/>
              <a:t>кримінальних</a:t>
            </a:r>
            <a:r>
              <a:rPr lang="ru-RU" dirty="0"/>
              <a:t> справ  про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підроблених</a:t>
            </a:r>
            <a:r>
              <a:rPr lang="ru-RU" dirty="0"/>
              <a:t> грошей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від 12.04.1996 № 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08712"/>
          </a:xfrm>
        </p:spPr>
        <p:txBody>
          <a:bodyPr/>
          <a:lstStyle/>
          <a:p>
            <a:pPr marL="0" lvl="0" indent="0" algn="just">
              <a:buNone/>
            </a:pPr>
            <a:r>
              <a:rPr lang="ru-RU" b="1" dirty="0"/>
              <a:t>1. </a:t>
            </a:r>
            <a:r>
              <a:rPr lang="ru-RU" b="1" dirty="0" err="1"/>
              <a:t>Поняття</a:t>
            </a:r>
            <a:r>
              <a:rPr lang="ru-RU" b="1" dirty="0"/>
              <a:t>, </a:t>
            </a:r>
            <a:r>
              <a:rPr lang="ru-RU" b="1" dirty="0" err="1"/>
              <a:t>види</a:t>
            </a:r>
            <a:r>
              <a:rPr lang="ru-RU" b="1" dirty="0"/>
              <a:t> та </a:t>
            </a:r>
            <a:r>
              <a:rPr lang="ru-RU" b="1" dirty="0" err="1"/>
              <a:t>загальна</a:t>
            </a:r>
            <a:r>
              <a:rPr lang="ru-RU" b="1" dirty="0"/>
              <a:t> характеристика </a:t>
            </a:r>
            <a:r>
              <a:rPr lang="ru-RU" b="1" dirty="0" err="1"/>
              <a:t>кр</a:t>
            </a:r>
            <a:r>
              <a:rPr lang="ru-RU" b="1" dirty="0"/>
              <a:t>. пр. у </a:t>
            </a:r>
            <a:r>
              <a:rPr lang="ru-RU" b="1" dirty="0" err="1"/>
              <a:t>сфері</a:t>
            </a:r>
            <a:r>
              <a:rPr lang="ru-RU" b="1" dirty="0"/>
              <a:t> </a:t>
            </a:r>
            <a:r>
              <a:rPr lang="ru-RU" b="1" dirty="0" err="1"/>
              <a:t>господарської</a:t>
            </a:r>
            <a:r>
              <a:rPr lang="uk-UA" b="1" dirty="0"/>
              <a:t>.</a:t>
            </a:r>
            <a:endParaRPr lang="ru-RU" b="1" dirty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916832"/>
            <a:ext cx="8640960" cy="30963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800" b="1" dirty="0"/>
              <a:t>Кримінальні правопорушення у сфері господарської діяльності - </a:t>
            </a:r>
            <a:r>
              <a:rPr lang="uk-UA" sz="2800" dirty="0"/>
              <a:t>це суспільно небезпечні та протиправні діяння, що посягають на систему господарювання, заподіюючи шкоду суспільним відносинам, які складаються з приводу виробництва, розподілу, обміну та споживання товарів і послуг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5182588"/>
              </p:ext>
            </p:extLst>
          </p:nvPr>
        </p:nvGraphicFramePr>
        <p:xfrm>
          <a:off x="323850" y="260350"/>
          <a:ext cx="8569325" cy="626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 descr="C:\Users\lenvo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564904"/>
            <a:ext cx="3528392" cy="1466850"/>
          </a:xfrm>
          <a:prstGeom prst="rect">
            <a:avLst/>
          </a:prstGeom>
          <a:noFill/>
        </p:spPr>
      </p:pic>
      <p:pic>
        <p:nvPicPr>
          <p:cNvPr id="24581" name="Picture 5" descr="ÐÐ°ÑÑÐ¸Ð½ÐºÐ¸ Ð¿Ð¾ Ð·Ð°Ð¿ÑÐ¾ÑÑ Ð³Ð¾ÑÐ¿Ð¾Ð´Ð°ÑÑÑÐºÑ Ð·Ð»Ð¾ÑÐ¸Ð½Ð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636912"/>
            <a:ext cx="4968552" cy="1368152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251520" y="332656"/>
            <a:ext cx="8640960" cy="2304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400" b="1" dirty="0"/>
              <a:t>Родовий об’єкт </a:t>
            </a:r>
            <a:r>
              <a:rPr lang="uk-UA" sz="2400" dirty="0"/>
              <a:t>- сфера господарської діяльності, тобто врегульовані державою відносини між членами суспільства щодо виробництва та реалізації товарів, продукції різного призначення, виконання робіт та надання послуг, які складають систему господарювання</a:t>
            </a: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50825" y="3933056"/>
            <a:ext cx="8642350" cy="244869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marL="0" indent="0" algn="just">
              <a:buNone/>
            </a:pPr>
            <a:r>
              <a:rPr lang="uk-UA" sz="2400" b="1" dirty="0"/>
              <a:t>Господарська діяльність</a:t>
            </a:r>
            <a:r>
              <a:rPr lang="uk-UA" sz="2400" dirty="0"/>
              <a:t> - </a:t>
            </a:r>
            <a:r>
              <a:rPr lang="uk-UA" sz="2400" dirty="0" err="1"/>
              <a:t>діяльність</a:t>
            </a:r>
            <a:r>
              <a:rPr lang="uk-UA" sz="2400" dirty="0"/>
              <a:t> суб'єктів господарювання у сфері суспільного виробництва, спрямована на виготовлення та реалізацію продукції, виконання робіт чи надання послуг вартісного характеру, що мають цінову визначеність. Підприємництво є видом господарської діяльності.</a:t>
            </a:r>
            <a:endParaRPr lang="ru-RU" sz="2400" dirty="0"/>
          </a:p>
        </p:txBody>
      </p:sp>
      <p:sp>
        <p:nvSpPr>
          <p:cNvPr id="24578" name="AutoShape 2" descr="ÐÐ°ÑÑÐ¸Ð½ÐºÐ¸ Ð¿Ð¾ Ð·Ð°Ð¿ÑÐ¾ÑÑ Ð³Ð¾ÑÐ¿Ð¾Ð´Ð°ÑÑÑÐºÐ° Ð´ÑÑÐ»ÑÐ½ÑÑÑÑ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80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/>
              <a:t>Класифікація </a:t>
            </a:r>
            <a:r>
              <a:rPr lang="uk-UA" dirty="0" err="1"/>
              <a:t>кр</a:t>
            </a:r>
            <a:r>
              <a:rPr lang="uk-UA" dirty="0"/>
              <a:t>. пр. за </a:t>
            </a:r>
            <a:r>
              <a:rPr lang="uk-UA" b="1" dirty="0"/>
              <a:t>видовими об’єктами </a:t>
            </a:r>
            <a:r>
              <a:rPr lang="uk-UA" dirty="0"/>
              <a:t>розділу за спрямованістю посягання проти: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1) </a:t>
            </a:r>
            <a:r>
              <a:rPr lang="ru-RU" dirty="0" err="1"/>
              <a:t>системи</a:t>
            </a:r>
            <a:r>
              <a:rPr lang="ru-RU" dirty="0"/>
              <a:t> грошового </a:t>
            </a:r>
            <a:r>
              <a:rPr lang="ru-RU" dirty="0" err="1"/>
              <a:t>обігу</a:t>
            </a:r>
            <a:r>
              <a:rPr lang="ru-RU" dirty="0"/>
              <a:t>, фондового ринку і порядку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(</a:t>
            </a:r>
            <a:r>
              <a:rPr lang="ru-RU" dirty="0" err="1"/>
              <a:t>ст.ст</a:t>
            </a:r>
            <a:r>
              <a:rPr lang="ru-RU" dirty="0"/>
              <a:t>. 199, 200, 222-1, 223-1, 224, 232-1, 232-2);</a:t>
            </a:r>
          </a:p>
          <a:p>
            <a:pPr marL="0" indent="0" algn="just">
              <a:buNone/>
            </a:pPr>
            <a:r>
              <a:rPr lang="ru-RU" dirty="0"/>
              <a:t>2)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і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загальнообов’язкового</a:t>
            </a:r>
            <a:r>
              <a:rPr lang="ru-RU" dirty="0"/>
              <a:t> державного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(</a:t>
            </a:r>
            <a:r>
              <a:rPr lang="ru-RU" dirty="0" err="1"/>
              <a:t>ст.ст</a:t>
            </a:r>
            <a:r>
              <a:rPr lang="ru-RU" dirty="0"/>
              <a:t>. 204, 212, 212-1);</a:t>
            </a:r>
          </a:p>
          <a:p>
            <a:pPr marL="0" indent="0" algn="just">
              <a:buNone/>
            </a:pPr>
            <a:r>
              <a:rPr lang="ru-RU" dirty="0"/>
              <a:t>3)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ст.ст</a:t>
            </a:r>
            <a:r>
              <a:rPr lang="ru-RU" dirty="0"/>
              <a:t>. 210, 211);</a:t>
            </a:r>
          </a:p>
          <a:p>
            <a:pPr marL="0" indent="0" algn="just">
              <a:buNone/>
            </a:pPr>
            <a:r>
              <a:rPr lang="ru-RU" dirty="0"/>
              <a:t>4) порядку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(ст. 201, 201-1);</a:t>
            </a:r>
          </a:p>
          <a:p>
            <a:pPr marL="0" indent="0" algn="just">
              <a:buNone/>
            </a:pPr>
            <a:r>
              <a:rPr lang="ru-RU" dirty="0"/>
              <a:t>5) порядку </a:t>
            </a:r>
            <a:r>
              <a:rPr lang="ru-RU" dirty="0" err="1"/>
              <a:t>зайняття</a:t>
            </a:r>
            <a:r>
              <a:rPr lang="ru-RU" dirty="0"/>
              <a:t> </a:t>
            </a:r>
            <a:r>
              <a:rPr lang="ru-RU" dirty="0" err="1"/>
              <a:t>господарською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(</a:t>
            </a:r>
            <a:r>
              <a:rPr lang="ru-RU" dirty="0" err="1"/>
              <a:t>ст.ст</a:t>
            </a:r>
            <a:r>
              <a:rPr lang="ru-RU" dirty="0"/>
              <a:t>. 203-1, 203-2, 205-1, 206, 206-2, 209, 209-1, 213, 227);</a:t>
            </a:r>
          </a:p>
          <a:p>
            <a:pPr marL="0" indent="0" algn="just">
              <a:buNone/>
            </a:pPr>
            <a:r>
              <a:rPr lang="ru-RU" dirty="0"/>
              <a:t>6) прав </a:t>
            </a:r>
            <a:r>
              <a:rPr lang="ru-RU" dirty="0" err="1"/>
              <a:t>кредиторів</a:t>
            </a:r>
            <a:r>
              <a:rPr lang="ru-RU" dirty="0"/>
              <a:t> (</a:t>
            </a:r>
            <a:r>
              <a:rPr lang="ru-RU" dirty="0" err="1"/>
              <a:t>ст.ст</a:t>
            </a:r>
            <a:r>
              <a:rPr lang="ru-RU" dirty="0"/>
              <a:t>. 218-1, 219, 220-1, 220-2, 222, 222-2);</a:t>
            </a:r>
          </a:p>
          <a:p>
            <a:pPr marL="0" indent="0" algn="just">
              <a:buNone/>
            </a:pPr>
            <a:r>
              <a:rPr lang="ru-RU" dirty="0"/>
              <a:t>7) засад </a:t>
            </a:r>
            <a:r>
              <a:rPr lang="ru-RU" dirty="0" err="1"/>
              <a:t>добросовісної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 (</a:t>
            </a:r>
            <a:r>
              <a:rPr lang="ru-RU" dirty="0" err="1"/>
              <a:t>ст.ст</a:t>
            </a:r>
            <a:r>
              <a:rPr lang="ru-RU" dirty="0"/>
              <a:t>. 229, 231, 232, 232-3);</a:t>
            </a:r>
          </a:p>
          <a:p>
            <a:pPr marL="0" indent="0" algn="just">
              <a:buNone/>
            </a:pPr>
            <a:r>
              <a:rPr lang="ru-RU" dirty="0"/>
              <a:t>8) порядку </a:t>
            </a:r>
            <a:r>
              <a:rPr lang="ru-RU" dirty="0" err="1"/>
              <a:t>приватизації</a:t>
            </a:r>
            <a:r>
              <a:rPr lang="ru-RU" dirty="0"/>
              <a:t> (ст. 233).</a:t>
            </a:r>
          </a:p>
          <a:p>
            <a:pPr marL="0" indent="0" algn="just">
              <a:buNone/>
            </a:pPr>
            <a:r>
              <a:rPr lang="ru-RU" dirty="0"/>
              <a:t>9) порядок </a:t>
            </a:r>
            <a:r>
              <a:rPr lang="ru-RU" dirty="0" err="1"/>
              <a:t>обігу</a:t>
            </a:r>
            <a:r>
              <a:rPr lang="ru-RU" dirty="0"/>
              <a:t>/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гуманітарної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базоплатної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благодійних</a:t>
            </a:r>
            <a:r>
              <a:rPr lang="ru-RU" dirty="0"/>
              <a:t> </a:t>
            </a:r>
            <a:r>
              <a:rPr lang="ru-RU" dirty="0" err="1"/>
              <a:t>пожертв</a:t>
            </a:r>
            <a:r>
              <a:rPr lang="ru-RU" dirty="0"/>
              <a:t> </a:t>
            </a:r>
            <a:r>
              <a:rPr lang="ru-RU" dirty="0" err="1"/>
              <a:t>тощо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lenvo\Desktop\come-redigere-i-bilanci-straordinari_de8efed23f5969a7a5055aca2d6ea43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8963" y="760413"/>
            <a:ext cx="3143250" cy="208597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568952" cy="62646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76672"/>
            <a:ext cx="3384376" cy="2880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Безпосередній</a:t>
            </a:r>
            <a:r>
              <a:rPr lang="ru-RU" sz="2400" b="1" dirty="0"/>
              <a:t> </a:t>
            </a:r>
            <a:r>
              <a:rPr lang="ru-RU" sz="2400" b="1" dirty="0" err="1"/>
              <a:t>об’єкт</a:t>
            </a:r>
            <a:r>
              <a:rPr lang="ru-RU" sz="2400" b="1" dirty="0"/>
              <a:t> - </a:t>
            </a:r>
            <a:r>
              <a:rPr lang="ru-RU" sz="2400" dirty="0" err="1"/>
              <a:t>конкретні</a:t>
            </a:r>
            <a:r>
              <a:rPr lang="ru-RU" sz="2400" dirty="0"/>
              <a:t> </a:t>
            </a:r>
            <a:r>
              <a:rPr lang="ru-RU" sz="2400" dirty="0" err="1"/>
              <a:t>суспільні</a:t>
            </a:r>
            <a:r>
              <a:rPr lang="ru-RU" sz="2400" dirty="0"/>
              <a:t> </a:t>
            </a:r>
            <a:r>
              <a:rPr lang="ru-RU" sz="2400" dirty="0" err="1"/>
              <a:t>відносини</a:t>
            </a:r>
            <a:r>
              <a:rPr lang="ru-RU" sz="2400" dirty="0"/>
              <a:t> в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/>
              <a:t>господарської</a:t>
            </a:r>
            <a:r>
              <a:rPr lang="ru-RU" sz="2400" dirty="0"/>
              <a:t> і </a:t>
            </a:r>
            <a:r>
              <a:rPr lang="ru-RU" sz="2400" dirty="0" err="1"/>
              <a:t>пов’язаної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нею </a:t>
            </a:r>
            <a:r>
              <a:rPr lang="ru-RU" sz="2400" dirty="0" err="1"/>
              <a:t>діяльності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476672"/>
            <a:ext cx="3024336" cy="2952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Додатковий</a:t>
            </a:r>
            <a:r>
              <a:rPr lang="ru-RU" b="1" dirty="0"/>
              <a:t> </a:t>
            </a:r>
            <a:r>
              <a:rPr lang="ru-RU" b="1" dirty="0" err="1"/>
              <a:t>обов’язковий</a:t>
            </a:r>
            <a:r>
              <a:rPr lang="ru-RU" b="1" dirty="0"/>
              <a:t> </a:t>
            </a:r>
            <a:r>
              <a:rPr lang="ru-RU" b="1" dirty="0" err="1"/>
              <a:t>об’єкт</a:t>
            </a:r>
            <a:r>
              <a:rPr lang="ru-RU" b="1" dirty="0"/>
              <a:t> </a:t>
            </a:r>
            <a:r>
              <a:rPr lang="ru-RU" dirty="0"/>
              <a:t>(ч. 3 ст. 206)</a:t>
            </a:r>
            <a:r>
              <a:rPr lang="ru-RU" b="1" dirty="0"/>
              <a:t> </a:t>
            </a:r>
            <a:r>
              <a:rPr lang="ru-RU" dirty="0"/>
              <a:t> - </a:t>
            </a:r>
            <a:r>
              <a:rPr lang="ru-RU" dirty="0" err="1"/>
              <a:t>життя</a:t>
            </a:r>
            <a:r>
              <a:rPr lang="ru-RU" dirty="0"/>
              <a:t> та </a:t>
            </a:r>
            <a:r>
              <a:rPr lang="ru-RU" dirty="0" err="1"/>
              <a:t>здоров’я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491880" y="3356992"/>
            <a:ext cx="2304256" cy="194421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err="1"/>
              <a:t>Бланкетні</a:t>
            </a:r>
            <a:r>
              <a:rPr lang="uk-UA" sz="2400" dirty="0"/>
              <a:t> норми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5445224"/>
            <a:ext cx="712879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В </a:t>
            </a:r>
            <a:r>
              <a:rPr lang="ru-RU" sz="2400" dirty="0" err="1">
                <a:solidFill>
                  <a:schemeClr val="tx1"/>
                </a:solidFill>
              </a:rPr>
              <a:t>переважній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більшості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складів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кр</a:t>
            </a:r>
            <a:r>
              <a:rPr lang="ru-RU" sz="2400" dirty="0">
                <a:solidFill>
                  <a:schemeClr val="tx1"/>
                </a:solidFill>
              </a:rPr>
              <a:t>. пр. </a:t>
            </a:r>
            <a:r>
              <a:rPr lang="ru-RU" sz="2400" dirty="0" err="1">
                <a:solidFill>
                  <a:schemeClr val="tx1"/>
                </a:solidFill>
              </a:rPr>
              <a:t>обов’язковою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ознакою</a:t>
            </a:r>
            <a:r>
              <a:rPr lang="ru-RU" sz="2400" dirty="0">
                <a:solidFill>
                  <a:schemeClr val="tx1"/>
                </a:solidFill>
              </a:rPr>
              <a:t> є </a:t>
            </a:r>
            <a:r>
              <a:rPr lang="ru-RU" sz="2400" b="1" dirty="0">
                <a:solidFill>
                  <a:schemeClr val="tx1"/>
                </a:solidFill>
              </a:rPr>
              <a:t>предмет </a:t>
            </a:r>
            <a:r>
              <a:rPr lang="ru-RU" sz="2400" b="1" dirty="0" err="1">
                <a:solidFill>
                  <a:schemeClr val="tx1"/>
                </a:solidFill>
              </a:rPr>
              <a:t>кр</a:t>
            </a:r>
            <a:r>
              <a:rPr lang="ru-RU" sz="2400" b="1" dirty="0">
                <a:solidFill>
                  <a:schemeClr val="tx1"/>
                </a:solidFill>
              </a:rPr>
              <a:t>. пр.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8784976" cy="17281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Об’єктивна</a:t>
            </a:r>
            <a:r>
              <a:rPr lang="ru-RU" b="1" dirty="0"/>
              <a:t> сторона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кр</a:t>
            </a:r>
            <a:r>
              <a:rPr lang="ru-RU" dirty="0"/>
              <a:t>. пр.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активною </a:t>
            </a:r>
            <a:r>
              <a:rPr lang="ru-RU" dirty="0" err="1"/>
              <a:t>поведінкою</a:t>
            </a:r>
            <a:r>
              <a:rPr lang="ru-RU" dirty="0"/>
              <a:t> </a:t>
            </a:r>
            <a:r>
              <a:rPr lang="ru-RU" dirty="0" err="1"/>
              <a:t>винної</a:t>
            </a:r>
            <a:r>
              <a:rPr lang="ru-RU" dirty="0"/>
              <a:t> особи - </a:t>
            </a:r>
            <a:r>
              <a:rPr lang="ru-RU" b="1" dirty="0" err="1"/>
              <a:t>вчинюються</a:t>
            </a:r>
            <a:r>
              <a:rPr lang="ru-RU" b="1" dirty="0"/>
              <a:t> шляхом</a:t>
            </a:r>
            <a:r>
              <a:rPr lang="ru-RU" dirty="0"/>
              <a:t> </a:t>
            </a:r>
            <a:r>
              <a:rPr lang="ru-RU" b="1" dirty="0" err="1"/>
              <a:t>дії</a:t>
            </a:r>
            <a:r>
              <a:rPr lang="ru-RU" dirty="0"/>
              <a:t>. </a:t>
            </a:r>
            <a:r>
              <a:rPr lang="ru-RU" dirty="0" err="1"/>
              <a:t>Окремі</a:t>
            </a:r>
            <a:r>
              <a:rPr lang="ru-RU" dirty="0"/>
              <a:t> –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b="1" dirty="0"/>
              <a:t>шляхом </a:t>
            </a:r>
            <a:r>
              <a:rPr lang="ru-RU" b="1" dirty="0" err="1"/>
              <a:t>бездіяльності</a:t>
            </a:r>
            <a:r>
              <a:rPr lang="ru-RU" b="1" dirty="0"/>
              <a:t>. </a:t>
            </a:r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060848"/>
            <a:ext cx="8784976" cy="1446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200" dirty="0" err="1"/>
              <a:t>Значну</a:t>
            </a:r>
            <a:r>
              <a:rPr lang="ru-RU" sz="2200" dirty="0"/>
              <a:t> </a:t>
            </a:r>
            <a:r>
              <a:rPr lang="ru-RU" sz="2200" dirty="0" err="1"/>
              <a:t>кількість</a:t>
            </a:r>
            <a:r>
              <a:rPr lang="ru-RU" sz="2200" dirty="0"/>
              <a:t> </a:t>
            </a:r>
            <a:r>
              <a:rPr lang="ru-RU" sz="2200" dirty="0" err="1"/>
              <a:t>господарських</a:t>
            </a:r>
            <a:r>
              <a:rPr lang="ru-RU" sz="2200" dirty="0"/>
              <a:t> </a:t>
            </a:r>
            <a:r>
              <a:rPr lang="ru-RU" sz="2200" dirty="0" err="1"/>
              <a:t>кр</a:t>
            </a:r>
            <a:r>
              <a:rPr lang="ru-RU" sz="2200" dirty="0"/>
              <a:t>. пр. </a:t>
            </a:r>
            <a:r>
              <a:rPr lang="ru-RU" sz="2200" dirty="0" err="1"/>
              <a:t>складають</a:t>
            </a:r>
            <a:r>
              <a:rPr lang="ru-RU" sz="2200" dirty="0"/>
              <a:t> </a:t>
            </a:r>
            <a:r>
              <a:rPr lang="ru-RU" sz="2200" dirty="0" err="1"/>
              <a:t>кр</a:t>
            </a:r>
            <a:r>
              <a:rPr lang="ru-RU" sz="2200" dirty="0"/>
              <a:t>. пр. </a:t>
            </a:r>
            <a:r>
              <a:rPr lang="ru-RU" sz="2200" b="1" i="1" dirty="0"/>
              <a:t>з </a:t>
            </a:r>
            <a:r>
              <a:rPr lang="ru-RU" sz="2200" b="1" i="1" dirty="0" err="1"/>
              <a:t>формальним</a:t>
            </a:r>
            <a:r>
              <a:rPr lang="ru-RU" sz="2200" b="1" i="1" dirty="0"/>
              <a:t> складом.</a:t>
            </a:r>
            <a:r>
              <a:rPr lang="ru-RU" sz="2200" dirty="0"/>
              <a:t> Але </a:t>
            </a:r>
            <a:r>
              <a:rPr lang="ru-RU" sz="2200" dirty="0" err="1"/>
              <a:t>частина</a:t>
            </a:r>
            <a:r>
              <a:rPr lang="ru-RU" sz="2200" dirty="0"/>
              <a:t> </a:t>
            </a:r>
            <a:r>
              <a:rPr lang="ru-RU" sz="2200" dirty="0" err="1"/>
              <a:t>кр</a:t>
            </a:r>
            <a:r>
              <a:rPr lang="ru-RU" sz="2200" dirty="0"/>
              <a:t>. пр. за </a:t>
            </a:r>
            <a:r>
              <a:rPr lang="ru-RU" sz="2200" dirty="0" err="1"/>
              <a:t>конструкцією</a:t>
            </a:r>
            <a:r>
              <a:rPr lang="ru-RU" sz="2200" dirty="0"/>
              <a:t> </a:t>
            </a:r>
            <a:r>
              <a:rPr lang="ru-RU" sz="2200" dirty="0" err="1"/>
              <a:t>диспозицій</a:t>
            </a:r>
            <a:r>
              <a:rPr lang="ru-RU" sz="2200" dirty="0"/>
              <a:t> </a:t>
            </a:r>
            <a:r>
              <a:rPr lang="ru-RU" sz="2200" dirty="0" err="1"/>
              <a:t>передбачають</a:t>
            </a:r>
            <a:r>
              <a:rPr lang="ru-RU" sz="2200" dirty="0"/>
              <a:t> </a:t>
            </a:r>
            <a:r>
              <a:rPr lang="ru-RU" sz="2200" dirty="0" err="1"/>
              <a:t>обов’язкове</a:t>
            </a:r>
            <a:r>
              <a:rPr lang="ru-RU" sz="2200" dirty="0"/>
              <a:t> </a:t>
            </a:r>
            <a:r>
              <a:rPr lang="ru-RU" sz="2200" dirty="0" err="1"/>
              <a:t>настання</a:t>
            </a:r>
            <a:r>
              <a:rPr lang="ru-RU" sz="2200" dirty="0"/>
              <a:t> </a:t>
            </a:r>
            <a:r>
              <a:rPr lang="ru-RU" sz="2200" dirty="0" err="1"/>
              <a:t>шкідливих</a:t>
            </a:r>
            <a:r>
              <a:rPr lang="ru-RU" sz="2200" dirty="0"/>
              <a:t> </a:t>
            </a:r>
            <a:r>
              <a:rPr lang="ru-RU" sz="2200" dirty="0" err="1"/>
              <a:t>наслідків</a:t>
            </a:r>
            <a:r>
              <a:rPr lang="ru-RU" sz="2200" dirty="0"/>
              <a:t> – </a:t>
            </a:r>
            <a:r>
              <a:rPr lang="ru-RU" sz="2200" dirty="0" err="1"/>
              <a:t>мають</a:t>
            </a:r>
            <a:r>
              <a:rPr lang="ru-RU" sz="2200" dirty="0"/>
              <a:t> </a:t>
            </a:r>
            <a:r>
              <a:rPr lang="ru-RU" sz="2200" b="1" i="1" dirty="0" err="1"/>
              <a:t>матеріальний</a:t>
            </a:r>
            <a:r>
              <a:rPr lang="ru-RU" sz="2200" b="1" i="1" dirty="0"/>
              <a:t> склад </a:t>
            </a:r>
            <a:r>
              <a:rPr lang="ru-RU" sz="2200" dirty="0" err="1"/>
              <a:t>кр</a:t>
            </a:r>
            <a:r>
              <a:rPr lang="ru-RU" sz="2200" dirty="0"/>
              <a:t>. пр. </a:t>
            </a: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9512" y="3573016"/>
            <a:ext cx="8784976" cy="110799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Суб’єктивна</a:t>
            </a: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сторона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виключно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умисна</a:t>
            </a: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форма вини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Для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наявності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складу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кр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пр.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деяких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з них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необхідним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є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встановлення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мотиву </a:t>
            </a:r>
            <a:r>
              <a:rPr kumimoji="0" lang="ru-RU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або</a:t>
            </a:r>
            <a:r>
              <a:rPr kumimoji="0" lang="ru-RU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мети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4797152"/>
            <a:ext cx="8784976" cy="178510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err="1"/>
              <a:t>Суб’єкт</a:t>
            </a:r>
            <a:r>
              <a:rPr lang="ru-RU" sz="2200" b="1" dirty="0"/>
              <a:t> </a:t>
            </a:r>
            <a:r>
              <a:rPr lang="ru-RU" sz="2200" b="1" dirty="0" err="1"/>
              <a:t>кр</a:t>
            </a:r>
            <a:r>
              <a:rPr lang="ru-RU" sz="2200" b="1" dirty="0"/>
              <a:t>. пр. </a:t>
            </a:r>
            <a:r>
              <a:rPr lang="ru-RU" sz="2200" dirty="0"/>
              <a:t>- особи, </a:t>
            </a:r>
            <a:r>
              <a:rPr lang="ru-RU" sz="2200" dirty="0" err="1"/>
              <a:t>які</a:t>
            </a:r>
            <a:r>
              <a:rPr lang="ru-RU" sz="2200" dirty="0"/>
              <a:t> </a:t>
            </a:r>
            <a:r>
              <a:rPr lang="ru-RU" sz="2200" dirty="0" err="1"/>
              <a:t>досягли</a:t>
            </a:r>
            <a:r>
              <a:rPr lang="ru-RU" sz="2200" dirty="0"/>
              <a:t> 16 </a:t>
            </a:r>
            <a:r>
              <a:rPr lang="ru-RU" sz="2200" dirty="0" err="1"/>
              <a:t>років</a:t>
            </a:r>
            <a:r>
              <a:rPr lang="ru-RU" sz="2200" dirty="0"/>
              <a:t>. </a:t>
            </a:r>
            <a:r>
              <a:rPr lang="ru-RU" sz="2200" dirty="0" err="1"/>
              <a:t>Значна</a:t>
            </a:r>
            <a:r>
              <a:rPr lang="ru-RU" sz="2200" dirty="0"/>
              <a:t> </a:t>
            </a:r>
            <a:r>
              <a:rPr lang="ru-RU" sz="2200" dirty="0" err="1"/>
              <a:t>кількість</a:t>
            </a:r>
            <a:r>
              <a:rPr lang="ru-RU" sz="2200" dirty="0"/>
              <a:t> </a:t>
            </a:r>
            <a:r>
              <a:rPr lang="ru-RU" sz="2200" dirty="0" err="1"/>
              <a:t>складів</a:t>
            </a:r>
            <a:r>
              <a:rPr lang="ru-RU" sz="2200" dirty="0"/>
              <a:t> </a:t>
            </a:r>
            <a:r>
              <a:rPr lang="ru-RU" sz="2200" dirty="0" err="1"/>
              <a:t>кр</a:t>
            </a:r>
            <a:r>
              <a:rPr lang="ru-RU" sz="2200" dirty="0"/>
              <a:t> пр. </a:t>
            </a:r>
            <a:r>
              <a:rPr lang="ru-RU" sz="2200" dirty="0" err="1"/>
              <a:t>передбачають</a:t>
            </a:r>
            <a:r>
              <a:rPr lang="ru-RU" sz="2200" dirty="0"/>
              <a:t> </a:t>
            </a:r>
            <a:r>
              <a:rPr lang="ru-RU" sz="2200" dirty="0" err="1"/>
              <a:t>спеціальний</a:t>
            </a:r>
            <a:r>
              <a:rPr lang="ru-RU" sz="2200" dirty="0"/>
              <a:t> </a:t>
            </a:r>
            <a:r>
              <a:rPr lang="ru-RU" sz="2200" dirty="0" err="1"/>
              <a:t>суб’єкт</a:t>
            </a:r>
            <a:r>
              <a:rPr lang="ru-RU" sz="2200" dirty="0"/>
              <a:t>: </a:t>
            </a:r>
            <a:r>
              <a:rPr lang="ru-RU" sz="2200" dirty="0" err="1"/>
              <a:t>службова</a:t>
            </a:r>
            <a:r>
              <a:rPr lang="ru-RU" sz="2200" dirty="0"/>
              <a:t> особа, </a:t>
            </a:r>
            <a:r>
              <a:rPr lang="ru-RU" sz="2200" dirty="0" err="1"/>
              <a:t>засновник</a:t>
            </a:r>
            <a:r>
              <a:rPr lang="ru-RU" sz="2200" dirty="0"/>
              <a:t>, </a:t>
            </a:r>
            <a:r>
              <a:rPr lang="ru-RU" sz="2200" dirty="0" err="1"/>
              <a:t>власник</a:t>
            </a:r>
            <a:r>
              <a:rPr lang="ru-RU" sz="2200" dirty="0"/>
              <a:t> </a:t>
            </a:r>
            <a:r>
              <a:rPr lang="ru-RU" sz="2200" dirty="0" err="1"/>
              <a:t>суб’єкта</a:t>
            </a:r>
            <a:r>
              <a:rPr lang="ru-RU" sz="2200" dirty="0"/>
              <a:t> </a:t>
            </a:r>
            <a:r>
              <a:rPr lang="ru-RU" sz="2200" dirty="0" err="1"/>
              <a:t>господарської</a:t>
            </a:r>
            <a:r>
              <a:rPr lang="ru-RU" sz="2200" dirty="0"/>
              <a:t> </a:t>
            </a:r>
            <a:r>
              <a:rPr lang="ru-RU" sz="2200" dirty="0" err="1"/>
              <a:t>діяльності</a:t>
            </a:r>
            <a:r>
              <a:rPr lang="ru-RU" sz="2200" dirty="0"/>
              <a:t>, особа,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має</a:t>
            </a:r>
            <a:r>
              <a:rPr lang="ru-RU" sz="2200" dirty="0"/>
              <a:t> </a:t>
            </a:r>
            <a:r>
              <a:rPr lang="ru-RU" sz="2200" dirty="0" err="1"/>
              <a:t>обов’язок</a:t>
            </a:r>
            <a:r>
              <a:rPr lang="ru-RU" sz="2200" dirty="0"/>
              <a:t> </a:t>
            </a:r>
            <a:r>
              <a:rPr lang="ru-RU" sz="2200" dirty="0" err="1"/>
              <a:t>сплачувати</a:t>
            </a:r>
            <a:r>
              <a:rPr lang="ru-RU" sz="2200" dirty="0"/>
              <a:t> </a:t>
            </a:r>
            <a:r>
              <a:rPr lang="ru-RU" sz="2200" dirty="0" err="1"/>
              <a:t>податки</a:t>
            </a:r>
            <a:r>
              <a:rPr lang="ru-RU" sz="2200" dirty="0"/>
              <a:t> та </a:t>
            </a:r>
            <a:r>
              <a:rPr lang="ru-RU" sz="2200" dirty="0" err="1"/>
              <a:t>інші</a:t>
            </a:r>
            <a:r>
              <a:rPr lang="ru-RU" sz="2200" dirty="0"/>
              <a:t> </a:t>
            </a:r>
            <a:r>
              <a:rPr lang="ru-RU" sz="2200" dirty="0" err="1"/>
              <a:t>обов’язкові</a:t>
            </a:r>
            <a:r>
              <a:rPr lang="ru-RU" sz="2200" dirty="0"/>
              <a:t> </a:t>
            </a:r>
            <a:r>
              <a:rPr lang="ru-RU" sz="2200" dirty="0" err="1"/>
              <a:t>платежі</a:t>
            </a:r>
            <a:r>
              <a:rPr lang="ru-RU" sz="2200" dirty="0"/>
              <a:t> </a:t>
            </a:r>
            <a:r>
              <a:rPr lang="ru-RU" sz="2200" dirty="0" err="1"/>
              <a:t>тощо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3177</TotalTime>
  <Words>1694</Words>
  <Application>Microsoft Office PowerPoint</Application>
  <PresentationFormat>Экран (4:3)</PresentationFormat>
  <Paragraphs>135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Calibri</vt:lpstr>
      <vt:lpstr>Cambria</vt:lpstr>
      <vt:lpstr>Franklin Gothic Book</vt:lpstr>
      <vt:lpstr>Perpetua</vt:lpstr>
      <vt:lpstr>Wingdings 2</vt:lpstr>
      <vt:lpstr>Справедливость</vt:lpstr>
      <vt:lpstr>   ТЕМА 8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</dc:title>
  <dc:creator>lenvo</dc:creator>
  <cp:lastModifiedBy>Пользователь</cp:lastModifiedBy>
  <cp:revision>324</cp:revision>
  <dcterms:created xsi:type="dcterms:W3CDTF">2018-09-05T14:57:47Z</dcterms:created>
  <dcterms:modified xsi:type="dcterms:W3CDTF">2022-11-14T20:22:24Z</dcterms:modified>
</cp:coreProperties>
</file>