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9" r:id="rId3"/>
    <p:sldId id="300" r:id="rId4"/>
    <p:sldId id="303" r:id="rId5"/>
    <p:sldId id="304" r:id="rId6"/>
    <p:sldId id="305" r:id="rId7"/>
    <p:sldId id="306" r:id="rId8"/>
    <p:sldId id="326" r:id="rId9"/>
    <p:sldId id="329" r:id="rId10"/>
    <p:sldId id="330" r:id="rId11"/>
    <p:sldId id="331" r:id="rId12"/>
    <p:sldId id="332" r:id="rId13"/>
    <p:sldId id="327" r:id="rId14"/>
    <p:sldId id="307" r:id="rId15"/>
    <p:sldId id="310" r:id="rId16"/>
    <p:sldId id="333" r:id="rId17"/>
    <p:sldId id="311" r:id="rId18"/>
    <p:sldId id="313" r:id="rId19"/>
    <p:sldId id="334" r:id="rId20"/>
    <p:sldId id="335" r:id="rId21"/>
    <p:sldId id="314" r:id="rId22"/>
    <p:sldId id="336" r:id="rId23"/>
    <p:sldId id="315" r:id="rId24"/>
    <p:sldId id="337" r:id="rId25"/>
    <p:sldId id="316" r:id="rId26"/>
    <p:sldId id="317" r:id="rId27"/>
    <p:sldId id="318" r:id="rId28"/>
    <p:sldId id="319" r:id="rId29"/>
    <p:sldId id="320" r:id="rId30"/>
    <p:sldId id="338" r:id="rId31"/>
    <p:sldId id="339" r:id="rId32"/>
    <p:sldId id="340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DF-4D9E-A63E-9FAD4E09B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DF-4D9E-A63E-9FAD4E09B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DF-4D9E-A63E-9FAD4E09B9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DF-4D9E-A63E-9FAD4E09B9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8DF-4D9E-A63E-9FAD4E09B9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8DF-4D9E-A63E-9FAD4E09B94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Забруднення або псування земель (ст. 239)</c:v>
                </c:pt>
                <c:pt idx="1">
                  <c:v>Порушення правил охорони або використання надр, незаконне видобування корисних копалин (ст. 240) </c:v>
                </c:pt>
                <c:pt idx="2">
                  <c:v>Незаконна порубка або незаконне перевезення, зберігання, збут лісу (ст. 246) </c:v>
                </c:pt>
                <c:pt idx="3">
                  <c:v>Незаконне зайняття рибним, звіриним або іншим водним добувним промислом (ст. 249) </c:v>
                </c:pt>
                <c:pt idx="4">
                  <c:v>Безгосподарське використання земель (ст. 254) </c:v>
                </c:pt>
                <c:pt idx="5">
                  <c:v>Інші 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0.03</c:v>
                </c:pt>
                <c:pt idx="1">
                  <c:v>0.09</c:v>
                </c:pt>
                <c:pt idx="2">
                  <c:v>0.59</c:v>
                </c:pt>
                <c:pt idx="3">
                  <c:v>0.15</c:v>
                </c:pt>
                <c:pt idx="4">
                  <c:v>0.04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67-4613-B408-94E02391FE7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ÐÐ°ÑÑÐ¸Ð½ÐºÐ¸ Ð¿Ð¾ Ð·Ð°Ð¿ÑÐ¾ÑÑ Ð·Ð»Ð¾ÑÐ¸Ð½Ð¸ Ð¿ÑÐ¾ÑÐ¸ Ð´Ð¾Ð²ÐºÑÐ»Ð»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845746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29600" cy="1470025"/>
          </a:xfrm>
        </p:spPr>
        <p:txBody>
          <a:bodyPr>
            <a:normAutofit/>
          </a:bodyPr>
          <a:lstStyle/>
          <a:p>
            <a:r>
              <a:rPr lang="uk-UA" b="1" dirty="0"/>
              <a:t>   </a:t>
            </a:r>
            <a:r>
              <a:rPr lang="uk-UA" b="1">
                <a:latin typeface="Cambria" pitchFamily="18" charset="0"/>
              </a:rPr>
              <a:t>ТЕМА 9</a:t>
            </a:r>
            <a:endParaRPr lang="ru-RU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068960"/>
            <a:ext cx="6400800" cy="3036912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Cambria" pitchFamily="18" charset="0"/>
              </a:rPr>
              <a:t>КРИМІНАЛЬНІ ПРАВОПОРУШЕННЯ </a:t>
            </a:r>
            <a:r>
              <a:rPr lang="uk-UA" sz="3600" b="1" dirty="0">
                <a:solidFill>
                  <a:schemeClr val="tx1"/>
                </a:solidFill>
                <a:latin typeface="Cambria" pitchFamily="18" charset="0"/>
              </a:rPr>
              <a:t>ПРОТИ ДОВКІЛЛЯ</a:t>
            </a:r>
            <a:endParaRPr lang="ru-RU" sz="3600" dirty="0">
              <a:solidFill>
                <a:schemeClr val="tx1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388843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>
                <a:latin typeface="Cambria" pitchFamily="18" charset="0"/>
              </a:rPr>
              <a:t>З'ясовуючи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питання</a:t>
            </a:r>
            <a:r>
              <a:rPr lang="ru-RU" dirty="0">
                <a:latin typeface="Cambria" pitchFamily="18" charset="0"/>
              </a:rPr>
              <a:t> про те,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загибель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або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захворювання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об'єктів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тваринного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світу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масовими</a:t>
            </a:r>
            <a:r>
              <a:rPr lang="ru-RU" dirty="0">
                <a:latin typeface="Cambria" pitchFamily="18" charset="0"/>
              </a:rPr>
              <a:t>, суди, </a:t>
            </a:r>
            <a:r>
              <a:rPr lang="ru-RU" dirty="0" err="1">
                <a:latin typeface="Cambria" pitchFamily="18" charset="0"/>
              </a:rPr>
              <a:t>зокрема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повинні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досліджувати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відомості</a:t>
            </a:r>
            <a:r>
              <a:rPr lang="ru-RU" dirty="0">
                <a:latin typeface="Cambria" pitchFamily="18" charset="0"/>
              </a:rPr>
              <a:t> про </a:t>
            </a:r>
            <a:r>
              <a:rPr lang="ru-RU" dirty="0" err="1">
                <a:latin typeface="Cambria" pitchFamily="18" charset="0"/>
              </a:rPr>
              <a:t>чисельність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тварин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риби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інших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організмів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загинули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захворіли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їх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поширеність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території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України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або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конкретної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адміністративно-територіальної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одиниці</a:t>
            </a:r>
            <a:r>
              <a:rPr lang="ru-RU" dirty="0">
                <a:latin typeface="Cambria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uk-UA" b="1" i="1" dirty="0">
                <a:latin typeface="Cambria" pitchFamily="18" charset="0"/>
              </a:rPr>
              <a:t>Під загибеллю людей</a:t>
            </a:r>
            <a:r>
              <a:rPr lang="uk-UA" dirty="0">
                <a:latin typeface="Cambria" pitchFamily="18" charset="0"/>
              </a:rPr>
              <a:t> треба розуміти смерть хоча б однієї людини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59394" name="Picture 2" descr="ÐÐ°ÑÑÐ¸Ð½ÐºÐ¸ Ð¿Ð¾ Ð·Ð°Ð¿ÑÐ¾ÑÑ Ð¶Ð¸Ð²Ð¾ÑÐ½ÑÐ¹ Ð¼Ð¸Ñ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625102"/>
            <a:ext cx="3649588" cy="30778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818651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0" algn="l"/>
              </a:tabLst>
            </a:pPr>
            <a:r>
              <a:rPr lang="uk-UA" sz="2400" b="1" i="1" dirty="0">
                <a:latin typeface="Cambria" pitchFamily="18" charset="0"/>
              </a:rPr>
              <a:t>Створення небезпеки для життя і здоров'я людей</a:t>
            </a:r>
            <a:r>
              <a:rPr lang="uk-UA" sz="2400" dirty="0">
                <a:latin typeface="Cambria" pitchFamily="18" charset="0"/>
              </a:rPr>
              <a:t> має місце в разі, коли забруднення навколишнього природного середовища чи вчинення інших протиправних дій </a:t>
            </a:r>
            <a:r>
              <a:rPr lang="uk-UA" sz="2400" b="1" i="1" dirty="0">
                <a:latin typeface="Cambria" pitchFamily="18" charset="0"/>
              </a:rPr>
              <a:t>могло призвести </a:t>
            </a:r>
            <a:r>
              <a:rPr lang="uk-UA" sz="2400" dirty="0">
                <a:latin typeface="Cambria" pitchFamily="18" charset="0"/>
              </a:rPr>
              <a:t>до загибелі хоча б однієї людини, масових захворювань людей, зараження хоча б однієї людини епідемічним або інфекційним захворюванням, зниження тривалості життя чи імунного захисту людей, відхилень у розвитку дітей тощо.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60418" name="Picture 2" descr="C:\Users\lenvo\Desktop\88262250_w640_h640_proektirovanie__v_moskve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8960"/>
            <a:ext cx="4780556" cy="3250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80831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0" algn="just"/>
            <a:r>
              <a:rPr lang="ru-RU" b="1" i="1" dirty="0" err="1">
                <a:latin typeface="Cambria" pitchFamily="18" charset="0"/>
              </a:rPr>
              <a:t>Екологічне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забруднення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значних</a:t>
            </a:r>
            <a:r>
              <a:rPr lang="ru-RU" b="1" i="1" dirty="0">
                <a:latin typeface="Cambria" pitchFamily="18" charset="0"/>
              </a:rPr>
              <a:t> </a:t>
            </a:r>
            <a:r>
              <a:rPr lang="ru-RU" b="1" i="1" dirty="0" err="1">
                <a:latin typeface="Cambria" pitchFamily="18" charset="0"/>
              </a:rPr>
              <a:t>територій</a:t>
            </a:r>
            <a:r>
              <a:rPr lang="ru-RU" dirty="0">
                <a:latin typeface="Cambria" pitchFamily="18" charset="0"/>
              </a:rPr>
              <a:t> -</a:t>
            </a:r>
            <a:r>
              <a:rPr lang="ru-RU" dirty="0" err="1">
                <a:latin typeface="Cambria" pitchFamily="18" charset="0"/>
              </a:rPr>
              <a:t>істотне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погіршення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екологічної</a:t>
            </a:r>
            <a:r>
              <a:rPr lang="ru-RU" dirty="0">
                <a:latin typeface="Cambria" pitchFamily="18" charset="0"/>
              </a:rPr>
              <a:t> обстановки </a:t>
            </a:r>
            <a:r>
              <a:rPr lang="ru-RU" dirty="0" err="1">
                <a:latin typeface="Cambria" pitchFamily="18" charset="0"/>
              </a:rPr>
              <a:t>внаслідок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значного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запилення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задимлення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викидів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радіоактивних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хімічних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бактеріологічних</a:t>
            </a:r>
            <a:r>
              <a:rPr lang="ru-RU" dirty="0">
                <a:latin typeface="Cambria" pitchFamily="18" charset="0"/>
              </a:rPr>
              <a:t> та </a:t>
            </a:r>
            <a:r>
              <a:rPr lang="ru-RU" dirty="0" err="1">
                <a:latin typeface="Cambria" pitchFamily="18" charset="0"/>
              </a:rPr>
              <a:t>інших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речовин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становлять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небезпеку</a:t>
            </a:r>
            <a:r>
              <a:rPr lang="ru-RU" dirty="0">
                <a:latin typeface="Cambria" pitchFamily="18" charset="0"/>
              </a:rPr>
              <a:t> для </a:t>
            </a:r>
            <a:r>
              <a:rPr lang="ru-RU" dirty="0" err="1">
                <a:latin typeface="Cambria" pitchFamily="18" charset="0"/>
              </a:rPr>
              <a:t>людини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довкілля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матеріальних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цінностей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тощо</a:t>
            </a:r>
            <a:r>
              <a:rPr lang="ru-RU" dirty="0">
                <a:latin typeface="Cambria" pitchFamily="18" charset="0"/>
              </a:rPr>
              <a:t>. </a:t>
            </a:r>
          </a:p>
        </p:txBody>
      </p:sp>
      <p:pic>
        <p:nvPicPr>
          <p:cNvPr id="614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84984"/>
            <a:ext cx="4720580" cy="31470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6633"/>
            <a:ext cx="8640960" cy="252027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>
                <a:latin typeface="Cambria" pitchFamily="18" charset="0"/>
              </a:rPr>
              <a:t>Суб'єктивна сторона</a:t>
            </a:r>
            <a:r>
              <a:rPr lang="uk-UA" dirty="0">
                <a:latin typeface="Cambria" pitchFamily="18" charset="0"/>
              </a:rPr>
              <a:t> більшості кримінальних правопорушень проти довкілля характеризується </a:t>
            </a:r>
            <a:r>
              <a:rPr lang="uk-UA" b="1" i="1" dirty="0">
                <a:latin typeface="Cambria" pitchFamily="18" charset="0"/>
              </a:rPr>
              <a:t>умисною</a:t>
            </a:r>
            <a:r>
              <a:rPr lang="uk-UA" dirty="0">
                <a:latin typeface="Cambria" pitchFamily="18" charset="0"/>
              </a:rPr>
              <a:t> або </a:t>
            </a:r>
            <a:r>
              <a:rPr lang="uk-UA" b="1" i="1" dirty="0">
                <a:latin typeface="Cambria" pitchFamily="18" charset="0"/>
              </a:rPr>
              <a:t>необережною виною </a:t>
            </a:r>
            <a:r>
              <a:rPr lang="uk-UA" u="sng" dirty="0">
                <a:latin typeface="Cambria" pitchFamily="18" charset="0"/>
              </a:rPr>
              <a:t>по відношенню до</a:t>
            </a:r>
            <a:r>
              <a:rPr lang="uk-UA" dirty="0">
                <a:latin typeface="Cambria" pitchFamily="18" charset="0"/>
              </a:rPr>
              <a:t> здійснення суспільно небезпечного </a:t>
            </a:r>
            <a:r>
              <a:rPr lang="uk-UA" u="sng" dirty="0">
                <a:latin typeface="Cambria" pitchFamily="18" charset="0"/>
              </a:rPr>
              <a:t>діяння</a:t>
            </a:r>
            <a:r>
              <a:rPr lang="uk-UA" dirty="0">
                <a:latin typeface="Cambria" pitchFamily="18" charset="0"/>
              </a:rPr>
              <a:t> і </a:t>
            </a:r>
            <a:r>
              <a:rPr lang="uk-UA" b="1" i="1" dirty="0">
                <a:latin typeface="Cambria" pitchFamily="18" charset="0"/>
              </a:rPr>
              <a:t>необережністю</a:t>
            </a:r>
            <a:r>
              <a:rPr lang="uk-UA" dirty="0">
                <a:latin typeface="Cambria" pitchFamily="18" charset="0"/>
              </a:rPr>
              <a:t> по відношенню </a:t>
            </a:r>
            <a:r>
              <a:rPr lang="uk-UA" u="sng" dirty="0">
                <a:latin typeface="Cambria" pitchFamily="18" charset="0"/>
              </a:rPr>
              <a:t>до</a:t>
            </a:r>
            <a:r>
              <a:rPr lang="uk-UA" dirty="0">
                <a:latin typeface="Cambria" pitchFamily="18" charset="0"/>
              </a:rPr>
              <a:t> настання суспільно небезпечних </a:t>
            </a:r>
            <a:r>
              <a:rPr lang="uk-UA" u="sng" dirty="0">
                <a:latin typeface="Cambria" pitchFamily="18" charset="0"/>
              </a:rPr>
              <a:t>наслідків.</a:t>
            </a:r>
            <a:endParaRPr lang="ru-RU" u="sng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852936"/>
            <a:ext cx="8640960" cy="310854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latin typeface="Cambria" pitchFamily="18" charset="0"/>
              </a:rPr>
              <a:t>Суб'єктом</a:t>
            </a:r>
            <a:r>
              <a:rPr lang="uk-UA" sz="2800" dirty="0">
                <a:latin typeface="Cambria" pitchFamily="18" charset="0"/>
              </a:rPr>
              <a:t> є фізична осудна особа, що досягла 16 років. Значна частина кримінальних правопорушень, передбачених розділом VIII Особливої частини КК може бути вчинено тільки </a:t>
            </a:r>
            <a:r>
              <a:rPr lang="uk-UA" sz="2800" b="1" i="1" dirty="0">
                <a:latin typeface="Cambria" pitchFamily="18" charset="0"/>
              </a:rPr>
              <a:t>спеціальним суб'єктом</a:t>
            </a:r>
            <a:r>
              <a:rPr lang="uk-UA" sz="2800" dirty="0">
                <a:latin typeface="Cambria" pitchFamily="18" charset="0"/>
              </a:rPr>
              <a:t>: особою, на яке покладений обов'язок по забезпеченню охорони довкілля.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5661248"/>
            <a:ext cx="572412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Cambria" pitchFamily="18" charset="0"/>
              </a:rPr>
              <a:t>Більшість норм цього розділу є </a:t>
            </a:r>
            <a:r>
              <a:rPr lang="uk-UA" sz="2800" b="1" i="1" dirty="0" err="1">
                <a:latin typeface="Cambria" pitchFamily="18" charset="0"/>
              </a:rPr>
              <a:t>бланкетними</a:t>
            </a:r>
            <a:endParaRPr lang="ru-RU" sz="28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sz="2400" b="1" dirty="0">
                <a:latin typeface="Cambria" pitchFamily="18" charset="0"/>
              </a:rPr>
              <a:t>2. </a:t>
            </a:r>
            <a:r>
              <a:rPr lang="ru-RU" sz="2400" b="1" dirty="0" err="1">
                <a:latin typeface="Cambria" pitchFamily="18" charset="0"/>
              </a:rPr>
              <a:t>Забруднення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або</a:t>
            </a:r>
            <a:r>
              <a:rPr lang="ru-RU" sz="2400" b="1" dirty="0">
                <a:latin typeface="Cambria" pitchFamily="18" charset="0"/>
              </a:rPr>
              <a:t> </a:t>
            </a:r>
            <a:r>
              <a:rPr lang="ru-RU" sz="2400" b="1" dirty="0" err="1">
                <a:latin typeface="Cambria" pitchFamily="18" charset="0"/>
              </a:rPr>
              <a:t>псування</a:t>
            </a:r>
            <a:r>
              <a:rPr lang="ru-RU" sz="2400" b="1" dirty="0">
                <a:latin typeface="Cambria" pitchFamily="18" charset="0"/>
              </a:rPr>
              <a:t> земель (ст. 239 КК</a:t>
            </a:r>
            <a:r>
              <a:rPr lang="uk-UA" sz="2400" b="1" dirty="0">
                <a:latin typeface="Cambria" pitchFamily="18" charset="0"/>
              </a:rPr>
              <a:t> України</a:t>
            </a:r>
            <a:r>
              <a:rPr lang="ru-RU" sz="2400" b="1" dirty="0">
                <a:latin typeface="Cambria" pitchFamily="18" charset="0"/>
              </a:rPr>
              <a:t>)</a:t>
            </a:r>
            <a:r>
              <a:rPr lang="ru-RU" sz="2400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endParaRPr lang="ru-RU" b="1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1. Забруднення або псування земель речовинами, відходами чи іншими матеріалами, шкідливими для життя, здоров'я людей або довкілля, внаслідок порушення спеціальних правил, якщо це створило небезпеку для життя, здоров'я людей чи довкілля,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караються штрафом від однієї до чотирьох тисяч неоподатковуваних мінімумів доходів громадян або позбавленням права обіймати певні посади чи займатися певною діяльністю на строк до трьох років.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2. Ті самі діяння, що спричинили загибель людей, їх масове захворювання або інші тяжкі наслідки,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караються обмеженням волі на строк від двох до п'яти років або позбавленням волі на той самий строк, з позбавленням права обіймати певні посади чи займатися певною діяльністю на строк до трьох років або без такого.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{Стаття 239 із змінами, внесеними згідно із Законом № 2617-</a:t>
            </a:r>
            <a:r>
              <a:rPr lang="en-US" i="1" dirty="0">
                <a:latin typeface="Cambria" pitchFamily="18" charset="0"/>
              </a:rPr>
              <a:t>VIII </a:t>
            </a:r>
            <a:r>
              <a:rPr lang="uk-UA" i="1" dirty="0">
                <a:latin typeface="Cambria" pitchFamily="18" charset="0"/>
              </a:rPr>
              <a:t>від 22.11.2018}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244827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З </a:t>
            </a:r>
            <a:r>
              <a:rPr lang="uk-UA" sz="2400" b="1" dirty="0">
                <a:latin typeface="Cambria" pitchFamily="18" charset="0"/>
              </a:rPr>
              <a:t>об’єктивної сторони </a:t>
            </a:r>
            <a:r>
              <a:rPr lang="uk-UA" sz="2400" dirty="0">
                <a:latin typeface="Cambria" pitchFamily="18" charset="0"/>
              </a:rPr>
              <a:t>це кримінальне правопорушення проявляється в забрудненні або псуванні земель речовинами, відходами чи іншими матеріалами, шкідливими для життя, здоров’я людей або довкілля, внаслідок порушення спеціальних правил, якщо це створило небезпеку для життя, здоров’я людей чи довкілля</a:t>
            </a:r>
            <a:endParaRPr lang="ru-RU" dirty="0"/>
          </a:p>
        </p:txBody>
      </p:sp>
      <p:pic>
        <p:nvPicPr>
          <p:cNvPr id="17410" name="Picture 2" descr="ÐÐ°ÑÑÐ¸Ð½ÐºÐ¸ Ð¿Ð¾ Ð·Ð°Ð¿ÑÐ¾ÑÑ Ð·Ð°Ð±ÑÑÐ´Ð½ÐµÐ½Ð½Ñ Ð·ÐµÐ¼ÐµÐ»Ñ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2936"/>
            <a:ext cx="4331683" cy="2778466"/>
          </a:xfrm>
          <a:prstGeom prst="rect">
            <a:avLst/>
          </a:prstGeom>
          <a:noFill/>
        </p:spPr>
      </p:pic>
      <p:pic>
        <p:nvPicPr>
          <p:cNvPr id="17412" name="Picture 4" descr="ÐÐ°ÑÑÐ¸Ð½ÐºÐ¸ Ð¿Ð¾ Ð·Ð°Ð¿ÑÐ¾ÑÑ Ð¿Ð¾ÑÑÐ° Ð·ÐµÐ¼ÐµÐ»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89040"/>
            <a:ext cx="4428492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04867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b="1" i="1" dirty="0">
                <a:latin typeface="Cambria" pitchFamily="18" charset="0"/>
              </a:rPr>
              <a:t>Забруднення</a:t>
            </a:r>
            <a:r>
              <a:rPr lang="uk-UA" dirty="0">
                <a:latin typeface="Cambria" pitchFamily="18" charset="0"/>
              </a:rPr>
              <a:t> - внесення в (на) </a:t>
            </a:r>
            <a:r>
              <a:rPr lang="uk-UA" dirty="0" err="1">
                <a:latin typeface="Cambria" pitchFamily="18" charset="0"/>
              </a:rPr>
              <a:t>грунт</a:t>
            </a:r>
            <a:r>
              <a:rPr lang="uk-UA" dirty="0">
                <a:latin typeface="Cambria" pitchFamily="18" charset="0"/>
              </a:rPr>
              <a:t> речовин у вигляді різних шкідливих відходів (отрутохімікатів, хімічних і радіоактивних речовин) тощо.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b="1" i="1" dirty="0">
                <a:latin typeface="Cambria" pitchFamily="18" charset="0"/>
              </a:rPr>
              <a:t>Псування землі</a:t>
            </a:r>
            <a:r>
              <a:rPr lang="uk-UA" dirty="0">
                <a:latin typeface="Cambria" pitchFamily="18" charset="0"/>
              </a:rPr>
              <a:t> — це незаконне зняття родючого шару </a:t>
            </a:r>
            <a:r>
              <a:rPr lang="uk-UA" dirty="0" err="1">
                <a:latin typeface="Cambria" pitchFamily="18" charset="0"/>
              </a:rPr>
              <a:t>грунту</a:t>
            </a:r>
            <a:r>
              <a:rPr lang="uk-UA" dirty="0">
                <a:latin typeface="Cambria" pitchFamily="18" charset="0"/>
              </a:rPr>
              <a:t> і ґрунтового покриву, що призвело до його непридатного стану (неможливості використання згідно з цільовим призначенням), або безконтрольне використання такого шару (покриву), розробка корисних копалин при проведенні геологорозвідувальних, будівельних та інших робіт, заболочування земель на значній території тощо.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dirty="0" err="1">
                <a:latin typeface="Cambria" pitchFamily="18" charset="0"/>
              </a:rPr>
              <a:t>Кримінальне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правопорушення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вважається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закінченим</a:t>
            </a:r>
            <a:r>
              <a:rPr lang="ru-RU" dirty="0">
                <a:latin typeface="Cambria" pitchFamily="18" charset="0"/>
              </a:rPr>
              <a:t> з </a:t>
            </a:r>
            <a:r>
              <a:rPr lang="ru-RU" dirty="0" err="1">
                <a:latin typeface="Cambria" pitchFamily="18" charset="0"/>
              </a:rPr>
              <a:t>настанням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наслідків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вигляді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створення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небезпеки</a:t>
            </a:r>
            <a:r>
              <a:rPr lang="ru-RU" dirty="0">
                <a:latin typeface="Cambria" pitchFamily="18" charset="0"/>
              </a:rPr>
              <a:t> для </a:t>
            </a:r>
            <a:r>
              <a:rPr lang="ru-RU" dirty="0" err="1">
                <a:latin typeface="Cambria" pitchFamily="18" charset="0"/>
              </a:rPr>
              <a:t>життя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здоров’я</a:t>
            </a:r>
            <a:r>
              <a:rPr lang="ru-RU" dirty="0">
                <a:latin typeface="Cambria" pitchFamily="18" charset="0"/>
              </a:rPr>
              <a:t> людей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довкілля</a:t>
            </a:r>
            <a:r>
              <a:rPr lang="ru-RU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err="1">
                <a:latin typeface="Cambria" pitchFamily="18" charset="0"/>
              </a:rPr>
              <a:t>Між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порушенням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спеціальних</a:t>
            </a:r>
            <a:r>
              <a:rPr lang="ru-RU" dirty="0">
                <a:latin typeface="Cambria" pitchFamily="18" charset="0"/>
              </a:rPr>
              <a:t> правил і </a:t>
            </a:r>
            <a:r>
              <a:rPr lang="ru-RU" dirty="0" err="1">
                <a:latin typeface="Cambria" pitchFamily="18" charset="0"/>
              </a:rPr>
              <a:t>цими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наслідками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має</a:t>
            </a:r>
            <a:r>
              <a:rPr lang="ru-RU" dirty="0">
                <a:latin typeface="Cambria" pitchFamily="18" charset="0"/>
              </a:rPr>
              <a:t> бути </a:t>
            </a:r>
            <a:r>
              <a:rPr lang="ru-RU" dirty="0" err="1">
                <a:latin typeface="Cambria" pitchFamily="18" charset="0"/>
              </a:rPr>
              <a:t>встановлений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причинний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зв’язок</a:t>
            </a:r>
            <a:r>
              <a:rPr lang="ru-RU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12241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Cambria" pitchFamily="18" charset="0"/>
              </a:rPr>
              <a:t>Суб’єктивна</a:t>
            </a:r>
            <a:r>
              <a:rPr lang="ru-RU" b="1" dirty="0">
                <a:latin typeface="Cambria" pitchFamily="18" charset="0"/>
              </a:rPr>
              <a:t> сторона </a:t>
            </a:r>
            <a:r>
              <a:rPr lang="ru-RU" dirty="0">
                <a:latin typeface="Cambria" pitchFamily="18" charset="0"/>
              </a:rPr>
              <a:t>- </a:t>
            </a:r>
            <a:r>
              <a:rPr lang="uk-UA" dirty="0">
                <a:latin typeface="Cambria" pitchFamily="18" charset="0"/>
              </a:rPr>
              <a:t>складна (подвійна) вина: щодо дії (бездіяльності) — </a:t>
            </a:r>
            <a:r>
              <a:rPr lang="uk-UA" i="1" dirty="0">
                <a:latin typeface="Cambria" pitchFamily="18" charset="0"/>
              </a:rPr>
              <a:t>умисел або необережність</a:t>
            </a:r>
            <a:r>
              <a:rPr lang="uk-UA" dirty="0">
                <a:latin typeface="Cambria" pitchFamily="18" charset="0"/>
              </a:rPr>
              <a:t>, щодо наслідків — </a:t>
            </a:r>
            <a:r>
              <a:rPr lang="uk-UA" i="1" dirty="0">
                <a:latin typeface="Cambria" pitchFamily="18" charset="0"/>
              </a:rPr>
              <a:t>тільки необережність</a:t>
            </a:r>
            <a:r>
              <a:rPr lang="uk-UA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1844824"/>
            <a:ext cx="864096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Суб’єкт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кримінального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правопорушення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загальний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фізична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осудна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особа,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досягла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16-річного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96952"/>
            <a:ext cx="576064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Кваліфіковані</a:t>
            </a:r>
            <a:r>
              <a:rPr lang="ru-RU" sz="2400" b="1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Cambria" pitchFamily="18" charset="0"/>
                <a:ea typeface="Calibri" pitchFamily="34" charset="0"/>
                <a:cs typeface="Times New Roman" pitchFamily="18" charset="0"/>
              </a:rPr>
              <a:t>ознаки</a:t>
            </a:r>
            <a:r>
              <a:rPr lang="ru-RU" sz="24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(ч. 2 ст. 239 КК ):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>
                <a:latin typeface="Cambria" pitchFamily="18" charset="0"/>
              </a:rPr>
              <a:t>загибель людей,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>
                <a:latin typeface="Cambria" pitchFamily="18" charset="0"/>
              </a:rPr>
              <a:t>їх масове захворювання</a:t>
            </a:r>
          </a:p>
          <a:p>
            <a:pPr>
              <a:buFont typeface="Arial" pitchFamily="34" charset="0"/>
              <a:buChar char="•"/>
            </a:pPr>
            <a:r>
              <a:rPr lang="uk-UA" sz="2400" i="1" dirty="0">
                <a:latin typeface="Cambria" pitchFamily="18" charset="0"/>
              </a:rPr>
              <a:t>інші тяжкі наслідки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ÐÐ°ÑÑÐ¸Ð½ÐºÐ¸ Ð¿Ð¾ Ð·Ð°Ð¿ÑÐ¾ÑÑ Ð¿Ð¾ÑÐ²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84984"/>
            <a:ext cx="273258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uk-UA" b="1" dirty="0">
                <a:latin typeface="Cambria" pitchFamily="18" charset="0"/>
              </a:rPr>
              <a:t>3. Порушення правил охорони або використання надр (ст. 240 КК України).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3800" i="1" dirty="0">
                <a:latin typeface="Cambria" pitchFamily="18" charset="0"/>
              </a:rPr>
              <a:t>1. </a:t>
            </a:r>
            <a:r>
              <a:rPr lang="ru-RU" sz="3800" i="1" dirty="0" err="1">
                <a:latin typeface="Cambria" pitchFamily="18" charset="0"/>
              </a:rPr>
              <a:t>Порушення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встановлених</a:t>
            </a:r>
            <a:r>
              <a:rPr lang="ru-RU" sz="3800" i="1" dirty="0">
                <a:latin typeface="Cambria" pitchFamily="18" charset="0"/>
              </a:rPr>
              <a:t> правил </a:t>
            </a:r>
            <a:r>
              <a:rPr lang="ru-RU" sz="3800" i="1" dirty="0" err="1">
                <a:latin typeface="Cambria" pitchFamily="18" charset="0"/>
              </a:rPr>
              <a:t>охорони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надр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якщо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це</a:t>
            </a:r>
            <a:r>
              <a:rPr lang="ru-RU" sz="3800" i="1" dirty="0">
                <a:latin typeface="Cambria" pitchFamily="18" charset="0"/>
              </a:rPr>
              <a:t> створило </a:t>
            </a:r>
            <a:r>
              <a:rPr lang="ru-RU" sz="3800" i="1" dirty="0" err="1">
                <a:latin typeface="Cambria" pitchFamily="18" charset="0"/>
              </a:rPr>
              <a:t>небезпеку</a:t>
            </a:r>
            <a:r>
              <a:rPr lang="ru-RU" sz="3800" i="1" dirty="0">
                <a:latin typeface="Cambria" pitchFamily="18" charset="0"/>
              </a:rPr>
              <a:t> для </a:t>
            </a:r>
            <a:r>
              <a:rPr lang="ru-RU" sz="3800" i="1" dirty="0" err="1">
                <a:latin typeface="Cambria" pitchFamily="18" charset="0"/>
              </a:rPr>
              <a:t>життя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здоров’я</a:t>
            </a:r>
            <a:r>
              <a:rPr lang="ru-RU" sz="3800" i="1" dirty="0">
                <a:latin typeface="Cambria" pitchFamily="18" charset="0"/>
              </a:rPr>
              <a:t> людей </a:t>
            </a:r>
            <a:r>
              <a:rPr lang="ru-RU" sz="3800" i="1" dirty="0" err="1">
                <a:latin typeface="Cambria" pitchFamily="18" charset="0"/>
              </a:rPr>
              <a:t>чи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довкілля</a:t>
            </a:r>
            <a:r>
              <a:rPr lang="ru-RU" sz="3800" i="1" dirty="0">
                <a:latin typeface="Cambria" pitchFamily="18" charset="0"/>
              </a:rPr>
              <a:t>, а </a:t>
            </a:r>
            <a:r>
              <a:rPr lang="ru-RU" sz="3800" i="1" dirty="0" err="1">
                <a:latin typeface="Cambria" pitchFamily="18" charset="0"/>
              </a:rPr>
              <a:t>також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незаконне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видобування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корисних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копалин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місцевого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значення</a:t>
            </a:r>
            <a:r>
              <a:rPr lang="ru-RU" sz="3800" i="1" dirty="0">
                <a:latin typeface="Cambria" pitchFamily="18" charset="0"/>
              </a:rPr>
              <a:t> у </a:t>
            </a:r>
            <a:r>
              <a:rPr lang="ru-RU" sz="3800" i="1" dirty="0" err="1">
                <a:latin typeface="Cambria" pitchFamily="18" charset="0"/>
              </a:rPr>
              <a:t>значному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розмірі</a:t>
            </a:r>
            <a:r>
              <a:rPr lang="ru-RU" sz="3800" i="1" dirty="0">
                <a:latin typeface="Cambria" pitchFamily="18" charset="0"/>
              </a:rPr>
              <a:t> -</a:t>
            </a:r>
          </a:p>
          <a:p>
            <a:pPr marL="0" indent="0" algn="just">
              <a:buNone/>
            </a:pPr>
            <a:r>
              <a:rPr lang="ru-RU" sz="3800" i="1" dirty="0">
                <a:latin typeface="Cambria" pitchFamily="18" charset="0"/>
              </a:rPr>
              <a:t>2. </a:t>
            </a:r>
            <a:r>
              <a:rPr lang="ru-RU" sz="3800" i="1" dirty="0" err="1">
                <a:latin typeface="Cambria" pitchFamily="18" charset="0"/>
              </a:rPr>
              <a:t>Порушення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встановлених</a:t>
            </a:r>
            <a:r>
              <a:rPr lang="ru-RU" sz="3800" i="1" dirty="0">
                <a:latin typeface="Cambria" pitchFamily="18" charset="0"/>
              </a:rPr>
              <a:t> правил </a:t>
            </a:r>
            <a:r>
              <a:rPr lang="ru-RU" sz="3800" i="1" dirty="0" err="1">
                <a:latin typeface="Cambria" pitchFamily="18" charset="0"/>
              </a:rPr>
              <a:t>використання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надр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якщо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це</a:t>
            </a:r>
            <a:r>
              <a:rPr lang="ru-RU" sz="3800" i="1" dirty="0">
                <a:latin typeface="Cambria" pitchFamily="18" charset="0"/>
              </a:rPr>
              <a:t> створило </a:t>
            </a:r>
            <a:r>
              <a:rPr lang="ru-RU" sz="3800" i="1" dirty="0" err="1">
                <a:latin typeface="Cambria" pitchFamily="18" charset="0"/>
              </a:rPr>
              <a:t>небезпеку</a:t>
            </a:r>
            <a:r>
              <a:rPr lang="ru-RU" sz="3800" i="1" dirty="0">
                <a:latin typeface="Cambria" pitchFamily="18" charset="0"/>
              </a:rPr>
              <a:t> для </a:t>
            </a:r>
            <a:r>
              <a:rPr lang="ru-RU" sz="3800" i="1" dirty="0" err="1">
                <a:latin typeface="Cambria" pitchFamily="18" charset="0"/>
              </a:rPr>
              <a:t>життя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здоров’я</a:t>
            </a:r>
            <a:r>
              <a:rPr lang="ru-RU" sz="3800" i="1" dirty="0">
                <a:latin typeface="Cambria" pitchFamily="18" charset="0"/>
              </a:rPr>
              <a:t> людей </a:t>
            </a:r>
            <a:r>
              <a:rPr lang="ru-RU" sz="3800" i="1" dirty="0" err="1">
                <a:latin typeface="Cambria" pitchFamily="18" charset="0"/>
              </a:rPr>
              <a:t>чи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довкілля</a:t>
            </a:r>
            <a:r>
              <a:rPr lang="ru-RU" sz="3800" i="1" dirty="0">
                <a:latin typeface="Cambria" pitchFamily="18" charset="0"/>
              </a:rPr>
              <a:t>, а </a:t>
            </a:r>
            <a:r>
              <a:rPr lang="ru-RU" sz="3800" i="1" dirty="0" err="1">
                <a:latin typeface="Cambria" pitchFamily="18" charset="0"/>
              </a:rPr>
              <a:t>також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незаконне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видобування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корисних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копалин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місцевого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значення</a:t>
            </a:r>
            <a:r>
              <a:rPr lang="ru-RU" sz="3800" i="1" dirty="0">
                <a:latin typeface="Cambria" pitchFamily="18" charset="0"/>
              </a:rPr>
              <a:t> у великому </a:t>
            </a:r>
            <a:r>
              <a:rPr lang="ru-RU" sz="3800" i="1" dirty="0" err="1">
                <a:latin typeface="Cambria" pitchFamily="18" charset="0"/>
              </a:rPr>
              <a:t>розмірі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незаконне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видобування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корисних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копалин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загальнодержавного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значення</a:t>
            </a:r>
            <a:r>
              <a:rPr lang="ru-RU" sz="3800" i="1" dirty="0">
                <a:latin typeface="Cambria" pitchFamily="18" charset="0"/>
              </a:rPr>
              <a:t> -</a:t>
            </a:r>
          </a:p>
          <a:p>
            <a:pPr marL="0" indent="0" algn="just">
              <a:buNone/>
            </a:pPr>
            <a:r>
              <a:rPr lang="ru-RU" sz="3800" i="1" dirty="0">
                <a:latin typeface="Cambria" pitchFamily="18" charset="0"/>
              </a:rPr>
              <a:t>3. </a:t>
            </a:r>
            <a:r>
              <a:rPr lang="ru-RU" sz="3800" i="1" dirty="0" err="1">
                <a:latin typeface="Cambria" pitchFamily="18" charset="0"/>
              </a:rPr>
              <a:t>Діяння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передбачені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частинами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першою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другою </a:t>
            </a:r>
            <a:r>
              <a:rPr lang="ru-RU" sz="3800" i="1" dirty="0" err="1">
                <a:latin typeface="Cambria" pitchFamily="18" charset="0"/>
              </a:rPr>
              <a:t>цієї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статті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вчинені</a:t>
            </a:r>
            <a:r>
              <a:rPr lang="ru-RU" sz="3800" i="1" dirty="0">
                <a:latin typeface="Cambria" pitchFamily="18" charset="0"/>
              </a:rPr>
              <a:t> на </a:t>
            </a:r>
            <a:r>
              <a:rPr lang="ru-RU" sz="3800" i="1" dirty="0" err="1">
                <a:latin typeface="Cambria" pitchFamily="18" charset="0"/>
              </a:rPr>
              <a:t>територіях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чи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об’єктах</a:t>
            </a:r>
            <a:r>
              <a:rPr lang="ru-RU" sz="3800" i="1" dirty="0">
                <a:latin typeface="Cambria" pitchFamily="18" charset="0"/>
              </a:rPr>
              <a:t> природно-</a:t>
            </a:r>
            <a:r>
              <a:rPr lang="ru-RU" sz="3800" i="1" dirty="0" err="1">
                <a:latin typeface="Cambria" pitchFamily="18" charset="0"/>
              </a:rPr>
              <a:t>заповідного</a:t>
            </a:r>
            <a:r>
              <a:rPr lang="ru-RU" sz="3800" i="1" dirty="0">
                <a:latin typeface="Cambria" pitchFamily="18" charset="0"/>
              </a:rPr>
              <a:t> фонду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вчинені</a:t>
            </a:r>
            <a:r>
              <a:rPr lang="ru-RU" sz="3800" i="1" dirty="0">
                <a:latin typeface="Cambria" pitchFamily="18" charset="0"/>
              </a:rPr>
              <a:t> за </a:t>
            </a:r>
            <a:r>
              <a:rPr lang="ru-RU" sz="3800" i="1" dirty="0" err="1">
                <a:latin typeface="Cambria" pitchFamily="18" charset="0"/>
              </a:rPr>
              <a:t>попередньою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змовою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групою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осіб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вчинені</a:t>
            </a:r>
            <a:r>
              <a:rPr lang="ru-RU" sz="3800" i="1" dirty="0">
                <a:latin typeface="Cambria" pitchFamily="18" charset="0"/>
              </a:rPr>
              <a:t> особою, </a:t>
            </a:r>
            <a:r>
              <a:rPr lang="ru-RU" sz="3800" i="1" dirty="0" err="1">
                <a:latin typeface="Cambria" pitchFamily="18" charset="0"/>
              </a:rPr>
              <a:t>раніше</a:t>
            </a:r>
            <a:r>
              <a:rPr lang="ru-RU" sz="3800" i="1" dirty="0">
                <a:latin typeface="Cambria" pitchFamily="18" charset="0"/>
              </a:rPr>
              <a:t> судимою за </a:t>
            </a:r>
            <a:r>
              <a:rPr lang="ru-RU" sz="3800" i="1" dirty="0" err="1">
                <a:latin typeface="Cambria" pitchFamily="18" charset="0"/>
              </a:rPr>
              <a:t>злочин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передбачений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цією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статтею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чи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службовою</a:t>
            </a:r>
            <a:r>
              <a:rPr lang="ru-RU" sz="3800" i="1" dirty="0">
                <a:latin typeface="Cambria" pitchFamily="18" charset="0"/>
              </a:rPr>
              <a:t> особою з </a:t>
            </a:r>
            <a:r>
              <a:rPr lang="ru-RU" sz="3800" i="1" dirty="0" err="1">
                <a:latin typeface="Cambria" pitchFamily="18" charset="0"/>
              </a:rPr>
              <a:t>використанням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службового</a:t>
            </a:r>
            <a:r>
              <a:rPr lang="ru-RU" sz="3800" i="1" dirty="0">
                <a:latin typeface="Cambria" pitchFamily="18" charset="0"/>
              </a:rPr>
              <a:t> становища, -</a:t>
            </a:r>
          </a:p>
          <a:p>
            <a:pPr marL="0" indent="0" algn="just">
              <a:buNone/>
            </a:pPr>
            <a:r>
              <a:rPr lang="ru-RU" sz="3800" i="1" dirty="0">
                <a:latin typeface="Cambria" pitchFamily="18" charset="0"/>
              </a:rPr>
              <a:t>4. </a:t>
            </a:r>
            <a:r>
              <a:rPr lang="ru-RU" sz="3800" i="1" dirty="0" err="1">
                <a:latin typeface="Cambria" pitchFamily="18" charset="0"/>
              </a:rPr>
              <a:t>Діяння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передбачені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частинами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першою</a:t>
            </a:r>
            <a:r>
              <a:rPr lang="ru-RU" sz="3800" i="1" dirty="0">
                <a:latin typeface="Cambria" pitchFamily="18" charset="0"/>
              </a:rPr>
              <a:t>, другою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третьою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цієї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статті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якщо</a:t>
            </a:r>
            <a:r>
              <a:rPr lang="ru-RU" sz="3800" i="1" dirty="0">
                <a:latin typeface="Cambria" pitchFamily="18" charset="0"/>
              </a:rPr>
              <a:t> вони </a:t>
            </a:r>
            <a:r>
              <a:rPr lang="ru-RU" sz="3800" i="1" dirty="0" err="1">
                <a:latin typeface="Cambria" pitchFamily="18" charset="0"/>
              </a:rPr>
              <a:t>вчинені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організованою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групою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шляхом </a:t>
            </a:r>
            <a:r>
              <a:rPr lang="ru-RU" sz="3800" i="1" dirty="0" err="1">
                <a:latin typeface="Cambria" pitchFamily="18" charset="0"/>
              </a:rPr>
              <a:t>підпалу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вибуху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чи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іншим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загальнонебезпечним</a:t>
            </a:r>
            <a:r>
              <a:rPr lang="ru-RU" sz="3800" i="1" dirty="0">
                <a:latin typeface="Cambria" pitchFamily="18" charset="0"/>
              </a:rPr>
              <a:t> способом,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спричинили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загибель</a:t>
            </a:r>
            <a:r>
              <a:rPr lang="ru-RU" sz="3800" i="1" dirty="0">
                <a:latin typeface="Cambria" pitchFamily="18" charset="0"/>
              </a:rPr>
              <a:t> людей, </a:t>
            </a:r>
            <a:r>
              <a:rPr lang="ru-RU" sz="3800" i="1" dirty="0" err="1">
                <a:latin typeface="Cambria" pitchFamily="18" charset="0"/>
              </a:rPr>
              <a:t>їх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масове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захворювання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або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інші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тяжкі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наслідки</a:t>
            </a:r>
            <a:r>
              <a:rPr lang="ru-RU" sz="3800" i="1" dirty="0">
                <a:latin typeface="Cambria" pitchFamily="18" charset="0"/>
              </a:rPr>
              <a:t>, -</a:t>
            </a:r>
          </a:p>
          <a:p>
            <a:pPr marL="0" indent="0" algn="just">
              <a:buNone/>
            </a:pPr>
            <a:endParaRPr lang="ru-RU" sz="3800" i="1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3800" i="1" dirty="0" err="1">
                <a:latin typeface="Cambria" pitchFamily="18" charset="0"/>
              </a:rPr>
              <a:t>Примітка</a:t>
            </a:r>
            <a:r>
              <a:rPr lang="ru-RU" sz="3800" i="1" dirty="0">
                <a:latin typeface="Cambria" pitchFamily="18" charset="0"/>
              </a:rPr>
              <a:t>. </a:t>
            </a:r>
            <a:r>
              <a:rPr lang="ru-RU" sz="3800" i="1" dirty="0" err="1">
                <a:latin typeface="Cambria" pitchFamily="18" charset="0"/>
              </a:rPr>
              <a:t>Незаконне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видобування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корисних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копалин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місцевого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значення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вважається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вчиненим</a:t>
            </a:r>
            <a:r>
              <a:rPr lang="ru-RU" sz="3800" i="1" dirty="0">
                <a:latin typeface="Cambria" pitchFamily="18" charset="0"/>
              </a:rPr>
              <a:t> у </a:t>
            </a:r>
            <a:r>
              <a:rPr lang="ru-RU" sz="3800" i="1" dirty="0" err="1">
                <a:latin typeface="Cambria" pitchFamily="18" charset="0"/>
              </a:rPr>
              <a:t>значному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розмірі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якщо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їх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вартість</a:t>
            </a:r>
            <a:r>
              <a:rPr lang="ru-RU" sz="3800" i="1" dirty="0">
                <a:latin typeface="Cambria" pitchFamily="18" charset="0"/>
              </a:rPr>
              <a:t> у </a:t>
            </a:r>
            <a:r>
              <a:rPr lang="ru-RU" sz="3800" i="1" dirty="0" err="1">
                <a:latin typeface="Cambria" pitchFamily="18" charset="0"/>
              </a:rPr>
              <a:t>тридцять</a:t>
            </a:r>
            <a:r>
              <a:rPr lang="ru-RU" sz="3800" i="1" dirty="0">
                <a:latin typeface="Cambria" pitchFamily="18" charset="0"/>
              </a:rPr>
              <a:t> і </a:t>
            </a:r>
            <a:r>
              <a:rPr lang="ru-RU" sz="3800" i="1" dirty="0" err="1">
                <a:latin typeface="Cambria" pitchFamily="18" charset="0"/>
              </a:rPr>
              <a:t>більше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разів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перевищує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неоподатковуваний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мінімум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доходів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громадян</a:t>
            </a:r>
            <a:r>
              <a:rPr lang="ru-RU" sz="3800" i="1" dirty="0">
                <a:latin typeface="Cambria" pitchFamily="18" charset="0"/>
              </a:rPr>
              <a:t>. </a:t>
            </a:r>
            <a:r>
              <a:rPr lang="ru-RU" sz="3800" i="1" dirty="0" err="1">
                <a:latin typeface="Cambria" pitchFamily="18" charset="0"/>
              </a:rPr>
              <a:t>Незаконне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видобування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корисних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копалин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місцевого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значення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вважається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вчиненим</a:t>
            </a:r>
            <a:r>
              <a:rPr lang="ru-RU" sz="3800" i="1" dirty="0">
                <a:latin typeface="Cambria" pitchFamily="18" charset="0"/>
              </a:rPr>
              <a:t> у великому </a:t>
            </a:r>
            <a:r>
              <a:rPr lang="ru-RU" sz="3800" i="1" dirty="0" err="1">
                <a:latin typeface="Cambria" pitchFamily="18" charset="0"/>
              </a:rPr>
              <a:t>розмірі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якщо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їх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вартість</a:t>
            </a:r>
            <a:r>
              <a:rPr lang="ru-RU" sz="3800" i="1" dirty="0">
                <a:latin typeface="Cambria" pitchFamily="18" charset="0"/>
              </a:rPr>
              <a:t> у сто і </a:t>
            </a:r>
            <a:r>
              <a:rPr lang="ru-RU" sz="3800" i="1" dirty="0" err="1">
                <a:latin typeface="Cambria" pitchFamily="18" charset="0"/>
              </a:rPr>
              <a:t>більше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разів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перевищує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неоподатковуваний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мінімум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доходів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громадян</a:t>
            </a:r>
            <a:r>
              <a:rPr lang="ru-RU" sz="3800" i="1" dirty="0">
                <a:latin typeface="Cambria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3800" i="1" dirty="0">
                <a:latin typeface="Cambria" pitchFamily="18" charset="0"/>
              </a:rPr>
              <a:t>{</a:t>
            </a:r>
            <a:r>
              <a:rPr lang="ru-RU" sz="3800" i="1" dirty="0" err="1">
                <a:latin typeface="Cambria" pitchFamily="18" charset="0"/>
              </a:rPr>
              <a:t>Стаття</a:t>
            </a:r>
            <a:r>
              <a:rPr lang="ru-RU" sz="3800" i="1" dirty="0">
                <a:latin typeface="Cambria" pitchFamily="18" charset="0"/>
              </a:rPr>
              <a:t> 240 </a:t>
            </a:r>
            <a:r>
              <a:rPr lang="ru-RU" sz="3800" i="1" dirty="0" err="1">
                <a:latin typeface="Cambria" pitchFamily="18" charset="0"/>
              </a:rPr>
              <a:t>із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змінами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внесеними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згідно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із</a:t>
            </a:r>
            <a:r>
              <a:rPr lang="ru-RU" sz="3800" i="1" dirty="0">
                <a:latin typeface="Cambria" pitchFamily="18" charset="0"/>
              </a:rPr>
              <a:t> Законами № 2308-</a:t>
            </a:r>
            <a:r>
              <a:rPr lang="en-US" sz="3800" i="1" dirty="0">
                <a:latin typeface="Cambria" pitchFamily="18" charset="0"/>
              </a:rPr>
              <a:t>IV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11.01.2005, № 2984-</a:t>
            </a:r>
            <a:r>
              <a:rPr lang="en-US" sz="3800" i="1" dirty="0">
                <a:latin typeface="Cambria" pitchFamily="18" charset="0"/>
              </a:rPr>
              <a:t>IV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18.10.2005; в </a:t>
            </a:r>
            <a:r>
              <a:rPr lang="ru-RU" sz="3800" i="1" dirty="0" err="1">
                <a:latin typeface="Cambria" pitchFamily="18" charset="0"/>
              </a:rPr>
              <a:t>редакції</a:t>
            </a:r>
            <a:r>
              <a:rPr lang="ru-RU" sz="3800" i="1" dirty="0">
                <a:latin typeface="Cambria" pitchFamily="18" charset="0"/>
              </a:rPr>
              <a:t> Закону № 1708-</a:t>
            </a:r>
            <a:r>
              <a:rPr lang="en-US" sz="3800" i="1" dirty="0">
                <a:latin typeface="Cambria" pitchFamily="18" charset="0"/>
              </a:rPr>
              <a:t>VI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05.11.2009; </a:t>
            </a:r>
            <a:r>
              <a:rPr lang="ru-RU" sz="3800" i="1" dirty="0" err="1">
                <a:latin typeface="Cambria" pitchFamily="18" charset="0"/>
              </a:rPr>
              <a:t>із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змінами</a:t>
            </a:r>
            <a:r>
              <a:rPr lang="ru-RU" sz="3800" i="1" dirty="0">
                <a:latin typeface="Cambria" pitchFamily="18" charset="0"/>
              </a:rPr>
              <a:t>, </a:t>
            </a:r>
            <a:r>
              <a:rPr lang="ru-RU" sz="3800" i="1" dirty="0" err="1">
                <a:latin typeface="Cambria" pitchFamily="18" charset="0"/>
              </a:rPr>
              <a:t>внесеними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згідно</a:t>
            </a:r>
            <a:r>
              <a:rPr lang="ru-RU" sz="3800" i="1" dirty="0">
                <a:latin typeface="Cambria" pitchFamily="18" charset="0"/>
              </a:rPr>
              <a:t> </a:t>
            </a:r>
            <a:r>
              <a:rPr lang="ru-RU" sz="3800" i="1" dirty="0" err="1">
                <a:latin typeface="Cambria" pitchFamily="18" charset="0"/>
              </a:rPr>
              <a:t>із</a:t>
            </a:r>
            <a:r>
              <a:rPr lang="ru-RU" sz="3800" i="1" dirty="0">
                <a:latin typeface="Cambria" pitchFamily="18" charset="0"/>
              </a:rPr>
              <a:t> Законами № 1019-</a:t>
            </a:r>
            <a:r>
              <a:rPr lang="en-US" sz="3800" i="1" dirty="0">
                <a:latin typeface="Cambria" pitchFamily="18" charset="0"/>
              </a:rPr>
              <a:t>VIII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18.02.2016, № 2617-</a:t>
            </a:r>
            <a:r>
              <a:rPr lang="en-US" sz="3800" i="1" dirty="0">
                <a:latin typeface="Cambria" pitchFamily="18" charset="0"/>
              </a:rPr>
              <a:t>VIII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22.11.2018; в </a:t>
            </a:r>
            <a:r>
              <a:rPr lang="ru-RU" sz="3800" i="1" dirty="0" err="1">
                <a:latin typeface="Cambria" pitchFamily="18" charset="0"/>
              </a:rPr>
              <a:t>редакції</a:t>
            </a:r>
            <a:r>
              <a:rPr lang="ru-RU" sz="3800" i="1" dirty="0">
                <a:latin typeface="Cambria" pitchFamily="18" charset="0"/>
              </a:rPr>
              <a:t> Закону № 1685-</a:t>
            </a:r>
            <a:r>
              <a:rPr lang="en-US" sz="3800" i="1" dirty="0">
                <a:latin typeface="Cambria" pitchFamily="18" charset="0"/>
              </a:rPr>
              <a:t>IX </a:t>
            </a:r>
            <a:r>
              <a:rPr lang="ru-RU" sz="3800" i="1" dirty="0" err="1">
                <a:latin typeface="Cambria" pitchFamily="18" charset="0"/>
              </a:rPr>
              <a:t>від</a:t>
            </a:r>
            <a:r>
              <a:rPr lang="ru-RU" sz="3800" i="1" dirty="0">
                <a:latin typeface="Cambria" pitchFamily="18" charset="0"/>
              </a:rPr>
              <a:t> 15.07.2021</a:t>
            </a:r>
          </a:p>
          <a:p>
            <a:pPr marL="0" indent="0" algn="just">
              <a:buNone/>
            </a:pPr>
            <a:r>
              <a:rPr lang="ru-RU" sz="2800" i="1" dirty="0">
                <a:latin typeface="Cambria" pitchFamily="18" charset="0"/>
              </a:rPr>
              <a:t>…</a:t>
            </a:r>
            <a:endParaRPr lang="ru-RU" sz="2800" dirty="0">
              <a:latin typeface="Cambria" pitchFamily="18" charset="0"/>
            </a:endParaRPr>
          </a:p>
          <a:p>
            <a:pPr marL="0" indent="0">
              <a:buNone/>
            </a:pP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4824536" cy="5904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Cambria" pitchFamily="18" charset="0"/>
              </a:rPr>
              <a:t>Об’єктом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кримінального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правопорушення</a:t>
            </a:r>
            <a:r>
              <a:rPr lang="ru-RU" sz="2000" dirty="0">
                <a:latin typeface="Cambria" pitchFamily="18" charset="0"/>
              </a:rPr>
              <a:t> є </a:t>
            </a:r>
            <a:r>
              <a:rPr lang="ru-RU" sz="2000" dirty="0" err="1">
                <a:latin typeface="Cambria" pitchFamily="18" charset="0"/>
              </a:rPr>
              <a:t>встановлений</a:t>
            </a:r>
            <a:r>
              <a:rPr lang="ru-RU" sz="2000" dirty="0">
                <a:latin typeface="Cambria" pitchFamily="18" charset="0"/>
              </a:rPr>
              <a:t> порядок </a:t>
            </a:r>
            <a:r>
              <a:rPr lang="ru-RU" sz="2000" dirty="0" err="1">
                <a:latin typeface="Cambria" pitchFamily="18" charset="0"/>
              </a:rPr>
              <a:t>охорони</a:t>
            </a:r>
            <a:r>
              <a:rPr lang="ru-RU" sz="2000" dirty="0">
                <a:latin typeface="Cambria" pitchFamily="18" charset="0"/>
              </a:rPr>
              <a:t> та </a:t>
            </a:r>
            <a:r>
              <a:rPr lang="ru-RU" sz="2000" dirty="0" err="1">
                <a:latin typeface="Cambria" pitchFamily="18" charset="0"/>
              </a:rPr>
              <a:t>використання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надр</a:t>
            </a:r>
            <a:r>
              <a:rPr lang="ru-RU" sz="2000" dirty="0">
                <a:latin typeface="Cambria" pitchFamily="18" charset="0"/>
              </a:rPr>
              <a:t> як </a:t>
            </a:r>
            <a:r>
              <a:rPr lang="ru-RU" sz="2000" dirty="0" err="1">
                <a:latin typeface="Cambria" pitchFamily="18" charset="0"/>
              </a:rPr>
              <a:t>складової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частини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охоронюваного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кримінальним</a:t>
            </a:r>
            <a:r>
              <a:rPr lang="ru-RU" sz="2000" dirty="0">
                <a:latin typeface="Cambria" pitchFamily="18" charset="0"/>
              </a:rPr>
              <a:t> правом </a:t>
            </a:r>
            <a:r>
              <a:rPr lang="ru-RU" sz="2000" dirty="0" err="1">
                <a:latin typeface="Cambria" pitchFamily="18" charset="0"/>
              </a:rPr>
              <a:t>навколишнього</a:t>
            </a:r>
            <a:r>
              <a:rPr lang="ru-RU" sz="2000" dirty="0">
                <a:latin typeface="Cambria" pitchFamily="18" charset="0"/>
              </a:rPr>
              <a:t> природного </a:t>
            </a:r>
            <a:r>
              <a:rPr lang="ru-RU" sz="2000" dirty="0" err="1">
                <a:latin typeface="Cambria" pitchFamily="18" charset="0"/>
              </a:rPr>
              <a:t>середовища</a:t>
            </a:r>
            <a:r>
              <a:rPr lang="ru-RU" sz="2000" dirty="0">
                <a:latin typeface="Cambria" pitchFamily="18" charset="0"/>
              </a:rPr>
              <a:t> з метою </a:t>
            </a:r>
            <a:r>
              <a:rPr lang="ru-RU" sz="2000" dirty="0" err="1">
                <a:latin typeface="Cambria" pitchFamily="18" charset="0"/>
              </a:rPr>
              <a:t>дотримання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раціональних</a:t>
            </a:r>
            <a:r>
              <a:rPr lang="ru-RU" sz="2000" dirty="0">
                <a:latin typeface="Cambria" pitchFamily="18" charset="0"/>
              </a:rPr>
              <a:t> і </a:t>
            </a:r>
            <a:r>
              <a:rPr lang="ru-RU" sz="2000" dirty="0" err="1">
                <a:latin typeface="Cambria" pitchFamily="18" charset="0"/>
              </a:rPr>
              <a:t>ефективних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методів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видобування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корисних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копалин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загальнодержавного</a:t>
            </a:r>
            <a:r>
              <a:rPr lang="ru-RU" sz="2000" dirty="0">
                <a:latin typeface="Cambria" pitchFamily="18" charset="0"/>
              </a:rPr>
              <a:t> та </a:t>
            </a:r>
            <a:r>
              <a:rPr lang="ru-RU" sz="2000" dirty="0" err="1">
                <a:latin typeface="Cambria" pitchFamily="18" charset="0"/>
              </a:rPr>
              <a:t>місцевого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значення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 err="1">
                <a:latin typeface="Cambria" pitchFamily="18" charset="0"/>
              </a:rPr>
              <a:t>недопущення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понаднормативних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втрат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корисної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природної</a:t>
            </a:r>
            <a:r>
              <a:rPr lang="ru-RU" sz="2000" dirty="0">
                <a:latin typeface="Cambria" pitchFamily="18" charset="0"/>
              </a:rPr>
              <a:t> </a:t>
            </a:r>
            <a:r>
              <a:rPr lang="ru-RU" sz="2000" dirty="0" err="1">
                <a:latin typeface="Cambria" pitchFamily="18" charset="0"/>
              </a:rPr>
              <a:t>сировини</a:t>
            </a:r>
            <a:r>
              <a:rPr lang="ru-RU" sz="2000" dirty="0">
                <a:latin typeface="Cambria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292081" y="260350"/>
            <a:ext cx="3601094" cy="28086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pPr algn="ctr">
              <a:buNone/>
            </a:pPr>
            <a:r>
              <a:rPr lang="uk-UA" sz="2400" b="1" i="1" dirty="0">
                <a:latin typeface="Cambria" pitchFamily="18" charset="0"/>
              </a:rPr>
              <a:t>Предмет - </a:t>
            </a:r>
            <a:r>
              <a:rPr lang="ru-RU" sz="2400" dirty="0" err="1">
                <a:latin typeface="Cambria" pitchFamily="18" charset="0"/>
              </a:rPr>
              <a:t>надра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корисні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копалини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загальнодержавного</a:t>
            </a:r>
            <a:r>
              <a:rPr lang="ru-RU" sz="2400" dirty="0">
                <a:latin typeface="Cambria" pitchFamily="18" charset="0"/>
              </a:rPr>
              <a:t> і </a:t>
            </a:r>
            <a:r>
              <a:rPr lang="ru-RU" sz="2400" dirty="0" err="1">
                <a:latin typeface="Cambria" pitchFamily="18" charset="0"/>
              </a:rPr>
              <a:t>місцевого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значення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які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видобуваються</a:t>
            </a:r>
            <a:r>
              <a:rPr lang="ru-RU" sz="2400" dirty="0">
                <a:latin typeface="Cambria" pitchFamily="18" charset="0"/>
              </a:rPr>
              <a:t> з </a:t>
            </a:r>
            <a:r>
              <a:rPr lang="ru-RU" sz="2400" dirty="0" err="1">
                <a:latin typeface="Cambria" pitchFamily="18" charset="0"/>
              </a:rPr>
              <a:t>надр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землі</a:t>
            </a:r>
            <a:r>
              <a:rPr lang="ru-RU" sz="2400" dirty="0">
                <a:latin typeface="Cambria" pitchFamily="18" charset="0"/>
              </a:rPr>
              <a:t>.</a:t>
            </a: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5292080" y="3140968"/>
            <a:ext cx="3744416" cy="3600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/>
          <a:p>
            <a:pPr lvl="0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uk-UA" b="1" i="1" dirty="0">
                <a:latin typeface="Cambria" pitchFamily="18" charset="0"/>
              </a:rPr>
              <a:t>Суспільна небезпечність</a:t>
            </a:r>
            <a:r>
              <a:rPr lang="uk-UA" dirty="0">
                <a:latin typeface="Cambria" pitchFamily="18" charset="0"/>
              </a:rPr>
              <a:t> -</a:t>
            </a:r>
            <a:r>
              <a:rPr lang="ru-RU" dirty="0" err="1">
                <a:latin typeface="Cambria" pitchFamily="18" charset="0"/>
              </a:rPr>
              <a:t>порушення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встановлених</a:t>
            </a:r>
            <a:r>
              <a:rPr lang="ru-RU" dirty="0">
                <a:latin typeface="Cambria" pitchFamily="18" charset="0"/>
              </a:rPr>
              <a:t> правил </a:t>
            </a:r>
            <a:r>
              <a:rPr lang="ru-RU" dirty="0" err="1">
                <a:latin typeface="Cambria" pitchFamily="18" charset="0"/>
              </a:rPr>
              <a:t>охорони</a:t>
            </a:r>
            <a:r>
              <a:rPr lang="ru-RU" dirty="0">
                <a:latin typeface="Cambria" pitchFamily="18" charset="0"/>
              </a:rPr>
              <a:t> та </a:t>
            </a:r>
            <a:r>
              <a:rPr lang="ru-RU" dirty="0" err="1">
                <a:latin typeface="Cambria" pitchFamily="18" charset="0"/>
              </a:rPr>
              <a:t>використання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надр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якщо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це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створює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небезпеку</a:t>
            </a:r>
            <a:r>
              <a:rPr lang="ru-RU" dirty="0">
                <a:latin typeface="Cambria" pitchFamily="18" charset="0"/>
              </a:rPr>
              <a:t> для </a:t>
            </a:r>
            <a:r>
              <a:rPr lang="ru-RU" dirty="0" err="1">
                <a:latin typeface="Cambria" pitchFamily="18" charset="0"/>
              </a:rPr>
              <a:t>життя</a:t>
            </a:r>
            <a:r>
              <a:rPr lang="ru-RU" dirty="0">
                <a:latin typeface="Cambria" pitchFamily="18" charset="0"/>
              </a:rPr>
              <a:t>, </a:t>
            </a:r>
            <a:r>
              <a:rPr lang="ru-RU" dirty="0" err="1">
                <a:latin typeface="Cambria" pitchFamily="18" charset="0"/>
              </a:rPr>
              <a:t>здоров’я</a:t>
            </a:r>
            <a:r>
              <a:rPr lang="ru-RU" dirty="0">
                <a:latin typeface="Cambria" pitchFamily="18" charset="0"/>
              </a:rPr>
              <a:t> людей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довкілля</a:t>
            </a:r>
            <a:r>
              <a:rPr lang="ru-RU" dirty="0">
                <a:latin typeface="Cambria" pitchFamily="18" charset="0"/>
              </a:rPr>
              <a:t>, а </a:t>
            </a:r>
            <a:r>
              <a:rPr lang="ru-RU" dirty="0" err="1">
                <a:latin typeface="Cambria" pitchFamily="18" charset="0"/>
              </a:rPr>
              <a:t>також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також</a:t>
            </a:r>
            <a:r>
              <a:rPr lang="ru-RU" dirty="0">
                <a:latin typeface="Cambria" pitchFamily="18" charset="0"/>
              </a:rPr>
              <a:t> у незаконному </a:t>
            </a:r>
            <a:r>
              <a:rPr lang="ru-RU" dirty="0" err="1">
                <a:latin typeface="Cambria" pitchFamily="18" charset="0"/>
              </a:rPr>
              <a:t>видобування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корисних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копалин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місцевого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значення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значному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розмірі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uk-UA" b="1" dirty="0">
                <a:latin typeface="Cambria" pitchFamily="18" charset="0"/>
              </a:rPr>
              <a:t>План:</a:t>
            </a:r>
            <a:endParaRPr lang="ru-RU" b="1" dirty="0">
              <a:latin typeface="Cambria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err="1"/>
              <a:t>Загальна</a:t>
            </a:r>
            <a:r>
              <a:rPr lang="ru-RU" sz="2400" dirty="0"/>
              <a:t> характеристика </a:t>
            </a:r>
            <a:r>
              <a:rPr lang="ru-RU" sz="2400" dirty="0" err="1"/>
              <a:t>кримінальних</a:t>
            </a:r>
            <a:r>
              <a:rPr lang="ru-RU" sz="2400" dirty="0"/>
              <a:t> </a:t>
            </a:r>
            <a:r>
              <a:rPr lang="ru-RU" sz="2400" dirty="0" err="1"/>
              <a:t>правопорушень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err="1"/>
              <a:t>Забруднення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псування</a:t>
            </a:r>
            <a:r>
              <a:rPr lang="ru-RU" sz="2400" dirty="0"/>
              <a:t> земель (ст. 239 КК </a:t>
            </a:r>
            <a:r>
              <a:rPr lang="ru-RU" sz="2400" dirty="0" err="1"/>
              <a:t>України</a:t>
            </a:r>
            <a:r>
              <a:rPr lang="ru-RU" sz="24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err="1"/>
              <a:t>Порушення</a:t>
            </a:r>
            <a:r>
              <a:rPr lang="ru-RU" sz="2400" dirty="0"/>
              <a:t> правил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надр</a:t>
            </a:r>
            <a:r>
              <a:rPr lang="ru-RU" sz="2400" dirty="0"/>
              <a:t>, </a:t>
            </a:r>
            <a:r>
              <a:rPr lang="ru-RU" sz="2400" dirty="0" err="1"/>
              <a:t>незаконне</a:t>
            </a:r>
            <a:r>
              <a:rPr lang="ru-RU" sz="2400" dirty="0"/>
              <a:t> </a:t>
            </a:r>
            <a:r>
              <a:rPr lang="ru-RU" sz="2400" dirty="0" err="1"/>
              <a:t>видобування</a:t>
            </a:r>
            <a:r>
              <a:rPr lang="ru-RU" sz="2400" dirty="0"/>
              <a:t> </a:t>
            </a:r>
            <a:r>
              <a:rPr lang="ru-RU" sz="2400" dirty="0" err="1"/>
              <a:t>корисних</a:t>
            </a:r>
            <a:r>
              <a:rPr lang="ru-RU" sz="2400" dirty="0"/>
              <a:t> </a:t>
            </a:r>
            <a:r>
              <a:rPr lang="ru-RU" sz="2400" dirty="0" err="1"/>
              <a:t>копалин</a:t>
            </a:r>
            <a:r>
              <a:rPr lang="ru-RU" sz="2400" dirty="0"/>
              <a:t> (ст. 240 КК </a:t>
            </a:r>
            <a:r>
              <a:rPr lang="ru-RU" sz="2400" dirty="0" err="1"/>
              <a:t>України</a:t>
            </a:r>
            <a:r>
              <a:rPr lang="ru-RU" sz="24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/>
              <a:t>Незаконна порубка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незаконне</a:t>
            </a:r>
            <a:r>
              <a:rPr lang="ru-RU" sz="2400" dirty="0"/>
              <a:t> </a:t>
            </a:r>
            <a:r>
              <a:rPr lang="ru-RU" sz="2400" dirty="0" err="1"/>
              <a:t>перевезення</a:t>
            </a:r>
            <a:r>
              <a:rPr lang="ru-RU" sz="2400" dirty="0"/>
              <a:t>, </a:t>
            </a:r>
            <a:r>
              <a:rPr lang="ru-RU" sz="2400" dirty="0" err="1"/>
              <a:t>зберігання</a:t>
            </a:r>
            <a:r>
              <a:rPr lang="ru-RU" sz="2400" dirty="0"/>
              <a:t>, </a:t>
            </a:r>
            <a:r>
              <a:rPr lang="ru-RU" sz="2400" dirty="0" err="1"/>
              <a:t>збут</a:t>
            </a:r>
            <a:r>
              <a:rPr lang="ru-RU" sz="2400" dirty="0"/>
              <a:t> </a:t>
            </a:r>
            <a:r>
              <a:rPr lang="ru-RU" sz="2400" dirty="0" err="1"/>
              <a:t>лісу</a:t>
            </a:r>
            <a:r>
              <a:rPr lang="ru-RU" sz="2400" dirty="0"/>
              <a:t> (ст. 246 КК </a:t>
            </a:r>
            <a:r>
              <a:rPr lang="ru-RU" sz="2400" dirty="0" err="1"/>
              <a:t>України</a:t>
            </a:r>
            <a:r>
              <a:rPr lang="ru-RU" sz="2400" dirty="0"/>
              <a:t>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err="1"/>
              <a:t>Незаконне</a:t>
            </a:r>
            <a:r>
              <a:rPr lang="ru-RU" sz="2400" dirty="0"/>
              <a:t> </a:t>
            </a:r>
            <a:r>
              <a:rPr lang="ru-RU" sz="2400" dirty="0" err="1"/>
              <a:t>зайняття</a:t>
            </a:r>
            <a:r>
              <a:rPr lang="ru-RU" sz="2400" dirty="0"/>
              <a:t> </a:t>
            </a:r>
            <a:r>
              <a:rPr lang="ru-RU" sz="2400" dirty="0" err="1"/>
              <a:t>рибним</a:t>
            </a:r>
            <a:r>
              <a:rPr lang="ru-RU" sz="2400" dirty="0"/>
              <a:t>, </a:t>
            </a:r>
            <a:r>
              <a:rPr lang="ru-RU" sz="2400" dirty="0" err="1"/>
              <a:t>звіриним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 </a:t>
            </a:r>
            <a:r>
              <a:rPr lang="ru-RU" sz="2400" dirty="0" err="1"/>
              <a:t>водним</a:t>
            </a:r>
            <a:r>
              <a:rPr lang="ru-RU" sz="2400" dirty="0"/>
              <a:t> </a:t>
            </a:r>
            <a:r>
              <a:rPr lang="ru-RU" sz="2400" dirty="0" err="1"/>
              <a:t>добувним</a:t>
            </a:r>
            <a:r>
              <a:rPr lang="ru-RU" sz="2400" dirty="0"/>
              <a:t> </a:t>
            </a:r>
            <a:r>
              <a:rPr lang="ru-RU" sz="2400" dirty="0" err="1"/>
              <a:t>промислом</a:t>
            </a:r>
            <a:r>
              <a:rPr lang="ru-RU" sz="2400" dirty="0"/>
              <a:t> (ст. 249 КК </a:t>
            </a:r>
            <a:r>
              <a:rPr lang="ru-RU" sz="2400" dirty="0" err="1"/>
              <a:t>України</a:t>
            </a:r>
            <a:r>
              <a:rPr lang="ru-RU" sz="24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400" dirty="0" err="1"/>
              <a:t>Безгосподарське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земель (ст. 254 КК </a:t>
            </a:r>
            <a:r>
              <a:rPr lang="ru-RU" sz="2400" dirty="0" err="1"/>
              <a:t>України</a:t>
            </a:r>
            <a:r>
              <a:rPr lang="ru-RU" sz="2400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251520" y="188640"/>
            <a:ext cx="8640960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Надра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— це частина земної кори, що розташована під поверхнею суші та дном водоймищ і простягається до глибин, доступних для геологічного вивчення та освоєння (ст. 1 Кодексу України про надра).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Корисні копалини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за своїм значенням поділяються на корисні копалини загальнодержавного і місцевого значення (ст. 6 Кодексу України про надра).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63491" name="Picture 3" descr="ÐÐ°ÑÑÐ¸Ð½ÐºÐ¸ Ð¿Ð¾ Ð·Ð°Ð¿ÑÐ¾ÑÑ Ð½ÐµÐ´ÑÐ° Ð·ÐµÐ¼Ð»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69568"/>
            <a:ext cx="3724452" cy="3675261"/>
          </a:xfrm>
          <a:prstGeom prst="rect">
            <a:avLst/>
          </a:prstGeom>
          <a:noFill/>
        </p:spPr>
      </p:pic>
      <p:pic>
        <p:nvPicPr>
          <p:cNvPr id="63493" name="Picture 5" descr="ÐÐ°ÑÑÐ¸Ð½ÐºÐ¸ Ð¿Ð¾ Ð·Ð°Ð¿ÑÐ¾ÑÑ Ð¿Ð¾Ð»ÐµÐ·Ð½ÑÐµ Ð¸ÑÐºÐ¾Ð¿Ð°ÐµÐ¼Ñ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996952"/>
            <a:ext cx="4867817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280920" cy="37444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err="1">
                <a:latin typeface="Cambria" pitchFamily="18" charset="0"/>
              </a:rPr>
              <a:t>Об'єктивна</a:t>
            </a:r>
            <a:r>
              <a:rPr lang="ru-RU" sz="2400" b="1" dirty="0">
                <a:latin typeface="Cambria" pitchFamily="18" charset="0"/>
              </a:rPr>
              <a:t> сторона</a:t>
            </a:r>
            <a:r>
              <a:rPr lang="ru-RU" sz="2400" dirty="0">
                <a:latin typeface="Cambria" pitchFamily="18" charset="0"/>
              </a:rPr>
              <a:t>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порушенні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правил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надр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створило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незаконне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видобування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копалин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значному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розмірі</a:t>
            </a:r>
            <a:endParaRPr lang="ru-RU" sz="2000" dirty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встановлених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правил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надр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створило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довкілля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незаконному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видобування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копалин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 великому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розмірі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незаконному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видобування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корисних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копалин</a:t>
            </a:r>
            <a:r>
              <a:rPr lang="ru-RU" sz="24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загальнодержавного</a:t>
            </a:r>
            <a:r>
              <a:rPr lang="ru-RU" sz="2000" dirty="0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endParaRPr lang="ru-RU" sz="2000" dirty="0">
              <a:solidFill>
                <a:schemeClr val="tx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lenvo\Desktop\74569bdf2ccdb86dd20d3b9598d5edda33aa1d2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124890"/>
            <a:ext cx="3548944" cy="2367811"/>
          </a:xfrm>
          <a:prstGeom prst="rect">
            <a:avLst/>
          </a:prstGeom>
          <a:noFill/>
        </p:spPr>
      </p:pic>
      <p:pic>
        <p:nvPicPr>
          <p:cNvPr id="13315" name="Picture 3" descr="C:\Users\lenvo\Desktop\4634eaa8-d33e-4b19-8e0d-bf7e0190d43c (1).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77072"/>
            <a:ext cx="3672408" cy="2450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i="1" dirty="0">
                <a:latin typeface="Cambria" pitchFamily="18" charset="0"/>
              </a:rPr>
              <a:t>Порушення встановлених правил охорони та використання надр </a:t>
            </a:r>
            <a:r>
              <a:rPr lang="uk-UA" sz="2800" dirty="0">
                <a:latin typeface="Cambria" pitchFamily="18" charset="0"/>
              </a:rPr>
              <a:t>— це дії осіб, які здійснюють користування надрами на законних підставах (дозвіл), проте допускають при цьому порушення термінів користування, місця, розміру й виду користування надрами та інших умов і правил, що забезпечують безпеку людей і надр.</a:t>
            </a:r>
            <a:endParaRPr lang="ru-RU" sz="28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800" b="1" i="1" dirty="0">
                <a:latin typeface="Cambria" pitchFamily="18" charset="0"/>
              </a:rPr>
              <a:t>Незаконне видобування корисних копалин загальнодержавного значення </a:t>
            </a:r>
            <a:r>
              <a:rPr lang="uk-UA" sz="2800" dirty="0">
                <a:latin typeface="Cambria" pitchFamily="18" charset="0"/>
              </a:rPr>
              <a:t>— це здійснення їх видобування без відповідного дозволу (без акта про надання гірничого відводу або з відхиленням від умов, зазначених у цьому документі) або коли дозвіл є підробленим або простроченим.</a:t>
            </a:r>
            <a:endParaRPr lang="ru-RU" sz="2800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16633"/>
            <a:ext cx="8229600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При </a:t>
            </a:r>
            <a:r>
              <a:rPr lang="uk-UA" sz="2400" u="sng" dirty="0">
                <a:latin typeface="Cambria" pitchFamily="18" charset="0"/>
              </a:rPr>
              <a:t>порушенні правил охорони та використання надр </a:t>
            </a:r>
            <a:r>
              <a:rPr lang="uk-UA" sz="2400" dirty="0">
                <a:latin typeface="Cambria" pitchFamily="18" charset="0"/>
              </a:rPr>
              <a:t>кримінальне правопорушення вважається </a:t>
            </a:r>
            <a:r>
              <a:rPr lang="uk-UA" sz="2400" b="1" i="1" dirty="0">
                <a:latin typeface="Cambria" pitchFamily="18" charset="0"/>
              </a:rPr>
              <a:t>закінченим</a:t>
            </a:r>
            <a:r>
              <a:rPr lang="uk-UA" sz="2400" dirty="0">
                <a:latin typeface="Cambria" pitchFamily="18" charset="0"/>
              </a:rPr>
              <a:t> </a:t>
            </a:r>
            <a:r>
              <a:rPr lang="uk-UA" sz="2400" b="1" i="1" dirty="0">
                <a:latin typeface="Cambria" pitchFamily="18" charset="0"/>
              </a:rPr>
              <a:t>з моменту створення небезпеки для життя, здоров’я людей чи довкілля в результаті вчинених діянь.</a:t>
            </a:r>
            <a:endParaRPr lang="ru-RU" sz="2400" b="1" i="1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Між діянням і наслідками, що настали необхідно встановити наявність </a:t>
            </a:r>
            <a:r>
              <a:rPr lang="uk-UA" sz="2400" b="1" i="1" dirty="0">
                <a:latin typeface="Cambria" pitchFamily="18" charset="0"/>
              </a:rPr>
              <a:t>причинного зв’язку</a:t>
            </a:r>
            <a:r>
              <a:rPr lang="uk-UA" sz="2400" dirty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400" u="sng" dirty="0">
                <a:latin typeface="Cambria" pitchFamily="18" charset="0"/>
              </a:rPr>
              <a:t>Незаконне видобування </a:t>
            </a:r>
            <a:r>
              <a:rPr lang="uk-UA" sz="2400" dirty="0">
                <a:latin typeface="Cambria" pitchFamily="18" charset="0"/>
              </a:rPr>
              <a:t>корисних копалин загальнодержавного значення є </a:t>
            </a:r>
            <a:r>
              <a:rPr lang="uk-UA" sz="2400" b="1" i="1" dirty="0">
                <a:latin typeface="Cambria" pitchFamily="18" charset="0"/>
              </a:rPr>
              <a:t>закінченим</a:t>
            </a:r>
            <a:r>
              <a:rPr lang="uk-UA" sz="2400" dirty="0">
                <a:latin typeface="Cambria" pitchFamily="18" charset="0"/>
              </a:rPr>
              <a:t> кримінальним правопорушенням </a:t>
            </a:r>
            <a:r>
              <a:rPr lang="uk-UA" sz="2400" b="1" i="1" dirty="0">
                <a:latin typeface="Cambria" pitchFamily="18" charset="0"/>
              </a:rPr>
              <a:t>з моменту вчинення самого діяння.</a:t>
            </a:r>
            <a:endParaRPr lang="ru-RU" sz="2400" b="1" i="1" dirty="0">
              <a:latin typeface="Cambria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2290" name="AutoShape 2" descr="ÐÐ°ÑÑÐ¸Ð½ÐºÐ¸ Ð¿Ð¾ Ð·Ð°Ð¿ÑÐ¾ÑÑ Ð´Ð¾Ð±ÑÑÐ° ÑÐ½ÑÐ°Ñ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 descr="C:\Users\lenvo\Desktop\1006534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44755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19442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Із </a:t>
            </a:r>
            <a:r>
              <a:rPr lang="uk-UA" sz="2400" b="1" dirty="0">
                <a:latin typeface="Cambria" pitchFamily="18" charset="0"/>
              </a:rPr>
              <a:t>суб’єктивної сторони </a:t>
            </a:r>
            <a:r>
              <a:rPr lang="uk-UA" sz="2400" dirty="0">
                <a:latin typeface="Cambria" pitchFamily="18" charset="0"/>
              </a:rPr>
              <a:t>порушення правил охорони та використання надр може бути вчинено як з </a:t>
            </a:r>
            <a:r>
              <a:rPr lang="uk-UA" sz="2400" b="1" i="1" dirty="0">
                <a:latin typeface="Cambria" pitchFamily="18" charset="0"/>
              </a:rPr>
              <a:t>непрямим умислом, так і з необережності</a:t>
            </a:r>
            <a:r>
              <a:rPr lang="uk-UA" sz="2400" dirty="0">
                <a:latin typeface="Cambria" pitchFamily="18" charset="0"/>
              </a:rPr>
              <a:t>. Незаконне видобування корисних копалин загальнодержавного значення вчиняється з </a:t>
            </a:r>
            <a:r>
              <a:rPr lang="uk-UA" sz="2400" b="1" i="1" dirty="0">
                <a:latin typeface="Cambria" pitchFamily="18" charset="0"/>
              </a:rPr>
              <a:t>прямим умислом</a:t>
            </a:r>
            <a:r>
              <a:rPr lang="uk-UA" sz="2400" dirty="0">
                <a:latin typeface="Cambria" pitchFamily="18" charset="0"/>
              </a:rPr>
              <a:t>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51520" y="2132856"/>
            <a:ext cx="864096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Суб’єкт -</a:t>
            </a:r>
            <a:r>
              <a:rPr kumimoji="0" lang="uk-UA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будь-яка особа, яка досягла 16 років, як службова, так і приватна особа. 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51520" y="3161000"/>
            <a:ext cx="864096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Кваліфікуючі ознаки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(ч. 3 ст. 240 КК) є: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вчинення діянь, на територіях чи об’єктах природно-заповідного фонду;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повторно.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400" b="1" dirty="0">
                <a:latin typeface="Cambria" pitchFamily="18" charset="0"/>
                <a:cs typeface="Times New Roman" pitchFamily="18" charset="0"/>
              </a:rPr>
              <a:t>Особливо кваліфікуючі ознаки</a:t>
            </a:r>
            <a:r>
              <a:rPr lang="ru-RU" sz="2400" b="1" dirty="0">
                <a:latin typeface="Cambria" pitchFamily="18" charset="0"/>
                <a:cs typeface="Arial" pitchFamily="34" charset="0"/>
              </a:rPr>
              <a:t> (ч.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4 ст. 240 КК):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вчинення шляхом підпалу, вибуху чи іншим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загальнонебезпечним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способом;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загибель людей, їх масове захворювання;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інші тяжкі наслідки.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0871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1" dirty="0">
                <a:latin typeface="Cambria" pitchFamily="18" charset="0"/>
              </a:rPr>
              <a:t>4. </a:t>
            </a:r>
            <a:r>
              <a:rPr lang="ru-RU" b="1" dirty="0">
                <a:latin typeface="Cambria" pitchFamily="18" charset="0"/>
              </a:rPr>
              <a:t>Незаконна порубка </a:t>
            </a:r>
            <a:r>
              <a:rPr lang="ru-RU" b="1" dirty="0" err="1">
                <a:latin typeface="Cambria" pitchFamily="18" charset="0"/>
              </a:rPr>
              <a:t>або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незаконне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перевезення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ru-RU" b="1" dirty="0" err="1">
                <a:latin typeface="Cambria" pitchFamily="18" charset="0"/>
              </a:rPr>
              <a:t>зберігання</a:t>
            </a:r>
            <a:r>
              <a:rPr lang="ru-RU" b="1" dirty="0">
                <a:latin typeface="Cambria" pitchFamily="18" charset="0"/>
              </a:rPr>
              <a:t>, </a:t>
            </a:r>
            <a:r>
              <a:rPr lang="ru-RU" b="1" dirty="0" err="1">
                <a:latin typeface="Cambria" pitchFamily="18" charset="0"/>
              </a:rPr>
              <a:t>збут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лісу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uk-UA" b="1" dirty="0">
                <a:latin typeface="Cambria" pitchFamily="18" charset="0"/>
              </a:rPr>
              <a:t>(ст. 246 КК України). 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1. Незаконна порубка дерев або чагарників у лісах, захисних та інших лісових насадженнях, перевезення, зберігання, збут незаконно зрубаних дерев або чагарників, що заподіяли істотну шкоду,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2. Ті самі дії, вчинені повторно або за попередньою змовою групою осіб,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3. Дії, передбачені частиною першою цієї статті, вчинені у заповідниках або на територіях чи об’єктах природно-заповідного фонду, або в інших особливо охоронюваних лісах,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4. Дії, передбачені частинами першою, другою чи третьою цієї статті, якщо вони спричинили тяжкі наслідки, -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Примітка. 1. У цій статті істотною шкодою вважається така шкода, яка у двадцять і більше разів перевищує неоподатковуваний мінімум доходів громадян, або інша істотна шкода, завдана навколишньому природному середовищу в частині забезпечення ефективної охорони, належного захисту, раціонального використання та відтворення лісів.</a:t>
            </a:r>
          </a:p>
          <a:p>
            <a:pPr marL="0" indent="0" algn="just">
              <a:buNone/>
            </a:pPr>
            <a:r>
              <a:rPr lang="uk-UA" i="1" dirty="0">
                <a:latin typeface="Cambria" pitchFamily="18" charset="0"/>
              </a:rPr>
              <a:t>2. У цій статті тяжкими наслідками вважаються такі наслідки, які у шістдесят і більше разів перевищують неоподатковуваний мінімум доходів громадян.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60648"/>
            <a:ext cx="8640960" cy="2304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Предмет </a:t>
            </a:r>
            <a:r>
              <a:rPr lang="uk-UA" sz="2400" b="1" dirty="0">
                <a:latin typeface="Cambria" pitchFamily="18" charset="0"/>
              </a:rPr>
              <a:t>- </a:t>
            </a:r>
            <a:r>
              <a:rPr lang="uk-UA" sz="2400" dirty="0">
                <a:latin typeface="Cambria" pitchFamily="18" charset="0"/>
              </a:rPr>
              <a:t>ліс, тобто дерева і чагарники в природному стані, які не відокремлені від коріння і зростають у всіх лісах, незалежно від їх характеру, а також у заповідниках, на територіях та об’єктах природно-заповідного фонду, або в інших особливо охоронюваних лісах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10241" name="Picture 1" descr="C:\Users\lenvo\Desktop\images-7Ccms-image-000007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4762501" cy="2886075"/>
          </a:xfrm>
          <a:prstGeom prst="rect">
            <a:avLst/>
          </a:prstGeom>
          <a:noFill/>
        </p:spPr>
      </p:pic>
      <p:pic>
        <p:nvPicPr>
          <p:cNvPr id="10242" name="Picture 2" descr="C:\Users\lenvo\Desktop\00507317-14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708920"/>
            <a:ext cx="472372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0882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sz="2400" b="1" dirty="0">
                <a:latin typeface="Cambria" pitchFamily="18" charset="0"/>
              </a:rPr>
              <a:t>Об’єктивна сторона </a:t>
            </a:r>
            <a:r>
              <a:rPr lang="uk-UA" sz="2400" dirty="0">
                <a:latin typeface="Cambria" pitchFamily="18" charset="0"/>
              </a:rPr>
              <a:t>цього кримінального правопорушення проявляється у:</a:t>
            </a:r>
          </a:p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1)незаконній порубці лісу, тобто у відділенні дерев, що знаходяться в лісі, від кореня незалежно від засобів, що використовуються для цього, і способів (за допомогою сокири, пилки або механічної тяги тощо);</a:t>
            </a:r>
          </a:p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2) перевезенні;</a:t>
            </a:r>
          </a:p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3) зберіганні;</a:t>
            </a:r>
          </a:p>
          <a:p>
            <a:pPr marL="0" indent="0" algn="just">
              <a:buNone/>
            </a:pPr>
            <a:r>
              <a:rPr lang="uk-UA" sz="2400" dirty="0">
                <a:latin typeface="Cambria" pitchFamily="18" charset="0"/>
              </a:rPr>
              <a:t>4)збуті незаконно зрубаних дерев або чагарників, що заподіяли істотну шкоду</a:t>
            </a: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1520" y="2564904"/>
            <a:ext cx="8640960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Незаконною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визнається </a:t>
            </a:r>
            <a:r>
              <a:rPr kumimoji="0" lang="uk-UA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порубка дерев і чагарників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 лісах без відповідного дозволу (тобто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лісопорубного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квитка чи ордера), виданого відповідним органом, або хоч і за </a:t>
            </a:r>
            <a:r>
              <a:rPr kumimoji="0" lang="uk-UA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лісопорубним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квитком або ордером, але не на відведеній дільниці, у більшій, ніж дозволено, кількості не тих порід дерев або недозволеним способом.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9219" name="Picture 3" descr="ÐÐ°ÑÑÐ¸Ð½ÐºÐ¸ Ð¿Ð¾ Ð·Ð°Ð¿ÑÐ¾ÑÑ Ð¿Ð¾ÑÑÐ±ÐºÐ° Ð»ÑÑÑ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941168"/>
            <a:ext cx="4318992" cy="1811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0486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447675" algn="just">
              <a:buNone/>
            </a:pPr>
            <a:r>
              <a:rPr lang="uk-UA" b="1" i="1" dirty="0">
                <a:latin typeface="Cambria" pitchFamily="18" charset="0"/>
              </a:rPr>
              <a:t>Закінченим</a:t>
            </a:r>
            <a:r>
              <a:rPr lang="uk-UA" dirty="0">
                <a:latin typeface="Cambria" pitchFamily="18" charset="0"/>
              </a:rPr>
              <a:t> кримінальне </a:t>
            </a:r>
            <a:r>
              <a:rPr lang="uk-UA" dirty="0" err="1">
                <a:latin typeface="Cambria" pitchFamily="18" charset="0"/>
              </a:rPr>
              <a:t>правопроушення</a:t>
            </a:r>
            <a:r>
              <a:rPr lang="uk-UA" dirty="0">
                <a:latin typeface="Cambria" pitchFamily="18" charset="0"/>
              </a:rPr>
              <a:t> вважається з моменту вчинення хоча б однієї з дій перелічених у диспозиції статті. Порубка вважається закінченої з моменту повалення дерева. Обов’язковою ознакою порубки дерев і чагарників у лісах, захисних та інших лісовик насадженнях є заподіяння </a:t>
            </a:r>
            <a:r>
              <a:rPr lang="uk-UA" b="1" u="sng" dirty="0">
                <a:latin typeface="Cambria" pitchFamily="18" charset="0"/>
              </a:rPr>
              <a:t>істотної шкоди</a:t>
            </a:r>
            <a:r>
              <a:rPr lang="uk-UA" dirty="0">
                <a:latin typeface="Cambria" pitchFamily="18" charset="0"/>
              </a:rPr>
              <a:t>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dirty="0">
                <a:latin typeface="Cambria" pitchFamily="18" charset="0"/>
              </a:rPr>
              <a:t>Відповідальність за вчинення незаконної порубки дерев і чагарників </a:t>
            </a:r>
            <a:r>
              <a:rPr lang="uk-UA" u="sng" dirty="0">
                <a:latin typeface="Cambria" pitchFamily="18" charset="0"/>
              </a:rPr>
              <a:t>у заповідниках або на територіях та об’єктах природно-заповідного фонду</a:t>
            </a:r>
            <a:r>
              <a:rPr lang="uk-UA" dirty="0">
                <a:latin typeface="Cambria" pitchFamily="18" charset="0"/>
              </a:rPr>
              <a:t>, </a:t>
            </a:r>
            <a:r>
              <a:rPr lang="uk-UA" u="sng" dirty="0">
                <a:latin typeface="Cambria" pitchFamily="18" charset="0"/>
              </a:rPr>
              <a:t>або в інших особливо охоронюваних лісах</a:t>
            </a:r>
            <a:r>
              <a:rPr lang="uk-UA" dirty="0">
                <a:latin typeface="Cambria" pitchFamily="18" charset="0"/>
              </a:rPr>
              <a:t> настає </a:t>
            </a:r>
            <a:r>
              <a:rPr lang="uk-UA" u="sng" dirty="0">
                <a:latin typeface="Cambria" pitchFamily="18" charset="0"/>
              </a:rPr>
              <a:t>незалежно від розміру заподіяної шкоди.</a:t>
            </a:r>
          </a:p>
          <a:p>
            <a:pPr marL="0" indent="447675" algn="just">
              <a:buNone/>
            </a:pPr>
            <a:r>
              <a:rPr lang="ru-RU" u="sng" dirty="0" err="1">
                <a:latin typeface="Cambria" pitchFamily="18" charset="0"/>
              </a:rPr>
              <a:t>Кваліфікуючі</a:t>
            </a:r>
            <a:r>
              <a:rPr lang="ru-RU" u="sng" dirty="0">
                <a:latin typeface="Cambria" pitchFamily="18" charset="0"/>
              </a:rPr>
              <a:t> </a:t>
            </a:r>
            <a:r>
              <a:rPr lang="ru-RU" u="sng" dirty="0" err="1">
                <a:latin typeface="Cambria" pitchFamily="18" charset="0"/>
              </a:rPr>
              <a:t>ознаки</a:t>
            </a:r>
            <a:r>
              <a:rPr lang="ru-RU" u="sng" dirty="0">
                <a:latin typeface="Cambria" pitchFamily="18" charset="0"/>
              </a:rPr>
              <a:t>:</a:t>
            </a:r>
          </a:p>
          <a:p>
            <a:pPr marL="0" indent="447675" algn="just">
              <a:buNone/>
            </a:pPr>
            <a:r>
              <a:rPr lang="ru-RU" dirty="0">
                <a:latin typeface="Cambria" pitchFamily="18" charset="0"/>
              </a:rPr>
              <a:t>1) повторно;</a:t>
            </a:r>
          </a:p>
          <a:p>
            <a:pPr marL="0" indent="447675" algn="just">
              <a:buNone/>
            </a:pPr>
            <a:r>
              <a:rPr lang="ru-RU" dirty="0">
                <a:latin typeface="Cambria" pitchFamily="18" charset="0"/>
              </a:rPr>
              <a:t>2) за </a:t>
            </a:r>
            <a:r>
              <a:rPr lang="ru-RU" dirty="0" err="1">
                <a:latin typeface="Cambria" pitchFamily="18" charset="0"/>
              </a:rPr>
              <a:t>попередньою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змовою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групою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осіб</a:t>
            </a:r>
            <a:r>
              <a:rPr lang="ru-RU" dirty="0">
                <a:latin typeface="Cambria" pitchFamily="18" charset="0"/>
              </a:rPr>
              <a:t>;</a:t>
            </a:r>
          </a:p>
          <a:p>
            <a:pPr marL="0" indent="447675" algn="just">
              <a:buNone/>
            </a:pPr>
            <a:r>
              <a:rPr lang="ru-RU" dirty="0">
                <a:latin typeface="Cambria" pitchFamily="18" charset="0"/>
              </a:rPr>
              <a:t>3) </a:t>
            </a:r>
            <a:r>
              <a:rPr lang="ru-RU" dirty="0" err="1">
                <a:latin typeface="Cambria" pitchFamily="18" charset="0"/>
              </a:rPr>
              <a:t>вчинення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зазначених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дій</a:t>
            </a:r>
            <a:r>
              <a:rPr lang="ru-RU" dirty="0">
                <a:latin typeface="Cambria" pitchFamily="18" charset="0"/>
              </a:rPr>
              <a:t> у </a:t>
            </a:r>
            <a:r>
              <a:rPr lang="ru-RU" dirty="0" err="1">
                <a:latin typeface="Cambria" pitchFamily="18" charset="0"/>
              </a:rPr>
              <a:t>заповідниках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або</a:t>
            </a:r>
            <a:r>
              <a:rPr lang="ru-RU" dirty="0">
                <a:latin typeface="Cambria" pitchFamily="18" charset="0"/>
              </a:rPr>
              <a:t> на </a:t>
            </a:r>
            <a:r>
              <a:rPr lang="ru-RU" dirty="0" err="1">
                <a:latin typeface="Cambria" pitchFamily="18" charset="0"/>
              </a:rPr>
              <a:t>територіях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чи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об’єктах</a:t>
            </a:r>
            <a:r>
              <a:rPr lang="ru-RU" dirty="0">
                <a:latin typeface="Cambria" pitchFamily="18" charset="0"/>
              </a:rPr>
              <a:t> природно-</a:t>
            </a:r>
            <a:r>
              <a:rPr lang="ru-RU" dirty="0" err="1">
                <a:latin typeface="Cambria" pitchFamily="18" charset="0"/>
              </a:rPr>
              <a:t>заповідного</a:t>
            </a:r>
            <a:r>
              <a:rPr lang="ru-RU" dirty="0">
                <a:latin typeface="Cambria" pitchFamily="18" charset="0"/>
              </a:rPr>
              <a:t> фонду, </a:t>
            </a:r>
            <a:r>
              <a:rPr lang="ru-RU" dirty="0" err="1">
                <a:latin typeface="Cambria" pitchFamily="18" charset="0"/>
              </a:rPr>
              <a:t>або</a:t>
            </a:r>
            <a:r>
              <a:rPr lang="ru-RU" dirty="0">
                <a:latin typeface="Cambria" pitchFamily="18" charset="0"/>
              </a:rPr>
              <a:t> в </a:t>
            </a:r>
            <a:r>
              <a:rPr lang="ru-RU" dirty="0" err="1">
                <a:latin typeface="Cambria" pitchFamily="18" charset="0"/>
              </a:rPr>
              <a:t>інших</a:t>
            </a:r>
            <a:r>
              <a:rPr lang="ru-RU" dirty="0">
                <a:latin typeface="Cambria" pitchFamily="18" charset="0"/>
              </a:rPr>
              <a:t> особливо </a:t>
            </a:r>
            <a:r>
              <a:rPr lang="ru-RU" dirty="0" err="1">
                <a:latin typeface="Cambria" pitchFamily="18" charset="0"/>
              </a:rPr>
              <a:t>охоронюваних</a:t>
            </a:r>
            <a:r>
              <a:rPr lang="ru-RU" dirty="0">
                <a:latin typeface="Cambria" pitchFamily="18" charset="0"/>
              </a:rPr>
              <a:t> </a:t>
            </a:r>
            <a:r>
              <a:rPr lang="ru-RU" dirty="0" err="1">
                <a:latin typeface="Cambria" pitchFamily="18" charset="0"/>
              </a:rPr>
              <a:t>лісах</a:t>
            </a:r>
            <a:r>
              <a:rPr lang="ru-RU" dirty="0">
                <a:latin typeface="Cambria" pitchFamily="18" charset="0"/>
              </a:rPr>
              <a:t>;</a:t>
            </a:r>
          </a:p>
          <a:p>
            <a:pPr marL="0" indent="447675" algn="just">
              <a:buNone/>
            </a:pPr>
            <a:r>
              <a:rPr lang="ru-RU" dirty="0">
                <a:latin typeface="Cambria" pitchFamily="18" charset="0"/>
              </a:rPr>
              <a:t>4) </a:t>
            </a:r>
            <a:r>
              <a:rPr lang="ru-RU" dirty="0" err="1">
                <a:latin typeface="Cambria" pitchFamily="18" charset="0"/>
              </a:rPr>
              <a:t>настання</a:t>
            </a:r>
            <a:r>
              <a:rPr lang="ru-RU" dirty="0">
                <a:latin typeface="Cambria" pitchFamily="18" charset="0"/>
              </a:rPr>
              <a:t> тяжких </a:t>
            </a:r>
            <a:r>
              <a:rPr lang="ru-RU" dirty="0" err="1">
                <a:latin typeface="Cambria" pitchFamily="18" charset="0"/>
              </a:rPr>
              <a:t>наслідків</a:t>
            </a:r>
            <a:r>
              <a:rPr lang="ru-RU" dirty="0">
                <a:latin typeface="Cambria" pitchFamily="18" charset="0"/>
              </a:rPr>
              <a:t>.</a:t>
            </a:r>
          </a:p>
          <a:p>
            <a:pPr marL="0" indent="447675" algn="just">
              <a:buNone/>
            </a:pPr>
            <a:endParaRPr lang="ru-RU" u="sng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b="1" dirty="0">
                <a:latin typeface="Cambria" pitchFamily="18" charset="0"/>
              </a:rPr>
              <a:t>Суб’єктивна сторона </a:t>
            </a:r>
            <a:r>
              <a:rPr lang="uk-UA" dirty="0">
                <a:latin typeface="Cambria" pitchFamily="18" charset="0"/>
              </a:rPr>
              <a:t>кримінального правопорушення характеризується прямим умислом.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</a:pPr>
            <a:r>
              <a:rPr lang="uk-UA" b="1" dirty="0">
                <a:latin typeface="Cambria" pitchFamily="18" charset="0"/>
              </a:rPr>
              <a:t>Суб’єкт кримінального правопорушення</a:t>
            </a:r>
            <a:r>
              <a:rPr lang="uk-UA" dirty="0">
                <a:latin typeface="Cambria" pitchFamily="18" charset="0"/>
              </a:rPr>
              <a:t> — будь-яка особа, яка досягла 16 років.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5760640"/>
          </a:xfrm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dirty="0">
                <a:latin typeface="Cambria" pitchFamily="18" charset="0"/>
              </a:rPr>
              <a:t>5. Незаконне зайняття рибним, звіриним або іншим водним добувним промислом (ст. 249 КК України).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400" i="1" dirty="0">
                <a:latin typeface="Cambria" pitchFamily="18" charset="0"/>
              </a:rPr>
              <a:t>1. </a:t>
            </a:r>
            <a:r>
              <a:rPr lang="ru-RU" sz="2400" i="1" dirty="0" err="1">
                <a:latin typeface="Cambria" pitchFamily="18" charset="0"/>
              </a:rPr>
              <a:t>Незаконне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зайняття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рибним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звіриним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або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іншим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водним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добувним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промислом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якщо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воно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заподіяло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істотну</a:t>
            </a:r>
            <a:r>
              <a:rPr lang="ru-RU" sz="2400" i="1" dirty="0">
                <a:latin typeface="Cambria" pitchFamily="18" charset="0"/>
              </a:rPr>
              <a:t> шкоду, -</a:t>
            </a:r>
          </a:p>
          <a:p>
            <a:pPr marL="0" indent="0" algn="just">
              <a:buNone/>
            </a:pPr>
            <a:r>
              <a:rPr lang="ru-RU" sz="2400" i="1" dirty="0">
                <a:latin typeface="Cambria" pitchFamily="18" charset="0"/>
              </a:rPr>
              <a:t>2. </a:t>
            </a:r>
            <a:r>
              <a:rPr lang="ru-RU" sz="2400" i="1" dirty="0" err="1">
                <a:latin typeface="Cambria" pitchFamily="18" charset="0"/>
              </a:rPr>
              <a:t>Ті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самі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діяння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якщо</a:t>
            </a:r>
            <a:r>
              <a:rPr lang="ru-RU" sz="2400" i="1" dirty="0">
                <a:latin typeface="Cambria" pitchFamily="18" charset="0"/>
              </a:rPr>
              <a:t> вони </a:t>
            </a:r>
            <a:r>
              <a:rPr lang="ru-RU" sz="2400" i="1" dirty="0" err="1">
                <a:latin typeface="Cambria" pitchFamily="18" charset="0"/>
              </a:rPr>
              <a:t>вчинені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із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застосуванням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вибухових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отруйних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речовин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електроструму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або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іншим</a:t>
            </a:r>
            <a:r>
              <a:rPr lang="ru-RU" sz="2400" i="1" dirty="0">
                <a:latin typeface="Cambria" pitchFamily="18" charset="0"/>
              </a:rPr>
              <a:t> способом </a:t>
            </a:r>
            <a:r>
              <a:rPr lang="ru-RU" sz="2400" i="1" dirty="0" err="1">
                <a:latin typeface="Cambria" pitchFamily="18" charset="0"/>
              </a:rPr>
              <a:t>масового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знищення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риби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звірів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чи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інших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видів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тваринного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світу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або</a:t>
            </a:r>
            <a:r>
              <a:rPr lang="ru-RU" sz="2400" i="1" dirty="0">
                <a:latin typeface="Cambria" pitchFamily="18" charset="0"/>
              </a:rPr>
              <a:t> особою, </a:t>
            </a:r>
            <a:r>
              <a:rPr lang="ru-RU" sz="2400" i="1" dirty="0" err="1">
                <a:latin typeface="Cambria" pitchFamily="18" charset="0"/>
              </a:rPr>
              <a:t>раніше</a:t>
            </a:r>
            <a:r>
              <a:rPr lang="ru-RU" sz="2400" i="1" dirty="0">
                <a:latin typeface="Cambria" pitchFamily="18" charset="0"/>
              </a:rPr>
              <a:t> судимою за </a:t>
            </a:r>
            <a:r>
              <a:rPr lang="ru-RU" sz="2400" i="1" dirty="0" err="1">
                <a:latin typeface="Cambria" pitchFamily="18" charset="0"/>
              </a:rPr>
              <a:t>кримінальне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правопорушення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передбачене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цією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статтею</a:t>
            </a:r>
            <a:r>
              <a:rPr lang="ru-RU" sz="2400" i="1" dirty="0">
                <a:latin typeface="Cambria" pitchFamily="18" charset="0"/>
              </a:rPr>
              <a:t>, -</a:t>
            </a:r>
          </a:p>
          <a:p>
            <a:pPr marL="0" indent="0" algn="just">
              <a:buNone/>
            </a:pPr>
            <a:r>
              <a:rPr lang="ru-RU" sz="2400" i="1" dirty="0">
                <a:latin typeface="Cambria" pitchFamily="18" charset="0"/>
              </a:rPr>
              <a:t>{</a:t>
            </a:r>
            <a:r>
              <a:rPr lang="ru-RU" sz="2400" i="1" dirty="0" err="1">
                <a:latin typeface="Cambria" pitchFamily="18" charset="0"/>
              </a:rPr>
              <a:t>Стаття</a:t>
            </a:r>
            <a:r>
              <a:rPr lang="ru-RU" sz="2400" i="1" dirty="0">
                <a:latin typeface="Cambria" pitchFamily="18" charset="0"/>
              </a:rPr>
              <a:t> 249 </a:t>
            </a:r>
            <a:r>
              <a:rPr lang="ru-RU" sz="2400" i="1" dirty="0" err="1">
                <a:latin typeface="Cambria" pitchFamily="18" charset="0"/>
              </a:rPr>
              <a:t>із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змінами</a:t>
            </a:r>
            <a:r>
              <a:rPr lang="ru-RU" sz="2400" i="1" dirty="0">
                <a:latin typeface="Cambria" pitchFamily="18" charset="0"/>
              </a:rPr>
              <a:t>, </a:t>
            </a:r>
            <a:r>
              <a:rPr lang="ru-RU" sz="2400" i="1" dirty="0" err="1">
                <a:latin typeface="Cambria" pitchFamily="18" charset="0"/>
              </a:rPr>
              <a:t>внесеними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згідно</a:t>
            </a:r>
            <a:r>
              <a:rPr lang="ru-RU" sz="2400" i="1" dirty="0">
                <a:latin typeface="Cambria" pitchFamily="18" charset="0"/>
              </a:rPr>
              <a:t> </a:t>
            </a:r>
            <a:r>
              <a:rPr lang="ru-RU" sz="2400" i="1" dirty="0" err="1">
                <a:latin typeface="Cambria" pitchFamily="18" charset="0"/>
              </a:rPr>
              <a:t>із</a:t>
            </a:r>
            <a:r>
              <a:rPr lang="ru-RU" sz="2400" i="1" dirty="0">
                <a:latin typeface="Cambria" pitchFamily="18" charset="0"/>
              </a:rPr>
              <a:t> Законами № 1827-</a:t>
            </a:r>
            <a:r>
              <a:rPr lang="en-US" sz="2400" i="1" dirty="0">
                <a:latin typeface="Cambria" pitchFamily="18" charset="0"/>
              </a:rPr>
              <a:t>VI </a:t>
            </a:r>
            <a:r>
              <a:rPr lang="ru-RU" sz="2400" i="1" dirty="0" err="1">
                <a:latin typeface="Cambria" pitchFamily="18" charset="0"/>
              </a:rPr>
              <a:t>від</a:t>
            </a:r>
            <a:r>
              <a:rPr lang="ru-RU" sz="2400" i="1" dirty="0">
                <a:latin typeface="Cambria" pitchFamily="18" charset="0"/>
              </a:rPr>
              <a:t> 21.01.2010, № 1019-</a:t>
            </a:r>
            <a:r>
              <a:rPr lang="en-US" sz="2400" i="1" dirty="0">
                <a:latin typeface="Cambria" pitchFamily="18" charset="0"/>
              </a:rPr>
              <a:t>VIII </a:t>
            </a:r>
            <a:r>
              <a:rPr lang="ru-RU" sz="2400" i="1" dirty="0" err="1">
                <a:latin typeface="Cambria" pitchFamily="18" charset="0"/>
              </a:rPr>
              <a:t>від</a:t>
            </a:r>
            <a:r>
              <a:rPr lang="ru-RU" sz="2400" i="1" dirty="0">
                <a:latin typeface="Cambria" pitchFamily="18" charset="0"/>
              </a:rPr>
              <a:t> 18.02.2016, № 2617-</a:t>
            </a:r>
            <a:r>
              <a:rPr lang="en-US" sz="2400" i="1" dirty="0">
                <a:latin typeface="Cambria" pitchFamily="18" charset="0"/>
              </a:rPr>
              <a:t>VIII </a:t>
            </a:r>
            <a:r>
              <a:rPr lang="ru-RU" sz="2400" i="1" dirty="0" err="1">
                <a:latin typeface="Cambria" pitchFamily="18" charset="0"/>
              </a:rPr>
              <a:t>від</a:t>
            </a:r>
            <a:r>
              <a:rPr lang="ru-RU" sz="2400" i="1" dirty="0">
                <a:latin typeface="Cambria" pitchFamily="18" charset="0"/>
              </a:rPr>
              <a:t> 22.11.2018}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b="1" dirty="0">
                <a:latin typeface="Cambria" pitchFamily="18" charset="0"/>
              </a:rPr>
              <a:t>1. </a:t>
            </a:r>
            <a:r>
              <a:rPr lang="uk-UA" b="1" dirty="0">
                <a:latin typeface="Cambria" pitchFamily="18" charset="0"/>
              </a:rPr>
              <a:t>З</a:t>
            </a:r>
            <a:r>
              <a:rPr lang="ru-RU" b="1" dirty="0" err="1">
                <a:latin typeface="Cambria" pitchFamily="18" charset="0"/>
              </a:rPr>
              <a:t>агальна</a:t>
            </a:r>
            <a:r>
              <a:rPr lang="ru-RU" b="1" dirty="0">
                <a:latin typeface="Cambria" pitchFamily="18" charset="0"/>
              </a:rPr>
              <a:t> характеристика </a:t>
            </a:r>
            <a:r>
              <a:rPr lang="ru-RU" b="1" dirty="0" err="1">
                <a:latin typeface="Cambria" pitchFamily="18" charset="0"/>
              </a:rPr>
              <a:t>кримінальних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ru-RU" b="1" dirty="0" err="1">
                <a:latin typeface="Cambria" pitchFamily="18" charset="0"/>
              </a:rPr>
              <a:t>правопорушень</a:t>
            </a:r>
            <a:r>
              <a:rPr lang="ru-RU" b="1" dirty="0">
                <a:latin typeface="Cambria" pitchFamily="18" charset="0"/>
              </a:rPr>
              <a:t> </a:t>
            </a:r>
            <a:r>
              <a:rPr lang="uk-UA" b="1" dirty="0">
                <a:latin typeface="Cambria" pitchFamily="18" charset="0"/>
              </a:rPr>
              <a:t>проти довкілля</a:t>
            </a:r>
            <a:endParaRPr lang="ru-RU" b="1" dirty="0">
              <a:latin typeface="Cambria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2E1C9AA-E36C-4CB6-AA0B-B4BBCF5999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775460"/>
              </p:ext>
            </p:extLst>
          </p:nvPr>
        </p:nvGraphicFramePr>
        <p:xfrm>
          <a:off x="251520" y="1124744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 descr="C:\Users\lenvo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3576555" cy="238003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1800200"/>
          </a:xfrm>
        </p:spPr>
        <p:txBody>
          <a:bodyPr>
            <a:normAutofit/>
          </a:bodyPr>
          <a:lstStyle/>
          <a:p>
            <a:pPr marL="0" indent="0" algn="just"/>
            <a:r>
              <a:rPr lang="uk-UA" sz="2400" b="1" dirty="0">
                <a:latin typeface="Cambria" pitchFamily="18" charset="0"/>
              </a:rPr>
              <a:t>Предметом</a:t>
            </a:r>
            <a:r>
              <a:rPr lang="uk-UA" sz="2400" dirty="0">
                <a:latin typeface="Cambria" pitchFamily="18" charset="0"/>
              </a:rPr>
              <a:t> цього кримінального правопорушення є водні живі ресурси утворюють риби різних порід, водні тварини (дельфіни, раки, краби, креветки, кальмари тощо), морські рослини, які мають промислове значення. 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67586" name="Picture 2" descr="ÐÐ°ÑÑÐ¸Ð½ÐºÐ¸ Ð¿Ð¾ Ð·Ð°Ð¿ÑÐ¾ÑÑ Ð²Ð¾Ð´Ð½ÑÐ¹ Ð¼Ð¸Ñ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8888" y="1628800"/>
            <a:ext cx="5705555" cy="3816424"/>
          </a:xfrm>
          <a:prstGeom prst="rect">
            <a:avLst/>
          </a:prstGeom>
          <a:noFill/>
        </p:spPr>
      </p:pic>
      <p:sp>
        <p:nvSpPr>
          <p:cNvPr id="67588" name="AutoShape 4" descr="ÐÐ°ÑÑÐ¸Ð½ÐºÐ¸ Ð¿Ð¾ Ð·Ð°Ð¿ÑÐ¾ÑÑ Ð¼Ð¾ÑÑÐºÐ¾Ðµ ÑÐ°ÑÑÐµÐ½Ð¸Ðµ Ð¿ÑÐ¾Ð¼ÑÑÐ»ÐµÐ½Ð½Ð¾Ð³Ð¾ Ð·Ð½Ð°ÑÐµÐ½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16632"/>
            <a:ext cx="8363272" cy="589065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800" b="1" dirty="0">
                <a:latin typeface="Cambria" pitchFamily="18" charset="0"/>
              </a:rPr>
              <a:t>Об’єктивна сторона </a:t>
            </a:r>
            <a:r>
              <a:rPr lang="uk-UA" sz="2800" dirty="0">
                <a:latin typeface="Cambria" pitchFamily="18" charset="0"/>
              </a:rPr>
              <a:t>- незаконне зайняття рибним, звіриним або іншим водним добувним промислом, якщо воно заподіяло істотну шкоду.</a:t>
            </a:r>
            <a:endParaRPr lang="ru-RU" sz="28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ru-RU" sz="2800" b="1" i="1" dirty="0" err="1">
                <a:latin typeface="Cambria" pitchFamily="18" charset="0"/>
              </a:rPr>
              <a:t>Незаконне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заняття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рибним</a:t>
            </a:r>
            <a:r>
              <a:rPr lang="ru-RU" sz="2800" b="1" i="1" dirty="0">
                <a:latin typeface="Cambria" pitchFamily="18" charset="0"/>
              </a:rPr>
              <a:t>, </a:t>
            </a:r>
            <a:r>
              <a:rPr lang="ru-RU" sz="2800" b="1" i="1" dirty="0" err="1">
                <a:latin typeface="Cambria" pitchFamily="18" charset="0"/>
              </a:rPr>
              <a:t>звіриним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або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іншим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водним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добувним</a:t>
            </a:r>
            <a:r>
              <a:rPr lang="ru-RU" sz="2800" b="1" i="1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промислом</a:t>
            </a:r>
            <a:r>
              <a:rPr lang="ru-RU" sz="2800" dirty="0">
                <a:latin typeface="Cambria" pitchFamily="18" charset="0"/>
              </a:rPr>
              <a:t> - </a:t>
            </a:r>
            <a:r>
              <a:rPr lang="ru-RU" sz="2800" dirty="0" err="1">
                <a:latin typeface="Cambria" pitchFamily="18" charset="0"/>
              </a:rPr>
              <a:t>вилучення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водних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живих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ресурсів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із</a:t>
            </a:r>
            <a:r>
              <a:rPr lang="ru-RU" sz="2800" dirty="0">
                <a:latin typeface="Cambria" pitchFamily="18" charset="0"/>
              </a:rPr>
              <a:t> природного </a:t>
            </a:r>
            <a:r>
              <a:rPr lang="ru-RU" sz="2800" dirty="0" err="1">
                <a:latin typeface="Cambria" pitchFamily="18" charset="0"/>
              </a:rPr>
              <a:t>середовища</a:t>
            </a:r>
            <a:r>
              <a:rPr lang="ru-RU" sz="2800" dirty="0">
                <a:latin typeface="Cambria" pitchFamily="18" charset="0"/>
              </a:rPr>
              <a:t>, яке </a:t>
            </a:r>
            <a:r>
              <a:rPr lang="ru-RU" sz="2800" dirty="0" err="1">
                <a:latin typeface="Cambria" pitchFamily="18" charset="0"/>
              </a:rPr>
              <a:t>здійснюється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з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порушенням</a:t>
            </a:r>
            <a:r>
              <a:rPr lang="ru-RU" sz="2800" dirty="0">
                <a:latin typeface="Cambria" pitchFamily="18" charset="0"/>
              </a:rPr>
              <a:t> чинного </a:t>
            </a:r>
            <a:r>
              <a:rPr lang="ru-RU" sz="2800" dirty="0" err="1">
                <a:latin typeface="Cambria" pitchFamily="18" charset="0"/>
              </a:rPr>
              <a:t>законодавства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що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регулює</a:t>
            </a:r>
            <a:r>
              <a:rPr lang="ru-RU" sz="2800" dirty="0">
                <a:latin typeface="Cambria" pitchFamily="18" charset="0"/>
              </a:rPr>
              <a:t> порядок і </a:t>
            </a:r>
            <a:r>
              <a:rPr lang="ru-RU" sz="2800" dirty="0" err="1">
                <a:latin typeface="Cambria" pitchFamily="18" charset="0"/>
              </a:rPr>
              <a:t>умови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промислового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любительського</a:t>
            </a:r>
            <a:r>
              <a:rPr lang="ru-RU" sz="2800" dirty="0">
                <a:latin typeface="Cambria" pitchFamily="18" charset="0"/>
              </a:rPr>
              <a:t>, спортивного </a:t>
            </a:r>
            <a:r>
              <a:rPr lang="ru-RU" sz="2800" dirty="0" err="1">
                <a:latin typeface="Cambria" pitchFamily="18" charset="0"/>
              </a:rPr>
              <a:t>рибальства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іншого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використання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водних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живих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ресурсів</a:t>
            </a:r>
            <a:r>
              <a:rPr lang="ru-RU" sz="2800" dirty="0">
                <a:latin typeface="Cambria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800" dirty="0" err="1">
                <a:latin typeface="Cambria" pitchFamily="18" charset="0"/>
              </a:rPr>
              <a:t>Під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b="1" i="1" dirty="0" err="1">
                <a:latin typeface="Cambria" pitchFamily="18" charset="0"/>
              </a:rPr>
              <a:t>промислом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розуміються</a:t>
            </a:r>
            <a:r>
              <a:rPr lang="ru-RU" sz="2800" dirty="0">
                <a:latin typeface="Cambria" pitchFamily="18" charset="0"/>
              </a:rPr>
              <a:t> як один акт </a:t>
            </a:r>
            <a:r>
              <a:rPr lang="ru-RU" sz="2800" dirty="0" err="1">
                <a:latin typeface="Cambria" pitchFamily="18" charset="0"/>
              </a:rPr>
              <a:t>добування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риби</a:t>
            </a:r>
            <a:r>
              <a:rPr lang="ru-RU" sz="2800" dirty="0">
                <a:latin typeface="Cambria" pitchFamily="18" charset="0"/>
              </a:rPr>
              <a:t>, </a:t>
            </a:r>
            <a:r>
              <a:rPr lang="ru-RU" sz="2800" dirty="0" err="1">
                <a:latin typeface="Cambria" pitchFamily="18" charset="0"/>
              </a:rPr>
              <a:t>тварин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чи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рослин</a:t>
            </a:r>
            <a:r>
              <a:rPr lang="ru-RU" sz="2800" dirty="0">
                <a:latin typeface="Cambria" pitchFamily="18" charset="0"/>
              </a:rPr>
              <a:t>, так і </a:t>
            </a:r>
            <a:r>
              <a:rPr lang="ru-RU" sz="2800" dirty="0" err="1">
                <a:latin typeface="Cambria" pitchFamily="18" charset="0"/>
              </a:rPr>
              <a:t>неодноразове</a:t>
            </a:r>
            <a:r>
              <a:rPr lang="ru-RU" sz="2800" dirty="0">
                <a:latin typeface="Cambria" pitchFamily="18" charset="0"/>
              </a:rPr>
              <a:t> </a:t>
            </a:r>
            <a:r>
              <a:rPr lang="ru-RU" sz="2800" dirty="0" err="1">
                <a:latin typeface="Cambria" pitchFamily="18" charset="0"/>
              </a:rPr>
              <a:t>вчинення</a:t>
            </a:r>
            <a:r>
              <a:rPr lang="ru-RU" sz="2800" dirty="0">
                <a:latin typeface="Cambria" pitchFamily="18" charset="0"/>
              </a:rPr>
              <a:t> таких </a:t>
            </a:r>
            <a:r>
              <a:rPr lang="ru-RU" sz="2800" dirty="0" err="1">
                <a:latin typeface="Cambria" pitchFamily="18" charset="0"/>
              </a:rPr>
              <a:t>дій</a:t>
            </a:r>
            <a:r>
              <a:rPr lang="ru-RU" sz="2800" dirty="0">
                <a:latin typeface="Cambr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11256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b="1" i="1" dirty="0">
                <a:latin typeface="Cambria" pitchFamily="18" charset="0"/>
              </a:rPr>
              <a:t>Суб’єктивна сторона</a:t>
            </a:r>
            <a:r>
              <a:rPr lang="uk-UA" sz="2400" b="1" dirty="0"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кримінального правопорушення характеризується умислом.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400" b="1" i="1" dirty="0">
                <a:latin typeface="Cambria" pitchFamily="18" charset="0"/>
              </a:rPr>
              <a:t>Суб’єкт</a:t>
            </a:r>
            <a:r>
              <a:rPr lang="uk-UA" sz="2400" b="1" dirty="0">
                <a:latin typeface="Cambria" pitchFamily="18" charset="0"/>
              </a:rPr>
              <a:t> </a:t>
            </a:r>
            <a:r>
              <a:rPr lang="uk-UA" sz="2400" dirty="0">
                <a:latin typeface="Cambria" pitchFamily="18" charset="0"/>
              </a:rPr>
              <a:t>кримінального правопорушення — будь-яка особа, яка досягла 16 років.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400" b="1" dirty="0">
                <a:latin typeface="Cambria" pitchFamily="18" charset="0"/>
              </a:rPr>
              <a:t>Кваліфікуючі ознаки (ч. 2 ст. 249 КК) </a:t>
            </a:r>
            <a:r>
              <a:rPr lang="uk-UA" sz="2400" dirty="0">
                <a:latin typeface="Cambria" pitchFamily="18" charset="0"/>
              </a:rPr>
              <a:t>: ті самі дії, якщо вони вчинені:</a:t>
            </a:r>
          </a:p>
          <a:p>
            <a:pPr marL="0" indent="0" algn="just"/>
            <a:r>
              <a:rPr lang="uk-UA" sz="2400" dirty="0">
                <a:latin typeface="Cambria" pitchFamily="18" charset="0"/>
              </a:rPr>
              <a:t>способом масового знищення риби, звірів чи інших видів тваринного світу;</a:t>
            </a:r>
          </a:p>
          <a:p>
            <a:pPr marL="0" indent="0" algn="just"/>
            <a:r>
              <a:rPr lang="uk-UA" sz="2400" dirty="0">
                <a:latin typeface="Cambria" pitchFamily="18" charset="0"/>
              </a:rPr>
              <a:t>особою, раніше судимою за це кримінальне правопорушення.</a:t>
            </a:r>
            <a:endParaRPr lang="ru-RU" sz="2400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sz="2400" b="1" i="1" dirty="0">
                <a:latin typeface="Cambria" pitchFamily="18" charset="0"/>
              </a:rPr>
              <a:t>Масове знищення звірів, птахів, риби, інших видів тваринного світу </a:t>
            </a:r>
            <a:r>
              <a:rPr lang="uk-UA" sz="2400" dirty="0">
                <a:latin typeface="Cambria" pitchFamily="18" charset="0"/>
              </a:rPr>
              <a:t>- дії, які здатні спричинити чи спричинили загибель великої кількості представників дикої фауни, знищення популяції або певного виду тваринного світу в тій чи іншій місцевості чи водоймі.</a:t>
            </a:r>
            <a:endParaRPr lang="ru-RU" sz="24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lenvo\Desktop\preview-21747NOGxzlYV2Z_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8892480" cy="6381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err="1">
                <a:solidFill>
                  <a:schemeClr val="bg1"/>
                </a:solidFill>
              </a:rPr>
              <a:t>Дякую</a:t>
            </a:r>
            <a:r>
              <a:rPr lang="ru-RU" sz="3600" b="1" dirty="0">
                <a:solidFill>
                  <a:schemeClr val="bg1"/>
                </a:solidFill>
              </a:rPr>
              <a:t> за </a:t>
            </a:r>
            <a:r>
              <a:rPr lang="ru-RU" sz="3600" b="1" dirty="0" err="1">
                <a:solidFill>
                  <a:schemeClr val="bg1"/>
                </a:solidFill>
              </a:rPr>
              <a:t>увагу</a:t>
            </a: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endParaRPr lang="ru-RU" sz="3600" b="1" dirty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Лектор:</a:t>
            </a:r>
          </a:p>
          <a:p>
            <a:pPr algn="r">
              <a:buNone/>
            </a:pPr>
            <a:r>
              <a:rPr lang="ru-RU" sz="3600" b="1" dirty="0">
                <a:solidFill>
                  <a:schemeClr val="bg1"/>
                </a:solidFill>
              </a:rPr>
              <a:t>Плутицька К.М.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32656"/>
            <a:ext cx="8640960" cy="34563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800" b="1" dirty="0">
                <a:latin typeface="Cambria" pitchFamily="18" charset="0"/>
              </a:rPr>
              <a:t>Родовий об’єкт </a:t>
            </a:r>
            <a:r>
              <a:rPr lang="uk-UA" sz="2800" dirty="0">
                <a:latin typeface="Cambria" pitchFamily="18" charset="0"/>
              </a:rPr>
              <a:t>- екологічна безпека як сукупність суспільних відносин, існуючих з приводу забезпечення безпечної для життя та здоров'я і сприятливого для людини навколишнього природного середовища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24578" name="AutoShape 2" descr="ÐÐ°ÑÑÐ¸Ð½ÐºÐ¸ Ð¿Ð¾ Ð·Ð°Ð¿ÑÐ¾ÑÑ Ð³Ð¾ÑÐ¿Ð¾Ð´Ð°ÑÑÑÐºÐ° Ð´ÑÑÐ»ÑÐ½ÑÑ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ÐÐ°ÑÑÐ¸Ð½ÐºÐ¸ Ð¿Ð¾ Ð·Ð°Ð¿ÑÐ¾ÑÑ ÐµÐºÐ¾Ð»Ð¾Ð³ÑÑÐ½Ð° Ð±ÐµÐ·Ð¿ÐµÐº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221088"/>
            <a:ext cx="6667500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40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447675" algn="just">
              <a:buNone/>
              <a:tabLst>
                <a:tab pos="0" algn="l"/>
              </a:tabLst>
            </a:pPr>
            <a:r>
              <a:rPr lang="uk-UA" dirty="0">
                <a:latin typeface="Cambria" pitchFamily="18" charset="0"/>
              </a:rPr>
              <a:t>За своїм </a:t>
            </a:r>
            <a:r>
              <a:rPr lang="uk-UA" b="1" dirty="0">
                <a:latin typeface="Cambria" pitchFamily="18" charset="0"/>
              </a:rPr>
              <a:t>безпосереднім об’єктом</a:t>
            </a:r>
            <a:r>
              <a:rPr lang="uk-UA" dirty="0">
                <a:latin typeface="Cambria" pitchFamily="18" charset="0"/>
              </a:rPr>
              <a:t> усі кримінальні правопорушення проти довкілля можуть бути поділені на: 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  <a:tabLst>
                <a:tab pos="0" algn="l"/>
              </a:tabLst>
            </a:pPr>
            <a:r>
              <a:rPr lang="uk-UA" dirty="0">
                <a:latin typeface="Cambria" pitchFamily="18" charset="0"/>
              </a:rPr>
              <a:t>1) кримінальні правопорушення проти екологічної безпеки (статті 236, 237, 238 і 253 КК); 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  <a:tabLst>
                <a:tab pos="0" algn="l"/>
              </a:tabLst>
            </a:pPr>
            <a:r>
              <a:rPr lang="uk-UA" dirty="0">
                <a:latin typeface="Cambria" pitchFamily="18" charset="0"/>
              </a:rPr>
              <a:t>2) кримінальні правопорушення у сфері охорони та використання земель, надр, атмосферного повітря (статті 239, 239', 239</a:t>
            </a:r>
            <a:r>
              <a:rPr lang="uk-UA" baseline="30000" dirty="0">
                <a:latin typeface="Cambria" pitchFamily="18" charset="0"/>
              </a:rPr>
              <a:t>2</a:t>
            </a:r>
            <a:r>
              <a:rPr lang="uk-UA" dirty="0">
                <a:latin typeface="Cambria" pitchFamily="18" charset="0"/>
              </a:rPr>
              <a:t>, 240, 241 і 254 КК); 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  <a:tabLst>
                <a:tab pos="0" algn="l"/>
              </a:tabLst>
            </a:pPr>
            <a:r>
              <a:rPr lang="uk-UA" dirty="0">
                <a:latin typeface="Cambria" pitchFamily="18" charset="0"/>
              </a:rPr>
              <a:t>3) кримінальні правопорушення у сфері охорони водних ресурсів (статті 242, 243 і 244 КК); </a:t>
            </a:r>
            <a:endParaRPr lang="ru-RU" dirty="0">
              <a:latin typeface="Cambria" pitchFamily="18" charset="0"/>
            </a:endParaRPr>
          </a:p>
          <a:p>
            <a:pPr marL="0" indent="447675" algn="just">
              <a:buNone/>
              <a:tabLst>
                <a:tab pos="0" algn="l"/>
              </a:tabLst>
            </a:pPr>
            <a:r>
              <a:rPr lang="uk-UA" dirty="0">
                <a:latin typeface="Cambria" pitchFamily="18" charset="0"/>
              </a:rPr>
              <a:t>4) кримінальні правопорушення у сфері лісокористування, захисту рослинного і тваринного світу (статті 245, 246, 247, 248, 249, 250, 251 і 252 КК).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Cambria" pitchFamily="18" charset="0"/>
              </a:rPr>
              <a:t>Додатковий безпосередній об'єкт: </a:t>
            </a:r>
            <a:r>
              <a:rPr lang="uk-UA" sz="2400" dirty="0">
                <a:latin typeface="Cambria" pitchFamily="18" charset="0"/>
              </a:rPr>
              <a:t>життя та здоров'я особи, право власності, громадська безпека в цілому.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259468"/>
            <a:ext cx="8640960" cy="415498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Предмет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- обов'язкова ознака </a:t>
            </a:r>
            <a:r>
              <a:rPr lang="uk-UA" sz="2400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кримінальних правопорушень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проти довкілля.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Предметами цих </a:t>
            </a:r>
            <a:r>
              <a:rPr lang="uk-UA" sz="2400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кримінальних правопорушень </a:t>
            </a: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виступають: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1) окремі природні об'єкти - земля, її надра, континентальний шельф, атмосферне повітря, води, ліс, рослинний і природний світ;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2) комплекси природних об'єктів на певній території - що піддалася екологічному забрудненню, узятої під охорону держави або є об'єктом природно-заповідного фонду;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3) певна інформація, документація або споруди.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244827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uk-UA" sz="2400" b="1" dirty="0">
                <a:latin typeface="Cambria" pitchFamily="18" charset="0"/>
              </a:rPr>
              <a:t>Об'єктивна сторона</a:t>
            </a:r>
            <a:r>
              <a:rPr lang="uk-UA" sz="2400" dirty="0">
                <a:latin typeface="Cambria" pitchFamily="18" charset="0"/>
              </a:rPr>
              <a:t> кримінальних правопорушень проти довкілля виражається в здійсненні діянь (дій або бездіяльності), в результаті яких здійснюється протиправна дія або створюється реальна загроза такої дії на довкілля або на певні природні об'єкти - їх знищення, пошкодження, неприйняття заходів до відновлення тощо.</a:t>
            </a:r>
            <a:endParaRPr lang="ru-RU" sz="2400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ÐÐ°ÑÑÐ¸Ð½ÐºÐ¸ Ð¿Ð¾ Ð·Ð°Ð¿ÑÐ¾ÑÑ Ð·Ð½Ð¸ÑÐµÐ½Ð½Ñ Ð¿ÑÐ¸ÑÐ¾Ð´Ð½Ð¸Ñ Ð¾Ð±'ÑÐºÑ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6047" y="3789040"/>
            <a:ext cx="3899137" cy="250658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683568" y="2924944"/>
            <a:ext cx="3240360" cy="30243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itchFamily="18" charset="0"/>
              </a:rPr>
              <a:t>Більшість кримінальних правопорушень з </a:t>
            </a:r>
            <a:r>
              <a:rPr lang="uk-UA" sz="2000" b="1" dirty="0">
                <a:latin typeface="Cambria" pitchFamily="18" charset="0"/>
              </a:rPr>
              <a:t>матеріальним</a:t>
            </a:r>
            <a:r>
              <a:rPr lang="uk-UA" sz="2000" dirty="0">
                <a:latin typeface="Cambria" pitchFamily="18" charset="0"/>
              </a:rPr>
              <a:t> складом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664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i="1" dirty="0">
                <a:latin typeface="Cambria" pitchFamily="18" charset="0"/>
              </a:rPr>
              <a:t>Наслідки</a:t>
            </a:r>
            <a:r>
              <a:rPr lang="uk-UA" dirty="0">
                <a:latin typeface="Cambria" pitchFamily="18" charset="0"/>
              </a:rPr>
              <a:t> :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Cambria" pitchFamily="18" charset="0"/>
              </a:rPr>
              <a:t>1) реальне спричинення шкоди довкіллю, життю або здоров'ю людей та іншим, що охороняються законам, об'єктам;</a:t>
            </a:r>
            <a:endParaRPr lang="ru-RU" dirty="0">
              <a:latin typeface="Cambria" pitchFamily="18" charset="0"/>
            </a:endParaRPr>
          </a:p>
          <a:p>
            <a:pPr marL="0" indent="0" algn="just">
              <a:buNone/>
            </a:pPr>
            <a:r>
              <a:rPr lang="uk-UA" dirty="0">
                <a:latin typeface="Cambria" pitchFamily="18" charset="0"/>
              </a:rPr>
              <a:t>2) створення реальної загрози спричинення такої шкоди.</a:t>
            </a:r>
            <a:endParaRPr lang="ru-RU" dirty="0">
              <a:latin typeface="Cambria" pitchFamily="18" charset="0"/>
            </a:endParaRPr>
          </a:p>
          <a:p>
            <a:endParaRPr lang="ru-RU" dirty="0"/>
          </a:p>
        </p:txBody>
      </p:sp>
      <p:pic>
        <p:nvPicPr>
          <p:cNvPr id="55298" name="Picture 2" descr="ÐÐ°ÑÑÐ¸Ð½ÐºÐ¸ Ð¿Ð¾ Ð·Ð°Ð¿ÑÐ¾ÑÑ ÑÐµÑÐ½Ð¾Ð±ÑÐ»ÑÑÐºÐ¸Ð¹ Ð²Ð·Ñ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140968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165618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uk-UA" sz="2400" dirty="0">
                <a:latin typeface="Cambria" pitchFamily="18" charset="0"/>
              </a:rPr>
              <a:t>В</a:t>
            </a:r>
            <a:r>
              <a:rPr lang="ru-RU" sz="2400" dirty="0" err="1">
                <a:latin typeface="Cambria" pitchFamily="18" charset="0"/>
              </a:rPr>
              <a:t>ирішуючи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питання</a:t>
            </a:r>
            <a:r>
              <a:rPr lang="ru-RU" sz="2400" dirty="0">
                <a:latin typeface="Cambria" pitchFamily="18" charset="0"/>
              </a:rPr>
              <a:t> про те, </a:t>
            </a:r>
            <a:r>
              <a:rPr lang="ru-RU" sz="2400" dirty="0" err="1">
                <a:latin typeface="Cambria" pitchFamily="18" charset="0"/>
              </a:rPr>
              <a:t>чи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є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b="1" i="1" dirty="0">
                <a:latin typeface="Cambria" pitchFamily="18" charset="0"/>
              </a:rPr>
              <a:t>шкода </a:t>
            </a:r>
            <a:r>
              <a:rPr lang="ru-RU" sz="2400" b="1" i="1" dirty="0" err="1">
                <a:latin typeface="Cambria" pitchFamily="18" charset="0"/>
              </a:rPr>
              <a:t>істотною</a:t>
            </a:r>
            <a:r>
              <a:rPr lang="ru-RU" sz="2400" dirty="0">
                <a:latin typeface="Cambria" pitchFamily="18" charset="0"/>
              </a:rPr>
              <a:t>  суди </a:t>
            </a:r>
            <a:r>
              <a:rPr lang="ru-RU" sz="2400" dirty="0" err="1">
                <a:latin typeface="Cambria" pitchFamily="18" charset="0"/>
              </a:rPr>
              <a:t>повинні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враховувати</a:t>
            </a:r>
            <a:r>
              <a:rPr lang="ru-RU" sz="2400" dirty="0">
                <a:latin typeface="Cambria" pitchFamily="18" charset="0"/>
              </a:rPr>
              <a:t> не </a:t>
            </a:r>
            <a:r>
              <a:rPr lang="ru-RU" sz="2400" dirty="0" err="1">
                <a:latin typeface="Cambria" pitchFamily="18" charset="0"/>
              </a:rPr>
              <a:t>тільки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кількісні</a:t>
            </a:r>
            <a:r>
              <a:rPr lang="ru-RU" sz="2400" dirty="0">
                <a:latin typeface="Cambria" pitchFamily="18" charset="0"/>
              </a:rPr>
              <a:t> та </a:t>
            </a:r>
            <a:r>
              <a:rPr lang="ru-RU" sz="2400" dirty="0" err="1">
                <a:latin typeface="Cambria" pitchFamily="18" charset="0"/>
              </a:rPr>
              <a:t>вартісні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критерії</a:t>
            </a:r>
            <a:r>
              <a:rPr lang="ru-RU" sz="2400" dirty="0">
                <a:latin typeface="Cambria" pitchFamily="18" charset="0"/>
              </a:rPr>
              <a:t>, а </a:t>
            </a:r>
            <a:r>
              <a:rPr lang="ru-RU" sz="2400" dirty="0" err="1">
                <a:latin typeface="Cambria" pitchFamily="18" charset="0"/>
              </a:rPr>
              <a:t>й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інші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обставини</a:t>
            </a:r>
            <a:r>
              <a:rPr lang="ru-RU" sz="2400" dirty="0">
                <a:latin typeface="Cambria" pitchFamily="18" charset="0"/>
              </a:rPr>
              <a:t>, </a:t>
            </a:r>
            <a:r>
              <a:rPr lang="ru-RU" sz="2400" dirty="0" err="1">
                <a:latin typeface="Cambria" pitchFamily="18" charset="0"/>
              </a:rPr>
              <a:t>що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мають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значення</a:t>
            </a:r>
            <a:r>
              <a:rPr lang="ru-RU" sz="2400" dirty="0">
                <a:latin typeface="Cambria" pitchFamily="18" charset="0"/>
              </a:rPr>
              <a:t> для </a:t>
            </a:r>
            <a:r>
              <a:rPr lang="ru-RU" sz="2400" dirty="0" err="1">
                <a:latin typeface="Cambria" pitchFamily="18" charset="0"/>
              </a:rPr>
              <a:t>вирішення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цього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 err="1">
                <a:latin typeface="Cambria" pitchFamily="18" charset="0"/>
              </a:rPr>
              <a:t>питання</a:t>
            </a:r>
            <a:r>
              <a:rPr lang="ru-RU" sz="2400" dirty="0">
                <a:latin typeface="Cambria" pitchFamily="18" charset="0"/>
              </a:rPr>
              <a:t>.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51520" y="2245514"/>
            <a:ext cx="8640960" cy="373948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тяжкими </a:t>
            </a:r>
            <a:r>
              <a:rPr kumimoji="0" lang="ru-RU" sz="2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наслідками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слід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розуміти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загибель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масове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захворювання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людей;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істотне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погіршення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екологічної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обстановки в тому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іншому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регіоні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місцевості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);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зникнення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масові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загибель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тяжкі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захворювання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тваринного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рослинного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неможливість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відтворити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тривалого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часу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об'єкти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ресурси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певному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регіоні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генетичне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перетворення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тих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природних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об'єктів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заподіяння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матеріальної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шкоди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особливо великих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розмірах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тощо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4035</TotalTime>
  <Words>2713</Words>
  <Application>Microsoft Office PowerPoint</Application>
  <PresentationFormat>Экран (4:3)</PresentationFormat>
  <Paragraphs>134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Cambria</vt:lpstr>
      <vt:lpstr>Lucida Sans Unicode</vt:lpstr>
      <vt:lpstr>Verdana</vt:lpstr>
      <vt:lpstr>Wingdings 2</vt:lpstr>
      <vt:lpstr>Wingdings 3</vt:lpstr>
      <vt:lpstr>Открытая</vt:lpstr>
      <vt:lpstr>   ТЕМА 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</dc:title>
  <dc:creator>lenvo</dc:creator>
  <cp:lastModifiedBy>Пользователь</cp:lastModifiedBy>
  <cp:revision>341</cp:revision>
  <dcterms:created xsi:type="dcterms:W3CDTF">2018-09-05T14:57:47Z</dcterms:created>
  <dcterms:modified xsi:type="dcterms:W3CDTF">2022-11-22T17:48:32Z</dcterms:modified>
</cp:coreProperties>
</file>