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sldIdLst>
    <p:sldId id="256" r:id="rId2"/>
    <p:sldId id="257" r:id="rId3"/>
    <p:sldId id="258" r:id="rId4"/>
    <p:sldId id="259" r:id="rId5"/>
    <p:sldId id="264" r:id="rId6"/>
    <p:sldId id="277" r:id="rId7"/>
    <p:sldId id="260" r:id="rId8"/>
    <p:sldId id="275" r:id="rId9"/>
    <p:sldId id="261" r:id="rId10"/>
    <p:sldId id="278" r:id="rId11"/>
    <p:sldId id="262" r:id="rId12"/>
    <p:sldId id="274" r:id="rId13"/>
    <p:sldId id="276" r:id="rId14"/>
    <p:sldId id="263" r:id="rId15"/>
    <p:sldId id="265" r:id="rId16"/>
    <p:sldId id="266" r:id="rId17"/>
    <p:sldId id="267" r:id="rId18"/>
    <p:sldId id="268" r:id="rId19"/>
    <p:sldId id="269" r:id="rId20"/>
    <p:sldId id="270" r:id="rId21"/>
    <p:sldId id="271" r:id="rId22"/>
    <p:sldId id="272" r:id="rId23"/>
    <p:sldId id="280" r:id="rId24"/>
    <p:sldId id="282" r:id="rId25"/>
    <p:sldId id="281" r:id="rId26"/>
    <p:sldId id="279" r:id="rId27"/>
    <p:sldId id="27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3" autoAdjust="0"/>
  </p:normalViewPr>
  <p:slideViewPr>
    <p:cSldViewPr>
      <p:cViewPr varScale="1">
        <p:scale>
          <a:sx n="109" d="100"/>
          <a:sy n="109" d="100"/>
        </p:scale>
        <p:origin x="172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D714A-6DD4-4B1D-9570-B2B47EBC6FC5}" type="doc">
      <dgm:prSet loTypeId="urn:microsoft.com/office/officeart/2005/8/layout/process5" loCatId="process" qsTypeId="urn:microsoft.com/office/officeart/2005/8/quickstyle/simple1" qsCatId="simple" csTypeId="urn:microsoft.com/office/officeart/2005/8/colors/colorful5" csCatId="colorful" phldr="1"/>
      <dgm:spPr/>
    </dgm:pt>
    <dgm:pt modelId="{857853FA-DAA7-455E-A6BF-D2B9EC7B0F24}">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uk-UA" sz="1050" b="1" noProof="0"/>
            <a:t>Вищим органом для прийняття рішень в ШОС є Рада глав держав (РГД). Він збирається раз на рік і приймає рішення з усіх важливих питань</a:t>
          </a:r>
        </a:p>
      </dgm:t>
    </dgm:pt>
    <dgm:pt modelId="{ECB90288-3426-43D1-BBB8-2B5C71634E52}" type="parTrans" cxnId="{80D64BCC-8739-4838-901F-4472A17394B6}">
      <dgm:prSet/>
      <dgm:spPr/>
      <dgm:t>
        <a:bodyPr/>
        <a:lstStyle/>
        <a:p>
          <a:endParaRPr lang="ru-RU"/>
        </a:p>
      </dgm:t>
    </dgm:pt>
    <dgm:pt modelId="{F2A8CCFD-4D75-477E-B761-C10B11951223}" type="sibTrans" cxnId="{80D64BCC-8739-4838-901F-4472A17394B6}">
      <dgm:prSet/>
      <dgm:spPr/>
      <dgm:t>
        <a:bodyPr/>
        <a:lstStyle/>
        <a:p>
          <a:endParaRPr lang="ru-RU"/>
        </a:p>
      </dgm:t>
    </dgm:pt>
    <dgm:pt modelId="{495992E3-BBF3-4D31-86E0-2902E2F73BFF}">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uk-UA" sz="1050" b="1" noProof="0" dirty="0"/>
            <a:t>Рада глав урядів ШОС (РГУ) збирається один раз на рік для обговорення стратегії багатостороннього співробітництва та пріоритетних напрямків розвитку</a:t>
          </a:r>
        </a:p>
      </dgm:t>
    </dgm:pt>
    <dgm:pt modelId="{FF73B125-7782-41EA-BF8E-A784BAFC4F1C}" type="parTrans" cxnId="{4BDECADB-5D55-44B5-AAD3-4E8445D6B85D}">
      <dgm:prSet/>
      <dgm:spPr/>
      <dgm:t>
        <a:bodyPr/>
        <a:lstStyle/>
        <a:p>
          <a:endParaRPr lang="ru-RU"/>
        </a:p>
      </dgm:t>
    </dgm:pt>
    <dgm:pt modelId="{2F0BBDB0-B3F4-4697-BC49-8D7477A32D56}" type="sibTrans" cxnId="{4BDECADB-5D55-44B5-AAD3-4E8445D6B85D}">
      <dgm:prSet/>
      <dgm:spPr/>
      <dgm:t>
        <a:bodyPr/>
        <a:lstStyle/>
        <a:p>
          <a:endParaRPr lang="ru-RU"/>
        </a:p>
      </dgm:t>
    </dgm:pt>
    <dgm:pt modelId="{5B055487-BB13-4AC6-A73E-5CACAB7A660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uk-UA" sz="1050" b="1" noProof="0"/>
            <a:t>Діє механізм зустрічей на рівні керівників парламентів, правоохоронних відомств, верховних та арбітражних судів, секретарів рад безпеки</a:t>
          </a:r>
        </a:p>
      </dgm:t>
    </dgm:pt>
    <dgm:pt modelId="{E8121EFE-8C80-4AA3-977A-B99B37DBB5C6}" type="parTrans" cxnId="{F7C47609-4A54-47D6-ADA0-00E088FDDF7C}">
      <dgm:prSet/>
      <dgm:spPr/>
      <dgm:t>
        <a:bodyPr/>
        <a:lstStyle/>
        <a:p>
          <a:endParaRPr lang="ru-RU"/>
        </a:p>
      </dgm:t>
    </dgm:pt>
    <dgm:pt modelId="{384F2E49-0B92-4314-AFCC-5C2AFC03D16F}" type="sibTrans" cxnId="{F7C47609-4A54-47D6-ADA0-00E088FDDF7C}">
      <dgm:prSet/>
      <dgm:spPr/>
      <dgm:t>
        <a:bodyPr/>
        <a:lstStyle/>
        <a:p>
          <a:endParaRPr lang="ru-RU"/>
        </a:p>
      </dgm:t>
    </dgm:pt>
    <dgm:pt modelId="{7E6C084F-D7A0-4FEB-B009-4BDF03D9A2A4}">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uk-UA" sz="1050" b="1" noProof="0" dirty="0"/>
            <a:t>Генеральний секретар та Директор Виконавчого комітету призначаються Радою глав держав терміном на три роки</a:t>
          </a:r>
        </a:p>
      </dgm:t>
    </dgm:pt>
    <dgm:pt modelId="{C814AA36-6C01-4FB8-8FE0-DC6CFBBDF6A2}" type="parTrans" cxnId="{DEB7AAFE-8FC7-4B36-9B23-896DF8137BDA}">
      <dgm:prSet/>
      <dgm:spPr/>
      <dgm:t>
        <a:bodyPr/>
        <a:lstStyle/>
        <a:p>
          <a:endParaRPr lang="ru-RU"/>
        </a:p>
      </dgm:t>
    </dgm:pt>
    <dgm:pt modelId="{BA2CAA7B-7DB1-4954-A346-183505883CE3}" type="sibTrans" cxnId="{DEB7AAFE-8FC7-4B36-9B23-896DF8137BDA}">
      <dgm:prSet/>
      <dgm:spPr/>
      <dgm:t>
        <a:bodyPr/>
        <a:lstStyle/>
        <a:p>
          <a:endParaRPr lang="ru-RU"/>
        </a:p>
      </dgm:t>
    </dgm:pt>
    <dgm:pt modelId="{FC3BE7E8-5789-4846-98F1-FE361427C694}">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uk-UA" sz="1050" b="1" noProof="0"/>
            <a:t>Організація має два постійно діючих органу - Секретаріат в Пекіні (КНР) і Виконавчий комітет Регіональної антитерористичної структури в Ташкенті (Республіка Узбекистан)</a:t>
          </a:r>
        </a:p>
      </dgm:t>
    </dgm:pt>
    <dgm:pt modelId="{BE80EC25-CE1A-4752-ABC6-E40F3533B3F1}" type="parTrans" cxnId="{824A8706-FE1B-4CBF-B1D6-7068C84D34E2}">
      <dgm:prSet/>
      <dgm:spPr/>
      <dgm:t>
        <a:bodyPr/>
        <a:lstStyle/>
        <a:p>
          <a:endParaRPr lang="ru-RU"/>
        </a:p>
      </dgm:t>
    </dgm:pt>
    <dgm:pt modelId="{0FDAA25B-3C56-4886-AAAC-45F63DF0290A}" type="sibTrans" cxnId="{824A8706-FE1B-4CBF-B1D6-7068C84D34E2}">
      <dgm:prSet/>
      <dgm:spPr/>
      <dgm:t>
        <a:bodyPr/>
        <a:lstStyle/>
        <a:p>
          <a:endParaRPr lang="ru-RU"/>
        </a:p>
      </dgm:t>
    </dgm:pt>
    <dgm:pt modelId="{065A2810-9795-48C5-9219-193CF06CD36A}">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uk-UA" sz="1050" b="1" noProof="0"/>
            <a:t>Механізмом координації в рамках ШОС служить Рада національних координаторів ШОС (РНК)</a:t>
          </a:r>
        </a:p>
      </dgm:t>
    </dgm:pt>
    <dgm:pt modelId="{2B1CDE57-5F54-4656-BF99-3A6B977DAEF4}" type="parTrans" cxnId="{4B688948-4E6C-4614-BE09-0B1AE9B81D14}">
      <dgm:prSet/>
      <dgm:spPr/>
      <dgm:t>
        <a:bodyPr/>
        <a:lstStyle/>
        <a:p>
          <a:endParaRPr lang="ru-RU"/>
        </a:p>
      </dgm:t>
    </dgm:pt>
    <dgm:pt modelId="{F12B11EB-F28F-4C1B-8FD8-04F3FAD87C23}" type="sibTrans" cxnId="{4B688948-4E6C-4614-BE09-0B1AE9B81D14}">
      <dgm:prSet/>
      <dgm:spPr/>
      <dgm:t>
        <a:bodyPr/>
        <a:lstStyle/>
        <a:p>
          <a:endParaRPr lang="ru-RU"/>
        </a:p>
      </dgm:t>
    </dgm:pt>
    <dgm:pt modelId="{FB921210-8BEE-4E06-8BA2-6010ADC68398}" type="pres">
      <dgm:prSet presAssocID="{07CD714A-6DD4-4B1D-9570-B2B47EBC6FC5}" presName="diagram" presStyleCnt="0">
        <dgm:presLayoutVars>
          <dgm:dir/>
          <dgm:resizeHandles val="exact"/>
        </dgm:presLayoutVars>
      </dgm:prSet>
      <dgm:spPr/>
    </dgm:pt>
    <dgm:pt modelId="{DB05860A-21B1-403F-A793-0D9F95FC776F}" type="pres">
      <dgm:prSet presAssocID="{857853FA-DAA7-455E-A6BF-D2B9EC7B0F24}" presName="node" presStyleLbl="node1" presStyleIdx="0" presStyleCnt="6">
        <dgm:presLayoutVars>
          <dgm:bulletEnabled val="1"/>
        </dgm:presLayoutVars>
      </dgm:prSet>
      <dgm:spPr/>
    </dgm:pt>
    <dgm:pt modelId="{14B6B401-E085-46BD-8BDB-9E8469EF6494}" type="pres">
      <dgm:prSet presAssocID="{F2A8CCFD-4D75-477E-B761-C10B11951223}" presName="sibTrans" presStyleLbl="sibTrans2D1" presStyleIdx="0" presStyleCnt="5"/>
      <dgm:spPr/>
    </dgm:pt>
    <dgm:pt modelId="{A3AAE0C2-4076-466B-8FC8-3A08F8D30D94}" type="pres">
      <dgm:prSet presAssocID="{F2A8CCFD-4D75-477E-B761-C10B11951223}" presName="connectorText" presStyleLbl="sibTrans2D1" presStyleIdx="0" presStyleCnt="5"/>
      <dgm:spPr/>
    </dgm:pt>
    <dgm:pt modelId="{93DEFA3C-62AB-496D-9B2D-9B60EE569C30}" type="pres">
      <dgm:prSet presAssocID="{495992E3-BBF3-4D31-86E0-2902E2F73BFF}" presName="node" presStyleLbl="node1" presStyleIdx="1" presStyleCnt="6">
        <dgm:presLayoutVars>
          <dgm:bulletEnabled val="1"/>
        </dgm:presLayoutVars>
      </dgm:prSet>
      <dgm:spPr/>
    </dgm:pt>
    <dgm:pt modelId="{5B32D02E-5B07-4EEF-9BC0-252FBA50812A}" type="pres">
      <dgm:prSet presAssocID="{2F0BBDB0-B3F4-4697-BC49-8D7477A32D56}" presName="sibTrans" presStyleLbl="sibTrans2D1" presStyleIdx="1" presStyleCnt="5"/>
      <dgm:spPr/>
    </dgm:pt>
    <dgm:pt modelId="{7BC97BA3-A493-48DE-A092-1A92E3D13131}" type="pres">
      <dgm:prSet presAssocID="{2F0BBDB0-B3F4-4697-BC49-8D7477A32D56}" presName="connectorText" presStyleLbl="sibTrans2D1" presStyleIdx="1" presStyleCnt="5"/>
      <dgm:spPr/>
    </dgm:pt>
    <dgm:pt modelId="{6E60C2A3-E56A-41A0-89E9-09A6D5105E12}" type="pres">
      <dgm:prSet presAssocID="{5B055487-BB13-4AC6-A73E-5CACAB7A6603}" presName="node" presStyleLbl="node1" presStyleIdx="2" presStyleCnt="6">
        <dgm:presLayoutVars>
          <dgm:bulletEnabled val="1"/>
        </dgm:presLayoutVars>
      </dgm:prSet>
      <dgm:spPr/>
    </dgm:pt>
    <dgm:pt modelId="{4966BD16-EA3C-44C7-888C-78A4CA4F3E07}" type="pres">
      <dgm:prSet presAssocID="{384F2E49-0B92-4314-AFCC-5C2AFC03D16F}" presName="sibTrans" presStyleLbl="sibTrans2D1" presStyleIdx="2" presStyleCnt="5"/>
      <dgm:spPr/>
    </dgm:pt>
    <dgm:pt modelId="{31267DF3-233D-4761-80DE-DB23950914E1}" type="pres">
      <dgm:prSet presAssocID="{384F2E49-0B92-4314-AFCC-5C2AFC03D16F}" presName="connectorText" presStyleLbl="sibTrans2D1" presStyleIdx="2" presStyleCnt="5"/>
      <dgm:spPr/>
    </dgm:pt>
    <dgm:pt modelId="{DD2AE171-0A19-47FC-B914-5199BE3CF35D}" type="pres">
      <dgm:prSet presAssocID="{065A2810-9795-48C5-9219-193CF06CD36A}" presName="node" presStyleLbl="node1" presStyleIdx="3" presStyleCnt="6">
        <dgm:presLayoutVars>
          <dgm:bulletEnabled val="1"/>
        </dgm:presLayoutVars>
      </dgm:prSet>
      <dgm:spPr/>
    </dgm:pt>
    <dgm:pt modelId="{943E3B3E-0CA9-41C4-B130-0763CA0E15D9}" type="pres">
      <dgm:prSet presAssocID="{F12B11EB-F28F-4C1B-8FD8-04F3FAD87C23}" presName="sibTrans" presStyleLbl="sibTrans2D1" presStyleIdx="3" presStyleCnt="5"/>
      <dgm:spPr/>
    </dgm:pt>
    <dgm:pt modelId="{7CFD2437-BD68-484F-BEA8-29F6586918C1}" type="pres">
      <dgm:prSet presAssocID="{F12B11EB-F28F-4C1B-8FD8-04F3FAD87C23}" presName="connectorText" presStyleLbl="sibTrans2D1" presStyleIdx="3" presStyleCnt="5"/>
      <dgm:spPr/>
    </dgm:pt>
    <dgm:pt modelId="{68487723-8B45-4A0B-9C53-992AC67DB2BF}" type="pres">
      <dgm:prSet presAssocID="{FC3BE7E8-5789-4846-98F1-FE361427C694}" presName="node" presStyleLbl="node1" presStyleIdx="4" presStyleCnt="6">
        <dgm:presLayoutVars>
          <dgm:bulletEnabled val="1"/>
        </dgm:presLayoutVars>
      </dgm:prSet>
      <dgm:spPr/>
    </dgm:pt>
    <dgm:pt modelId="{29762D77-8D46-4CD8-9EC8-25EFF6B7169A}" type="pres">
      <dgm:prSet presAssocID="{0FDAA25B-3C56-4886-AAAC-45F63DF0290A}" presName="sibTrans" presStyleLbl="sibTrans2D1" presStyleIdx="4" presStyleCnt="5"/>
      <dgm:spPr/>
    </dgm:pt>
    <dgm:pt modelId="{74F1DF95-F530-4794-BBB0-AB348C3C77DA}" type="pres">
      <dgm:prSet presAssocID="{0FDAA25B-3C56-4886-AAAC-45F63DF0290A}" presName="connectorText" presStyleLbl="sibTrans2D1" presStyleIdx="4" presStyleCnt="5"/>
      <dgm:spPr/>
    </dgm:pt>
    <dgm:pt modelId="{F801CC02-1A51-4BC2-AD3C-8588A841FCE7}" type="pres">
      <dgm:prSet presAssocID="{7E6C084F-D7A0-4FEB-B009-4BDF03D9A2A4}" presName="node" presStyleLbl="node1" presStyleIdx="5" presStyleCnt="6">
        <dgm:presLayoutVars>
          <dgm:bulletEnabled val="1"/>
        </dgm:presLayoutVars>
      </dgm:prSet>
      <dgm:spPr/>
    </dgm:pt>
  </dgm:ptLst>
  <dgm:cxnLst>
    <dgm:cxn modelId="{824A8706-FE1B-4CBF-B1D6-7068C84D34E2}" srcId="{07CD714A-6DD4-4B1D-9570-B2B47EBC6FC5}" destId="{FC3BE7E8-5789-4846-98F1-FE361427C694}" srcOrd="4" destOrd="0" parTransId="{BE80EC25-CE1A-4752-ABC6-E40F3533B3F1}" sibTransId="{0FDAA25B-3C56-4886-AAAC-45F63DF0290A}"/>
    <dgm:cxn modelId="{F7C47609-4A54-47D6-ADA0-00E088FDDF7C}" srcId="{07CD714A-6DD4-4B1D-9570-B2B47EBC6FC5}" destId="{5B055487-BB13-4AC6-A73E-5CACAB7A6603}" srcOrd="2" destOrd="0" parTransId="{E8121EFE-8C80-4AA3-977A-B99B37DBB5C6}" sibTransId="{384F2E49-0B92-4314-AFCC-5C2AFC03D16F}"/>
    <dgm:cxn modelId="{2EB3C516-FA45-4BD9-AB06-C6F60642346F}" type="presOf" srcId="{384F2E49-0B92-4314-AFCC-5C2AFC03D16F}" destId="{31267DF3-233D-4761-80DE-DB23950914E1}" srcOrd="1" destOrd="0" presId="urn:microsoft.com/office/officeart/2005/8/layout/process5"/>
    <dgm:cxn modelId="{E4A83E22-12E7-4E48-AF27-0428E8EC5822}" type="presOf" srcId="{0FDAA25B-3C56-4886-AAAC-45F63DF0290A}" destId="{29762D77-8D46-4CD8-9EC8-25EFF6B7169A}" srcOrd="0" destOrd="0" presId="urn:microsoft.com/office/officeart/2005/8/layout/process5"/>
    <dgm:cxn modelId="{49FC7133-A167-45FB-8567-156166099269}" type="presOf" srcId="{F2A8CCFD-4D75-477E-B761-C10B11951223}" destId="{14B6B401-E085-46BD-8BDB-9E8469EF6494}" srcOrd="0" destOrd="0" presId="urn:microsoft.com/office/officeart/2005/8/layout/process5"/>
    <dgm:cxn modelId="{4B688948-4E6C-4614-BE09-0B1AE9B81D14}" srcId="{07CD714A-6DD4-4B1D-9570-B2B47EBC6FC5}" destId="{065A2810-9795-48C5-9219-193CF06CD36A}" srcOrd="3" destOrd="0" parTransId="{2B1CDE57-5F54-4656-BF99-3A6B977DAEF4}" sibTransId="{F12B11EB-F28F-4C1B-8FD8-04F3FAD87C23}"/>
    <dgm:cxn modelId="{12B99249-E72F-4E12-BBEC-1B4C732E577F}" type="presOf" srcId="{5B055487-BB13-4AC6-A73E-5CACAB7A6603}" destId="{6E60C2A3-E56A-41A0-89E9-09A6D5105E12}" srcOrd="0" destOrd="0" presId="urn:microsoft.com/office/officeart/2005/8/layout/process5"/>
    <dgm:cxn modelId="{6DCC6C50-897D-4E11-9CB2-B496E5286761}" type="presOf" srcId="{2F0BBDB0-B3F4-4697-BC49-8D7477A32D56}" destId="{5B32D02E-5B07-4EEF-9BC0-252FBA50812A}" srcOrd="0" destOrd="0" presId="urn:microsoft.com/office/officeart/2005/8/layout/process5"/>
    <dgm:cxn modelId="{083CB053-CD5C-457D-B87C-EDA5A87818FB}" type="presOf" srcId="{857853FA-DAA7-455E-A6BF-D2B9EC7B0F24}" destId="{DB05860A-21B1-403F-A793-0D9F95FC776F}" srcOrd="0" destOrd="0" presId="urn:microsoft.com/office/officeart/2005/8/layout/process5"/>
    <dgm:cxn modelId="{6892285D-C269-4A47-83FC-9510C58F4E0A}" type="presOf" srcId="{F2A8CCFD-4D75-477E-B761-C10B11951223}" destId="{A3AAE0C2-4076-466B-8FC8-3A08F8D30D94}" srcOrd="1" destOrd="0" presId="urn:microsoft.com/office/officeart/2005/8/layout/process5"/>
    <dgm:cxn modelId="{19A1616F-FB85-4B90-95C8-CAF7201C4D7F}" type="presOf" srcId="{07CD714A-6DD4-4B1D-9570-B2B47EBC6FC5}" destId="{FB921210-8BEE-4E06-8BA2-6010ADC68398}" srcOrd="0" destOrd="0" presId="urn:microsoft.com/office/officeart/2005/8/layout/process5"/>
    <dgm:cxn modelId="{EE57DE78-CA29-4B33-9079-D20FA7A152A1}" type="presOf" srcId="{495992E3-BBF3-4D31-86E0-2902E2F73BFF}" destId="{93DEFA3C-62AB-496D-9B2D-9B60EE569C30}" srcOrd="0" destOrd="0" presId="urn:microsoft.com/office/officeart/2005/8/layout/process5"/>
    <dgm:cxn modelId="{C659E67E-2CAA-459B-9238-8E73B9C1E909}" type="presOf" srcId="{F12B11EB-F28F-4C1B-8FD8-04F3FAD87C23}" destId="{7CFD2437-BD68-484F-BEA8-29F6586918C1}" srcOrd="1" destOrd="0" presId="urn:microsoft.com/office/officeart/2005/8/layout/process5"/>
    <dgm:cxn modelId="{66873682-303B-4CF0-BA28-114A911D2D73}" type="presOf" srcId="{065A2810-9795-48C5-9219-193CF06CD36A}" destId="{DD2AE171-0A19-47FC-B914-5199BE3CF35D}" srcOrd="0" destOrd="0" presId="urn:microsoft.com/office/officeart/2005/8/layout/process5"/>
    <dgm:cxn modelId="{DF35FB89-2398-4C62-A40F-D67D74D3D2EF}" type="presOf" srcId="{384F2E49-0B92-4314-AFCC-5C2AFC03D16F}" destId="{4966BD16-EA3C-44C7-888C-78A4CA4F3E07}" srcOrd="0" destOrd="0" presId="urn:microsoft.com/office/officeart/2005/8/layout/process5"/>
    <dgm:cxn modelId="{708B8EB3-3078-4223-B541-1BECD5589A14}" type="presOf" srcId="{2F0BBDB0-B3F4-4697-BC49-8D7477A32D56}" destId="{7BC97BA3-A493-48DE-A092-1A92E3D13131}" srcOrd="1" destOrd="0" presId="urn:microsoft.com/office/officeart/2005/8/layout/process5"/>
    <dgm:cxn modelId="{429578B5-55B7-470C-B8E5-65123AC667B1}" type="presOf" srcId="{7E6C084F-D7A0-4FEB-B009-4BDF03D9A2A4}" destId="{F801CC02-1A51-4BC2-AD3C-8588A841FCE7}" srcOrd="0" destOrd="0" presId="urn:microsoft.com/office/officeart/2005/8/layout/process5"/>
    <dgm:cxn modelId="{4EB182BE-74E2-4C31-8BB5-160BD96DF3F3}" type="presOf" srcId="{FC3BE7E8-5789-4846-98F1-FE361427C694}" destId="{68487723-8B45-4A0B-9C53-992AC67DB2BF}" srcOrd="0" destOrd="0" presId="urn:microsoft.com/office/officeart/2005/8/layout/process5"/>
    <dgm:cxn modelId="{FAA4C3C1-B1A4-4723-9E4D-F18B3EC42A12}" type="presOf" srcId="{F12B11EB-F28F-4C1B-8FD8-04F3FAD87C23}" destId="{943E3B3E-0CA9-41C4-B130-0763CA0E15D9}" srcOrd="0" destOrd="0" presId="urn:microsoft.com/office/officeart/2005/8/layout/process5"/>
    <dgm:cxn modelId="{80D64BCC-8739-4838-901F-4472A17394B6}" srcId="{07CD714A-6DD4-4B1D-9570-B2B47EBC6FC5}" destId="{857853FA-DAA7-455E-A6BF-D2B9EC7B0F24}" srcOrd="0" destOrd="0" parTransId="{ECB90288-3426-43D1-BBB8-2B5C71634E52}" sibTransId="{F2A8CCFD-4D75-477E-B761-C10B11951223}"/>
    <dgm:cxn modelId="{4BDECADB-5D55-44B5-AAD3-4E8445D6B85D}" srcId="{07CD714A-6DD4-4B1D-9570-B2B47EBC6FC5}" destId="{495992E3-BBF3-4D31-86E0-2902E2F73BFF}" srcOrd="1" destOrd="0" parTransId="{FF73B125-7782-41EA-BF8E-A784BAFC4F1C}" sibTransId="{2F0BBDB0-B3F4-4697-BC49-8D7477A32D56}"/>
    <dgm:cxn modelId="{C53DA4ED-059F-4D8E-AA73-829805051738}" type="presOf" srcId="{0FDAA25B-3C56-4886-AAAC-45F63DF0290A}" destId="{74F1DF95-F530-4794-BBB0-AB348C3C77DA}" srcOrd="1" destOrd="0" presId="urn:microsoft.com/office/officeart/2005/8/layout/process5"/>
    <dgm:cxn modelId="{DEB7AAFE-8FC7-4B36-9B23-896DF8137BDA}" srcId="{07CD714A-6DD4-4B1D-9570-B2B47EBC6FC5}" destId="{7E6C084F-D7A0-4FEB-B009-4BDF03D9A2A4}" srcOrd="5" destOrd="0" parTransId="{C814AA36-6C01-4FB8-8FE0-DC6CFBBDF6A2}" sibTransId="{BA2CAA7B-7DB1-4954-A346-183505883CE3}"/>
    <dgm:cxn modelId="{F8DF720E-E557-4B5C-9E1D-60F6EA202CC2}" type="presParOf" srcId="{FB921210-8BEE-4E06-8BA2-6010ADC68398}" destId="{DB05860A-21B1-403F-A793-0D9F95FC776F}" srcOrd="0" destOrd="0" presId="urn:microsoft.com/office/officeart/2005/8/layout/process5"/>
    <dgm:cxn modelId="{389B7397-C3F3-4ED8-B0E2-F72D41E3D5D7}" type="presParOf" srcId="{FB921210-8BEE-4E06-8BA2-6010ADC68398}" destId="{14B6B401-E085-46BD-8BDB-9E8469EF6494}" srcOrd="1" destOrd="0" presId="urn:microsoft.com/office/officeart/2005/8/layout/process5"/>
    <dgm:cxn modelId="{C2834E90-DCD7-4437-BCAC-369876E9649C}" type="presParOf" srcId="{14B6B401-E085-46BD-8BDB-9E8469EF6494}" destId="{A3AAE0C2-4076-466B-8FC8-3A08F8D30D94}" srcOrd="0" destOrd="0" presId="urn:microsoft.com/office/officeart/2005/8/layout/process5"/>
    <dgm:cxn modelId="{A15B0291-C74C-4A6D-93E6-C78FA5955350}" type="presParOf" srcId="{FB921210-8BEE-4E06-8BA2-6010ADC68398}" destId="{93DEFA3C-62AB-496D-9B2D-9B60EE569C30}" srcOrd="2" destOrd="0" presId="urn:microsoft.com/office/officeart/2005/8/layout/process5"/>
    <dgm:cxn modelId="{74E38EFA-796A-494F-9C1B-99C2BFBB2195}" type="presParOf" srcId="{FB921210-8BEE-4E06-8BA2-6010ADC68398}" destId="{5B32D02E-5B07-4EEF-9BC0-252FBA50812A}" srcOrd="3" destOrd="0" presId="urn:microsoft.com/office/officeart/2005/8/layout/process5"/>
    <dgm:cxn modelId="{463C7312-58DA-494C-8A0C-C394CC8E93B4}" type="presParOf" srcId="{5B32D02E-5B07-4EEF-9BC0-252FBA50812A}" destId="{7BC97BA3-A493-48DE-A092-1A92E3D13131}" srcOrd="0" destOrd="0" presId="urn:microsoft.com/office/officeart/2005/8/layout/process5"/>
    <dgm:cxn modelId="{DDD10B75-A58D-4554-BEE5-E31E08E9703D}" type="presParOf" srcId="{FB921210-8BEE-4E06-8BA2-6010ADC68398}" destId="{6E60C2A3-E56A-41A0-89E9-09A6D5105E12}" srcOrd="4" destOrd="0" presId="urn:microsoft.com/office/officeart/2005/8/layout/process5"/>
    <dgm:cxn modelId="{9CA61120-C941-415A-ADA7-D9EDB1C1F520}" type="presParOf" srcId="{FB921210-8BEE-4E06-8BA2-6010ADC68398}" destId="{4966BD16-EA3C-44C7-888C-78A4CA4F3E07}" srcOrd="5" destOrd="0" presId="urn:microsoft.com/office/officeart/2005/8/layout/process5"/>
    <dgm:cxn modelId="{28A5468F-A35A-4F2F-BF68-467F4CD9D594}" type="presParOf" srcId="{4966BD16-EA3C-44C7-888C-78A4CA4F3E07}" destId="{31267DF3-233D-4761-80DE-DB23950914E1}" srcOrd="0" destOrd="0" presId="urn:microsoft.com/office/officeart/2005/8/layout/process5"/>
    <dgm:cxn modelId="{85B14513-D4C4-4A88-B278-C068D89730D0}" type="presParOf" srcId="{FB921210-8BEE-4E06-8BA2-6010ADC68398}" destId="{DD2AE171-0A19-47FC-B914-5199BE3CF35D}" srcOrd="6" destOrd="0" presId="urn:microsoft.com/office/officeart/2005/8/layout/process5"/>
    <dgm:cxn modelId="{82426D42-E3F5-403A-900C-D54E6285D2C1}" type="presParOf" srcId="{FB921210-8BEE-4E06-8BA2-6010ADC68398}" destId="{943E3B3E-0CA9-41C4-B130-0763CA0E15D9}" srcOrd="7" destOrd="0" presId="urn:microsoft.com/office/officeart/2005/8/layout/process5"/>
    <dgm:cxn modelId="{52330724-DBA2-4485-B0E3-20F2DFEDD4F1}" type="presParOf" srcId="{943E3B3E-0CA9-41C4-B130-0763CA0E15D9}" destId="{7CFD2437-BD68-484F-BEA8-29F6586918C1}" srcOrd="0" destOrd="0" presId="urn:microsoft.com/office/officeart/2005/8/layout/process5"/>
    <dgm:cxn modelId="{BE5B7C48-8951-4FC7-B2F7-D08C3367AC9A}" type="presParOf" srcId="{FB921210-8BEE-4E06-8BA2-6010ADC68398}" destId="{68487723-8B45-4A0B-9C53-992AC67DB2BF}" srcOrd="8" destOrd="0" presId="urn:microsoft.com/office/officeart/2005/8/layout/process5"/>
    <dgm:cxn modelId="{66C94CF4-1D3A-4C16-BC9A-505A0992187F}" type="presParOf" srcId="{FB921210-8BEE-4E06-8BA2-6010ADC68398}" destId="{29762D77-8D46-4CD8-9EC8-25EFF6B7169A}" srcOrd="9" destOrd="0" presId="urn:microsoft.com/office/officeart/2005/8/layout/process5"/>
    <dgm:cxn modelId="{14E452C4-C74F-4F1B-8164-207944C5F94A}" type="presParOf" srcId="{29762D77-8D46-4CD8-9EC8-25EFF6B7169A}" destId="{74F1DF95-F530-4794-BBB0-AB348C3C77DA}" srcOrd="0" destOrd="0" presId="urn:microsoft.com/office/officeart/2005/8/layout/process5"/>
    <dgm:cxn modelId="{87EC0C35-943C-4F29-BBDC-7CB8F65E71D4}" type="presParOf" srcId="{FB921210-8BEE-4E06-8BA2-6010ADC68398}" destId="{F801CC02-1A51-4BC2-AD3C-8588A841FCE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4CD28-115E-441A-9FA2-E3306C812524}"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ru-RU"/>
        </a:p>
      </dgm:t>
    </dgm:pt>
    <dgm:pt modelId="{F79E9F99-0DA7-4312-9ABB-5B8C6FCBE736}">
      <dgm:prSet phldrT="[Текст]"/>
      <dgm:spPr/>
      <dgm:t>
        <a:bodyPr/>
        <a:lstStyle/>
        <a:p>
          <a:r>
            <a:rPr lang="uk-UA" dirty="0"/>
            <a:t>ООН</a:t>
          </a:r>
          <a:endParaRPr lang="ru-RU" dirty="0"/>
        </a:p>
      </dgm:t>
    </dgm:pt>
    <dgm:pt modelId="{E2D05470-B4F6-48FE-80DF-5D415AEF5F05}" type="parTrans" cxnId="{EAF2F7A3-F61C-4F63-BDB6-57C693E7C089}">
      <dgm:prSet/>
      <dgm:spPr/>
      <dgm:t>
        <a:bodyPr/>
        <a:lstStyle/>
        <a:p>
          <a:endParaRPr lang="ru-RU"/>
        </a:p>
      </dgm:t>
    </dgm:pt>
    <dgm:pt modelId="{3C7C7151-4712-4A2A-9DF8-2E10819AC617}" type="sibTrans" cxnId="{EAF2F7A3-F61C-4F63-BDB6-57C693E7C089}">
      <dgm:prSet/>
      <dgm:spPr/>
      <dgm:t>
        <a:bodyPr/>
        <a:lstStyle/>
        <a:p>
          <a:endParaRPr lang="ru-RU"/>
        </a:p>
      </dgm:t>
    </dgm:pt>
    <dgm:pt modelId="{EC77B19C-D0F3-4009-9F6A-6BFA291FA220}">
      <dgm:prSet phldrT="[Текст]"/>
      <dgm:spPr/>
      <dgm:t>
        <a:bodyPr/>
        <a:lstStyle/>
        <a:p>
          <a:r>
            <a:rPr lang="uk-UA" dirty="0"/>
            <a:t>СНГ</a:t>
          </a:r>
          <a:endParaRPr lang="ru-RU" dirty="0"/>
        </a:p>
      </dgm:t>
    </dgm:pt>
    <dgm:pt modelId="{7AB72553-ABCB-464C-8C82-32D46D1AA06C}" type="parTrans" cxnId="{B6FAB6FA-7D09-4DC4-A40E-2085FB9B96EA}">
      <dgm:prSet/>
      <dgm:spPr/>
      <dgm:t>
        <a:bodyPr/>
        <a:lstStyle/>
        <a:p>
          <a:endParaRPr lang="ru-RU"/>
        </a:p>
      </dgm:t>
    </dgm:pt>
    <dgm:pt modelId="{BF7B3F2F-0804-430C-9DA8-3E9508D79BEE}" type="sibTrans" cxnId="{B6FAB6FA-7D09-4DC4-A40E-2085FB9B96EA}">
      <dgm:prSet/>
      <dgm:spPr/>
      <dgm:t>
        <a:bodyPr/>
        <a:lstStyle/>
        <a:p>
          <a:endParaRPr lang="ru-RU"/>
        </a:p>
      </dgm:t>
    </dgm:pt>
    <dgm:pt modelId="{5E4B0E2F-6713-478C-8E2A-A5E638CE9461}">
      <dgm:prSet phldrT="[Текст]"/>
      <dgm:spPr/>
      <dgm:t>
        <a:bodyPr/>
        <a:lstStyle/>
        <a:p>
          <a:r>
            <a:rPr lang="uk-UA" dirty="0"/>
            <a:t>АСЕАН</a:t>
          </a:r>
          <a:endParaRPr lang="ru-RU" dirty="0"/>
        </a:p>
      </dgm:t>
    </dgm:pt>
    <dgm:pt modelId="{A887B696-8F50-442D-91BB-49DED60A28F9}" type="parTrans" cxnId="{354DB97C-20FC-4B53-88E4-803FA2884CD5}">
      <dgm:prSet/>
      <dgm:spPr/>
      <dgm:t>
        <a:bodyPr/>
        <a:lstStyle/>
        <a:p>
          <a:endParaRPr lang="ru-RU"/>
        </a:p>
      </dgm:t>
    </dgm:pt>
    <dgm:pt modelId="{86D75EAF-8C3C-4C7C-9253-28EAFEC3472B}" type="sibTrans" cxnId="{354DB97C-20FC-4B53-88E4-803FA2884CD5}">
      <dgm:prSet/>
      <dgm:spPr/>
      <dgm:t>
        <a:bodyPr/>
        <a:lstStyle/>
        <a:p>
          <a:endParaRPr lang="ru-RU"/>
        </a:p>
      </dgm:t>
    </dgm:pt>
    <dgm:pt modelId="{2AE97A53-0E05-42FB-8598-41A5554481B1}">
      <dgm:prSet phldrT="[Текст]"/>
      <dgm:spPr/>
      <dgm:t>
        <a:bodyPr/>
        <a:lstStyle/>
        <a:p>
          <a:r>
            <a:rPr lang="uk-UA" dirty="0"/>
            <a:t>ОДКБ</a:t>
          </a:r>
          <a:endParaRPr lang="ru-RU" dirty="0"/>
        </a:p>
      </dgm:t>
    </dgm:pt>
    <dgm:pt modelId="{E334B5DF-9343-4FD5-84FB-B5DB8A4DD0C3}" type="parTrans" cxnId="{C02F7EEB-6A26-4001-93B5-ED8F9D3AD4C7}">
      <dgm:prSet/>
      <dgm:spPr/>
      <dgm:t>
        <a:bodyPr/>
        <a:lstStyle/>
        <a:p>
          <a:endParaRPr lang="ru-RU"/>
        </a:p>
      </dgm:t>
    </dgm:pt>
    <dgm:pt modelId="{32B43CFC-AABC-4834-ACBE-8E416A140F63}" type="sibTrans" cxnId="{C02F7EEB-6A26-4001-93B5-ED8F9D3AD4C7}">
      <dgm:prSet/>
      <dgm:spPr/>
      <dgm:t>
        <a:bodyPr/>
        <a:lstStyle/>
        <a:p>
          <a:endParaRPr lang="ru-RU"/>
        </a:p>
      </dgm:t>
    </dgm:pt>
    <dgm:pt modelId="{20E78834-FD21-4605-B6C8-48A5700C38BB}">
      <dgm:prSet phldrT="[Текст]"/>
      <dgm:spPr/>
      <dgm:t>
        <a:bodyPr/>
        <a:lstStyle/>
        <a:p>
          <a:r>
            <a:rPr lang="uk-UA" dirty="0"/>
            <a:t>МККК</a:t>
          </a:r>
          <a:endParaRPr lang="ru-RU" dirty="0"/>
        </a:p>
      </dgm:t>
    </dgm:pt>
    <dgm:pt modelId="{A1FB5B85-0CC9-4D35-9E3E-248F2CFFCD67}" type="parTrans" cxnId="{C01C963A-7753-4655-B78B-D3CB9C78D213}">
      <dgm:prSet/>
      <dgm:spPr/>
      <dgm:t>
        <a:bodyPr/>
        <a:lstStyle/>
        <a:p>
          <a:endParaRPr lang="ru-RU"/>
        </a:p>
      </dgm:t>
    </dgm:pt>
    <dgm:pt modelId="{134BFB65-898A-4F18-B11E-69D25F5A71CA}" type="sibTrans" cxnId="{C01C963A-7753-4655-B78B-D3CB9C78D213}">
      <dgm:prSet/>
      <dgm:spPr/>
      <dgm:t>
        <a:bodyPr/>
        <a:lstStyle/>
        <a:p>
          <a:endParaRPr lang="ru-RU"/>
        </a:p>
      </dgm:t>
    </dgm:pt>
    <dgm:pt modelId="{AD6FD236-43BB-4C8E-AB25-927341ADCE2D}">
      <dgm:prSet phldrT="[Текст]"/>
      <dgm:spPr/>
      <dgm:t>
        <a:bodyPr/>
        <a:lstStyle/>
        <a:p>
          <a:r>
            <a:rPr lang="uk-UA" dirty="0"/>
            <a:t>СВМДА</a:t>
          </a:r>
          <a:endParaRPr lang="ru-RU" dirty="0"/>
        </a:p>
      </dgm:t>
    </dgm:pt>
    <dgm:pt modelId="{9343B3D4-D1F1-42EE-9405-440F67E06C21}" type="parTrans" cxnId="{3F858FB0-9F75-4163-922A-E5E69B2E2604}">
      <dgm:prSet/>
      <dgm:spPr/>
      <dgm:t>
        <a:bodyPr/>
        <a:lstStyle/>
        <a:p>
          <a:endParaRPr lang="ru-RU"/>
        </a:p>
      </dgm:t>
    </dgm:pt>
    <dgm:pt modelId="{23C57F89-9BAF-41F0-BA56-B9271320C42C}" type="sibTrans" cxnId="{3F858FB0-9F75-4163-922A-E5E69B2E2604}">
      <dgm:prSet/>
      <dgm:spPr/>
      <dgm:t>
        <a:bodyPr/>
        <a:lstStyle/>
        <a:p>
          <a:endParaRPr lang="ru-RU"/>
        </a:p>
      </dgm:t>
    </dgm:pt>
    <dgm:pt modelId="{86D93907-45AC-41D8-A002-CB7BAA8C1D17}">
      <dgm:prSet phldrT="[Текст]"/>
      <dgm:spPr/>
      <dgm:t>
        <a:bodyPr/>
        <a:lstStyle/>
        <a:p>
          <a:r>
            <a:rPr lang="uk-UA" dirty="0"/>
            <a:t>ОЕС</a:t>
          </a:r>
          <a:endParaRPr lang="ru-RU" dirty="0"/>
        </a:p>
      </dgm:t>
    </dgm:pt>
    <dgm:pt modelId="{08A9A6D5-E456-472A-BEBF-6340F521A519}" type="parTrans" cxnId="{7DC0E85D-8C55-433C-B5D2-2F73A1572BBA}">
      <dgm:prSet/>
      <dgm:spPr/>
      <dgm:t>
        <a:bodyPr/>
        <a:lstStyle/>
        <a:p>
          <a:endParaRPr lang="ru-RU"/>
        </a:p>
      </dgm:t>
    </dgm:pt>
    <dgm:pt modelId="{EA03654B-6C02-4825-A5D7-F8F11D1B3EF3}" type="sibTrans" cxnId="{7DC0E85D-8C55-433C-B5D2-2F73A1572BBA}">
      <dgm:prSet/>
      <dgm:spPr/>
      <dgm:t>
        <a:bodyPr/>
        <a:lstStyle/>
        <a:p>
          <a:endParaRPr lang="ru-RU"/>
        </a:p>
      </dgm:t>
    </dgm:pt>
    <dgm:pt modelId="{6CAF3F91-B26D-4DC2-BC11-883D13183F8F}" type="pres">
      <dgm:prSet presAssocID="{65A4CD28-115E-441A-9FA2-E3306C812524}" presName="diagram" presStyleCnt="0">
        <dgm:presLayoutVars>
          <dgm:dir/>
          <dgm:resizeHandles val="exact"/>
        </dgm:presLayoutVars>
      </dgm:prSet>
      <dgm:spPr/>
    </dgm:pt>
    <dgm:pt modelId="{07FF710D-C828-4D9C-8C88-D7B2F1A2F50F}" type="pres">
      <dgm:prSet presAssocID="{F79E9F99-0DA7-4312-9ABB-5B8C6FCBE736}" presName="node" presStyleLbl="node1" presStyleIdx="0" presStyleCnt="7">
        <dgm:presLayoutVars>
          <dgm:bulletEnabled val="1"/>
        </dgm:presLayoutVars>
      </dgm:prSet>
      <dgm:spPr/>
    </dgm:pt>
    <dgm:pt modelId="{6FD4ED2D-81F0-4D96-B220-EC0FFCE0D182}" type="pres">
      <dgm:prSet presAssocID="{3C7C7151-4712-4A2A-9DF8-2E10819AC617}" presName="sibTrans" presStyleCnt="0"/>
      <dgm:spPr/>
    </dgm:pt>
    <dgm:pt modelId="{76CAE99B-111C-42FC-9418-074A5F7BC845}" type="pres">
      <dgm:prSet presAssocID="{EC77B19C-D0F3-4009-9F6A-6BFA291FA220}" presName="node" presStyleLbl="node1" presStyleIdx="1" presStyleCnt="7">
        <dgm:presLayoutVars>
          <dgm:bulletEnabled val="1"/>
        </dgm:presLayoutVars>
      </dgm:prSet>
      <dgm:spPr/>
    </dgm:pt>
    <dgm:pt modelId="{3BAF35AB-9A6B-4C4B-9777-FA7BDCA03CA6}" type="pres">
      <dgm:prSet presAssocID="{BF7B3F2F-0804-430C-9DA8-3E9508D79BEE}" presName="sibTrans" presStyleCnt="0"/>
      <dgm:spPr/>
    </dgm:pt>
    <dgm:pt modelId="{CFA5F104-330F-46D0-8F13-36C1D49ED91F}" type="pres">
      <dgm:prSet presAssocID="{5E4B0E2F-6713-478C-8E2A-A5E638CE9461}" presName="node" presStyleLbl="node1" presStyleIdx="2" presStyleCnt="7">
        <dgm:presLayoutVars>
          <dgm:bulletEnabled val="1"/>
        </dgm:presLayoutVars>
      </dgm:prSet>
      <dgm:spPr/>
    </dgm:pt>
    <dgm:pt modelId="{8933DA86-84DB-4F7C-B612-15C596DE9DD9}" type="pres">
      <dgm:prSet presAssocID="{86D75EAF-8C3C-4C7C-9253-28EAFEC3472B}" presName="sibTrans" presStyleCnt="0"/>
      <dgm:spPr/>
    </dgm:pt>
    <dgm:pt modelId="{62F550B4-4161-41CC-884C-78F7702CBB8C}" type="pres">
      <dgm:prSet presAssocID="{2AE97A53-0E05-42FB-8598-41A5554481B1}" presName="node" presStyleLbl="node1" presStyleIdx="3" presStyleCnt="7">
        <dgm:presLayoutVars>
          <dgm:bulletEnabled val="1"/>
        </dgm:presLayoutVars>
      </dgm:prSet>
      <dgm:spPr/>
    </dgm:pt>
    <dgm:pt modelId="{F150FBED-1EF4-4F33-B4CB-2A434EAD3ECB}" type="pres">
      <dgm:prSet presAssocID="{32B43CFC-AABC-4834-ACBE-8E416A140F63}" presName="sibTrans" presStyleCnt="0"/>
      <dgm:spPr/>
    </dgm:pt>
    <dgm:pt modelId="{8A944A96-5193-4605-B05F-2824CCFFC80D}" type="pres">
      <dgm:prSet presAssocID="{20E78834-FD21-4605-B6C8-48A5700C38BB}" presName="node" presStyleLbl="node1" presStyleIdx="4" presStyleCnt="7">
        <dgm:presLayoutVars>
          <dgm:bulletEnabled val="1"/>
        </dgm:presLayoutVars>
      </dgm:prSet>
      <dgm:spPr/>
    </dgm:pt>
    <dgm:pt modelId="{CD4796DF-9110-4BEE-8E7E-957BB9FFB7E5}" type="pres">
      <dgm:prSet presAssocID="{134BFB65-898A-4F18-B11E-69D25F5A71CA}" presName="sibTrans" presStyleCnt="0"/>
      <dgm:spPr/>
    </dgm:pt>
    <dgm:pt modelId="{5B773AE8-E8E3-4C44-A077-8BF0B7A926A1}" type="pres">
      <dgm:prSet presAssocID="{AD6FD236-43BB-4C8E-AB25-927341ADCE2D}" presName="node" presStyleLbl="node1" presStyleIdx="5" presStyleCnt="7">
        <dgm:presLayoutVars>
          <dgm:bulletEnabled val="1"/>
        </dgm:presLayoutVars>
      </dgm:prSet>
      <dgm:spPr/>
    </dgm:pt>
    <dgm:pt modelId="{4F7ACC0E-3592-40EC-8A3C-C5AFE12A48CB}" type="pres">
      <dgm:prSet presAssocID="{23C57F89-9BAF-41F0-BA56-B9271320C42C}" presName="sibTrans" presStyleCnt="0"/>
      <dgm:spPr/>
    </dgm:pt>
    <dgm:pt modelId="{F8135A23-B9DA-40E2-8E36-1825D8E94E0E}" type="pres">
      <dgm:prSet presAssocID="{86D93907-45AC-41D8-A002-CB7BAA8C1D17}" presName="node" presStyleLbl="node1" presStyleIdx="6" presStyleCnt="7">
        <dgm:presLayoutVars>
          <dgm:bulletEnabled val="1"/>
        </dgm:presLayoutVars>
      </dgm:prSet>
      <dgm:spPr/>
    </dgm:pt>
  </dgm:ptLst>
  <dgm:cxnLst>
    <dgm:cxn modelId="{AA545305-7923-421F-A2AF-33BCDD4F8CB6}" type="presOf" srcId="{5E4B0E2F-6713-478C-8E2A-A5E638CE9461}" destId="{CFA5F104-330F-46D0-8F13-36C1D49ED91F}" srcOrd="0" destOrd="0" presId="urn:microsoft.com/office/officeart/2005/8/layout/default"/>
    <dgm:cxn modelId="{5818DC1B-D71D-4969-894D-D4C0F5980210}" type="presOf" srcId="{F79E9F99-0DA7-4312-9ABB-5B8C6FCBE736}" destId="{07FF710D-C828-4D9C-8C88-D7B2F1A2F50F}" srcOrd="0" destOrd="0" presId="urn:microsoft.com/office/officeart/2005/8/layout/default"/>
    <dgm:cxn modelId="{C01C963A-7753-4655-B78B-D3CB9C78D213}" srcId="{65A4CD28-115E-441A-9FA2-E3306C812524}" destId="{20E78834-FD21-4605-B6C8-48A5700C38BB}" srcOrd="4" destOrd="0" parTransId="{A1FB5B85-0CC9-4D35-9E3E-248F2CFFCD67}" sibTransId="{134BFB65-898A-4F18-B11E-69D25F5A71CA}"/>
    <dgm:cxn modelId="{CAA11359-51AF-4798-84BA-C9379491D92F}" type="presOf" srcId="{2AE97A53-0E05-42FB-8598-41A5554481B1}" destId="{62F550B4-4161-41CC-884C-78F7702CBB8C}" srcOrd="0" destOrd="0" presId="urn:microsoft.com/office/officeart/2005/8/layout/default"/>
    <dgm:cxn modelId="{7DC0E85D-8C55-433C-B5D2-2F73A1572BBA}" srcId="{65A4CD28-115E-441A-9FA2-E3306C812524}" destId="{86D93907-45AC-41D8-A002-CB7BAA8C1D17}" srcOrd="6" destOrd="0" parTransId="{08A9A6D5-E456-472A-BEBF-6340F521A519}" sibTransId="{EA03654B-6C02-4825-A5D7-F8F11D1B3EF3}"/>
    <dgm:cxn modelId="{C6967C6C-3DFA-4D0E-B370-70E524326496}" type="presOf" srcId="{86D93907-45AC-41D8-A002-CB7BAA8C1D17}" destId="{F8135A23-B9DA-40E2-8E36-1825D8E94E0E}" srcOrd="0" destOrd="0" presId="urn:microsoft.com/office/officeart/2005/8/layout/default"/>
    <dgm:cxn modelId="{354DB97C-20FC-4B53-88E4-803FA2884CD5}" srcId="{65A4CD28-115E-441A-9FA2-E3306C812524}" destId="{5E4B0E2F-6713-478C-8E2A-A5E638CE9461}" srcOrd="2" destOrd="0" parTransId="{A887B696-8F50-442D-91BB-49DED60A28F9}" sibTransId="{86D75EAF-8C3C-4C7C-9253-28EAFEC3472B}"/>
    <dgm:cxn modelId="{EAF2F7A3-F61C-4F63-BDB6-57C693E7C089}" srcId="{65A4CD28-115E-441A-9FA2-E3306C812524}" destId="{F79E9F99-0DA7-4312-9ABB-5B8C6FCBE736}" srcOrd="0" destOrd="0" parTransId="{E2D05470-B4F6-48FE-80DF-5D415AEF5F05}" sibTransId="{3C7C7151-4712-4A2A-9DF8-2E10819AC617}"/>
    <dgm:cxn modelId="{3F858FB0-9F75-4163-922A-E5E69B2E2604}" srcId="{65A4CD28-115E-441A-9FA2-E3306C812524}" destId="{AD6FD236-43BB-4C8E-AB25-927341ADCE2D}" srcOrd="5" destOrd="0" parTransId="{9343B3D4-D1F1-42EE-9405-440F67E06C21}" sibTransId="{23C57F89-9BAF-41F0-BA56-B9271320C42C}"/>
    <dgm:cxn modelId="{A9291FBB-EABD-4E02-848D-23D83FE4CED4}" type="presOf" srcId="{EC77B19C-D0F3-4009-9F6A-6BFA291FA220}" destId="{76CAE99B-111C-42FC-9418-074A5F7BC845}" srcOrd="0" destOrd="0" presId="urn:microsoft.com/office/officeart/2005/8/layout/default"/>
    <dgm:cxn modelId="{DAA546EB-38B2-4DA1-82C3-DD305595F7FD}" type="presOf" srcId="{20E78834-FD21-4605-B6C8-48A5700C38BB}" destId="{8A944A96-5193-4605-B05F-2824CCFFC80D}" srcOrd="0" destOrd="0" presId="urn:microsoft.com/office/officeart/2005/8/layout/default"/>
    <dgm:cxn modelId="{C02F7EEB-6A26-4001-93B5-ED8F9D3AD4C7}" srcId="{65A4CD28-115E-441A-9FA2-E3306C812524}" destId="{2AE97A53-0E05-42FB-8598-41A5554481B1}" srcOrd="3" destOrd="0" parTransId="{E334B5DF-9343-4FD5-84FB-B5DB8A4DD0C3}" sibTransId="{32B43CFC-AABC-4834-ACBE-8E416A140F63}"/>
    <dgm:cxn modelId="{12C1D9EB-0C6C-426D-8736-06EF1653ED50}" type="presOf" srcId="{AD6FD236-43BB-4C8E-AB25-927341ADCE2D}" destId="{5B773AE8-E8E3-4C44-A077-8BF0B7A926A1}" srcOrd="0" destOrd="0" presId="urn:microsoft.com/office/officeart/2005/8/layout/default"/>
    <dgm:cxn modelId="{C508B2EE-8C19-4CE1-B274-B99EF6CEC30F}" type="presOf" srcId="{65A4CD28-115E-441A-9FA2-E3306C812524}" destId="{6CAF3F91-B26D-4DC2-BC11-883D13183F8F}" srcOrd="0" destOrd="0" presId="urn:microsoft.com/office/officeart/2005/8/layout/default"/>
    <dgm:cxn modelId="{B6FAB6FA-7D09-4DC4-A40E-2085FB9B96EA}" srcId="{65A4CD28-115E-441A-9FA2-E3306C812524}" destId="{EC77B19C-D0F3-4009-9F6A-6BFA291FA220}" srcOrd="1" destOrd="0" parTransId="{7AB72553-ABCB-464C-8C82-32D46D1AA06C}" sibTransId="{BF7B3F2F-0804-430C-9DA8-3E9508D79BEE}"/>
    <dgm:cxn modelId="{7BB44A80-42BF-41F9-A9DA-07BCF6BD3D70}" type="presParOf" srcId="{6CAF3F91-B26D-4DC2-BC11-883D13183F8F}" destId="{07FF710D-C828-4D9C-8C88-D7B2F1A2F50F}" srcOrd="0" destOrd="0" presId="urn:microsoft.com/office/officeart/2005/8/layout/default"/>
    <dgm:cxn modelId="{3A6FECDB-6AC6-4E0D-8C4C-B7CF074232E9}" type="presParOf" srcId="{6CAF3F91-B26D-4DC2-BC11-883D13183F8F}" destId="{6FD4ED2D-81F0-4D96-B220-EC0FFCE0D182}" srcOrd="1" destOrd="0" presId="urn:microsoft.com/office/officeart/2005/8/layout/default"/>
    <dgm:cxn modelId="{F929FAB9-95C3-4E2F-B04D-2ED66A1F9A29}" type="presParOf" srcId="{6CAF3F91-B26D-4DC2-BC11-883D13183F8F}" destId="{76CAE99B-111C-42FC-9418-074A5F7BC845}" srcOrd="2" destOrd="0" presId="urn:microsoft.com/office/officeart/2005/8/layout/default"/>
    <dgm:cxn modelId="{D4833D38-6443-48E0-BAF2-ABC1EF18A90A}" type="presParOf" srcId="{6CAF3F91-B26D-4DC2-BC11-883D13183F8F}" destId="{3BAF35AB-9A6B-4C4B-9777-FA7BDCA03CA6}" srcOrd="3" destOrd="0" presId="urn:microsoft.com/office/officeart/2005/8/layout/default"/>
    <dgm:cxn modelId="{CB39B416-073A-44F6-87C4-B0A13482D75E}" type="presParOf" srcId="{6CAF3F91-B26D-4DC2-BC11-883D13183F8F}" destId="{CFA5F104-330F-46D0-8F13-36C1D49ED91F}" srcOrd="4" destOrd="0" presId="urn:microsoft.com/office/officeart/2005/8/layout/default"/>
    <dgm:cxn modelId="{E4CCF41E-CC65-4D9F-8446-BFB313037586}" type="presParOf" srcId="{6CAF3F91-B26D-4DC2-BC11-883D13183F8F}" destId="{8933DA86-84DB-4F7C-B612-15C596DE9DD9}" srcOrd="5" destOrd="0" presId="urn:microsoft.com/office/officeart/2005/8/layout/default"/>
    <dgm:cxn modelId="{75D720BE-FC8F-47CD-A5E0-DB72A075862B}" type="presParOf" srcId="{6CAF3F91-B26D-4DC2-BC11-883D13183F8F}" destId="{62F550B4-4161-41CC-884C-78F7702CBB8C}" srcOrd="6" destOrd="0" presId="urn:microsoft.com/office/officeart/2005/8/layout/default"/>
    <dgm:cxn modelId="{4DEFC5F9-28C5-4BC7-8206-24D5E1FA5A66}" type="presParOf" srcId="{6CAF3F91-B26D-4DC2-BC11-883D13183F8F}" destId="{F150FBED-1EF4-4F33-B4CB-2A434EAD3ECB}" srcOrd="7" destOrd="0" presId="urn:microsoft.com/office/officeart/2005/8/layout/default"/>
    <dgm:cxn modelId="{574DB480-47A5-4B96-A271-442BF6E3AC62}" type="presParOf" srcId="{6CAF3F91-B26D-4DC2-BC11-883D13183F8F}" destId="{8A944A96-5193-4605-B05F-2824CCFFC80D}" srcOrd="8" destOrd="0" presId="urn:microsoft.com/office/officeart/2005/8/layout/default"/>
    <dgm:cxn modelId="{2A684829-ED7A-4842-BDB5-4039700F78BB}" type="presParOf" srcId="{6CAF3F91-B26D-4DC2-BC11-883D13183F8F}" destId="{CD4796DF-9110-4BEE-8E7E-957BB9FFB7E5}" srcOrd="9" destOrd="0" presId="urn:microsoft.com/office/officeart/2005/8/layout/default"/>
    <dgm:cxn modelId="{A5515D3F-E123-47CF-9748-FDC4B8A1BC53}" type="presParOf" srcId="{6CAF3F91-B26D-4DC2-BC11-883D13183F8F}" destId="{5B773AE8-E8E3-4C44-A077-8BF0B7A926A1}" srcOrd="10" destOrd="0" presId="urn:microsoft.com/office/officeart/2005/8/layout/default"/>
    <dgm:cxn modelId="{4E8987C9-6DA7-4480-B7C1-FF1437898CB3}" type="presParOf" srcId="{6CAF3F91-B26D-4DC2-BC11-883D13183F8F}" destId="{4F7ACC0E-3592-40EC-8A3C-C5AFE12A48CB}" srcOrd="11" destOrd="0" presId="urn:microsoft.com/office/officeart/2005/8/layout/default"/>
    <dgm:cxn modelId="{187E676F-35E6-4DA2-A189-1D0408D76DFC}" type="presParOf" srcId="{6CAF3F91-B26D-4DC2-BC11-883D13183F8F}" destId="{F8135A23-B9DA-40E2-8E36-1825D8E94E0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860A-21B1-403F-A793-0D9F95FC776F}">
      <dsp:nvSpPr>
        <dsp:cNvPr id="0" name=""/>
        <dsp:cNvSpPr/>
      </dsp:nvSpPr>
      <dsp:spPr>
        <a:xfrm>
          <a:off x="7540" y="575094"/>
          <a:ext cx="2253740" cy="135224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b="1" kern="1200" noProof="0"/>
            <a:t>Вищим органом для прийняття рішень в ШОС є Рада глав держав (РГД). Він збирається раз на рік і приймає рішення з усіх важливих питань</a:t>
          </a:r>
        </a:p>
      </dsp:txBody>
      <dsp:txXfrm>
        <a:off x="47146" y="614700"/>
        <a:ext cx="2174528" cy="1273032"/>
      </dsp:txXfrm>
    </dsp:sp>
    <dsp:sp modelId="{14B6B401-E085-46BD-8BDB-9E8469EF6494}">
      <dsp:nvSpPr>
        <dsp:cNvPr id="0" name=""/>
        <dsp:cNvSpPr/>
      </dsp:nvSpPr>
      <dsp:spPr>
        <a:xfrm>
          <a:off x="2459610" y="971752"/>
          <a:ext cx="477793" cy="5589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a:off x="2459610" y="1083537"/>
        <a:ext cx="334455" cy="335357"/>
      </dsp:txXfrm>
    </dsp:sp>
    <dsp:sp modelId="{93DEFA3C-62AB-496D-9B2D-9B60EE569C30}">
      <dsp:nvSpPr>
        <dsp:cNvPr id="0" name=""/>
        <dsp:cNvSpPr/>
      </dsp:nvSpPr>
      <dsp:spPr>
        <a:xfrm>
          <a:off x="3162777" y="575094"/>
          <a:ext cx="2253740" cy="135224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b="1" kern="1200" noProof="0" dirty="0"/>
            <a:t>Рада глав урядів ШОС (РГУ) збирається один раз на рік для обговорення стратегії багатостороннього співробітництва та пріоритетних напрямків розвитку</a:t>
          </a:r>
        </a:p>
      </dsp:txBody>
      <dsp:txXfrm>
        <a:off x="3202383" y="614700"/>
        <a:ext cx="2174528" cy="1273032"/>
      </dsp:txXfrm>
    </dsp:sp>
    <dsp:sp modelId="{5B32D02E-5B07-4EEF-9BC0-252FBA50812A}">
      <dsp:nvSpPr>
        <dsp:cNvPr id="0" name=""/>
        <dsp:cNvSpPr/>
      </dsp:nvSpPr>
      <dsp:spPr>
        <a:xfrm>
          <a:off x="5614847" y="971752"/>
          <a:ext cx="477793" cy="558927"/>
        </a:xfrm>
        <a:prstGeom prst="rightArrow">
          <a:avLst>
            <a:gd name="adj1" fmla="val 60000"/>
            <a:gd name="adj2" fmla="val 50000"/>
          </a:avLst>
        </a:prstGeom>
        <a:solidFill>
          <a:schemeClr val="accent5">
            <a:hueOff val="2042989"/>
            <a:satOff val="1394"/>
            <a:lumOff val="-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a:off x="5614847" y="1083537"/>
        <a:ext cx="334455" cy="335357"/>
      </dsp:txXfrm>
    </dsp:sp>
    <dsp:sp modelId="{6E60C2A3-E56A-41A0-89E9-09A6D5105E12}">
      <dsp:nvSpPr>
        <dsp:cNvPr id="0" name=""/>
        <dsp:cNvSpPr/>
      </dsp:nvSpPr>
      <dsp:spPr>
        <a:xfrm>
          <a:off x="6318014" y="575094"/>
          <a:ext cx="2253740" cy="135224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b="1" kern="1200" noProof="0"/>
            <a:t>Діє механізм зустрічей на рівні керівників парламентів, правоохоронних відомств, верховних та арбітражних судів, секретарів рад безпеки</a:t>
          </a:r>
        </a:p>
      </dsp:txBody>
      <dsp:txXfrm>
        <a:off x="6357620" y="614700"/>
        <a:ext cx="2174528" cy="1273032"/>
      </dsp:txXfrm>
    </dsp:sp>
    <dsp:sp modelId="{4966BD16-EA3C-44C7-888C-78A4CA4F3E07}">
      <dsp:nvSpPr>
        <dsp:cNvPr id="0" name=""/>
        <dsp:cNvSpPr/>
      </dsp:nvSpPr>
      <dsp:spPr>
        <a:xfrm rot="5400000">
          <a:off x="7205988" y="2085100"/>
          <a:ext cx="477793" cy="558927"/>
        </a:xfrm>
        <a:prstGeom prst="rightArrow">
          <a:avLst>
            <a:gd name="adj1" fmla="val 60000"/>
            <a:gd name="adj2" fmla="val 50000"/>
          </a:avLst>
        </a:prstGeom>
        <a:solidFill>
          <a:schemeClr val="accent5">
            <a:hueOff val="4085978"/>
            <a:satOff val="2788"/>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rot="-5400000">
        <a:off x="7277206" y="2125667"/>
        <a:ext cx="335357" cy="334455"/>
      </dsp:txXfrm>
    </dsp:sp>
    <dsp:sp modelId="{DD2AE171-0A19-47FC-B914-5199BE3CF35D}">
      <dsp:nvSpPr>
        <dsp:cNvPr id="0" name=""/>
        <dsp:cNvSpPr/>
      </dsp:nvSpPr>
      <dsp:spPr>
        <a:xfrm>
          <a:off x="6318014" y="2828835"/>
          <a:ext cx="2253740" cy="135224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b="1" kern="1200" noProof="0"/>
            <a:t>Механізмом координації в рамках ШОС служить Рада національних координаторів ШОС (РНК)</a:t>
          </a:r>
        </a:p>
      </dsp:txBody>
      <dsp:txXfrm>
        <a:off x="6357620" y="2868441"/>
        <a:ext cx="2174528" cy="1273032"/>
      </dsp:txXfrm>
    </dsp:sp>
    <dsp:sp modelId="{943E3B3E-0CA9-41C4-B130-0763CA0E15D9}">
      <dsp:nvSpPr>
        <dsp:cNvPr id="0" name=""/>
        <dsp:cNvSpPr/>
      </dsp:nvSpPr>
      <dsp:spPr>
        <a:xfrm rot="10800000">
          <a:off x="5641892" y="3225493"/>
          <a:ext cx="477793" cy="558927"/>
        </a:xfrm>
        <a:prstGeom prst="rightArrow">
          <a:avLst>
            <a:gd name="adj1" fmla="val 60000"/>
            <a:gd name="adj2" fmla="val 50000"/>
          </a:avLst>
        </a:prstGeom>
        <a:solidFill>
          <a:schemeClr val="accent5">
            <a:hueOff val="6128967"/>
            <a:satOff val="4183"/>
            <a:lumOff val="-117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rot="10800000">
        <a:off x="5785230" y="3337278"/>
        <a:ext cx="334455" cy="335357"/>
      </dsp:txXfrm>
    </dsp:sp>
    <dsp:sp modelId="{68487723-8B45-4A0B-9C53-992AC67DB2BF}">
      <dsp:nvSpPr>
        <dsp:cNvPr id="0" name=""/>
        <dsp:cNvSpPr/>
      </dsp:nvSpPr>
      <dsp:spPr>
        <a:xfrm>
          <a:off x="3162777" y="2828835"/>
          <a:ext cx="2253740" cy="135224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b="1" kern="1200" noProof="0"/>
            <a:t>Організація має два постійно діючих органу - Секретаріат в Пекіні (КНР) і Виконавчий комітет Регіональної антитерористичної структури в Ташкенті (Республіка Узбекистан)</a:t>
          </a:r>
        </a:p>
      </dsp:txBody>
      <dsp:txXfrm>
        <a:off x="3202383" y="2868441"/>
        <a:ext cx="2174528" cy="1273032"/>
      </dsp:txXfrm>
    </dsp:sp>
    <dsp:sp modelId="{29762D77-8D46-4CD8-9EC8-25EFF6B7169A}">
      <dsp:nvSpPr>
        <dsp:cNvPr id="0" name=""/>
        <dsp:cNvSpPr/>
      </dsp:nvSpPr>
      <dsp:spPr>
        <a:xfrm rot="10800000">
          <a:off x="2486655" y="3225493"/>
          <a:ext cx="477793" cy="558927"/>
        </a:xfrm>
        <a:prstGeom prst="rightArrow">
          <a:avLst>
            <a:gd name="adj1" fmla="val 60000"/>
            <a:gd name="adj2" fmla="val 50000"/>
          </a:avLst>
        </a:prstGeom>
        <a:solidFill>
          <a:schemeClr val="accent5">
            <a:hueOff val="8171956"/>
            <a:satOff val="5577"/>
            <a:lumOff val="-1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rot="10800000">
        <a:off x="2629993" y="3337278"/>
        <a:ext cx="334455" cy="335357"/>
      </dsp:txXfrm>
    </dsp:sp>
    <dsp:sp modelId="{F801CC02-1A51-4BC2-AD3C-8588A841FCE7}">
      <dsp:nvSpPr>
        <dsp:cNvPr id="0" name=""/>
        <dsp:cNvSpPr/>
      </dsp:nvSpPr>
      <dsp:spPr>
        <a:xfrm>
          <a:off x="7540" y="2828835"/>
          <a:ext cx="2253740" cy="1352244"/>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b="1" kern="1200" noProof="0" dirty="0"/>
            <a:t>Генеральний секретар та Директор Виконавчого комітету призначаються Радою глав держав терміном на три роки</a:t>
          </a:r>
        </a:p>
      </dsp:txBody>
      <dsp:txXfrm>
        <a:off x="47146" y="2868441"/>
        <a:ext cx="2174528" cy="1273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F710D-C828-4D9C-8C88-D7B2F1A2F50F}">
      <dsp:nvSpPr>
        <dsp:cNvPr id="0" name=""/>
        <dsp:cNvSpPr/>
      </dsp:nvSpPr>
      <dsp:spPr>
        <a:xfrm>
          <a:off x="495061" y="644"/>
          <a:ext cx="2262336" cy="1357401"/>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ООН</a:t>
          </a:r>
          <a:endParaRPr lang="ru-RU" sz="4200" kern="1200" dirty="0"/>
        </a:p>
      </dsp:txBody>
      <dsp:txXfrm>
        <a:off x="495061" y="644"/>
        <a:ext cx="2262336" cy="1357401"/>
      </dsp:txXfrm>
    </dsp:sp>
    <dsp:sp modelId="{76CAE99B-111C-42FC-9418-074A5F7BC845}">
      <dsp:nvSpPr>
        <dsp:cNvPr id="0" name=""/>
        <dsp:cNvSpPr/>
      </dsp:nvSpPr>
      <dsp:spPr>
        <a:xfrm>
          <a:off x="2983631" y="644"/>
          <a:ext cx="2262336" cy="1357401"/>
        </a:xfrm>
        <a:prstGeom prst="rect">
          <a:avLst/>
        </a:prstGeom>
        <a:gradFill rotWithShape="0">
          <a:gsLst>
            <a:gs pos="0">
              <a:schemeClr val="accent5">
                <a:hueOff val="1361993"/>
                <a:satOff val="929"/>
                <a:lumOff val="-2614"/>
                <a:alphaOff val="0"/>
                <a:shade val="15000"/>
                <a:satMod val="180000"/>
              </a:schemeClr>
            </a:gs>
            <a:gs pos="50000">
              <a:schemeClr val="accent5">
                <a:hueOff val="1361993"/>
                <a:satOff val="929"/>
                <a:lumOff val="-2614"/>
                <a:alphaOff val="0"/>
                <a:shade val="45000"/>
                <a:satMod val="170000"/>
              </a:schemeClr>
            </a:gs>
            <a:gs pos="70000">
              <a:schemeClr val="accent5">
                <a:hueOff val="1361993"/>
                <a:satOff val="929"/>
                <a:lumOff val="-2614"/>
                <a:alphaOff val="0"/>
                <a:tint val="99000"/>
                <a:shade val="65000"/>
                <a:satMod val="155000"/>
              </a:schemeClr>
            </a:gs>
            <a:gs pos="100000">
              <a:schemeClr val="accent5">
                <a:hueOff val="1361993"/>
                <a:satOff val="929"/>
                <a:lumOff val="-261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СНГ</a:t>
          </a:r>
          <a:endParaRPr lang="ru-RU" sz="4200" kern="1200" dirty="0"/>
        </a:p>
      </dsp:txBody>
      <dsp:txXfrm>
        <a:off x="2983631" y="644"/>
        <a:ext cx="2262336" cy="1357401"/>
      </dsp:txXfrm>
    </dsp:sp>
    <dsp:sp modelId="{CFA5F104-330F-46D0-8F13-36C1D49ED91F}">
      <dsp:nvSpPr>
        <dsp:cNvPr id="0" name=""/>
        <dsp:cNvSpPr/>
      </dsp:nvSpPr>
      <dsp:spPr>
        <a:xfrm>
          <a:off x="5472201" y="644"/>
          <a:ext cx="2262336" cy="1357401"/>
        </a:xfrm>
        <a:prstGeom prst="rect">
          <a:avLst/>
        </a:prstGeom>
        <a:gradFill rotWithShape="0">
          <a:gsLst>
            <a:gs pos="0">
              <a:schemeClr val="accent5">
                <a:hueOff val="2723985"/>
                <a:satOff val="1859"/>
                <a:lumOff val="-5228"/>
                <a:alphaOff val="0"/>
                <a:shade val="15000"/>
                <a:satMod val="180000"/>
              </a:schemeClr>
            </a:gs>
            <a:gs pos="50000">
              <a:schemeClr val="accent5">
                <a:hueOff val="2723985"/>
                <a:satOff val="1859"/>
                <a:lumOff val="-5228"/>
                <a:alphaOff val="0"/>
                <a:shade val="45000"/>
                <a:satMod val="170000"/>
              </a:schemeClr>
            </a:gs>
            <a:gs pos="70000">
              <a:schemeClr val="accent5">
                <a:hueOff val="2723985"/>
                <a:satOff val="1859"/>
                <a:lumOff val="-5228"/>
                <a:alphaOff val="0"/>
                <a:tint val="99000"/>
                <a:shade val="65000"/>
                <a:satMod val="155000"/>
              </a:schemeClr>
            </a:gs>
            <a:gs pos="100000">
              <a:schemeClr val="accent5">
                <a:hueOff val="2723985"/>
                <a:satOff val="1859"/>
                <a:lumOff val="-522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АСЕАН</a:t>
          </a:r>
          <a:endParaRPr lang="ru-RU" sz="4200" kern="1200" dirty="0"/>
        </a:p>
      </dsp:txBody>
      <dsp:txXfrm>
        <a:off x="5472201" y="644"/>
        <a:ext cx="2262336" cy="1357401"/>
      </dsp:txXfrm>
    </dsp:sp>
    <dsp:sp modelId="{62F550B4-4161-41CC-884C-78F7702CBB8C}">
      <dsp:nvSpPr>
        <dsp:cNvPr id="0" name=""/>
        <dsp:cNvSpPr/>
      </dsp:nvSpPr>
      <dsp:spPr>
        <a:xfrm>
          <a:off x="495061" y="1584280"/>
          <a:ext cx="2262336" cy="1357401"/>
        </a:xfrm>
        <a:prstGeom prst="rect">
          <a:avLst/>
        </a:prstGeom>
        <a:gradFill rotWithShape="0">
          <a:gsLst>
            <a:gs pos="0">
              <a:schemeClr val="accent5">
                <a:hueOff val="4085978"/>
                <a:satOff val="2788"/>
                <a:lumOff val="-7843"/>
                <a:alphaOff val="0"/>
                <a:shade val="15000"/>
                <a:satMod val="180000"/>
              </a:schemeClr>
            </a:gs>
            <a:gs pos="50000">
              <a:schemeClr val="accent5">
                <a:hueOff val="4085978"/>
                <a:satOff val="2788"/>
                <a:lumOff val="-7843"/>
                <a:alphaOff val="0"/>
                <a:shade val="45000"/>
                <a:satMod val="170000"/>
              </a:schemeClr>
            </a:gs>
            <a:gs pos="70000">
              <a:schemeClr val="accent5">
                <a:hueOff val="4085978"/>
                <a:satOff val="2788"/>
                <a:lumOff val="-7843"/>
                <a:alphaOff val="0"/>
                <a:tint val="99000"/>
                <a:shade val="65000"/>
                <a:satMod val="155000"/>
              </a:schemeClr>
            </a:gs>
            <a:gs pos="100000">
              <a:schemeClr val="accent5">
                <a:hueOff val="4085978"/>
                <a:satOff val="2788"/>
                <a:lumOff val="-784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ОДКБ</a:t>
          </a:r>
          <a:endParaRPr lang="ru-RU" sz="4200" kern="1200" dirty="0"/>
        </a:p>
      </dsp:txBody>
      <dsp:txXfrm>
        <a:off x="495061" y="1584280"/>
        <a:ext cx="2262336" cy="1357401"/>
      </dsp:txXfrm>
    </dsp:sp>
    <dsp:sp modelId="{8A944A96-5193-4605-B05F-2824CCFFC80D}">
      <dsp:nvSpPr>
        <dsp:cNvPr id="0" name=""/>
        <dsp:cNvSpPr/>
      </dsp:nvSpPr>
      <dsp:spPr>
        <a:xfrm>
          <a:off x="2983631" y="1584280"/>
          <a:ext cx="2262336" cy="1357401"/>
        </a:xfrm>
        <a:prstGeom prst="rect">
          <a:avLst/>
        </a:prstGeom>
        <a:gradFill rotWithShape="0">
          <a:gsLst>
            <a:gs pos="0">
              <a:schemeClr val="accent5">
                <a:hueOff val="5447971"/>
                <a:satOff val="3718"/>
                <a:lumOff val="-10457"/>
                <a:alphaOff val="0"/>
                <a:shade val="15000"/>
                <a:satMod val="180000"/>
              </a:schemeClr>
            </a:gs>
            <a:gs pos="50000">
              <a:schemeClr val="accent5">
                <a:hueOff val="5447971"/>
                <a:satOff val="3718"/>
                <a:lumOff val="-10457"/>
                <a:alphaOff val="0"/>
                <a:shade val="45000"/>
                <a:satMod val="170000"/>
              </a:schemeClr>
            </a:gs>
            <a:gs pos="70000">
              <a:schemeClr val="accent5">
                <a:hueOff val="5447971"/>
                <a:satOff val="3718"/>
                <a:lumOff val="-10457"/>
                <a:alphaOff val="0"/>
                <a:tint val="99000"/>
                <a:shade val="65000"/>
                <a:satMod val="155000"/>
              </a:schemeClr>
            </a:gs>
            <a:gs pos="100000">
              <a:schemeClr val="accent5">
                <a:hueOff val="5447971"/>
                <a:satOff val="3718"/>
                <a:lumOff val="-1045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МККК</a:t>
          </a:r>
          <a:endParaRPr lang="ru-RU" sz="4200" kern="1200" dirty="0"/>
        </a:p>
      </dsp:txBody>
      <dsp:txXfrm>
        <a:off x="2983631" y="1584280"/>
        <a:ext cx="2262336" cy="1357401"/>
      </dsp:txXfrm>
    </dsp:sp>
    <dsp:sp modelId="{5B773AE8-E8E3-4C44-A077-8BF0B7A926A1}">
      <dsp:nvSpPr>
        <dsp:cNvPr id="0" name=""/>
        <dsp:cNvSpPr/>
      </dsp:nvSpPr>
      <dsp:spPr>
        <a:xfrm>
          <a:off x="5472201" y="1584280"/>
          <a:ext cx="2262336" cy="1357401"/>
        </a:xfrm>
        <a:prstGeom prst="rect">
          <a:avLst/>
        </a:prstGeom>
        <a:gradFill rotWithShape="0">
          <a:gsLst>
            <a:gs pos="0">
              <a:schemeClr val="accent5">
                <a:hueOff val="6809963"/>
                <a:satOff val="4647"/>
                <a:lumOff val="-13071"/>
                <a:alphaOff val="0"/>
                <a:shade val="15000"/>
                <a:satMod val="180000"/>
              </a:schemeClr>
            </a:gs>
            <a:gs pos="50000">
              <a:schemeClr val="accent5">
                <a:hueOff val="6809963"/>
                <a:satOff val="4647"/>
                <a:lumOff val="-13071"/>
                <a:alphaOff val="0"/>
                <a:shade val="45000"/>
                <a:satMod val="170000"/>
              </a:schemeClr>
            </a:gs>
            <a:gs pos="70000">
              <a:schemeClr val="accent5">
                <a:hueOff val="6809963"/>
                <a:satOff val="4647"/>
                <a:lumOff val="-13071"/>
                <a:alphaOff val="0"/>
                <a:tint val="99000"/>
                <a:shade val="65000"/>
                <a:satMod val="155000"/>
              </a:schemeClr>
            </a:gs>
            <a:gs pos="100000">
              <a:schemeClr val="accent5">
                <a:hueOff val="6809963"/>
                <a:satOff val="4647"/>
                <a:lumOff val="-1307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СВМДА</a:t>
          </a:r>
          <a:endParaRPr lang="ru-RU" sz="4200" kern="1200" dirty="0"/>
        </a:p>
      </dsp:txBody>
      <dsp:txXfrm>
        <a:off x="5472201" y="1584280"/>
        <a:ext cx="2262336" cy="1357401"/>
      </dsp:txXfrm>
    </dsp:sp>
    <dsp:sp modelId="{F8135A23-B9DA-40E2-8E36-1825D8E94E0E}">
      <dsp:nvSpPr>
        <dsp:cNvPr id="0" name=""/>
        <dsp:cNvSpPr/>
      </dsp:nvSpPr>
      <dsp:spPr>
        <a:xfrm>
          <a:off x="2983631" y="3167915"/>
          <a:ext cx="2262336" cy="1357401"/>
        </a:xfrm>
        <a:prstGeom prst="rect">
          <a:avLst/>
        </a:prstGeom>
        <a:gradFill rotWithShape="0">
          <a:gsLst>
            <a:gs pos="0">
              <a:schemeClr val="accent5">
                <a:hueOff val="8171956"/>
                <a:satOff val="5577"/>
                <a:lumOff val="-15685"/>
                <a:alphaOff val="0"/>
                <a:shade val="15000"/>
                <a:satMod val="180000"/>
              </a:schemeClr>
            </a:gs>
            <a:gs pos="50000">
              <a:schemeClr val="accent5">
                <a:hueOff val="8171956"/>
                <a:satOff val="5577"/>
                <a:lumOff val="-15685"/>
                <a:alphaOff val="0"/>
                <a:shade val="45000"/>
                <a:satMod val="170000"/>
              </a:schemeClr>
            </a:gs>
            <a:gs pos="70000">
              <a:schemeClr val="accent5">
                <a:hueOff val="8171956"/>
                <a:satOff val="5577"/>
                <a:lumOff val="-15685"/>
                <a:alphaOff val="0"/>
                <a:tint val="99000"/>
                <a:shade val="65000"/>
                <a:satMod val="155000"/>
              </a:schemeClr>
            </a:gs>
            <a:gs pos="100000">
              <a:schemeClr val="accent5">
                <a:hueOff val="8171956"/>
                <a:satOff val="5577"/>
                <a:lumOff val="-1568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ОЕС</a:t>
          </a:r>
          <a:endParaRPr lang="ru-RU" sz="4200" kern="1200" dirty="0"/>
        </a:p>
      </dsp:txBody>
      <dsp:txXfrm>
        <a:off x="2983631" y="3167915"/>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477C6-0916-4DA3-8E8D-F796E4CB9C34}" type="datetimeFigureOut">
              <a:rPr lang="uk-UA" smtClean="0"/>
              <a:t>04.12.22</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74614-F899-4945-BF17-0A3A0816B0A0}" type="slidenum">
              <a:rPr lang="uk-UA" smtClean="0"/>
              <a:t>‹#›</a:t>
            </a:fld>
            <a:endParaRPr lang="uk-UA"/>
          </a:p>
        </p:txBody>
      </p:sp>
    </p:spTree>
    <p:extLst>
      <p:ext uri="{BB962C8B-B14F-4D97-AF65-F5344CB8AC3E}">
        <p14:creationId xmlns:p14="http://schemas.microsoft.com/office/powerpoint/2010/main" val="76718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F874614-F899-4945-BF17-0A3A0816B0A0}" type="slidenum">
              <a:rPr lang="uk-UA" smtClean="0"/>
              <a:t>10</a:t>
            </a:fld>
            <a:endParaRPr lang="uk-UA"/>
          </a:p>
        </p:txBody>
      </p:sp>
    </p:spTree>
    <p:extLst>
      <p:ext uri="{BB962C8B-B14F-4D97-AF65-F5344CB8AC3E}">
        <p14:creationId xmlns:p14="http://schemas.microsoft.com/office/powerpoint/2010/main" val="2170299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FED6BA1-B655-490B-BCF4-0BDDCE6D9168}" type="datetimeFigureOut">
              <a:rPr lang="ru-RU" smtClean="0"/>
              <a:t>04.12.2022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719F11C-8823-434C-B224-5C3FCAD0CA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FED6BA1-B655-490B-BCF4-0BDDCE6D9168}" type="datetimeFigureOut">
              <a:rPr lang="ru-RU" smtClean="0"/>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19F11C-8823-434C-B224-5C3FCAD0CA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FED6BA1-B655-490B-BCF4-0BDDCE6D9168}" type="datetimeFigureOut">
              <a:rPr lang="ru-RU" smtClean="0"/>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19F11C-8823-434C-B224-5C3FCAD0CA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FED6BA1-B655-490B-BCF4-0BDDCE6D9168}" type="datetimeFigureOut">
              <a:rPr lang="ru-RU" smtClean="0"/>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19F11C-8823-434C-B224-5C3FCAD0CAF0}" type="slidenum">
              <a:rPr lang="ru-RU" smtClean="0"/>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FED6BA1-B655-490B-BCF4-0BDDCE6D9168}" type="datetimeFigureOut">
              <a:rPr lang="ru-RU" smtClean="0"/>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19F11C-8823-434C-B224-5C3FCAD0CA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FED6BA1-B655-490B-BCF4-0BDDCE6D9168}" type="datetimeFigureOut">
              <a:rPr lang="ru-RU" smtClean="0"/>
              <a:t>04.12.2022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19F11C-8823-434C-B224-5C3FCAD0CAF0}" type="slidenum">
              <a:rPr lang="ru-RU" smtClean="0"/>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FED6BA1-B655-490B-BCF4-0BDDCE6D9168}" type="datetimeFigureOut">
              <a:rPr lang="ru-RU" smtClean="0"/>
              <a:t>04.12.2022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19F11C-8823-434C-B224-5C3FCAD0CA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FED6BA1-B655-490B-BCF4-0BDDCE6D9168}" type="datetimeFigureOut">
              <a:rPr lang="ru-RU" smtClean="0"/>
              <a:t>04.12.2022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19F11C-8823-434C-B224-5C3FCAD0CAF0}" type="slidenum">
              <a:rPr lang="ru-RU" smtClean="0"/>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ED6BA1-B655-490B-BCF4-0BDDCE6D9168}" type="datetimeFigureOut">
              <a:rPr lang="ru-RU" smtClean="0"/>
              <a:t>04.12.2022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19F11C-8823-434C-B224-5C3FCAD0CA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FED6BA1-B655-490B-BCF4-0BDDCE6D9168}" type="datetimeFigureOut">
              <a:rPr lang="ru-RU" smtClean="0"/>
              <a:t>04.12.2022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19F11C-8823-434C-B224-5C3FCAD0CA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FED6BA1-B655-490B-BCF4-0BDDCE6D9168}" type="datetimeFigureOut">
              <a:rPr lang="ru-RU" smtClean="0"/>
              <a:t>04.12.2022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719F11C-8823-434C-B224-5C3FCAD0CA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FED6BA1-B655-490B-BCF4-0BDDCE6D9168}" type="datetimeFigureOut">
              <a:rPr lang="ru-RU" smtClean="0"/>
              <a:t>04.12.2022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19F11C-8823-434C-B224-5C3FCAD0CA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2108" y="2348880"/>
            <a:ext cx="7772400" cy="1829761"/>
          </a:xfrm>
        </p:spPr>
        <p:txBody>
          <a:bodyPr>
            <a:noAutofit/>
          </a:bodyPr>
          <a:lstStyle/>
          <a:p>
            <a:pPr algn="ctr"/>
            <a:r>
              <a:rPr lang="ru-RU" sz="4800" b="1" dirty="0" err="1">
                <a:solidFill>
                  <a:schemeClr val="bg2">
                    <a:lumMod val="50000"/>
                  </a:schemeClr>
                </a:solidFill>
              </a:rPr>
              <a:t>Шанхайська</a:t>
            </a:r>
            <a:r>
              <a:rPr lang="ru-RU" sz="4800" b="1" dirty="0">
                <a:solidFill>
                  <a:schemeClr val="bg2">
                    <a:lumMod val="50000"/>
                  </a:schemeClr>
                </a:solidFill>
              </a:rPr>
              <a:t> </a:t>
            </a:r>
            <a:r>
              <a:rPr lang="ru-RU" sz="4800" b="1" dirty="0" err="1">
                <a:solidFill>
                  <a:schemeClr val="bg2">
                    <a:lumMod val="50000"/>
                  </a:schemeClr>
                </a:solidFill>
              </a:rPr>
              <a:t>організація</a:t>
            </a:r>
            <a:r>
              <a:rPr lang="ru-RU" sz="4800" b="1" dirty="0">
                <a:solidFill>
                  <a:schemeClr val="bg2">
                    <a:lumMod val="50000"/>
                  </a:schemeClr>
                </a:solidFill>
              </a:rPr>
              <a:t> </a:t>
            </a:r>
            <a:r>
              <a:rPr lang="ru-RU" sz="4800" b="1" dirty="0" err="1">
                <a:solidFill>
                  <a:schemeClr val="bg2">
                    <a:lumMod val="50000"/>
                  </a:schemeClr>
                </a:solidFill>
              </a:rPr>
              <a:t>співробітництва</a:t>
            </a:r>
            <a:endParaRPr lang="ru-RU" sz="4800" b="1" dirty="0">
              <a:solidFill>
                <a:schemeClr val="bg2">
                  <a:lumMod val="50000"/>
                </a:schemeClr>
              </a:solidFill>
            </a:endParaRPr>
          </a:p>
        </p:txBody>
      </p:sp>
      <p:sp>
        <p:nvSpPr>
          <p:cNvPr id="3" name="Подзаголовок 2"/>
          <p:cNvSpPr>
            <a:spLocks noGrp="1"/>
          </p:cNvSpPr>
          <p:nvPr>
            <p:ph type="subTitle" idx="1"/>
          </p:nvPr>
        </p:nvSpPr>
        <p:spPr>
          <a:xfrm>
            <a:off x="395536" y="5445224"/>
            <a:ext cx="7772400" cy="1199704"/>
          </a:xfrm>
        </p:spPr>
        <p:txBody>
          <a:bodyPr>
            <a:normAutofit/>
          </a:bodyPr>
          <a:lstStyle/>
          <a:p>
            <a:pPr algn="l"/>
            <a:r>
              <a:rPr lang="uk-UA" sz="2000" dirty="0">
                <a:solidFill>
                  <a:schemeClr val="tx1"/>
                </a:solidFill>
              </a:rPr>
              <a:t>Презентацію підготувала</a:t>
            </a:r>
          </a:p>
          <a:p>
            <a:pPr algn="l"/>
            <a:r>
              <a:rPr lang="uk-UA" sz="2000" dirty="0">
                <a:solidFill>
                  <a:schemeClr val="tx1"/>
                </a:solidFill>
              </a:rPr>
              <a:t>аспірантка кафедри політології</a:t>
            </a:r>
          </a:p>
          <a:p>
            <a:pPr algn="l"/>
            <a:r>
              <a:rPr lang="uk-UA" sz="2000" dirty="0" err="1">
                <a:solidFill>
                  <a:schemeClr val="tx1"/>
                </a:solidFill>
              </a:rPr>
              <a:t>Надобко</a:t>
            </a:r>
            <a:r>
              <a:rPr lang="uk-UA" sz="2000" dirty="0">
                <a:solidFill>
                  <a:schemeClr val="tx1"/>
                </a:solidFill>
              </a:rPr>
              <a:t> Олеся</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16632"/>
            <a:ext cx="1844824" cy="1844824"/>
          </a:xfrm>
          <a:prstGeom prst="rect">
            <a:avLst/>
          </a:prstGeom>
        </p:spPr>
      </p:pic>
    </p:spTree>
    <p:extLst>
      <p:ext uri="{BB962C8B-B14F-4D97-AF65-F5344CB8AC3E}">
        <p14:creationId xmlns:p14="http://schemas.microsoft.com/office/powerpoint/2010/main" val="140998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166" y="188640"/>
            <a:ext cx="9144000" cy="5910072"/>
          </a:xfrm>
          <a:prstGeom prst="rect">
            <a:avLst/>
          </a:prstGeom>
        </p:spPr>
      </p:pic>
    </p:spTree>
    <p:extLst>
      <p:ext uri="{BB962C8B-B14F-4D97-AF65-F5344CB8AC3E}">
        <p14:creationId xmlns:p14="http://schemas.microsoft.com/office/powerpoint/2010/main" val="4105434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a:t>Основні цілі:</a:t>
            </a:r>
            <a:endParaRPr lang="ru-RU" dirty="0"/>
          </a:p>
        </p:txBody>
      </p:sp>
      <p:sp>
        <p:nvSpPr>
          <p:cNvPr id="6" name="Объект 5"/>
          <p:cNvSpPr>
            <a:spLocks noGrp="1"/>
          </p:cNvSpPr>
          <p:nvPr>
            <p:ph idx="1"/>
          </p:nvPr>
        </p:nvSpPr>
        <p:spPr>
          <a:xfrm>
            <a:off x="467544" y="1340768"/>
            <a:ext cx="8424936" cy="4900000"/>
          </a:xfrm>
        </p:spPr>
        <p:txBody>
          <a:bodyPr>
            <a:normAutofit fontScale="55000" lnSpcReduction="20000"/>
          </a:bodyPr>
          <a:lstStyle/>
          <a:p>
            <a:r>
              <a:rPr lang="ru-RU" dirty="0" err="1"/>
              <a:t>зміцнення</a:t>
            </a:r>
            <a:r>
              <a:rPr lang="ru-RU" dirty="0"/>
              <a:t> </a:t>
            </a:r>
            <a:r>
              <a:rPr lang="ru-RU" dirty="0" err="1"/>
              <a:t>між</a:t>
            </a:r>
            <a:r>
              <a:rPr lang="ru-RU" dirty="0"/>
              <a:t> державами-членами </a:t>
            </a:r>
            <a:r>
              <a:rPr lang="ru-RU" dirty="0" err="1"/>
              <a:t>взаємної</a:t>
            </a:r>
            <a:r>
              <a:rPr lang="ru-RU" dirty="0"/>
              <a:t> </a:t>
            </a:r>
            <a:r>
              <a:rPr lang="ru-RU" dirty="0" err="1"/>
              <a:t>довіри</a:t>
            </a:r>
            <a:r>
              <a:rPr lang="ru-RU" dirty="0"/>
              <a:t>, </a:t>
            </a:r>
            <a:r>
              <a:rPr lang="ru-RU" dirty="0" err="1"/>
              <a:t>дружби</a:t>
            </a:r>
            <a:r>
              <a:rPr lang="ru-RU" dirty="0"/>
              <a:t> і </a:t>
            </a:r>
            <a:r>
              <a:rPr lang="ru-RU" dirty="0" err="1"/>
              <a:t>добросусідства</a:t>
            </a:r>
            <a:r>
              <a:rPr lang="ru-RU" dirty="0"/>
              <a:t>;</a:t>
            </a:r>
          </a:p>
          <a:p>
            <a:r>
              <a:rPr lang="ru-RU" dirty="0" err="1"/>
              <a:t>розвиток</a:t>
            </a:r>
            <a:r>
              <a:rPr lang="ru-RU" dirty="0"/>
              <a:t> </a:t>
            </a:r>
            <a:r>
              <a:rPr lang="ru-RU" dirty="0" err="1"/>
              <a:t>багатопрофільного</a:t>
            </a:r>
            <a:r>
              <a:rPr lang="ru-RU" dirty="0"/>
              <a:t> </a:t>
            </a:r>
            <a:r>
              <a:rPr lang="ru-RU" dirty="0" err="1"/>
              <a:t>співробітництва</a:t>
            </a:r>
            <a:r>
              <a:rPr lang="ru-RU" dirty="0"/>
              <a:t> з метою </a:t>
            </a:r>
            <a:r>
              <a:rPr lang="ru-RU" dirty="0" err="1"/>
              <a:t>підтримки</a:t>
            </a:r>
            <a:r>
              <a:rPr lang="ru-RU" dirty="0"/>
              <a:t> і </a:t>
            </a:r>
            <a:r>
              <a:rPr lang="ru-RU" dirty="0" err="1"/>
              <a:t>зміцнення</a:t>
            </a:r>
            <a:r>
              <a:rPr lang="ru-RU" dirty="0"/>
              <a:t> миру, </a:t>
            </a:r>
            <a:r>
              <a:rPr lang="ru-RU" dirty="0" err="1"/>
              <a:t>безпеки</a:t>
            </a:r>
            <a:r>
              <a:rPr lang="ru-RU" dirty="0"/>
              <a:t> і </a:t>
            </a:r>
            <a:r>
              <a:rPr lang="ru-RU" dirty="0" err="1"/>
              <a:t>стабільності</a:t>
            </a:r>
            <a:r>
              <a:rPr lang="ru-RU" dirty="0"/>
              <a:t> в </a:t>
            </a:r>
            <a:r>
              <a:rPr lang="ru-RU" dirty="0" err="1"/>
              <a:t>регіоні</a:t>
            </a:r>
            <a:r>
              <a:rPr lang="ru-RU" dirty="0"/>
              <a:t>, </a:t>
            </a:r>
            <a:r>
              <a:rPr lang="ru-RU" dirty="0" err="1"/>
              <a:t>сприяння</a:t>
            </a:r>
            <a:r>
              <a:rPr lang="ru-RU" dirty="0"/>
              <a:t> </a:t>
            </a:r>
            <a:r>
              <a:rPr lang="ru-RU" dirty="0" err="1"/>
              <a:t>побудові</a:t>
            </a:r>
            <a:r>
              <a:rPr lang="ru-RU" dirty="0"/>
              <a:t> нового демократичного, справедливого і </a:t>
            </a:r>
            <a:r>
              <a:rPr lang="ru-RU" dirty="0" err="1"/>
              <a:t>раціонального</a:t>
            </a:r>
            <a:r>
              <a:rPr lang="ru-RU" dirty="0"/>
              <a:t> </a:t>
            </a:r>
            <a:r>
              <a:rPr lang="ru-RU" dirty="0" err="1"/>
              <a:t>політичного</a:t>
            </a:r>
            <a:r>
              <a:rPr lang="ru-RU" dirty="0"/>
              <a:t> й </a:t>
            </a:r>
            <a:r>
              <a:rPr lang="ru-RU" dirty="0" err="1"/>
              <a:t>економічного</a:t>
            </a:r>
            <a:r>
              <a:rPr lang="ru-RU" dirty="0"/>
              <a:t> </a:t>
            </a:r>
            <a:r>
              <a:rPr lang="ru-RU" dirty="0" err="1"/>
              <a:t>міжнародного</a:t>
            </a:r>
            <a:r>
              <a:rPr lang="ru-RU" dirty="0"/>
              <a:t> порядку; </a:t>
            </a:r>
            <a:r>
              <a:rPr lang="ru-RU" dirty="0" err="1"/>
              <a:t>спільна</a:t>
            </a:r>
            <a:r>
              <a:rPr lang="ru-RU" dirty="0"/>
              <a:t> </a:t>
            </a:r>
            <a:r>
              <a:rPr lang="ru-RU" dirty="0" err="1"/>
              <a:t>протидія</a:t>
            </a:r>
            <a:r>
              <a:rPr lang="ru-RU" dirty="0"/>
              <a:t> </a:t>
            </a:r>
            <a:r>
              <a:rPr lang="ru-RU" dirty="0" err="1"/>
              <a:t>тероризму</a:t>
            </a:r>
            <a:r>
              <a:rPr lang="ru-RU" dirty="0"/>
              <a:t>, сепаратизму й </a:t>
            </a:r>
            <a:r>
              <a:rPr lang="ru-RU" dirty="0" err="1"/>
              <a:t>екстремізму</a:t>
            </a:r>
            <a:r>
              <a:rPr lang="ru-RU" dirty="0"/>
              <a:t> у </a:t>
            </a:r>
            <a:r>
              <a:rPr lang="ru-RU" dirty="0" err="1"/>
              <a:t>всіх</a:t>
            </a:r>
            <a:r>
              <a:rPr lang="ru-RU" dirty="0"/>
              <a:t> </a:t>
            </a:r>
            <a:r>
              <a:rPr lang="ru-RU" dirty="0" err="1"/>
              <a:t>їхніх</a:t>
            </a:r>
            <a:r>
              <a:rPr lang="ru-RU" dirty="0"/>
              <a:t> </a:t>
            </a:r>
            <a:r>
              <a:rPr lang="ru-RU" dirty="0" err="1"/>
              <a:t>проявах</a:t>
            </a:r>
            <a:r>
              <a:rPr lang="ru-RU" dirty="0"/>
              <a:t>, </a:t>
            </a:r>
            <a:r>
              <a:rPr lang="ru-RU" dirty="0" err="1"/>
              <a:t>боротьба</a:t>
            </a:r>
            <a:r>
              <a:rPr lang="ru-RU" dirty="0"/>
              <a:t> з </a:t>
            </a:r>
            <a:r>
              <a:rPr lang="ru-RU" dirty="0" err="1"/>
              <a:t>незаконним</a:t>
            </a:r>
            <a:r>
              <a:rPr lang="ru-RU" dirty="0"/>
              <a:t> оборотом </a:t>
            </a:r>
            <a:r>
              <a:rPr lang="ru-RU" dirty="0" err="1"/>
              <a:t>наркотиків</a:t>
            </a:r>
            <a:r>
              <a:rPr lang="ru-RU" dirty="0"/>
              <a:t> і </a:t>
            </a:r>
            <a:r>
              <a:rPr lang="ru-RU" dirty="0" err="1"/>
              <a:t>зброї</a:t>
            </a:r>
            <a:r>
              <a:rPr lang="ru-RU" dirty="0"/>
              <a:t>, </a:t>
            </a:r>
            <a:r>
              <a:rPr lang="ru-RU" dirty="0" err="1"/>
              <a:t>іншими</a:t>
            </a:r>
            <a:r>
              <a:rPr lang="ru-RU" dirty="0"/>
              <a:t> видами </a:t>
            </a:r>
            <a:r>
              <a:rPr lang="ru-RU" dirty="0" err="1"/>
              <a:t>транснаціональної</a:t>
            </a:r>
            <a:r>
              <a:rPr lang="ru-RU" dirty="0"/>
              <a:t> </a:t>
            </a:r>
            <a:r>
              <a:rPr lang="ru-RU" dirty="0" err="1"/>
              <a:t>злочинної</a:t>
            </a:r>
            <a:r>
              <a:rPr lang="ru-RU" dirty="0"/>
              <a:t> </a:t>
            </a:r>
            <a:r>
              <a:rPr lang="ru-RU" dirty="0" err="1"/>
              <a:t>діяльності</a:t>
            </a:r>
            <a:r>
              <a:rPr lang="ru-RU" dirty="0"/>
              <a:t>, а </a:t>
            </a:r>
            <a:r>
              <a:rPr lang="ru-RU" dirty="0" err="1"/>
              <a:t>також</a:t>
            </a:r>
            <a:r>
              <a:rPr lang="ru-RU" dirty="0"/>
              <a:t> незаконною </a:t>
            </a:r>
            <a:r>
              <a:rPr lang="ru-RU" dirty="0" err="1"/>
              <a:t>міграцією</a:t>
            </a:r>
            <a:r>
              <a:rPr lang="ru-RU" dirty="0"/>
              <a:t>;</a:t>
            </a:r>
          </a:p>
          <a:p>
            <a:r>
              <a:rPr lang="ru-RU" dirty="0" err="1"/>
              <a:t>заохочення</a:t>
            </a:r>
            <a:r>
              <a:rPr lang="ru-RU" dirty="0"/>
              <a:t> </a:t>
            </a:r>
            <a:r>
              <a:rPr lang="ru-RU" dirty="0" err="1"/>
              <a:t>ефективного</a:t>
            </a:r>
            <a:r>
              <a:rPr lang="ru-RU" dirty="0"/>
              <a:t> </a:t>
            </a:r>
            <a:r>
              <a:rPr lang="ru-RU" dirty="0" err="1"/>
              <a:t>регіонального</a:t>
            </a:r>
            <a:r>
              <a:rPr lang="ru-RU" dirty="0"/>
              <a:t> </a:t>
            </a:r>
            <a:r>
              <a:rPr lang="ru-RU" dirty="0" err="1"/>
              <a:t>співробітництва</a:t>
            </a:r>
            <a:r>
              <a:rPr lang="ru-RU" dirty="0"/>
              <a:t> у </a:t>
            </a:r>
            <a:r>
              <a:rPr lang="ru-RU" dirty="0" err="1"/>
              <a:t>політичній</a:t>
            </a:r>
            <a:r>
              <a:rPr lang="ru-RU" dirty="0"/>
              <a:t>, торгово-</a:t>
            </a:r>
            <a:r>
              <a:rPr lang="ru-RU" dirty="0" err="1"/>
              <a:t>економічній</a:t>
            </a:r>
            <a:r>
              <a:rPr lang="ru-RU" dirty="0"/>
              <a:t>, </a:t>
            </a:r>
            <a:r>
              <a:rPr lang="ru-RU" dirty="0" err="1"/>
              <a:t>оборонній</a:t>
            </a:r>
            <a:r>
              <a:rPr lang="ru-RU" dirty="0"/>
              <a:t>, </a:t>
            </a:r>
            <a:r>
              <a:rPr lang="ru-RU" dirty="0" err="1"/>
              <a:t>правоохоронній</a:t>
            </a:r>
            <a:r>
              <a:rPr lang="ru-RU" dirty="0"/>
              <a:t>, </a:t>
            </a:r>
            <a:r>
              <a:rPr lang="ru-RU" dirty="0" err="1"/>
              <a:t>природоохоронній</a:t>
            </a:r>
            <a:r>
              <a:rPr lang="ru-RU" dirty="0"/>
              <a:t>, </a:t>
            </a:r>
            <a:r>
              <a:rPr lang="ru-RU" dirty="0" err="1"/>
              <a:t>культурній</a:t>
            </a:r>
            <a:r>
              <a:rPr lang="ru-RU" dirty="0"/>
              <a:t>, </a:t>
            </a:r>
            <a:r>
              <a:rPr lang="ru-RU" dirty="0" err="1"/>
              <a:t>науково-технічній</a:t>
            </a:r>
            <a:r>
              <a:rPr lang="ru-RU" dirty="0"/>
              <a:t>, </a:t>
            </a:r>
            <a:r>
              <a:rPr lang="ru-RU" dirty="0" err="1"/>
              <a:t>освітній</a:t>
            </a:r>
            <a:r>
              <a:rPr lang="ru-RU" dirty="0"/>
              <a:t>, </a:t>
            </a:r>
            <a:r>
              <a:rPr lang="ru-RU" dirty="0" err="1"/>
              <a:t>енергетичній</a:t>
            </a:r>
            <a:r>
              <a:rPr lang="ru-RU" dirty="0"/>
              <a:t>, </a:t>
            </a:r>
            <a:r>
              <a:rPr lang="ru-RU" dirty="0" err="1"/>
              <a:t>транспортній</a:t>
            </a:r>
            <a:r>
              <a:rPr lang="ru-RU" dirty="0"/>
              <a:t>, кредитно-</a:t>
            </a:r>
            <a:r>
              <a:rPr lang="ru-RU" dirty="0" err="1"/>
              <a:t>фінансовій</a:t>
            </a:r>
            <a:r>
              <a:rPr lang="ru-RU" dirty="0"/>
              <a:t> й </a:t>
            </a:r>
            <a:r>
              <a:rPr lang="ru-RU" dirty="0" err="1"/>
              <a:t>іншій</a:t>
            </a:r>
            <a:r>
              <a:rPr lang="ru-RU" dirty="0"/>
              <a:t> областях, </a:t>
            </a:r>
            <a:r>
              <a:rPr lang="ru-RU" dirty="0" err="1"/>
              <a:t>що</a:t>
            </a:r>
            <a:r>
              <a:rPr lang="ru-RU" dirty="0"/>
              <a:t> </a:t>
            </a:r>
            <a:r>
              <a:rPr lang="ru-RU" dirty="0" err="1"/>
              <a:t>представляють</a:t>
            </a:r>
            <a:r>
              <a:rPr lang="ru-RU" dirty="0"/>
              <a:t> </a:t>
            </a:r>
            <a:r>
              <a:rPr lang="ru-RU" dirty="0" err="1"/>
              <a:t>загальний</a:t>
            </a:r>
            <a:r>
              <a:rPr lang="ru-RU" dirty="0"/>
              <a:t> </a:t>
            </a:r>
            <a:r>
              <a:rPr lang="ru-RU" dirty="0" err="1"/>
              <a:t>інтерес</a:t>
            </a:r>
            <a:r>
              <a:rPr lang="ru-RU" dirty="0"/>
              <a:t>;</a:t>
            </a:r>
          </a:p>
          <a:p>
            <a:r>
              <a:rPr lang="ru-RU" dirty="0" err="1"/>
              <a:t>сприяння</a:t>
            </a:r>
            <a:r>
              <a:rPr lang="ru-RU" dirty="0"/>
              <a:t> </a:t>
            </a:r>
            <a:r>
              <a:rPr lang="ru-RU" dirty="0" err="1"/>
              <a:t>всебічному</a:t>
            </a:r>
            <a:r>
              <a:rPr lang="ru-RU" dirty="0"/>
              <a:t> і </a:t>
            </a:r>
            <a:r>
              <a:rPr lang="ru-RU" dirty="0" err="1"/>
              <a:t>збалансованому</a:t>
            </a:r>
            <a:r>
              <a:rPr lang="ru-RU" dirty="0"/>
              <a:t> </a:t>
            </a:r>
            <a:r>
              <a:rPr lang="ru-RU" dirty="0" err="1"/>
              <a:t>економічному</a:t>
            </a:r>
            <a:r>
              <a:rPr lang="ru-RU" dirty="0"/>
              <a:t> росту, </a:t>
            </a:r>
            <a:r>
              <a:rPr lang="ru-RU" dirty="0" err="1"/>
              <a:t>соціальному</a:t>
            </a:r>
            <a:r>
              <a:rPr lang="ru-RU" dirty="0"/>
              <a:t> і культурному </a:t>
            </a:r>
            <a:r>
              <a:rPr lang="ru-RU" dirty="0" err="1"/>
              <a:t>розвитку</a:t>
            </a:r>
            <a:r>
              <a:rPr lang="ru-RU" dirty="0"/>
              <a:t> в </a:t>
            </a:r>
            <a:r>
              <a:rPr lang="ru-RU" dirty="0" err="1"/>
              <a:t>регіоні</a:t>
            </a:r>
            <a:r>
              <a:rPr lang="ru-RU" dirty="0"/>
              <a:t> за </a:t>
            </a:r>
            <a:r>
              <a:rPr lang="ru-RU" dirty="0" err="1"/>
              <a:t>допомогою</a:t>
            </a:r>
            <a:r>
              <a:rPr lang="ru-RU" dirty="0"/>
              <a:t> </a:t>
            </a:r>
            <a:r>
              <a:rPr lang="ru-RU" dirty="0" err="1"/>
              <a:t>спільних</a:t>
            </a:r>
            <a:r>
              <a:rPr lang="ru-RU" dirty="0"/>
              <a:t> </a:t>
            </a:r>
            <a:r>
              <a:rPr lang="ru-RU" dirty="0" err="1"/>
              <a:t>дій</a:t>
            </a:r>
            <a:r>
              <a:rPr lang="ru-RU" dirty="0"/>
              <a:t> на </a:t>
            </a:r>
            <a:r>
              <a:rPr lang="ru-RU" dirty="0" err="1"/>
              <a:t>основі</a:t>
            </a:r>
            <a:r>
              <a:rPr lang="ru-RU" dirty="0"/>
              <a:t> </a:t>
            </a:r>
            <a:r>
              <a:rPr lang="ru-RU" dirty="0" err="1"/>
              <a:t>рівноправного</a:t>
            </a:r>
            <a:r>
              <a:rPr lang="ru-RU" dirty="0"/>
              <a:t> партнерства з метою </a:t>
            </a:r>
            <a:r>
              <a:rPr lang="ru-RU" dirty="0" err="1"/>
              <a:t>неухильного</a:t>
            </a:r>
            <a:r>
              <a:rPr lang="ru-RU" dirty="0"/>
              <a:t> </a:t>
            </a:r>
            <a:r>
              <a:rPr lang="ru-RU" dirty="0" err="1"/>
              <a:t>підвищення</a:t>
            </a:r>
            <a:r>
              <a:rPr lang="ru-RU" dirty="0"/>
              <a:t> </a:t>
            </a:r>
            <a:r>
              <a:rPr lang="ru-RU" dirty="0" err="1"/>
              <a:t>рівня</a:t>
            </a:r>
            <a:r>
              <a:rPr lang="ru-RU" dirty="0"/>
              <a:t> і </a:t>
            </a:r>
            <a:r>
              <a:rPr lang="ru-RU" dirty="0" err="1"/>
              <a:t>поліпшення</a:t>
            </a:r>
            <a:r>
              <a:rPr lang="ru-RU" dirty="0"/>
              <a:t> умов </a:t>
            </a:r>
            <a:r>
              <a:rPr lang="ru-RU" dirty="0" err="1"/>
              <a:t>життя</a:t>
            </a:r>
            <a:r>
              <a:rPr lang="ru-RU" dirty="0"/>
              <a:t> </a:t>
            </a:r>
            <a:r>
              <a:rPr lang="ru-RU" dirty="0" err="1"/>
              <a:t>народів</a:t>
            </a:r>
            <a:r>
              <a:rPr lang="ru-RU" dirty="0"/>
              <a:t> держав-</a:t>
            </a:r>
            <a:r>
              <a:rPr lang="ru-RU" dirty="0" err="1"/>
              <a:t>членів</a:t>
            </a:r>
            <a:r>
              <a:rPr lang="ru-RU" dirty="0"/>
              <a:t>;</a:t>
            </a:r>
          </a:p>
          <a:p>
            <a:r>
              <a:rPr lang="ru-RU" dirty="0" err="1"/>
              <a:t>координація</a:t>
            </a:r>
            <a:r>
              <a:rPr lang="ru-RU" dirty="0"/>
              <a:t> </a:t>
            </a:r>
            <a:r>
              <a:rPr lang="ru-RU" dirty="0" err="1"/>
              <a:t>підходів</a:t>
            </a:r>
            <a:r>
              <a:rPr lang="ru-RU" dirty="0"/>
              <a:t> при </a:t>
            </a:r>
            <a:r>
              <a:rPr lang="ru-RU" dirty="0" err="1"/>
              <a:t>інтеграції</a:t>
            </a:r>
            <a:r>
              <a:rPr lang="ru-RU" dirty="0"/>
              <a:t> у </a:t>
            </a:r>
            <a:r>
              <a:rPr lang="ru-RU" dirty="0" err="1"/>
              <a:t>світову</a:t>
            </a:r>
            <a:r>
              <a:rPr lang="ru-RU" dirty="0"/>
              <a:t> </a:t>
            </a:r>
            <a:r>
              <a:rPr lang="ru-RU" dirty="0" err="1"/>
              <a:t>економіку</a:t>
            </a:r>
            <a:r>
              <a:rPr lang="ru-RU" dirty="0"/>
              <a:t>;</a:t>
            </a:r>
          </a:p>
          <a:p>
            <a:r>
              <a:rPr lang="ru-RU" dirty="0" err="1"/>
              <a:t>сприяння</a:t>
            </a:r>
            <a:r>
              <a:rPr lang="ru-RU" dirty="0"/>
              <a:t> </a:t>
            </a:r>
            <a:r>
              <a:rPr lang="ru-RU" dirty="0" err="1"/>
              <a:t>забезпеченню</a:t>
            </a:r>
            <a:r>
              <a:rPr lang="ru-RU" dirty="0"/>
              <a:t> прав і </a:t>
            </a:r>
            <a:r>
              <a:rPr lang="ru-RU" dirty="0" err="1"/>
              <a:t>основних</a:t>
            </a:r>
            <a:r>
              <a:rPr lang="ru-RU" dirty="0"/>
              <a:t> свобод </a:t>
            </a:r>
            <a:r>
              <a:rPr lang="ru-RU" dirty="0" err="1"/>
              <a:t>людини</a:t>
            </a:r>
            <a:r>
              <a:rPr lang="ru-RU" dirty="0"/>
              <a:t> </a:t>
            </a:r>
            <a:r>
              <a:rPr lang="ru-RU" dirty="0" err="1"/>
              <a:t>відповідно</a:t>
            </a:r>
            <a:r>
              <a:rPr lang="ru-RU" dirty="0"/>
              <a:t> до </a:t>
            </a:r>
            <a:r>
              <a:rPr lang="ru-RU" dirty="0" err="1"/>
              <a:t>міжнародних</a:t>
            </a:r>
            <a:r>
              <a:rPr lang="ru-RU" dirty="0"/>
              <a:t> </a:t>
            </a:r>
            <a:r>
              <a:rPr lang="ru-RU" dirty="0" err="1"/>
              <a:t>зобов'язань</a:t>
            </a:r>
            <a:r>
              <a:rPr lang="ru-RU" dirty="0"/>
              <a:t> держав-</a:t>
            </a:r>
            <a:r>
              <a:rPr lang="ru-RU" dirty="0" err="1"/>
              <a:t>членів</a:t>
            </a:r>
            <a:r>
              <a:rPr lang="ru-RU" dirty="0"/>
              <a:t> і </a:t>
            </a:r>
            <a:r>
              <a:rPr lang="ru-RU" dirty="0" err="1"/>
              <a:t>їхнім</a:t>
            </a:r>
            <a:r>
              <a:rPr lang="ru-RU" dirty="0"/>
              <a:t> </a:t>
            </a:r>
            <a:r>
              <a:rPr lang="ru-RU" dirty="0" err="1"/>
              <a:t>національним</a:t>
            </a:r>
            <a:r>
              <a:rPr lang="ru-RU" dirty="0"/>
              <a:t> </a:t>
            </a:r>
            <a:r>
              <a:rPr lang="ru-RU" dirty="0" err="1"/>
              <a:t>законодавствам</a:t>
            </a:r>
            <a:r>
              <a:rPr lang="ru-RU" dirty="0"/>
              <a:t>;</a:t>
            </a:r>
          </a:p>
          <a:p>
            <a:r>
              <a:rPr lang="ru-RU" dirty="0" err="1"/>
              <a:t>підтримка</a:t>
            </a:r>
            <a:r>
              <a:rPr lang="ru-RU" dirty="0"/>
              <a:t> і </a:t>
            </a:r>
            <a:r>
              <a:rPr lang="ru-RU" dirty="0" err="1"/>
              <a:t>розвиток</a:t>
            </a:r>
            <a:r>
              <a:rPr lang="ru-RU" dirty="0"/>
              <a:t> </a:t>
            </a:r>
            <a:r>
              <a:rPr lang="ru-RU" dirty="0" err="1"/>
              <a:t>відносин</a:t>
            </a:r>
            <a:r>
              <a:rPr lang="ru-RU" dirty="0"/>
              <a:t> з </a:t>
            </a:r>
            <a:r>
              <a:rPr lang="ru-RU" dirty="0" err="1"/>
              <a:t>іншими</a:t>
            </a:r>
            <a:r>
              <a:rPr lang="ru-RU" dirty="0"/>
              <a:t> державами і </a:t>
            </a:r>
            <a:r>
              <a:rPr lang="ru-RU" dirty="0" err="1"/>
              <a:t>міжнародними</a:t>
            </a:r>
            <a:r>
              <a:rPr lang="ru-RU" dirty="0"/>
              <a:t> </a:t>
            </a:r>
            <a:r>
              <a:rPr lang="ru-RU" dirty="0" err="1"/>
              <a:t>організаціями</a:t>
            </a:r>
            <a:r>
              <a:rPr lang="ru-RU" dirty="0"/>
              <a:t>;</a:t>
            </a:r>
          </a:p>
          <a:p>
            <a:r>
              <a:rPr lang="ru-RU" dirty="0" err="1"/>
              <a:t>взаємодія</a:t>
            </a:r>
            <a:r>
              <a:rPr lang="ru-RU" dirty="0"/>
              <a:t> в </a:t>
            </a:r>
            <a:r>
              <a:rPr lang="ru-RU" dirty="0" err="1"/>
              <a:t>запобіганні</a:t>
            </a:r>
            <a:r>
              <a:rPr lang="ru-RU" dirty="0"/>
              <a:t> </a:t>
            </a:r>
            <a:r>
              <a:rPr lang="ru-RU" dirty="0" err="1"/>
              <a:t>міжнародних</a:t>
            </a:r>
            <a:r>
              <a:rPr lang="ru-RU" dirty="0"/>
              <a:t> </a:t>
            </a:r>
            <a:r>
              <a:rPr lang="ru-RU" dirty="0" err="1"/>
              <a:t>конфліктів</a:t>
            </a:r>
            <a:r>
              <a:rPr lang="ru-RU" dirty="0"/>
              <a:t> і </a:t>
            </a:r>
            <a:r>
              <a:rPr lang="ru-RU" dirty="0" err="1"/>
              <a:t>їхньому</a:t>
            </a:r>
            <a:r>
              <a:rPr lang="ru-RU" dirty="0"/>
              <a:t> мирному </a:t>
            </a:r>
            <a:r>
              <a:rPr lang="ru-RU" dirty="0" err="1"/>
              <a:t>врегулюванні</a:t>
            </a:r>
            <a:r>
              <a:rPr lang="ru-RU" dirty="0"/>
              <a:t>;</a:t>
            </a:r>
          </a:p>
          <a:p>
            <a:r>
              <a:rPr lang="ru-RU" dirty="0" err="1"/>
              <a:t>спільний</a:t>
            </a:r>
            <a:r>
              <a:rPr lang="ru-RU" dirty="0"/>
              <a:t> </a:t>
            </a:r>
            <a:r>
              <a:rPr lang="ru-RU" dirty="0" err="1"/>
              <a:t>пошук</a:t>
            </a:r>
            <a:r>
              <a:rPr lang="ru-RU" dirty="0"/>
              <a:t> </a:t>
            </a:r>
            <a:r>
              <a:rPr lang="ru-RU" dirty="0" err="1"/>
              <a:t>рішень</a:t>
            </a:r>
            <a:r>
              <a:rPr lang="ru-RU" dirty="0"/>
              <a:t> проблем, </a:t>
            </a:r>
            <a:r>
              <a:rPr lang="ru-RU" dirty="0" err="1"/>
              <a:t>що</a:t>
            </a:r>
            <a:r>
              <a:rPr lang="ru-RU" dirty="0"/>
              <a:t> </a:t>
            </a:r>
            <a:r>
              <a:rPr lang="ru-RU" dirty="0" err="1"/>
              <a:t>виникнуть</a:t>
            </a:r>
            <a:r>
              <a:rPr lang="ru-RU" dirty="0"/>
              <a:t> у </a:t>
            </a:r>
            <a:r>
              <a:rPr lang="en-US" dirty="0"/>
              <a:t>XXI </a:t>
            </a:r>
            <a:r>
              <a:rPr lang="ru-RU" dirty="0" err="1"/>
              <a:t>столітті</a:t>
            </a:r>
            <a:r>
              <a:rPr lang="ru-RU" dirty="0"/>
              <a:t>.</a:t>
            </a:r>
          </a:p>
        </p:txBody>
      </p:sp>
    </p:spTree>
    <p:extLst>
      <p:ext uri="{BB962C8B-B14F-4D97-AF65-F5344CB8AC3E}">
        <p14:creationId xmlns:p14="http://schemas.microsoft.com/office/powerpoint/2010/main" val="2080891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Рада глав держав</a:t>
            </a:r>
          </a:p>
          <a:p>
            <a:r>
              <a:rPr lang="ru-RU" dirty="0"/>
              <a:t>Рада глав </a:t>
            </a:r>
            <a:r>
              <a:rPr lang="ru-RU" dirty="0" err="1"/>
              <a:t>урядів</a:t>
            </a:r>
            <a:r>
              <a:rPr lang="ru-RU" dirty="0"/>
              <a:t> (</a:t>
            </a:r>
            <a:r>
              <a:rPr lang="ru-RU" dirty="0" err="1"/>
              <a:t>прем'єр-міністрів</a:t>
            </a:r>
            <a:r>
              <a:rPr lang="ru-RU" dirty="0"/>
              <a:t>)</a:t>
            </a:r>
          </a:p>
          <a:p>
            <a:r>
              <a:rPr lang="ru-RU" dirty="0"/>
              <a:t>Рада </a:t>
            </a:r>
            <a:r>
              <a:rPr lang="ru-RU" dirty="0" err="1"/>
              <a:t>міністрів</a:t>
            </a:r>
            <a:r>
              <a:rPr lang="ru-RU" dirty="0"/>
              <a:t> </a:t>
            </a:r>
            <a:r>
              <a:rPr lang="ru-RU" dirty="0" err="1"/>
              <a:t>закордонних</a:t>
            </a:r>
            <a:r>
              <a:rPr lang="ru-RU" dirty="0"/>
              <a:t> справ</a:t>
            </a:r>
          </a:p>
          <a:p>
            <a:r>
              <a:rPr lang="ru-RU" dirty="0" err="1"/>
              <a:t>Наради</a:t>
            </a:r>
            <a:r>
              <a:rPr lang="ru-RU" dirty="0"/>
              <a:t> </a:t>
            </a:r>
            <a:r>
              <a:rPr lang="ru-RU" dirty="0" err="1"/>
              <a:t>керівників</a:t>
            </a:r>
            <a:r>
              <a:rPr lang="ru-RU" dirty="0"/>
              <a:t> </a:t>
            </a:r>
            <a:r>
              <a:rPr lang="ru-RU" dirty="0" err="1"/>
              <a:t>міністерств</a:t>
            </a:r>
            <a:r>
              <a:rPr lang="ru-RU" dirty="0"/>
              <a:t> і/</a:t>
            </a:r>
            <a:r>
              <a:rPr lang="ru-RU" dirty="0" err="1"/>
              <a:t>чи</a:t>
            </a:r>
            <a:r>
              <a:rPr lang="ru-RU" dirty="0"/>
              <a:t> </a:t>
            </a:r>
            <a:r>
              <a:rPr lang="ru-RU" dirty="0" err="1"/>
              <a:t>відомств</a:t>
            </a:r>
            <a:endParaRPr lang="ru-RU" dirty="0"/>
          </a:p>
          <a:p>
            <a:r>
              <a:rPr lang="ru-RU" dirty="0"/>
              <a:t>Рада </a:t>
            </a:r>
            <a:r>
              <a:rPr lang="ru-RU" dirty="0" err="1"/>
              <a:t>національних</a:t>
            </a:r>
            <a:r>
              <a:rPr lang="ru-RU" dirty="0"/>
              <a:t> </a:t>
            </a:r>
            <a:r>
              <a:rPr lang="ru-RU" dirty="0" err="1"/>
              <a:t>координаторів</a:t>
            </a:r>
            <a:endParaRPr lang="ru-RU" dirty="0"/>
          </a:p>
          <a:p>
            <a:endParaRPr lang="ru-RU" dirty="0"/>
          </a:p>
        </p:txBody>
      </p:sp>
      <p:sp>
        <p:nvSpPr>
          <p:cNvPr id="3" name="Заголовок 2"/>
          <p:cNvSpPr>
            <a:spLocks noGrp="1"/>
          </p:cNvSpPr>
          <p:nvPr>
            <p:ph type="title"/>
          </p:nvPr>
        </p:nvSpPr>
        <p:spPr/>
        <p:txBody>
          <a:bodyPr/>
          <a:lstStyle/>
          <a:p>
            <a:r>
              <a:rPr lang="uk-UA" dirty="0"/>
              <a:t>Структура</a:t>
            </a:r>
            <a:endParaRPr lang="ru-RU" dirty="0"/>
          </a:p>
        </p:txBody>
      </p:sp>
    </p:spTree>
    <p:extLst>
      <p:ext uri="{BB962C8B-B14F-4D97-AF65-F5344CB8AC3E}">
        <p14:creationId xmlns:p14="http://schemas.microsoft.com/office/powerpoint/2010/main" val="2273153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635"/>
            <a:ext cx="8902630" cy="667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386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74531637"/>
              </p:ext>
            </p:extLst>
          </p:nvPr>
        </p:nvGraphicFramePr>
        <p:xfrm>
          <a:off x="395536" y="1412776"/>
          <a:ext cx="8579296" cy="475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pPr algn="ctr"/>
            <a:r>
              <a:rPr lang="uk-UA" dirty="0"/>
              <a:t>Організація робочого процесу ШОС</a:t>
            </a:r>
            <a:endParaRPr lang="ru-RU" dirty="0"/>
          </a:p>
        </p:txBody>
      </p:sp>
    </p:spTree>
    <p:extLst>
      <p:ext uri="{BB962C8B-B14F-4D97-AF65-F5344CB8AC3E}">
        <p14:creationId xmlns:p14="http://schemas.microsoft.com/office/powerpoint/2010/main" val="4189289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340768"/>
            <a:ext cx="5338936" cy="4972008"/>
          </a:xfrm>
        </p:spPr>
        <p:txBody>
          <a:bodyPr>
            <a:noAutofit/>
          </a:bodyPr>
          <a:lstStyle/>
          <a:p>
            <a:r>
              <a:rPr lang="ru-RU" sz="1900" dirty="0" err="1"/>
              <a:t>Виконавчий</a:t>
            </a:r>
            <a:r>
              <a:rPr lang="ru-RU" sz="1900" dirty="0"/>
              <a:t> </a:t>
            </a:r>
            <a:r>
              <a:rPr lang="ru-RU" sz="1900" dirty="0" err="1"/>
              <a:t>комітет</a:t>
            </a:r>
            <a:r>
              <a:rPr lang="ru-RU" sz="1900" dirty="0"/>
              <a:t> </a:t>
            </a:r>
            <a:r>
              <a:rPr lang="ru-RU" sz="1900" dirty="0" err="1"/>
              <a:t>Регіональної</a:t>
            </a:r>
            <a:r>
              <a:rPr lang="ru-RU" sz="1900" dirty="0"/>
              <a:t> </a:t>
            </a:r>
            <a:r>
              <a:rPr lang="ru-RU" sz="1900" dirty="0" err="1"/>
              <a:t>антитерористичної</a:t>
            </a:r>
            <a:r>
              <a:rPr lang="ru-RU" sz="1900" dirty="0"/>
              <a:t> </a:t>
            </a:r>
            <a:r>
              <a:rPr lang="ru-RU" sz="1900" dirty="0" err="1"/>
              <a:t>структури</a:t>
            </a:r>
            <a:r>
              <a:rPr lang="ru-RU" sz="1900" dirty="0"/>
              <a:t> (РАТС) ШОС є </a:t>
            </a:r>
            <a:r>
              <a:rPr lang="ru-RU" sz="1900" dirty="0" err="1"/>
              <a:t>постійно</a:t>
            </a:r>
            <a:r>
              <a:rPr lang="ru-RU" sz="1900" dirty="0"/>
              <a:t> </a:t>
            </a:r>
            <a:r>
              <a:rPr lang="ru-RU" sz="1900" dirty="0" err="1"/>
              <a:t>діючим</a:t>
            </a:r>
            <a:r>
              <a:rPr lang="ru-RU" sz="1900" dirty="0"/>
              <a:t> органом. Штаб-квартира </a:t>
            </a:r>
            <a:r>
              <a:rPr lang="ru-RU" sz="1900" dirty="0" err="1"/>
              <a:t>організації</a:t>
            </a:r>
            <a:r>
              <a:rPr lang="ru-RU" sz="1900" dirty="0"/>
              <a:t> </a:t>
            </a:r>
            <a:r>
              <a:rPr lang="ru-RU" sz="1900" dirty="0" err="1"/>
              <a:t>розташована</a:t>
            </a:r>
            <a:r>
              <a:rPr lang="ru-RU" sz="1900" dirty="0"/>
              <a:t> в </a:t>
            </a:r>
            <a:r>
              <a:rPr lang="ru-RU" sz="1900" dirty="0" err="1"/>
              <a:t>столиці</a:t>
            </a:r>
            <a:r>
              <a:rPr lang="ru-RU" sz="1900" dirty="0"/>
              <a:t> </a:t>
            </a:r>
            <a:r>
              <a:rPr lang="ru-RU" sz="1900" dirty="0" err="1"/>
              <a:t>Республіки</a:t>
            </a:r>
            <a:r>
              <a:rPr lang="ru-RU" sz="1900" dirty="0"/>
              <a:t> Узбекистан - </a:t>
            </a:r>
            <a:r>
              <a:rPr lang="ru-RU" sz="1900" dirty="0" err="1"/>
              <a:t>місті</a:t>
            </a:r>
            <a:r>
              <a:rPr lang="ru-RU" sz="1900" dirty="0"/>
              <a:t> </a:t>
            </a:r>
            <a:r>
              <a:rPr lang="ru-RU" sz="1900" dirty="0" err="1"/>
              <a:t>Ташкенті</a:t>
            </a:r>
            <a:r>
              <a:rPr lang="ru-RU" sz="1900" dirty="0"/>
              <a:t>.</a:t>
            </a:r>
          </a:p>
          <a:p>
            <a:r>
              <a:rPr lang="ru-RU" sz="1900" dirty="0" err="1"/>
              <a:t>Виконавчий</a:t>
            </a:r>
            <a:r>
              <a:rPr lang="ru-RU" sz="1900" dirty="0"/>
              <a:t> </a:t>
            </a:r>
            <a:r>
              <a:rPr lang="ru-RU" sz="1900" dirty="0" err="1"/>
              <a:t>комітет</a:t>
            </a:r>
            <a:r>
              <a:rPr lang="ru-RU" sz="1900" dirty="0"/>
              <a:t> РАТС ШОС в </a:t>
            </a:r>
            <a:r>
              <a:rPr lang="ru-RU" sz="1900" dirty="0" err="1"/>
              <a:t>своїй</a:t>
            </a:r>
            <a:r>
              <a:rPr lang="ru-RU" sz="1900" dirty="0"/>
              <a:t> </a:t>
            </a:r>
            <a:r>
              <a:rPr lang="ru-RU" sz="1900" dirty="0" err="1"/>
              <a:t>діяльності</a:t>
            </a:r>
            <a:r>
              <a:rPr lang="ru-RU" sz="1900" dirty="0"/>
              <a:t> </a:t>
            </a:r>
            <a:r>
              <a:rPr lang="ru-RU" sz="1900" dirty="0" err="1"/>
              <a:t>керується</a:t>
            </a:r>
            <a:r>
              <a:rPr lang="ru-RU" sz="1900" dirty="0"/>
              <a:t> </a:t>
            </a:r>
            <a:r>
              <a:rPr lang="ru-RU" sz="1900" dirty="0" err="1"/>
              <a:t>положеннями</a:t>
            </a:r>
            <a:r>
              <a:rPr lang="ru-RU" sz="1900" dirty="0"/>
              <a:t> </a:t>
            </a:r>
            <a:r>
              <a:rPr lang="ru-RU" sz="1900" dirty="0" err="1"/>
              <a:t>Хартії</a:t>
            </a:r>
            <a:r>
              <a:rPr lang="ru-RU" sz="1900" dirty="0"/>
              <a:t> ШОС, </a:t>
            </a:r>
            <a:r>
              <a:rPr lang="ru-RU" sz="1900" dirty="0" err="1"/>
              <a:t>Шанхайської</a:t>
            </a:r>
            <a:r>
              <a:rPr lang="ru-RU" sz="1900" dirty="0"/>
              <a:t> </a:t>
            </a:r>
            <a:r>
              <a:rPr lang="ru-RU" sz="1900" dirty="0" err="1"/>
              <a:t>конвенції</a:t>
            </a:r>
            <a:r>
              <a:rPr lang="ru-RU" sz="1900" dirty="0"/>
              <a:t> про </a:t>
            </a:r>
            <a:r>
              <a:rPr lang="ru-RU" sz="1900" dirty="0" err="1"/>
              <a:t>боротьбу</a:t>
            </a:r>
            <a:r>
              <a:rPr lang="ru-RU" sz="1900" dirty="0"/>
              <a:t> з </a:t>
            </a:r>
            <a:r>
              <a:rPr lang="ru-RU" sz="1900" dirty="0" err="1"/>
              <a:t>тероризмом</a:t>
            </a:r>
            <a:r>
              <a:rPr lang="ru-RU" sz="1900" dirty="0"/>
              <a:t>, сепаратизмом і </a:t>
            </a:r>
            <a:r>
              <a:rPr lang="ru-RU" sz="1900" dirty="0" err="1"/>
              <a:t>екстремізмом</a:t>
            </a:r>
            <a:r>
              <a:rPr lang="ru-RU" sz="1900" dirty="0"/>
              <a:t>, Угоди </a:t>
            </a:r>
            <a:r>
              <a:rPr lang="ru-RU" sz="1900" dirty="0" err="1"/>
              <a:t>між</a:t>
            </a:r>
            <a:r>
              <a:rPr lang="ru-RU" sz="1900" dirty="0"/>
              <a:t> державами-членами ШОС про </a:t>
            </a:r>
            <a:r>
              <a:rPr lang="ru-RU" sz="1900" dirty="0" err="1"/>
              <a:t>Регіональну</a:t>
            </a:r>
            <a:r>
              <a:rPr lang="ru-RU" sz="1900" dirty="0"/>
              <a:t> </a:t>
            </a:r>
            <a:r>
              <a:rPr lang="ru-RU" sz="1900" dirty="0" err="1"/>
              <a:t>антитерористичної</a:t>
            </a:r>
            <a:r>
              <a:rPr lang="ru-RU" sz="1900" dirty="0"/>
              <a:t> </a:t>
            </a:r>
            <a:r>
              <a:rPr lang="ru-RU" sz="1900" dirty="0" err="1"/>
              <a:t>структурі</a:t>
            </a:r>
            <a:r>
              <a:rPr lang="ru-RU" sz="1900" dirty="0"/>
              <a:t>, а </a:t>
            </a:r>
            <a:r>
              <a:rPr lang="ru-RU" sz="1900" dirty="0" err="1"/>
              <a:t>також</a:t>
            </a:r>
            <a:r>
              <a:rPr lang="ru-RU" sz="1900" dirty="0"/>
              <a:t> </a:t>
            </a:r>
            <a:r>
              <a:rPr lang="ru-RU" sz="1900" dirty="0" err="1"/>
              <a:t>іншими</a:t>
            </a:r>
            <a:r>
              <a:rPr lang="ru-RU" sz="1900" dirty="0"/>
              <a:t> документами і </a:t>
            </a:r>
            <a:r>
              <a:rPr lang="ru-RU" sz="1900" dirty="0" err="1"/>
              <a:t>рішеннями</a:t>
            </a:r>
            <a:r>
              <a:rPr lang="ru-RU" sz="1900" dirty="0"/>
              <a:t>, </a:t>
            </a:r>
            <a:r>
              <a:rPr lang="ru-RU" sz="1900" dirty="0" err="1"/>
              <a:t>прийнятими</a:t>
            </a:r>
            <a:r>
              <a:rPr lang="ru-RU" sz="1900" dirty="0"/>
              <a:t> в рамках ШОС.</a:t>
            </a:r>
          </a:p>
        </p:txBody>
      </p:sp>
      <p:sp>
        <p:nvSpPr>
          <p:cNvPr id="3" name="Заголовок 2"/>
          <p:cNvSpPr>
            <a:spLocks noGrp="1"/>
          </p:cNvSpPr>
          <p:nvPr>
            <p:ph type="title"/>
          </p:nvPr>
        </p:nvSpPr>
        <p:spPr/>
        <p:txBody>
          <a:bodyPr/>
          <a:lstStyle/>
          <a:p>
            <a:pPr algn="ctr"/>
            <a:r>
              <a:rPr lang="uk-UA" dirty="0"/>
              <a:t>РАТС ШОС</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365" y="1628801"/>
            <a:ext cx="3154188"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945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1268760"/>
            <a:ext cx="5184576" cy="5400600"/>
          </a:xfrm>
        </p:spPr>
        <p:txBody>
          <a:bodyPr>
            <a:noAutofit/>
          </a:bodyPr>
          <a:lstStyle/>
          <a:p>
            <a:r>
              <a:rPr lang="ru-RU" sz="1900" dirty="0"/>
              <a:t>ДР ШОС - </a:t>
            </a:r>
            <a:r>
              <a:rPr lang="ru-RU" sz="1900" dirty="0" err="1"/>
              <a:t>це</a:t>
            </a:r>
            <a:r>
              <a:rPr lang="ru-RU" sz="1900" dirty="0"/>
              <a:t> </a:t>
            </a:r>
            <a:r>
              <a:rPr lang="ru-RU" sz="1900" dirty="0" err="1"/>
              <a:t>самостійна</a:t>
            </a:r>
            <a:r>
              <a:rPr lang="ru-RU" sz="1900" dirty="0"/>
              <a:t> структура, </a:t>
            </a:r>
            <a:r>
              <a:rPr lang="ru-RU" sz="1900" dirty="0" err="1"/>
              <a:t>здатна</a:t>
            </a:r>
            <a:r>
              <a:rPr lang="ru-RU" sz="1900" dirty="0"/>
              <a:t> </a:t>
            </a:r>
            <a:r>
              <a:rPr lang="ru-RU" sz="1900" dirty="0" err="1"/>
              <a:t>приймати</a:t>
            </a:r>
            <a:r>
              <a:rPr lang="ru-RU" sz="1900" dirty="0"/>
              <a:t> </a:t>
            </a:r>
            <a:r>
              <a:rPr lang="ru-RU" sz="1900" dirty="0" err="1"/>
              <a:t>рекомендаційні</a:t>
            </a:r>
            <a:r>
              <a:rPr lang="ru-RU" sz="1900" dirty="0"/>
              <a:t> </a:t>
            </a:r>
            <a:r>
              <a:rPr lang="ru-RU" sz="1900" dirty="0" err="1"/>
              <a:t>рішення</a:t>
            </a:r>
            <a:r>
              <a:rPr lang="ru-RU" sz="1900" dirty="0"/>
              <a:t> і </a:t>
            </a:r>
            <a:r>
              <a:rPr lang="ru-RU" sz="1900" dirty="0" err="1"/>
              <a:t>давати</a:t>
            </a:r>
            <a:r>
              <a:rPr lang="ru-RU" sz="1900" dirty="0"/>
              <a:t> </a:t>
            </a:r>
            <a:r>
              <a:rPr lang="ru-RU" sz="1900" dirty="0" err="1"/>
              <a:t>експертні</a:t>
            </a:r>
            <a:r>
              <a:rPr lang="ru-RU" sz="1900" dirty="0"/>
              <a:t> </a:t>
            </a:r>
            <a:r>
              <a:rPr lang="ru-RU" sz="1900" dirty="0" err="1"/>
              <a:t>оцінки</a:t>
            </a:r>
            <a:r>
              <a:rPr lang="ru-RU" sz="1900" dirty="0"/>
              <a:t> </a:t>
            </a:r>
            <a:r>
              <a:rPr lang="ru-RU" sz="1900" dirty="0" err="1"/>
              <a:t>щодо</a:t>
            </a:r>
            <a:r>
              <a:rPr lang="ru-RU" sz="1900" dirty="0"/>
              <a:t> </a:t>
            </a:r>
            <a:r>
              <a:rPr lang="ru-RU" sz="1900" dirty="0" err="1"/>
              <a:t>перспективних</a:t>
            </a:r>
            <a:r>
              <a:rPr lang="ru-RU" sz="1900" dirty="0"/>
              <a:t> </a:t>
            </a:r>
            <a:r>
              <a:rPr lang="ru-RU" sz="1900" dirty="0" err="1"/>
              <a:t>напрямків</a:t>
            </a:r>
            <a:r>
              <a:rPr lang="ru-RU" sz="1900" dirty="0"/>
              <a:t> </a:t>
            </a:r>
            <a:r>
              <a:rPr lang="ru-RU" sz="1900" dirty="0" err="1"/>
              <a:t>підключення</a:t>
            </a:r>
            <a:r>
              <a:rPr lang="ru-RU" sz="1900" dirty="0"/>
              <a:t> </a:t>
            </a:r>
            <a:r>
              <a:rPr lang="ru-RU" sz="1900" dirty="0" err="1"/>
              <a:t>представників</a:t>
            </a:r>
            <a:r>
              <a:rPr lang="ru-RU" sz="1900" dirty="0"/>
              <a:t> </a:t>
            </a:r>
            <a:r>
              <a:rPr lang="ru-RU" sz="1900" dirty="0" err="1"/>
              <a:t>бізнес-спільноти</a:t>
            </a:r>
            <a:r>
              <a:rPr lang="ru-RU" sz="1900" dirty="0"/>
              <a:t> держав-</a:t>
            </a:r>
            <a:r>
              <a:rPr lang="ru-RU" sz="1900" dirty="0" err="1"/>
              <a:t>членів</a:t>
            </a:r>
            <a:r>
              <a:rPr lang="ru-RU" sz="1900" dirty="0"/>
              <a:t> ШОС до торгово-</a:t>
            </a:r>
            <a:r>
              <a:rPr lang="ru-RU" sz="1900" dirty="0" err="1"/>
              <a:t>економічної</a:t>
            </a:r>
            <a:r>
              <a:rPr lang="ru-RU" sz="1900" dirty="0"/>
              <a:t> та </a:t>
            </a:r>
            <a:r>
              <a:rPr lang="ru-RU" sz="1900" dirty="0" err="1"/>
              <a:t>інвестиційної</a:t>
            </a:r>
            <a:r>
              <a:rPr lang="ru-RU" sz="1900" dirty="0"/>
              <a:t> </a:t>
            </a:r>
            <a:r>
              <a:rPr lang="ru-RU" sz="1900" dirty="0" err="1"/>
              <a:t>взаємодії</a:t>
            </a:r>
            <a:r>
              <a:rPr lang="ru-RU" sz="1900" dirty="0"/>
              <a:t> в рамках </a:t>
            </a:r>
            <a:r>
              <a:rPr lang="ru-RU" sz="1900" dirty="0" err="1"/>
              <a:t>організації</a:t>
            </a:r>
            <a:r>
              <a:rPr lang="ru-RU" sz="1900" dirty="0"/>
              <a:t>.</a:t>
            </a:r>
          </a:p>
          <a:p>
            <a:r>
              <a:rPr lang="ru-RU" sz="1900" dirty="0" err="1"/>
              <a:t>Вищим</a:t>
            </a:r>
            <a:r>
              <a:rPr lang="ru-RU" sz="1900" dirty="0"/>
              <a:t> органом ДР ШОС є </a:t>
            </a:r>
            <a:r>
              <a:rPr lang="ru-RU" sz="1900" dirty="0" err="1"/>
              <a:t>щорічна</a:t>
            </a:r>
            <a:r>
              <a:rPr lang="ru-RU" sz="1900" dirty="0"/>
              <a:t> </a:t>
            </a:r>
            <a:r>
              <a:rPr lang="ru-RU" sz="1900" dirty="0" err="1"/>
              <a:t>сесія</a:t>
            </a:r>
            <a:r>
              <a:rPr lang="ru-RU" sz="1900" dirty="0"/>
              <a:t>, яка </a:t>
            </a:r>
            <a:r>
              <a:rPr lang="ru-RU" sz="1900" dirty="0" err="1"/>
              <a:t>визначає</a:t>
            </a:r>
            <a:r>
              <a:rPr lang="ru-RU" sz="1900" dirty="0"/>
              <a:t> </a:t>
            </a:r>
            <a:r>
              <a:rPr lang="ru-RU" sz="1900" dirty="0" err="1"/>
              <a:t>пріоритети</a:t>
            </a:r>
            <a:r>
              <a:rPr lang="ru-RU" sz="1900" dirty="0"/>
              <a:t> і </a:t>
            </a:r>
            <a:r>
              <a:rPr lang="ru-RU" sz="1900" dirty="0" err="1"/>
              <a:t>виробляє</a:t>
            </a:r>
            <a:r>
              <a:rPr lang="ru-RU" sz="1900" dirty="0"/>
              <a:t> </a:t>
            </a:r>
            <a:r>
              <a:rPr lang="ru-RU" sz="1900" dirty="0" err="1"/>
              <a:t>основні</a:t>
            </a:r>
            <a:r>
              <a:rPr lang="ru-RU" sz="1900" dirty="0"/>
              <a:t> напрямки </a:t>
            </a:r>
            <a:r>
              <a:rPr lang="ru-RU" sz="1900" dirty="0" err="1"/>
              <a:t>її</a:t>
            </a:r>
            <a:r>
              <a:rPr lang="ru-RU" sz="1900" dirty="0"/>
              <a:t> </a:t>
            </a:r>
            <a:r>
              <a:rPr lang="ru-RU" sz="1900" dirty="0" err="1"/>
              <a:t>діяльності</a:t>
            </a:r>
            <a:r>
              <a:rPr lang="ru-RU" sz="1900" dirty="0"/>
              <a:t>, </a:t>
            </a:r>
            <a:r>
              <a:rPr lang="ru-RU" sz="1900" dirty="0" err="1"/>
              <a:t>вирішує</a:t>
            </a:r>
            <a:r>
              <a:rPr lang="ru-RU" sz="1900" dirty="0"/>
              <a:t> </a:t>
            </a:r>
            <a:r>
              <a:rPr lang="ru-RU" sz="1900" dirty="0" err="1"/>
              <a:t>найважливіші</a:t>
            </a:r>
            <a:r>
              <a:rPr lang="ru-RU" sz="1900" dirty="0"/>
              <a:t> </a:t>
            </a:r>
            <a:r>
              <a:rPr lang="ru-RU" sz="1900" dirty="0" err="1"/>
              <a:t>питання</a:t>
            </a:r>
            <a:r>
              <a:rPr lang="ru-RU" sz="1900" dirty="0"/>
              <a:t> </a:t>
            </a:r>
            <a:r>
              <a:rPr lang="ru-RU" sz="1900" dirty="0" err="1"/>
              <a:t>взаємин</a:t>
            </a:r>
            <a:r>
              <a:rPr lang="ru-RU" sz="1900" dirty="0"/>
              <a:t> з </a:t>
            </a:r>
            <a:r>
              <a:rPr lang="ru-RU" sz="1900" dirty="0" err="1"/>
              <a:t>діловими</a:t>
            </a:r>
            <a:r>
              <a:rPr lang="ru-RU" sz="1900" dirty="0"/>
              <a:t> </a:t>
            </a:r>
            <a:r>
              <a:rPr lang="ru-RU" sz="1900" dirty="0" err="1"/>
              <a:t>об'єднаннями</a:t>
            </a:r>
            <a:r>
              <a:rPr lang="ru-RU" sz="1900" dirty="0"/>
              <a:t> </a:t>
            </a:r>
            <a:r>
              <a:rPr lang="ru-RU" sz="1900" dirty="0" err="1"/>
              <a:t>інших</a:t>
            </a:r>
            <a:r>
              <a:rPr lang="ru-RU" sz="1900" dirty="0"/>
              <a:t> держав.</a:t>
            </a:r>
          </a:p>
          <a:p>
            <a:r>
              <a:rPr lang="ru-RU" sz="1900" dirty="0" err="1"/>
              <a:t>Постійно</a:t>
            </a:r>
            <a:r>
              <a:rPr lang="ru-RU" sz="1900" dirty="0"/>
              <a:t> </a:t>
            </a:r>
            <a:r>
              <a:rPr lang="ru-RU" sz="1900" dirty="0" err="1"/>
              <a:t>діючий</a:t>
            </a:r>
            <a:r>
              <a:rPr lang="ru-RU" sz="1900" dirty="0"/>
              <a:t> </a:t>
            </a:r>
            <a:r>
              <a:rPr lang="ru-RU" sz="1900" dirty="0" err="1"/>
              <a:t>Секретаріат</a:t>
            </a:r>
            <a:r>
              <a:rPr lang="ru-RU" sz="1900" dirty="0"/>
              <a:t> ДР ШОС </a:t>
            </a:r>
            <a:r>
              <a:rPr lang="ru-RU" sz="1900" dirty="0" err="1"/>
              <a:t>розташовується</a:t>
            </a:r>
            <a:r>
              <a:rPr lang="ru-RU" sz="1900" dirty="0"/>
              <a:t> в </a:t>
            </a:r>
            <a:r>
              <a:rPr lang="ru-RU" sz="1900" dirty="0" err="1"/>
              <a:t>Москві</a:t>
            </a:r>
            <a:r>
              <a:rPr lang="ru-RU" sz="1900" dirty="0"/>
              <a:t>.</a:t>
            </a:r>
          </a:p>
        </p:txBody>
      </p:sp>
      <p:sp>
        <p:nvSpPr>
          <p:cNvPr id="3" name="Заголовок 2"/>
          <p:cNvSpPr>
            <a:spLocks noGrp="1"/>
          </p:cNvSpPr>
          <p:nvPr>
            <p:ph type="title"/>
          </p:nvPr>
        </p:nvSpPr>
        <p:spPr/>
        <p:txBody>
          <a:bodyPr/>
          <a:lstStyle/>
          <a:p>
            <a:pPr algn="ctr"/>
            <a:r>
              <a:rPr lang="uk-UA" dirty="0"/>
              <a:t>Ділова Рада ШОС</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60" y="1412776"/>
            <a:ext cx="3487737" cy="4352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684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3789040"/>
            <a:ext cx="8229600" cy="2235704"/>
          </a:xfrm>
        </p:spPr>
        <p:txBody>
          <a:bodyPr>
            <a:normAutofit fontScale="92500" lnSpcReduction="20000"/>
          </a:bodyPr>
          <a:lstStyle/>
          <a:p>
            <a:r>
              <a:rPr lang="ru-RU" dirty="0"/>
              <a:t>23 </a:t>
            </a:r>
            <a:r>
              <a:rPr lang="ru-RU" dirty="0" err="1"/>
              <a:t>вересня</a:t>
            </a:r>
            <a:r>
              <a:rPr lang="ru-RU" dirty="0"/>
              <a:t> 2003 року в </a:t>
            </a:r>
            <a:r>
              <a:rPr lang="ru-RU" dirty="0" err="1"/>
              <a:t>Пекіні</a:t>
            </a:r>
            <a:r>
              <a:rPr lang="ru-RU" dirty="0"/>
              <a:t> за </a:t>
            </a:r>
            <a:r>
              <a:rPr lang="ru-RU" dirty="0" err="1"/>
              <a:t>підсумками</a:t>
            </a:r>
            <a:r>
              <a:rPr lang="ru-RU" dirty="0"/>
              <a:t> </a:t>
            </a:r>
            <a:r>
              <a:rPr lang="ru-RU" dirty="0" err="1"/>
              <a:t>зустрічі</a:t>
            </a:r>
            <a:r>
              <a:rPr lang="ru-RU" dirty="0"/>
              <a:t> глав </a:t>
            </a:r>
            <a:r>
              <a:rPr lang="ru-RU" dirty="0" err="1"/>
              <a:t>урядів</a:t>
            </a:r>
            <a:r>
              <a:rPr lang="ru-RU" dirty="0"/>
              <a:t> </a:t>
            </a:r>
            <a:r>
              <a:rPr lang="ru-RU" dirty="0" err="1"/>
              <a:t>країн</a:t>
            </a:r>
            <a:r>
              <a:rPr lang="ru-RU" dirty="0"/>
              <a:t> ШОС </a:t>
            </a:r>
            <a:r>
              <a:rPr lang="ru-RU" dirty="0" err="1"/>
              <a:t>була</a:t>
            </a:r>
            <a:r>
              <a:rPr lang="ru-RU" dirty="0"/>
              <a:t> </a:t>
            </a:r>
            <a:r>
              <a:rPr lang="ru-RU" dirty="0" err="1"/>
              <a:t>прийнята</a:t>
            </a:r>
            <a:r>
              <a:rPr lang="ru-RU" dirty="0"/>
              <a:t> </a:t>
            </a:r>
            <a:r>
              <a:rPr lang="ru-RU" dirty="0" err="1"/>
              <a:t>довгострокова</a:t>
            </a:r>
            <a:r>
              <a:rPr lang="ru-RU" dirty="0"/>
              <a:t> </a:t>
            </a:r>
            <a:r>
              <a:rPr lang="ru-RU" dirty="0" err="1"/>
              <a:t>програма</a:t>
            </a:r>
            <a:r>
              <a:rPr lang="ru-RU" dirty="0"/>
              <a:t> </a:t>
            </a:r>
            <a:r>
              <a:rPr lang="ru-RU" dirty="0" err="1"/>
              <a:t>багатостороннього</a:t>
            </a:r>
            <a:r>
              <a:rPr lang="ru-RU" dirty="0"/>
              <a:t> </a:t>
            </a:r>
            <a:r>
              <a:rPr lang="ru-RU" dirty="0" err="1"/>
              <a:t>економічного</a:t>
            </a:r>
            <a:r>
              <a:rPr lang="ru-RU" dirty="0"/>
              <a:t> </a:t>
            </a:r>
            <a:r>
              <a:rPr lang="ru-RU" dirty="0" err="1"/>
              <a:t>співробітництва</a:t>
            </a:r>
            <a:r>
              <a:rPr lang="ru-RU" dirty="0"/>
              <a:t> до 2020 року, яка </a:t>
            </a:r>
            <a:r>
              <a:rPr lang="ru-RU" dirty="0" err="1"/>
              <a:t>передбачає</a:t>
            </a:r>
            <a:r>
              <a:rPr lang="ru-RU" dirty="0"/>
              <a:t> </a:t>
            </a:r>
            <a:r>
              <a:rPr lang="ru-RU" dirty="0" err="1"/>
              <a:t>створення</a:t>
            </a:r>
            <a:r>
              <a:rPr lang="ru-RU" dirty="0"/>
              <a:t> </a:t>
            </a:r>
            <a:r>
              <a:rPr lang="ru-RU" dirty="0" err="1"/>
              <a:t>загальноекономічного</a:t>
            </a:r>
            <a:r>
              <a:rPr lang="ru-RU" dirty="0"/>
              <a:t> простору в рамках </a:t>
            </a:r>
            <a:r>
              <a:rPr lang="ru-RU" dirty="0" err="1"/>
              <a:t>організації</a:t>
            </a:r>
            <a:r>
              <a:rPr lang="ru-RU" dirty="0"/>
              <a:t>.</a:t>
            </a:r>
          </a:p>
        </p:txBody>
      </p:sp>
      <p:sp>
        <p:nvSpPr>
          <p:cNvPr id="3" name="Заголовок 2"/>
          <p:cNvSpPr>
            <a:spLocks noGrp="1"/>
          </p:cNvSpPr>
          <p:nvPr>
            <p:ph type="title"/>
          </p:nvPr>
        </p:nvSpPr>
        <p:spPr/>
        <p:txBody>
          <a:bodyPr/>
          <a:lstStyle/>
          <a:p>
            <a:pPr algn="ctr"/>
            <a:r>
              <a:rPr lang="uk-UA" dirty="0"/>
              <a:t>Напрями роботи організації</a:t>
            </a:r>
            <a:endParaRPr lang="ru-RU" dirty="0"/>
          </a:p>
        </p:txBody>
      </p:sp>
      <p:pic>
        <p:nvPicPr>
          <p:cNvPr id="4" name="Рисунок 3"/>
          <p:cNvPicPr>
            <a:picLocks noChangeAspect="1"/>
          </p:cNvPicPr>
          <p:nvPr/>
        </p:nvPicPr>
        <p:blipFill>
          <a:blip r:embed="rId2"/>
          <a:stretch>
            <a:fillRect/>
          </a:stretch>
        </p:blipFill>
        <p:spPr>
          <a:xfrm>
            <a:off x="1880351" y="1323078"/>
            <a:ext cx="5165585" cy="2304256"/>
          </a:xfrm>
          <a:prstGeom prst="rect">
            <a:avLst/>
          </a:prstGeom>
          <a:ln>
            <a:noFill/>
          </a:ln>
          <a:effectLst>
            <a:softEdge rad="112500"/>
          </a:effectLst>
        </p:spPr>
      </p:pic>
    </p:spTree>
    <p:extLst>
      <p:ext uri="{BB962C8B-B14F-4D97-AF65-F5344CB8AC3E}">
        <p14:creationId xmlns:p14="http://schemas.microsoft.com/office/powerpoint/2010/main" val="14026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481329"/>
            <a:ext cx="8496944" cy="2811767"/>
          </a:xfrm>
        </p:spPr>
        <p:txBody>
          <a:bodyPr>
            <a:normAutofit fontScale="85000" lnSpcReduction="20000"/>
          </a:bodyPr>
          <a:lstStyle/>
          <a:p>
            <a:r>
              <a:rPr lang="ru-RU" dirty="0"/>
              <a:t>При </a:t>
            </a:r>
            <a:r>
              <a:rPr lang="ru-RU" dirty="0" err="1"/>
              <a:t>створенні</a:t>
            </a:r>
            <a:r>
              <a:rPr lang="ru-RU" dirty="0"/>
              <a:t> </a:t>
            </a:r>
            <a:r>
              <a:rPr lang="ru-RU" dirty="0" err="1"/>
              <a:t>організації</a:t>
            </a:r>
            <a:r>
              <a:rPr lang="ru-RU" dirty="0"/>
              <a:t> </a:t>
            </a:r>
            <a:r>
              <a:rPr lang="ru-RU" dirty="0" err="1"/>
              <a:t>її</a:t>
            </a:r>
            <a:r>
              <a:rPr lang="ru-RU" dirty="0"/>
              <a:t> </a:t>
            </a:r>
            <a:r>
              <a:rPr lang="ru-RU" dirty="0" err="1"/>
              <a:t>основним</a:t>
            </a:r>
            <a:r>
              <a:rPr lang="ru-RU" dirty="0"/>
              <a:t> </a:t>
            </a:r>
            <a:r>
              <a:rPr lang="ru-RU" dirty="0" err="1"/>
              <a:t>завданням</a:t>
            </a:r>
            <a:r>
              <a:rPr lang="ru-RU" dirty="0"/>
              <a:t> </a:t>
            </a:r>
            <a:r>
              <a:rPr lang="ru-RU" dirty="0" err="1"/>
              <a:t>було</a:t>
            </a:r>
            <a:r>
              <a:rPr lang="ru-RU" dirty="0"/>
              <a:t> </a:t>
            </a:r>
            <a:r>
              <a:rPr lang="ru-RU" dirty="0" err="1"/>
              <a:t>проголошено</a:t>
            </a:r>
            <a:r>
              <a:rPr lang="ru-RU" dirty="0"/>
              <a:t> </a:t>
            </a:r>
            <a:r>
              <a:rPr lang="ru-RU" dirty="0" err="1"/>
              <a:t>боротьбу</a:t>
            </a:r>
            <a:r>
              <a:rPr lang="ru-RU" dirty="0"/>
              <a:t> з </a:t>
            </a:r>
            <a:r>
              <a:rPr lang="ru-RU" dirty="0" err="1"/>
              <a:t>тероризмом</a:t>
            </a:r>
            <a:r>
              <a:rPr lang="ru-RU" dirty="0"/>
              <a:t> в </a:t>
            </a:r>
            <a:r>
              <a:rPr lang="ru-RU" dirty="0" err="1"/>
              <a:t>Середній</a:t>
            </a:r>
            <a:r>
              <a:rPr lang="ru-RU" dirty="0"/>
              <a:t> </a:t>
            </a:r>
            <a:r>
              <a:rPr lang="ru-RU" dirty="0" err="1"/>
              <a:t>Азії</a:t>
            </a:r>
            <a:r>
              <a:rPr lang="ru-RU" dirty="0"/>
              <a:t>. Один з перших </a:t>
            </a:r>
            <a:r>
              <a:rPr lang="ru-RU" dirty="0" err="1"/>
              <a:t>документів</a:t>
            </a:r>
            <a:r>
              <a:rPr lang="ru-RU" dirty="0"/>
              <a:t> </a:t>
            </a:r>
            <a:r>
              <a:rPr lang="ru-RU" dirty="0" err="1"/>
              <a:t>організації</a:t>
            </a:r>
            <a:r>
              <a:rPr lang="ru-RU" dirty="0"/>
              <a:t> - </a:t>
            </a:r>
            <a:r>
              <a:rPr lang="ru-RU" dirty="0" err="1"/>
              <a:t>Шанхайська</a:t>
            </a:r>
            <a:r>
              <a:rPr lang="ru-RU" dirty="0"/>
              <a:t> </a:t>
            </a:r>
            <a:r>
              <a:rPr lang="ru-RU" dirty="0" err="1"/>
              <a:t>конвенція</a:t>
            </a:r>
            <a:r>
              <a:rPr lang="ru-RU" dirty="0"/>
              <a:t> про </a:t>
            </a:r>
            <a:r>
              <a:rPr lang="ru-RU" dirty="0" err="1"/>
              <a:t>боротьбу</a:t>
            </a:r>
            <a:r>
              <a:rPr lang="ru-RU" dirty="0"/>
              <a:t> з </a:t>
            </a:r>
            <a:r>
              <a:rPr lang="ru-RU" dirty="0" err="1"/>
              <a:t>тероризмом</a:t>
            </a:r>
            <a:r>
              <a:rPr lang="ru-RU" dirty="0"/>
              <a:t>, сепаратизмом і </a:t>
            </a:r>
            <a:r>
              <a:rPr lang="ru-RU" dirty="0" err="1"/>
              <a:t>екстремізмом</a:t>
            </a:r>
            <a:r>
              <a:rPr lang="ru-RU" dirty="0"/>
              <a:t> (2001).</a:t>
            </a:r>
          </a:p>
          <a:p>
            <a:r>
              <a:rPr lang="ru-RU" dirty="0"/>
              <a:t>В рамках </a:t>
            </a:r>
            <a:r>
              <a:rPr lang="ru-RU" dirty="0" err="1"/>
              <a:t>співпраці</a:t>
            </a:r>
            <a:r>
              <a:rPr lang="ru-RU" dirty="0"/>
              <a:t> в </a:t>
            </a:r>
            <a:r>
              <a:rPr lang="ru-RU" dirty="0" err="1"/>
              <a:t>сфері</a:t>
            </a:r>
            <a:r>
              <a:rPr lang="ru-RU" dirty="0"/>
              <a:t> </a:t>
            </a:r>
            <a:r>
              <a:rPr lang="ru-RU" dirty="0" err="1"/>
              <a:t>безпеки</a:t>
            </a:r>
            <a:r>
              <a:rPr lang="ru-RU" dirty="0"/>
              <a:t> </a:t>
            </a:r>
            <a:r>
              <a:rPr lang="ru-RU" dirty="0" err="1"/>
              <a:t>країни</a:t>
            </a:r>
            <a:r>
              <a:rPr lang="ru-RU" dirty="0"/>
              <a:t> - члени ШОС регулярно </a:t>
            </a:r>
            <a:r>
              <a:rPr lang="ru-RU" dirty="0" err="1"/>
              <a:t>проводять</a:t>
            </a:r>
            <a:r>
              <a:rPr lang="ru-RU" dirty="0"/>
              <a:t> </a:t>
            </a:r>
            <a:r>
              <a:rPr lang="ru-RU" dirty="0" err="1"/>
              <a:t>спільні</a:t>
            </a:r>
            <a:r>
              <a:rPr lang="ru-RU" dirty="0"/>
              <a:t> </a:t>
            </a:r>
            <a:r>
              <a:rPr lang="ru-RU" dirty="0" err="1"/>
              <a:t>антитерористичні</a:t>
            </a:r>
            <a:r>
              <a:rPr lang="ru-RU" dirty="0"/>
              <a:t> </a:t>
            </a:r>
            <a:r>
              <a:rPr lang="ru-RU" dirty="0" err="1"/>
              <a:t>навчання</a:t>
            </a:r>
            <a:r>
              <a:rPr lang="ru-RU" dirty="0"/>
              <a:t>, </a:t>
            </a:r>
            <a:r>
              <a:rPr lang="ru-RU" dirty="0" err="1"/>
              <a:t>найбільшими</a:t>
            </a:r>
            <a:r>
              <a:rPr lang="ru-RU" dirty="0"/>
              <a:t> з </a:t>
            </a:r>
            <a:r>
              <a:rPr lang="ru-RU" dirty="0" err="1"/>
              <a:t>яких</a:t>
            </a:r>
            <a:r>
              <a:rPr lang="ru-RU" dirty="0"/>
              <a:t> є "</a:t>
            </a:r>
            <a:r>
              <a:rPr lang="ru-RU" dirty="0" err="1"/>
              <a:t>Мирна</a:t>
            </a:r>
            <a:r>
              <a:rPr lang="ru-RU" dirty="0"/>
              <a:t> </a:t>
            </a:r>
            <a:r>
              <a:rPr lang="ru-RU" dirty="0" err="1"/>
              <a:t>місія</a:t>
            </a:r>
            <a:r>
              <a:rPr lang="ru-RU" dirty="0"/>
              <a:t>" (</a:t>
            </a:r>
            <a:r>
              <a:rPr lang="ru-RU" dirty="0" err="1"/>
              <a:t>проходять</a:t>
            </a:r>
            <a:r>
              <a:rPr lang="ru-RU" dirty="0"/>
              <a:t> з 2003 року).</a:t>
            </a:r>
          </a:p>
        </p:txBody>
      </p:sp>
      <p:sp>
        <p:nvSpPr>
          <p:cNvPr id="3" name="Заголовок 2"/>
          <p:cNvSpPr>
            <a:spLocks noGrp="1"/>
          </p:cNvSpPr>
          <p:nvPr>
            <p:ph type="title"/>
          </p:nvPr>
        </p:nvSpPr>
        <p:spPr/>
        <p:txBody>
          <a:bodyPr/>
          <a:lstStyle/>
          <a:p>
            <a:r>
              <a:rPr lang="uk-UA" dirty="0"/>
              <a:t>1. </a:t>
            </a:r>
            <a:r>
              <a:rPr lang="uk-UA" dirty="0" err="1"/>
              <a:t>Безпекові</a:t>
            </a:r>
            <a:r>
              <a:rPr lang="uk-UA" dirty="0"/>
              <a:t> питання</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636" y="4198383"/>
            <a:ext cx="6559550" cy="19573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3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789040"/>
            <a:ext cx="8229600" cy="2448272"/>
          </a:xfrm>
        </p:spPr>
        <p:txBody>
          <a:bodyPr>
            <a:normAutofit fontScale="85000" lnSpcReduction="20000"/>
          </a:bodyPr>
          <a:lstStyle/>
          <a:p>
            <a:r>
              <a:rPr lang="ru-RU" dirty="0" err="1"/>
              <a:t>Економічну</a:t>
            </a:r>
            <a:r>
              <a:rPr lang="ru-RU" dirty="0"/>
              <a:t> </a:t>
            </a:r>
            <a:r>
              <a:rPr lang="ru-RU" dirty="0" err="1"/>
              <a:t>взаємодію</a:t>
            </a:r>
            <a:r>
              <a:rPr lang="ru-RU" dirty="0"/>
              <a:t> </a:t>
            </a:r>
            <a:r>
              <a:rPr lang="ru-RU" dirty="0" err="1"/>
              <a:t>координують</a:t>
            </a:r>
            <a:r>
              <a:rPr lang="ru-RU" dirty="0"/>
              <a:t> </a:t>
            </a:r>
            <a:r>
              <a:rPr lang="ru-RU" dirty="0" err="1"/>
              <a:t>Ділова</a:t>
            </a:r>
            <a:r>
              <a:rPr lang="ru-RU" dirty="0"/>
              <a:t> рада (створена в 2006 </a:t>
            </a:r>
            <a:r>
              <a:rPr lang="ru-RU" dirty="0" err="1"/>
              <a:t>році</a:t>
            </a:r>
            <a:r>
              <a:rPr lang="ru-RU" dirty="0"/>
              <a:t>; </a:t>
            </a:r>
            <a:r>
              <a:rPr lang="ru-RU" dirty="0" err="1"/>
              <a:t>об'єднує</a:t>
            </a:r>
            <a:r>
              <a:rPr lang="ru-RU" dirty="0"/>
              <a:t> </a:t>
            </a:r>
            <a:r>
              <a:rPr lang="ru-RU" dirty="0" err="1"/>
              <a:t>представників</a:t>
            </a:r>
            <a:r>
              <a:rPr lang="ru-RU" dirty="0"/>
              <a:t> </a:t>
            </a:r>
            <a:r>
              <a:rPr lang="ru-RU" dirty="0" err="1"/>
              <a:t>бізнес-спільноти</a:t>
            </a:r>
            <a:r>
              <a:rPr lang="ru-RU" dirty="0"/>
              <a:t>) і </a:t>
            </a:r>
            <a:r>
              <a:rPr lang="ru-RU" dirty="0" err="1"/>
              <a:t>Міжбанківське</a:t>
            </a:r>
            <a:r>
              <a:rPr lang="ru-RU" dirty="0"/>
              <a:t> </a:t>
            </a:r>
            <a:r>
              <a:rPr lang="ru-RU" dirty="0" err="1"/>
              <a:t>об'єднання</a:t>
            </a:r>
            <a:r>
              <a:rPr lang="ru-RU" dirty="0"/>
              <a:t> ШОС (2005; </a:t>
            </a:r>
            <a:r>
              <a:rPr lang="ru-RU" dirty="0" err="1"/>
              <a:t>організовує</a:t>
            </a:r>
            <a:r>
              <a:rPr lang="ru-RU" dirty="0"/>
              <a:t> </a:t>
            </a:r>
            <a:r>
              <a:rPr lang="ru-RU" dirty="0" err="1"/>
              <a:t>фінансування</a:t>
            </a:r>
            <a:r>
              <a:rPr lang="ru-RU" dirty="0"/>
              <a:t> та </a:t>
            </a:r>
            <a:r>
              <a:rPr lang="ru-RU" dirty="0" err="1"/>
              <a:t>банківське</a:t>
            </a:r>
            <a:r>
              <a:rPr lang="ru-RU" dirty="0"/>
              <a:t> </a:t>
            </a:r>
            <a:r>
              <a:rPr lang="ru-RU" dirty="0" err="1"/>
              <a:t>обслуговування</a:t>
            </a:r>
            <a:r>
              <a:rPr lang="ru-RU" dirty="0"/>
              <a:t> </a:t>
            </a:r>
            <a:r>
              <a:rPr lang="ru-RU" dirty="0" err="1"/>
              <a:t>інвестиційних</a:t>
            </a:r>
            <a:r>
              <a:rPr lang="ru-RU" dirty="0"/>
              <a:t> </a:t>
            </a:r>
            <a:r>
              <a:rPr lang="ru-RU" dirty="0" err="1"/>
              <a:t>проектів</a:t>
            </a:r>
            <a:r>
              <a:rPr lang="ru-RU" dirty="0"/>
              <a:t>). За </a:t>
            </a:r>
            <a:r>
              <a:rPr lang="ru-RU" dirty="0" err="1"/>
              <a:t>даними</a:t>
            </a:r>
            <a:r>
              <a:rPr lang="ru-RU" dirty="0"/>
              <a:t> на </a:t>
            </a:r>
            <a:r>
              <a:rPr lang="ru-RU" dirty="0" err="1"/>
              <a:t>кінець</a:t>
            </a:r>
            <a:r>
              <a:rPr lang="ru-RU" dirty="0"/>
              <a:t> 2017 року, </a:t>
            </a:r>
            <a:r>
              <a:rPr lang="ru-RU" dirty="0" err="1"/>
              <a:t>Міжбанківське</a:t>
            </a:r>
            <a:r>
              <a:rPr lang="ru-RU" dirty="0"/>
              <a:t> </a:t>
            </a:r>
            <a:r>
              <a:rPr lang="ru-RU" dirty="0" err="1"/>
              <a:t>об'єднання</a:t>
            </a:r>
            <a:r>
              <a:rPr lang="ru-RU" dirty="0"/>
              <a:t> </a:t>
            </a:r>
            <a:r>
              <a:rPr lang="ru-RU" dirty="0" err="1"/>
              <a:t>надало</a:t>
            </a:r>
            <a:r>
              <a:rPr lang="ru-RU" dirty="0"/>
              <a:t> $ 97,8 млрд на </a:t>
            </a:r>
            <a:r>
              <a:rPr lang="ru-RU" dirty="0" err="1"/>
              <a:t>розвиток</a:t>
            </a:r>
            <a:r>
              <a:rPr lang="ru-RU" dirty="0"/>
              <a:t> </a:t>
            </a:r>
            <a:r>
              <a:rPr lang="ru-RU" dirty="0" err="1"/>
              <a:t>проектів</a:t>
            </a:r>
            <a:r>
              <a:rPr lang="ru-RU" dirty="0"/>
              <a:t> в </a:t>
            </a:r>
            <a:r>
              <a:rPr lang="ru-RU" dirty="0" err="1"/>
              <a:t>країнах</a:t>
            </a:r>
            <a:r>
              <a:rPr lang="ru-RU" dirty="0"/>
              <a:t> ШОС.</a:t>
            </a:r>
          </a:p>
        </p:txBody>
      </p:sp>
      <p:sp>
        <p:nvSpPr>
          <p:cNvPr id="3" name="Заголовок 2"/>
          <p:cNvSpPr>
            <a:spLocks noGrp="1"/>
          </p:cNvSpPr>
          <p:nvPr>
            <p:ph type="title"/>
          </p:nvPr>
        </p:nvSpPr>
        <p:spPr/>
        <p:txBody>
          <a:bodyPr>
            <a:normAutofit fontScale="90000"/>
          </a:bodyPr>
          <a:lstStyle/>
          <a:p>
            <a:r>
              <a:rPr lang="uk-UA" dirty="0"/>
              <a:t>2. </a:t>
            </a:r>
            <a:r>
              <a:rPr lang="ru-RU" dirty="0" err="1"/>
              <a:t>Співпраця</a:t>
            </a:r>
            <a:r>
              <a:rPr lang="ru-RU" dirty="0"/>
              <a:t> в </a:t>
            </a:r>
            <a:r>
              <a:rPr lang="ru-RU" dirty="0" err="1"/>
              <a:t>економіці</a:t>
            </a:r>
            <a:r>
              <a:rPr lang="ru-RU" dirty="0"/>
              <a:t> та </a:t>
            </a:r>
            <a:r>
              <a:rPr lang="ru-RU" dirty="0" err="1"/>
              <a:t>фінансовій</a:t>
            </a:r>
            <a:r>
              <a:rPr lang="ru-RU" dirty="0"/>
              <a:t> </a:t>
            </a:r>
            <a:r>
              <a:rPr lang="ru-RU" dirty="0" err="1"/>
              <a:t>сфері</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12776"/>
            <a:ext cx="5002882" cy="2240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95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3429000"/>
            <a:ext cx="6696745" cy="2520280"/>
          </a:xfrm>
        </p:spPr>
        <p:txBody>
          <a:bodyPr>
            <a:normAutofit/>
          </a:bodyPr>
          <a:lstStyle/>
          <a:p>
            <a:r>
              <a:rPr lang="uk-UA" sz="2000" dirty="0"/>
              <a:t>Шанхайська організація співробітництва (ШОС)</a:t>
            </a:r>
          </a:p>
          <a:p>
            <a:r>
              <a:rPr lang="uk-UA" sz="2000" dirty="0"/>
              <a:t>Дата заснування: 15 червня 2001 р.</a:t>
            </a:r>
          </a:p>
          <a:p>
            <a:endParaRPr lang="uk-UA" sz="2000" dirty="0"/>
          </a:p>
          <a:p>
            <a:r>
              <a:rPr lang="uk-UA" sz="2000" dirty="0"/>
              <a:t>Попередник – «Шанхайська п</a:t>
            </a:r>
            <a:r>
              <a:rPr lang="en-US" sz="2000" dirty="0"/>
              <a:t>’</a:t>
            </a:r>
            <a:r>
              <a:rPr lang="uk-UA" sz="2000" dirty="0" err="1"/>
              <a:t>ятірка</a:t>
            </a:r>
            <a:r>
              <a:rPr lang="uk-UA" sz="2000" dirty="0"/>
              <a:t>» 1997-1998 рр.</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22" y="0"/>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389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95936" y="1484784"/>
            <a:ext cx="5256584" cy="5044015"/>
          </a:xfrm>
        </p:spPr>
        <p:txBody>
          <a:bodyPr>
            <a:normAutofit fontScale="92500" lnSpcReduction="20000"/>
          </a:bodyPr>
          <a:lstStyle/>
          <a:p>
            <a:r>
              <a:rPr lang="ru-RU" dirty="0"/>
              <a:t>16 </a:t>
            </a:r>
            <a:r>
              <a:rPr lang="ru-RU" dirty="0" err="1"/>
              <a:t>серпня</a:t>
            </a:r>
            <a:r>
              <a:rPr lang="ru-RU" dirty="0"/>
              <a:t> 2007 року на </a:t>
            </a:r>
            <a:r>
              <a:rPr lang="ru-RU" dirty="0" err="1"/>
              <a:t>зустрічі</a:t>
            </a:r>
            <a:r>
              <a:rPr lang="ru-RU" dirty="0"/>
              <a:t> глав </a:t>
            </a:r>
            <a:r>
              <a:rPr lang="ru-RU" dirty="0" err="1"/>
              <a:t>урядів</a:t>
            </a:r>
            <a:r>
              <a:rPr lang="ru-RU" dirty="0"/>
              <a:t> в </a:t>
            </a:r>
            <a:r>
              <a:rPr lang="ru-RU" dirty="0" err="1"/>
              <a:t>Бішкеку</a:t>
            </a:r>
            <a:r>
              <a:rPr lang="ru-RU" dirty="0"/>
              <a:t> </a:t>
            </a:r>
            <a:r>
              <a:rPr lang="ru-RU" dirty="0" err="1"/>
              <a:t>Росія</a:t>
            </a:r>
            <a:r>
              <a:rPr lang="ru-RU" dirty="0"/>
              <a:t> </a:t>
            </a:r>
            <a:r>
              <a:rPr lang="ru-RU" dirty="0" err="1"/>
              <a:t>запропонувала</a:t>
            </a:r>
            <a:r>
              <a:rPr lang="ru-RU" dirty="0"/>
              <a:t> </a:t>
            </a:r>
            <a:r>
              <a:rPr lang="ru-RU" dirty="0" err="1"/>
              <a:t>заснувати</a:t>
            </a:r>
            <a:r>
              <a:rPr lang="ru-RU" dirty="0"/>
              <a:t> </a:t>
            </a:r>
            <a:r>
              <a:rPr lang="ru-RU" dirty="0" err="1"/>
              <a:t>університет</a:t>
            </a:r>
            <a:r>
              <a:rPr lang="ru-RU" dirty="0"/>
              <a:t>, </a:t>
            </a:r>
            <a:r>
              <a:rPr lang="ru-RU" dirty="0" err="1"/>
              <a:t>заснований</a:t>
            </a:r>
            <a:r>
              <a:rPr lang="ru-RU" dirty="0"/>
              <a:t> на </a:t>
            </a:r>
            <a:r>
              <a:rPr lang="ru-RU" dirty="0" err="1"/>
              <a:t>мережевому</a:t>
            </a:r>
            <a:r>
              <a:rPr lang="ru-RU" dirty="0"/>
              <a:t> </a:t>
            </a:r>
            <a:r>
              <a:rPr lang="ru-RU" dirty="0" err="1"/>
              <a:t>принципі</a:t>
            </a:r>
            <a:r>
              <a:rPr lang="ru-RU" dirty="0"/>
              <a:t>. </a:t>
            </a:r>
            <a:r>
              <a:rPr lang="ru-RU" dirty="0" err="1"/>
              <a:t>Рішення</a:t>
            </a:r>
            <a:r>
              <a:rPr lang="ru-RU" dirty="0"/>
              <a:t> про </a:t>
            </a:r>
            <a:r>
              <a:rPr lang="ru-RU" dirty="0" err="1"/>
              <a:t>утворення</a:t>
            </a:r>
            <a:r>
              <a:rPr lang="ru-RU" dirty="0"/>
              <a:t> </a:t>
            </a:r>
            <a:r>
              <a:rPr lang="ru-RU" dirty="0" err="1"/>
              <a:t>Університету</a:t>
            </a:r>
            <a:r>
              <a:rPr lang="ru-RU" dirty="0"/>
              <a:t> ШОС </a:t>
            </a:r>
            <a:r>
              <a:rPr lang="ru-RU" dirty="0" err="1"/>
              <a:t>було</a:t>
            </a:r>
            <a:r>
              <a:rPr lang="ru-RU" dirty="0"/>
              <a:t> </a:t>
            </a:r>
            <a:r>
              <a:rPr lang="ru-RU" dirty="0" err="1"/>
              <a:t>прийнято</a:t>
            </a:r>
            <a:r>
              <a:rPr lang="ru-RU" dirty="0"/>
              <a:t> в 2008 </a:t>
            </a:r>
            <a:r>
              <a:rPr lang="ru-RU" dirty="0" err="1"/>
              <a:t>році</a:t>
            </a:r>
            <a:r>
              <a:rPr lang="ru-RU" dirty="0"/>
              <a:t> на </a:t>
            </a:r>
            <a:r>
              <a:rPr lang="ru-RU" dirty="0" err="1"/>
              <a:t>нараді</a:t>
            </a:r>
            <a:r>
              <a:rPr lang="ru-RU" dirty="0"/>
              <a:t> </a:t>
            </a:r>
            <a:r>
              <a:rPr lang="ru-RU" dirty="0" err="1"/>
              <a:t>міністрів</a:t>
            </a:r>
            <a:r>
              <a:rPr lang="ru-RU" dirty="0"/>
              <a:t> </a:t>
            </a:r>
            <a:r>
              <a:rPr lang="ru-RU" dirty="0" err="1"/>
              <a:t>освіти</a:t>
            </a:r>
            <a:r>
              <a:rPr lang="ru-RU" dirty="0"/>
              <a:t> </a:t>
            </a:r>
            <a:r>
              <a:rPr lang="ru-RU" dirty="0" err="1"/>
              <a:t>організації</a:t>
            </a:r>
            <a:r>
              <a:rPr lang="ru-RU" dirty="0"/>
              <a:t>. </a:t>
            </a:r>
            <a:r>
              <a:rPr lang="ru-RU" dirty="0" err="1"/>
              <a:t>Університет</a:t>
            </a:r>
            <a:r>
              <a:rPr lang="ru-RU" dirty="0"/>
              <a:t> </a:t>
            </a:r>
            <a:r>
              <a:rPr lang="ru-RU" dirty="0" err="1"/>
              <a:t>розпочав</a:t>
            </a:r>
            <a:r>
              <a:rPr lang="ru-RU" dirty="0"/>
              <a:t> свою роботу в 2010 </a:t>
            </a:r>
            <a:r>
              <a:rPr lang="ru-RU" dirty="0" err="1"/>
              <a:t>році</a:t>
            </a:r>
            <a:r>
              <a:rPr lang="ru-RU" dirty="0"/>
              <a:t> як мережа </a:t>
            </a:r>
            <a:r>
              <a:rPr lang="ru-RU" dirty="0" err="1"/>
              <a:t>вже</a:t>
            </a:r>
            <a:r>
              <a:rPr lang="ru-RU" dirty="0"/>
              <a:t> </a:t>
            </a:r>
            <a:r>
              <a:rPr lang="ru-RU" dirty="0" err="1"/>
              <a:t>існуючих</a:t>
            </a:r>
            <a:r>
              <a:rPr lang="ru-RU" dirty="0"/>
              <a:t> </a:t>
            </a:r>
            <a:r>
              <a:rPr lang="ru-RU" dirty="0" err="1"/>
              <a:t>вузів</a:t>
            </a:r>
            <a:r>
              <a:rPr lang="ru-RU" dirty="0"/>
              <a:t> в державах - членах ШОС і </a:t>
            </a:r>
            <a:r>
              <a:rPr lang="ru-RU" dirty="0" err="1"/>
              <a:t>країнах-спостерігачах</a:t>
            </a:r>
            <a:r>
              <a:rPr lang="ru-RU" dirty="0"/>
              <a:t>.</a:t>
            </a:r>
          </a:p>
        </p:txBody>
      </p:sp>
      <p:sp>
        <p:nvSpPr>
          <p:cNvPr id="3" name="Заголовок 2"/>
          <p:cNvSpPr>
            <a:spLocks noGrp="1"/>
          </p:cNvSpPr>
          <p:nvPr>
            <p:ph type="title"/>
          </p:nvPr>
        </p:nvSpPr>
        <p:spPr/>
        <p:txBody>
          <a:bodyPr>
            <a:normAutofit fontScale="90000"/>
          </a:bodyPr>
          <a:lstStyle/>
          <a:p>
            <a:r>
              <a:rPr lang="ru-RU" dirty="0"/>
              <a:t>3. </a:t>
            </a:r>
            <a:r>
              <a:rPr lang="ru-RU" dirty="0" err="1"/>
              <a:t>Співпраця</a:t>
            </a:r>
            <a:r>
              <a:rPr lang="ru-RU" dirty="0"/>
              <a:t> в </a:t>
            </a:r>
            <a:r>
              <a:rPr lang="ru-RU" dirty="0" err="1"/>
              <a:t>гуманітарній</a:t>
            </a:r>
            <a:r>
              <a:rPr lang="ru-RU" dirty="0"/>
              <a:t> </a:t>
            </a:r>
            <a:r>
              <a:rPr lang="ru-RU" dirty="0" err="1"/>
              <a:t>сфері</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695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2796396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pPr algn="ctr"/>
            <a:r>
              <a:rPr lang="uk-UA" dirty="0"/>
              <a:t>Взаємодія з іншими організаціями</a:t>
            </a:r>
            <a:endParaRPr lang="ru-RU" dirty="0"/>
          </a:p>
        </p:txBody>
      </p:sp>
    </p:spTree>
    <p:extLst>
      <p:ext uri="{BB962C8B-B14F-4D97-AF65-F5344CB8AC3E}">
        <p14:creationId xmlns:p14="http://schemas.microsoft.com/office/powerpoint/2010/main" val="3832493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ru-RU" dirty="0" err="1"/>
              <a:t>Концепція</a:t>
            </a:r>
            <a:r>
              <a:rPr lang="ru-RU" dirty="0"/>
              <a:t> </a:t>
            </a:r>
            <a:r>
              <a:rPr lang="ru-RU" dirty="0" err="1"/>
              <a:t>побудови</a:t>
            </a:r>
            <a:r>
              <a:rPr lang="ru-RU" dirty="0"/>
              <a:t> «</a:t>
            </a:r>
            <a:r>
              <a:rPr lang="ru-RU" dirty="0" err="1"/>
              <a:t>Великої</a:t>
            </a:r>
            <a:r>
              <a:rPr lang="ru-RU" dirty="0"/>
              <a:t> </a:t>
            </a:r>
            <a:r>
              <a:rPr lang="ru-RU" dirty="0" err="1"/>
              <a:t>Євразії</a:t>
            </a:r>
            <a:r>
              <a:rPr lang="ru-RU" dirty="0"/>
              <a:t>» - </a:t>
            </a:r>
            <a:r>
              <a:rPr lang="ru-RU" dirty="0" err="1"/>
              <a:t>важливий</a:t>
            </a:r>
            <a:r>
              <a:rPr lang="ru-RU" dirty="0"/>
              <a:t> </a:t>
            </a:r>
            <a:r>
              <a:rPr lang="ru-RU" dirty="0" err="1"/>
              <a:t>проєкт</a:t>
            </a:r>
            <a:r>
              <a:rPr lang="ru-RU" dirty="0"/>
              <a:t>, </a:t>
            </a:r>
            <a:r>
              <a:rPr lang="ru-RU" dirty="0" err="1"/>
              <a:t>здатний</a:t>
            </a:r>
            <a:r>
              <a:rPr lang="ru-RU" dirty="0"/>
              <a:t> </a:t>
            </a:r>
            <a:r>
              <a:rPr lang="ru-RU" dirty="0" err="1"/>
              <a:t>об'єднати</a:t>
            </a:r>
            <a:r>
              <a:rPr lang="ru-RU" dirty="0"/>
              <a:t> </a:t>
            </a:r>
            <a:r>
              <a:rPr lang="ru-RU" dirty="0" err="1"/>
              <a:t>країни</a:t>
            </a:r>
            <a:r>
              <a:rPr lang="ru-RU" dirty="0"/>
              <a:t> </a:t>
            </a:r>
            <a:r>
              <a:rPr lang="ru-RU" dirty="0" err="1"/>
              <a:t>всього</a:t>
            </a:r>
            <a:r>
              <a:rPr lang="ru-RU" dirty="0"/>
              <a:t> континенту. </a:t>
            </a:r>
            <a:r>
              <a:rPr lang="ru-RU" dirty="0" err="1"/>
              <a:t>Сьогодні</a:t>
            </a:r>
            <a:r>
              <a:rPr lang="ru-RU" dirty="0"/>
              <a:t> активно </a:t>
            </a:r>
            <a:r>
              <a:rPr lang="ru-RU" dirty="0" err="1"/>
              <a:t>ведуться</a:t>
            </a:r>
            <a:r>
              <a:rPr lang="ru-RU" dirty="0"/>
              <a:t> </a:t>
            </a:r>
            <a:r>
              <a:rPr lang="ru-RU" dirty="0" err="1"/>
              <a:t>дискусії</a:t>
            </a:r>
            <a:r>
              <a:rPr lang="ru-RU" dirty="0"/>
              <a:t> </a:t>
            </a:r>
            <a:r>
              <a:rPr lang="ru-RU" dirty="0" err="1"/>
              <a:t>щодо</a:t>
            </a:r>
            <a:r>
              <a:rPr lang="ru-RU" dirty="0"/>
              <a:t> практичного </a:t>
            </a:r>
            <a:r>
              <a:rPr lang="ru-RU" dirty="0" err="1"/>
              <a:t>побудови</a:t>
            </a:r>
            <a:r>
              <a:rPr lang="ru-RU" dirty="0"/>
              <a:t> </a:t>
            </a:r>
            <a:r>
              <a:rPr lang="ru-RU" dirty="0" err="1"/>
              <a:t>концепції</a:t>
            </a:r>
            <a:r>
              <a:rPr lang="ru-RU" dirty="0"/>
              <a:t>. </a:t>
            </a:r>
            <a:r>
              <a:rPr lang="ru-RU" dirty="0" err="1"/>
              <a:t>Євразійський</a:t>
            </a:r>
            <a:r>
              <a:rPr lang="ru-RU" dirty="0"/>
              <a:t> </a:t>
            </a:r>
            <a:r>
              <a:rPr lang="ru-RU" dirty="0" err="1"/>
              <a:t>економічний</a:t>
            </a:r>
            <a:r>
              <a:rPr lang="ru-RU" dirty="0"/>
              <a:t> союз, </a:t>
            </a:r>
            <a:r>
              <a:rPr lang="ru-RU" dirty="0" err="1"/>
              <a:t>мегапроект</a:t>
            </a:r>
            <a:r>
              <a:rPr lang="ru-RU" dirty="0"/>
              <a:t> «Один пояс - один шлях», </a:t>
            </a:r>
            <a:r>
              <a:rPr lang="ru-RU" dirty="0" err="1"/>
              <a:t>довготривалі</a:t>
            </a:r>
            <a:r>
              <a:rPr lang="ru-RU" dirty="0"/>
              <a:t> </a:t>
            </a:r>
            <a:r>
              <a:rPr lang="ru-RU" dirty="0" err="1"/>
              <a:t>програми</a:t>
            </a:r>
            <a:r>
              <a:rPr lang="ru-RU" dirty="0"/>
              <a:t> </a:t>
            </a:r>
            <a:r>
              <a:rPr lang="ru-RU" dirty="0" err="1"/>
              <a:t>господарського</a:t>
            </a:r>
            <a:r>
              <a:rPr lang="ru-RU" dirty="0"/>
              <a:t> </a:t>
            </a:r>
            <a:r>
              <a:rPr lang="ru-RU" dirty="0" err="1"/>
              <a:t>розвитку</a:t>
            </a:r>
            <a:r>
              <a:rPr lang="ru-RU" dirty="0"/>
              <a:t> </a:t>
            </a:r>
            <a:r>
              <a:rPr lang="ru-RU" dirty="0" err="1"/>
              <a:t>країн-учасниць</a:t>
            </a:r>
            <a:r>
              <a:rPr lang="ru-RU" dirty="0"/>
              <a:t> ШОС і т.д., </a:t>
            </a:r>
            <a:r>
              <a:rPr lang="ru-RU" dirty="0" err="1"/>
              <a:t>вимагають</a:t>
            </a:r>
            <a:r>
              <a:rPr lang="ru-RU" dirty="0"/>
              <a:t> </a:t>
            </a:r>
            <a:r>
              <a:rPr lang="ru-RU" dirty="0" err="1"/>
              <a:t>забезпечення</a:t>
            </a:r>
            <a:r>
              <a:rPr lang="ru-RU" dirty="0"/>
              <a:t> </a:t>
            </a:r>
            <a:r>
              <a:rPr lang="ru-RU" dirty="0" err="1"/>
              <a:t>їх</a:t>
            </a:r>
            <a:r>
              <a:rPr lang="ru-RU" dirty="0"/>
              <a:t> </a:t>
            </a:r>
            <a:r>
              <a:rPr lang="ru-RU" dirty="0" err="1"/>
              <a:t>пов'язаності</a:t>
            </a:r>
            <a:r>
              <a:rPr lang="ru-RU" dirty="0"/>
              <a:t> на </a:t>
            </a:r>
            <a:r>
              <a:rPr lang="ru-RU" dirty="0" err="1"/>
              <a:t>базі</a:t>
            </a:r>
            <a:r>
              <a:rPr lang="ru-RU" dirty="0"/>
              <a:t> </a:t>
            </a:r>
            <a:r>
              <a:rPr lang="ru-RU" dirty="0" err="1"/>
              <a:t>врахування</a:t>
            </a:r>
            <a:r>
              <a:rPr lang="ru-RU" dirty="0"/>
              <a:t> </a:t>
            </a:r>
            <a:r>
              <a:rPr lang="ru-RU" dirty="0" err="1"/>
              <a:t>інтересів</a:t>
            </a:r>
            <a:r>
              <a:rPr lang="ru-RU" dirty="0"/>
              <a:t> кожного з </a:t>
            </a:r>
            <a:r>
              <a:rPr lang="ru-RU" dirty="0" err="1"/>
              <a:t>учасників</a:t>
            </a:r>
            <a:r>
              <a:rPr lang="ru-RU" dirty="0"/>
              <a:t> </a:t>
            </a:r>
            <a:r>
              <a:rPr lang="ru-RU" dirty="0" err="1"/>
              <a:t>трансрегіональних</a:t>
            </a:r>
            <a:r>
              <a:rPr lang="ru-RU" dirty="0"/>
              <a:t> </a:t>
            </a:r>
            <a:r>
              <a:rPr lang="ru-RU" dirty="0" err="1"/>
              <a:t>процесів</a:t>
            </a:r>
            <a:r>
              <a:rPr lang="ru-RU" dirty="0"/>
              <a:t>. </a:t>
            </a:r>
            <a:r>
              <a:rPr lang="ru-RU" dirty="0" err="1"/>
              <a:t>Найбільш</a:t>
            </a:r>
            <a:r>
              <a:rPr lang="ru-RU" dirty="0"/>
              <a:t> </a:t>
            </a:r>
            <a:r>
              <a:rPr lang="ru-RU" dirty="0" err="1"/>
              <a:t>серйозним</a:t>
            </a:r>
            <a:r>
              <a:rPr lang="ru-RU" dirty="0"/>
              <a:t> претендентом на роль </a:t>
            </a:r>
            <a:r>
              <a:rPr lang="ru-RU" dirty="0" err="1"/>
              <a:t>міжнародної</a:t>
            </a:r>
            <a:r>
              <a:rPr lang="ru-RU" dirty="0"/>
              <a:t> </a:t>
            </a:r>
            <a:r>
              <a:rPr lang="ru-RU" dirty="0" err="1"/>
              <a:t>організації</a:t>
            </a:r>
            <a:r>
              <a:rPr lang="ru-RU" dirty="0"/>
              <a:t>, </a:t>
            </a:r>
            <a:r>
              <a:rPr lang="ru-RU" dirty="0" err="1"/>
              <a:t>здатної</a:t>
            </a:r>
            <a:r>
              <a:rPr lang="ru-RU" dirty="0"/>
              <a:t> </a:t>
            </a:r>
            <a:r>
              <a:rPr lang="ru-RU" dirty="0" err="1"/>
              <a:t>упорядкувати</a:t>
            </a:r>
            <a:r>
              <a:rPr lang="ru-RU" dirty="0"/>
              <a:t> </a:t>
            </a:r>
            <a:r>
              <a:rPr lang="ru-RU" dirty="0" err="1"/>
              <a:t>становлення</a:t>
            </a:r>
            <a:r>
              <a:rPr lang="ru-RU" dirty="0"/>
              <a:t> </a:t>
            </a:r>
            <a:r>
              <a:rPr lang="ru-RU" dirty="0" err="1"/>
              <a:t>Великої</a:t>
            </a:r>
            <a:r>
              <a:rPr lang="ru-RU" dirty="0"/>
              <a:t> </a:t>
            </a:r>
            <a:r>
              <a:rPr lang="ru-RU" dirty="0" err="1"/>
              <a:t>Євразії</a:t>
            </a:r>
            <a:r>
              <a:rPr lang="ru-RU" dirty="0"/>
              <a:t>, </a:t>
            </a:r>
            <a:r>
              <a:rPr lang="ru-RU" dirty="0" err="1"/>
              <a:t>багатьма</a:t>
            </a:r>
            <a:r>
              <a:rPr lang="ru-RU" dirty="0"/>
              <a:t> </a:t>
            </a:r>
            <a:r>
              <a:rPr lang="ru-RU" dirty="0" err="1"/>
              <a:t>експертами</a:t>
            </a:r>
            <a:r>
              <a:rPr lang="ru-RU" dirty="0"/>
              <a:t> </a:t>
            </a:r>
            <a:r>
              <a:rPr lang="ru-RU" dirty="0" err="1"/>
              <a:t>вважається</a:t>
            </a:r>
            <a:r>
              <a:rPr lang="ru-RU" dirty="0"/>
              <a:t> </a:t>
            </a:r>
            <a:r>
              <a:rPr lang="ru-RU" dirty="0" err="1"/>
              <a:t>Шанхайська</a:t>
            </a:r>
            <a:r>
              <a:rPr lang="ru-RU" dirty="0"/>
              <a:t> </a:t>
            </a:r>
            <a:r>
              <a:rPr lang="ru-RU" dirty="0" err="1"/>
              <a:t>організація</a:t>
            </a:r>
            <a:r>
              <a:rPr lang="ru-RU" dirty="0"/>
              <a:t> </a:t>
            </a:r>
            <a:r>
              <a:rPr lang="ru-RU" dirty="0" err="1"/>
              <a:t>співробітництва</a:t>
            </a:r>
            <a:r>
              <a:rPr lang="ru-RU" dirty="0"/>
              <a:t>.</a:t>
            </a:r>
          </a:p>
        </p:txBody>
      </p:sp>
      <p:sp>
        <p:nvSpPr>
          <p:cNvPr id="3" name="Заголовок 2"/>
          <p:cNvSpPr>
            <a:spLocks noGrp="1"/>
          </p:cNvSpPr>
          <p:nvPr>
            <p:ph type="title"/>
          </p:nvPr>
        </p:nvSpPr>
        <p:spPr/>
        <p:txBody>
          <a:bodyPr/>
          <a:lstStyle/>
          <a:p>
            <a:r>
              <a:rPr lang="uk-UA" dirty="0"/>
              <a:t>Вплив в Євразійському регіоні</a:t>
            </a:r>
            <a:endParaRPr lang="ru-RU" dirty="0"/>
          </a:p>
        </p:txBody>
      </p:sp>
    </p:spTree>
    <p:extLst>
      <p:ext uri="{BB962C8B-B14F-4D97-AF65-F5344CB8AC3E}">
        <p14:creationId xmlns:p14="http://schemas.microsoft.com/office/powerpoint/2010/main" val="66494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8"/>
            <a:ext cx="8435280" cy="5116024"/>
          </a:xfrm>
        </p:spPr>
        <p:txBody>
          <a:bodyPr>
            <a:noAutofit/>
          </a:bodyPr>
          <a:lstStyle/>
          <a:p>
            <a:r>
              <a:rPr lang="uk-UA" sz="1600" dirty="0"/>
              <a:t>Загалом ставлення США до Шанхайської Організації Співробітництва поступово змінювалося: від пасивного спостереження за її діяльністю до активної зацікавленості. В даний час серед західних дослідників поширена думка, що ШОС має антиамериканську спрямованість і створена на противагу блокам США і західних країн.</a:t>
            </a:r>
          </a:p>
          <a:p>
            <a:r>
              <a:rPr lang="uk-UA" sz="1600" dirty="0"/>
              <a:t>Початкове ставлення США до ШОС характеризувалося пасивністю, майже мінімальним реагуванням на її розвиток. США розглядали на той момент ще «шанхайську п'ятірку» як структуру, діяльність якої не становила жодної загрози його інтересам, а навпаки свідчила про зниження ролі Москви в Середній Азії внаслідок появи там нового великого гравця — Китаю. Крім того, початкові цілі створення організації відповідали цілям США у регіоні. Вашингтон привітав будь-які кроки, спрямовані на ослаблення загрози ісламського екстремізму, зниження конфліктного потенціалу та досягнення стабільності в Середній Азії. Тому на офіційному рівні США не надавали «шанхайській п'ятірці» особливої уваги. Але вже наприкінці 1990-х багато аналітиків висловлювали стурбованість з приводу зближення Росії та КНР, звинувачуючи Президента Білла Клінтона, що він недооцінив усю небезпеку укладання договорів та постачання зброї до Китаю.</a:t>
            </a:r>
          </a:p>
        </p:txBody>
      </p:sp>
      <p:sp>
        <p:nvSpPr>
          <p:cNvPr id="3" name="Заголовок 2"/>
          <p:cNvSpPr>
            <a:spLocks noGrp="1"/>
          </p:cNvSpPr>
          <p:nvPr>
            <p:ph type="title"/>
          </p:nvPr>
        </p:nvSpPr>
        <p:spPr/>
        <p:txBody>
          <a:bodyPr>
            <a:normAutofit/>
          </a:bodyPr>
          <a:lstStyle/>
          <a:p>
            <a:r>
              <a:rPr lang="uk-UA" dirty="0"/>
              <a:t>Ставлення США</a:t>
            </a:r>
          </a:p>
        </p:txBody>
      </p:sp>
    </p:spTree>
    <p:extLst>
      <p:ext uri="{BB962C8B-B14F-4D97-AF65-F5344CB8AC3E}">
        <p14:creationId xmlns:p14="http://schemas.microsoft.com/office/powerpoint/2010/main" val="1422051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24744"/>
            <a:ext cx="8507288" cy="5472608"/>
          </a:xfrm>
        </p:spPr>
        <p:txBody>
          <a:bodyPr>
            <a:normAutofit fontScale="62500" lnSpcReduction="20000"/>
          </a:bodyPr>
          <a:lstStyle/>
          <a:p>
            <a:r>
              <a:rPr lang="uk-UA" dirty="0"/>
              <a:t>Прагнення Токіо до інтеграції в центрально-азіатському регіоні наочно виявилося 5 грудня 2006 року під час засідання круглого столу, проведеного Казахстанським інститутом системних досліджень при уряді Казахстану спільно з японським фондом </a:t>
            </a:r>
            <a:r>
              <a:rPr lang="uk-UA" dirty="0" err="1"/>
              <a:t>Сасакава</a:t>
            </a:r>
            <a:r>
              <a:rPr lang="uk-UA" dirty="0"/>
              <a:t> на тему «</a:t>
            </a:r>
            <a:r>
              <a:rPr lang="uk-UA" dirty="0" err="1"/>
              <a:t>Казахстансько</a:t>
            </a:r>
            <a:r>
              <a:rPr lang="uk-UA" dirty="0"/>
              <a:t>-японське співробітництво». На думку японського вченого </a:t>
            </a:r>
            <a:r>
              <a:rPr lang="uk-UA" dirty="0" err="1"/>
              <a:t>Акіхіро</a:t>
            </a:r>
            <a:r>
              <a:rPr lang="uk-UA" dirty="0"/>
              <a:t> </a:t>
            </a:r>
            <a:r>
              <a:rPr lang="uk-UA" dirty="0" err="1"/>
              <a:t>Івасіта</a:t>
            </a:r>
            <a:r>
              <a:rPr lang="uk-UA" dirty="0"/>
              <a:t> із Центру слов'янських досліджень університету Хоккайдо, ШОС спочатку відрізняється від блоків зразка «холодної війни», проте «організації необхідно позбутися негативного ставлення до себе, яке посилюється на Заході». На думку професора, це можливо за рахунок запрошення до ШОС нових членів розвинених країн. З цією метою </a:t>
            </a:r>
            <a:r>
              <a:rPr lang="uk-UA" dirty="0" err="1"/>
              <a:t>Івасіта</a:t>
            </a:r>
            <a:r>
              <a:rPr lang="uk-UA" dirty="0"/>
              <a:t> запропонував використання статусу «партнера з діалогу» (такий статус надано у 2009 році Білорусії та Шрі-Ланці).</a:t>
            </a:r>
          </a:p>
          <a:p>
            <a:endParaRPr lang="uk-UA" dirty="0"/>
          </a:p>
          <a:p>
            <a:r>
              <a:rPr lang="uk-UA" dirty="0"/>
              <a:t>І все-таки на даний момент впливу та рівня участі Японії у регіональних справах Центральної Азії явно недостатньо, щоб стало можливим створення нової міжнародної організації у регіоні. Це вимагало б від лідерів </a:t>
            </a:r>
            <a:r>
              <a:rPr lang="uk-UA" dirty="0" err="1"/>
              <a:t>центральноазійських</a:t>
            </a:r>
            <a:r>
              <a:rPr lang="uk-UA" dirty="0"/>
              <a:t> держав політичного рішення, яке суперечило б їхнім політичним зобов'язанням, взятим у рамках уже існуючих організацій, таких як </a:t>
            </a:r>
            <a:r>
              <a:rPr lang="uk-UA" dirty="0" err="1"/>
              <a:t>ЄврАзЕС</a:t>
            </a:r>
            <a:r>
              <a:rPr lang="uk-UA" dirty="0"/>
              <a:t> та насамперед ШОС. До того ж малоймовірно, що задля досягнення власних цілей Японія, головне завдання якої на геостратегічному рівні полягає у стримуванні впливу КНР і Росії в Південно-Східній Азії, піде на відкриту конфронтацію, швидше, «країна сонця, що сходить», продовжить шукати своє місце в рамках. тристороннього формату співробітництва.</a:t>
            </a:r>
          </a:p>
        </p:txBody>
      </p:sp>
      <p:sp>
        <p:nvSpPr>
          <p:cNvPr id="3" name="Заголовок 2"/>
          <p:cNvSpPr>
            <a:spLocks noGrp="1"/>
          </p:cNvSpPr>
          <p:nvPr>
            <p:ph type="title"/>
          </p:nvPr>
        </p:nvSpPr>
        <p:spPr/>
        <p:txBody>
          <a:bodyPr/>
          <a:lstStyle/>
          <a:p>
            <a:r>
              <a:rPr lang="uk-UA" dirty="0"/>
              <a:t>Вплив Японії в регіоні</a:t>
            </a:r>
          </a:p>
        </p:txBody>
      </p:sp>
    </p:spTree>
    <p:extLst>
      <p:ext uri="{BB962C8B-B14F-4D97-AF65-F5344CB8AC3E}">
        <p14:creationId xmlns:p14="http://schemas.microsoft.com/office/powerpoint/2010/main" val="315891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uk-UA" dirty="0"/>
              <a:t>Формат ШОС+ було ініційовано партією «Єдина Росія» у жовтні 2020 року. Цей формат включає міжпартійну взаємодію не лише країн Шанхайської організації співробітництва (членів, спостерігачів, кандидатів), а також країн СНД та БРІКС.</a:t>
            </a:r>
          </a:p>
          <a:p>
            <a:endParaRPr lang="uk-UA" dirty="0"/>
          </a:p>
          <a:p>
            <a:r>
              <a:rPr lang="uk-UA" dirty="0"/>
              <a:t>Вперше було використано під час проведення міжнародного міжпартійного форуму ШОС+ «Економіка людям» 22—23 жовтня 2020р. У форумі взяли участь спікери з 25 країн, зокрема голова партії «Єдина Росія» Дмитро Медведєв, міністри країн ШОС, президент Сербії Олександр </a:t>
            </a:r>
            <a:r>
              <a:rPr lang="uk-UA" dirty="0" err="1"/>
              <a:t>Вучич</a:t>
            </a:r>
            <a:r>
              <a:rPr lang="uk-UA" dirty="0"/>
              <a:t>, посли та дипломати країн СНД та БРІКС.</a:t>
            </a:r>
          </a:p>
        </p:txBody>
      </p:sp>
      <p:sp>
        <p:nvSpPr>
          <p:cNvPr id="3" name="Заголовок 2"/>
          <p:cNvSpPr>
            <a:spLocks noGrp="1"/>
          </p:cNvSpPr>
          <p:nvPr>
            <p:ph type="title"/>
          </p:nvPr>
        </p:nvSpPr>
        <p:spPr/>
        <p:txBody>
          <a:bodyPr>
            <a:normAutofit/>
          </a:bodyPr>
          <a:lstStyle/>
          <a:p>
            <a:r>
              <a:rPr lang="uk-UA" dirty="0"/>
              <a:t>ШОС+</a:t>
            </a:r>
          </a:p>
        </p:txBody>
      </p:sp>
    </p:spTree>
    <p:extLst>
      <p:ext uri="{BB962C8B-B14F-4D97-AF65-F5344CB8AC3E}">
        <p14:creationId xmlns:p14="http://schemas.microsoft.com/office/powerpoint/2010/main" val="1740269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err="1"/>
              <a:t>Депутати</a:t>
            </a:r>
            <a:r>
              <a:rPr lang="ru-RU" dirty="0"/>
              <a:t> парламенту </a:t>
            </a:r>
            <a:r>
              <a:rPr lang="ru-RU" dirty="0" err="1"/>
              <a:t>Ірану</a:t>
            </a:r>
            <a:r>
              <a:rPr lang="ru-RU" dirty="0"/>
              <a:t> на </a:t>
            </a:r>
            <a:r>
              <a:rPr lang="ru-RU" dirty="0" err="1"/>
              <a:t>засіданні</a:t>
            </a:r>
            <a:r>
              <a:rPr lang="ru-RU" dirty="0"/>
              <a:t> 27 листопада 2022 року </a:t>
            </a:r>
            <a:r>
              <a:rPr lang="ru-RU" dirty="0" err="1"/>
              <a:t>підтримали</a:t>
            </a:r>
            <a:r>
              <a:rPr lang="ru-RU" dirty="0"/>
              <a:t> </a:t>
            </a:r>
            <a:r>
              <a:rPr lang="ru-RU" dirty="0" err="1"/>
              <a:t>законопроєкт</a:t>
            </a:r>
            <a:r>
              <a:rPr lang="ru-RU" dirty="0"/>
              <a:t> про </a:t>
            </a:r>
            <a:r>
              <a:rPr lang="ru-RU" dirty="0" err="1"/>
              <a:t>вступ</a:t>
            </a:r>
            <a:r>
              <a:rPr lang="ru-RU" dirty="0"/>
              <a:t> </a:t>
            </a:r>
            <a:r>
              <a:rPr lang="ru-RU" dirty="0" err="1"/>
              <a:t>Ісламської</a:t>
            </a:r>
            <a:r>
              <a:rPr lang="ru-RU" dirty="0"/>
              <a:t> </a:t>
            </a:r>
            <a:r>
              <a:rPr lang="ru-RU" dirty="0" err="1"/>
              <a:t>Республіки</a:t>
            </a:r>
            <a:r>
              <a:rPr lang="ru-RU" dirty="0"/>
              <a:t> до </a:t>
            </a:r>
            <a:r>
              <a:rPr lang="ru-RU" dirty="0" err="1"/>
              <a:t>Шанхайської</a:t>
            </a:r>
            <a:r>
              <a:rPr lang="ru-RU" dirty="0"/>
              <a:t> </a:t>
            </a:r>
            <a:r>
              <a:rPr lang="ru-RU" dirty="0" err="1"/>
              <a:t>організації</a:t>
            </a:r>
            <a:r>
              <a:rPr lang="ru-RU" dirty="0"/>
              <a:t> </a:t>
            </a:r>
            <a:r>
              <a:rPr lang="ru-RU" dirty="0" err="1"/>
              <a:t>співробітництва</a:t>
            </a:r>
            <a:r>
              <a:rPr lang="ru-RU" dirty="0"/>
              <a:t> (ШОС).</a:t>
            </a:r>
          </a:p>
          <a:p>
            <a:endParaRPr lang="uk-UA" dirty="0"/>
          </a:p>
        </p:txBody>
      </p:sp>
      <p:sp>
        <p:nvSpPr>
          <p:cNvPr id="3" name="Заголовок 2"/>
          <p:cNvSpPr>
            <a:spLocks noGrp="1"/>
          </p:cNvSpPr>
          <p:nvPr>
            <p:ph type="title"/>
          </p:nvPr>
        </p:nvSpPr>
        <p:spPr/>
        <p:txBody>
          <a:bodyPr/>
          <a:lstStyle/>
          <a:p>
            <a:r>
              <a:rPr lang="uk-UA"/>
              <a:t>Розширення ШОС</a:t>
            </a:r>
            <a:endParaRPr lang="uk-UA" dirty="0"/>
          </a:p>
        </p:txBody>
      </p:sp>
      <p:pic>
        <p:nvPicPr>
          <p:cNvPr id="1026" name="Picture 2" descr="Шанхайська організація співробітництва прийме Іран - що таке ШОС, як  пройшла зустріч Сі Цзіньпіна і путіна - Телегра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1440" y="3789040"/>
            <a:ext cx="4545360" cy="2556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9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052736"/>
            <a:ext cx="8229600" cy="2232248"/>
          </a:xfrm>
        </p:spPr>
        <p:txBody>
          <a:bodyPr/>
          <a:lstStyle/>
          <a:p>
            <a:r>
              <a:rPr lang="uk-UA" dirty="0"/>
              <a:t>ДЯКУЮ ЗА УВАГУ!</a:t>
            </a: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9992" y="2204864"/>
            <a:ext cx="4525962" cy="4525962"/>
          </a:xfrm>
        </p:spPr>
      </p:pic>
    </p:spTree>
    <p:extLst>
      <p:ext uri="{BB962C8B-B14F-4D97-AF65-F5344CB8AC3E}">
        <p14:creationId xmlns:p14="http://schemas.microsoft.com/office/powerpoint/2010/main" val="1304834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err="1"/>
              <a:t>Загальна</a:t>
            </a:r>
            <a:r>
              <a:rPr lang="ru-RU" dirty="0"/>
              <a:t> </a:t>
            </a:r>
            <a:r>
              <a:rPr lang="ru-RU" dirty="0" err="1"/>
              <a:t>площа</a:t>
            </a:r>
            <a:r>
              <a:rPr lang="ru-RU" dirty="0"/>
              <a:t> держав-</a:t>
            </a:r>
            <a:r>
              <a:rPr lang="ru-RU" dirty="0" err="1"/>
              <a:t>членів</a:t>
            </a:r>
            <a:r>
              <a:rPr lang="ru-RU" dirty="0"/>
              <a:t> ШОС: - 30 млн. 189 тис. км² (3/5 </a:t>
            </a:r>
            <a:r>
              <a:rPr lang="ru-RU" dirty="0" err="1"/>
              <a:t>площі</a:t>
            </a:r>
            <a:r>
              <a:rPr lang="ru-RU" dirty="0"/>
              <a:t> </a:t>
            </a:r>
            <a:r>
              <a:rPr lang="ru-RU" dirty="0" err="1"/>
              <a:t>Євразії</a:t>
            </a:r>
            <a:r>
              <a:rPr lang="ru-RU" dirty="0"/>
              <a:t>).</a:t>
            </a:r>
          </a:p>
          <a:p>
            <a:r>
              <a:rPr lang="ru-RU" dirty="0" err="1"/>
              <a:t>Населення</a:t>
            </a:r>
            <a:r>
              <a:rPr lang="ru-RU" dirty="0"/>
              <a:t> - 1,481 млрд </a:t>
            </a:r>
            <a:r>
              <a:rPr lang="ru-RU" dirty="0" err="1"/>
              <a:t>осіб</a:t>
            </a:r>
            <a:r>
              <a:rPr lang="ru-RU" dirty="0"/>
              <a:t> (</a:t>
            </a:r>
            <a:r>
              <a:rPr lang="ru-RU" dirty="0" err="1"/>
              <a:t>чверть</a:t>
            </a:r>
            <a:r>
              <a:rPr lang="ru-RU" dirty="0"/>
              <a:t> </a:t>
            </a:r>
            <a:r>
              <a:rPr lang="ru-RU" dirty="0" err="1"/>
              <a:t>усього</a:t>
            </a:r>
            <a:r>
              <a:rPr lang="ru-RU" dirty="0"/>
              <a:t> </a:t>
            </a:r>
            <a:r>
              <a:rPr lang="ru-RU" dirty="0" err="1"/>
              <a:t>населення</a:t>
            </a:r>
            <a:r>
              <a:rPr lang="ru-RU" dirty="0"/>
              <a:t> </a:t>
            </a:r>
            <a:r>
              <a:rPr lang="ru-RU" dirty="0" err="1"/>
              <a:t>земної</a:t>
            </a:r>
            <a:r>
              <a:rPr lang="ru-RU" dirty="0"/>
              <a:t> </a:t>
            </a:r>
            <a:r>
              <a:rPr lang="ru-RU" dirty="0" err="1"/>
              <a:t>кулі</a:t>
            </a:r>
            <a:r>
              <a:rPr lang="ru-RU" dirty="0"/>
              <a:t>) </a:t>
            </a:r>
          </a:p>
          <a:p>
            <a:r>
              <a:rPr lang="ru-RU" dirty="0" err="1"/>
              <a:t>Економічний</a:t>
            </a:r>
            <a:r>
              <a:rPr lang="ru-RU" dirty="0"/>
              <a:t> </a:t>
            </a:r>
            <a:r>
              <a:rPr lang="ru-RU" dirty="0" err="1"/>
              <a:t>потенціал</a:t>
            </a:r>
            <a:r>
              <a:rPr lang="ru-RU" dirty="0"/>
              <a:t>: </a:t>
            </a:r>
            <a:r>
              <a:rPr lang="ru-RU" dirty="0" err="1"/>
              <a:t>найбільш</a:t>
            </a:r>
            <a:r>
              <a:rPr lang="ru-RU" dirty="0"/>
              <a:t> </a:t>
            </a:r>
            <a:r>
              <a:rPr lang="ru-RU" dirty="0" err="1"/>
              <a:t>могутня</a:t>
            </a:r>
            <a:r>
              <a:rPr lang="ru-RU" dirty="0"/>
              <a:t> і </a:t>
            </a:r>
            <a:r>
              <a:rPr lang="ru-RU" dirty="0" err="1"/>
              <a:t>динамічна</a:t>
            </a:r>
            <a:r>
              <a:rPr lang="ru-RU" dirty="0"/>
              <a:t> </a:t>
            </a:r>
            <a:r>
              <a:rPr lang="ru-RU" dirty="0" err="1"/>
              <a:t>після</a:t>
            </a:r>
            <a:r>
              <a:rPr lang="ru-RU" dirty="0"/>
              <a:t> США та ЄС </a:t>
            </a:r>
            <a:r>
              <a:rPr lang="ru-RU" b="1" dirty="0" err="1"/>
              <a:t>китайська</a:t>
            </a:r>
            <a:r>
              <a:rPr lang="ru-RU" b="1" dirty="0"/>
              <a:t> </a:t>
            </a:r>
            <a:r>
              <a:rPr lang="ru-RU" b="1" dirty="0" err="1"/>
              <a:t>економіка</a:t>
            </a:r>
            <a:r>
              <a:rPr lang="ru-RU" b="1" dirty="0"/>
              <a:t>.</a:t>
            </a:r>
          </a:p>
        </p:txBody>
      </p:sp>
      <p:sp>
        <p:nvSpPr>
          <p:cNvPr id="3" name="Заголовок 2"/>
          <p:cNvSpPr>
            <a:spLocks noGrp="1"/>
          </p:cNvSpPr>
          <p:nvPr>
            <p:ph type="title"/>
          </p:nvPr>
        </p:nvSpPr>
        <p:spPr/>
        <p:txBody>
          <a:bodyPr/>
          <a:lstStyle/>
          <a:p>
            <a:r>
              <a:rPr lang="ru-RU" dirty="0" err="1"/>
              <a:t>Основні</a:t>
            </a:r>
            <a:r>
              <a:rPr lang="ru-RU" dirty="0"/>
              <a:t> </a:t>
            </a:r>
            <a:r>
              <a:rPr lang="ru-RU" dirty="0" err="1"/>
              <a:t>показники</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221088"/>
            <a:ext cx="2420888" cy="2420888"/>
          </a:xfrm>
          <a:prstGeom prst="rect">
            <a:avLst/>
          </a:prstGeom>
        </p:spPr>
      </p:pic>
    </p:spTree>
    <p:extLst>
      <p:ext uri="{BB962C8B-B14F-4D97-AF65-F5344CB8AC3E}">
        <p14:creationId xmlns:p14="http://schemas.microsoft.com/office/powerpoint/2010/main" val="352756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992" y="1481328"/>
            <a:ext cx="4186808" cy="5044016"/>
          </a:xfrm>
        </p:spPr>
        <p:txBody>
          <a:bodyPr>
            <a:normAutofit fontScale="92500" lnSpcReduction="10000"/>
          </a:bodyPr>
          <a:lstStyle/>
          <a:p>
            <a:r>
              <a:rPr lang="ru-RU" sz="2000" dirty="0" err="1"/>
              <a:t>Символіка</a:t>
            </a:r>
            <a:r>
              <a:rPr lang="ru-RU" sz="2000" dirty="0"/>
              <a:t> ШОС </a:t>
            </a:r>
            <a:r>
              <a:rPr lang="ru-RU" sz="2000" dirty="0" err="1"/>
              <a:t>включає</a:t>
            </a:r>
            <a:r>
              <a:rPr lang="ru-RU" sz="2000" dirty="0"/>
              <a:t> </a:t>
            </a:r>
            <a:r>
              <a:rPr lang="ru-RU" sz="2000" dirty="0" err="1"/>
              <a:t>білий</a:t>
            </a:r>
            <a:r>
              <a:rPr lang="ru-RU" sz="2000" dirty="0"/>
              <a:t> прапор </a:t>
            </a:r>
            <a:r>
              <a:rPr lang="ru-RU" sz="2000" dirty="0" err="1"/>
              <a:t>із</a:t>
            </a:r>
            <a:r>
              <a:rPr lang="ru-RU" sz="2000" dirty="0"/>
              <a:t> </a:t>
            </a:r>
            <a:r>
              <a:rPr lang="ru-RU" sz="2000" dirty="0" err="1"/>
              <a:t>зображенням</a:t>
            </a:r>
            <a:r>
              <a:rPr lang="ru-RU" sz="2000" dirty="0"/>
              <a:t> у </a:t>
            </a:r>
            <a:r>
              <a:rPr lang="ru-RU" sz="2000" dirty="0" err="1"/>
              <a:t>центрі</a:t>
            </a:r>
            <a:r>
              <a:rPr lang="ru-RU" sz="2000" dirty="0"/>
              <a:t> </a:t>
            </a:r>
            <a:r>
              <a:rPr lang="ru-RU" sz="2000" dirty="0" err="1"/>
              <a:t>емблеми</a:t>
            </a:r>
            <a:r>
              <a:rPr lang="ru-RU" sz="2000" dirty="0"/>
              <a:t> </a:t>
            </a:r>
            <a:r>
              <a:rPr lang="ru-RU" sz="2000" dirty="0" err="1"/>
              <a:t>організації</a:t>
            </a:r>
            <a:r>
              <a:rPr lang="ru-RU" sz="2000" dirty="0"/>
              <a:t>.</a:t>
            </a:r>
          </a:p>
          <a:p>
            <a:r>
              <a:rPr lang="ru-RU" sz="2000" dirty="0"/>
              <a:t>На </a:t>
            </a:r>
            <a:r>
              <a:rPr lang="ru-RU" sz="2000" dirty="0" err="1"/>
              <a:t>емблемі</a:t>
            </a:r>
            <a:r>
              <a:rPr lang="ru-RU" sz="2000" dirty="0"/>
              <a:t> в </a:t>
            </a:r>
            <a:r>
              <a:rPr lang="ru-RU" sz="2000" dirty="0" err="1"/>
              <a:t>центрі</a:t>
            </a:r>
            <a:r>
              <a:rPr lang="ru-RU" sz="2000" dirty="0"/>
              <a:t> — </a:t>
            </a:r>
            <a:r>
              <a:rPr lang="ru-RU" sz="2000" dirty="0" err="1"/>
              <a:t>символічне</a:t>
            </a:r>
            <a:r>
              <a:rPr lang="ru-RU" sz="2000" dirty="0"/>
              <a:t> </a:t>
            </a:r>
            <a:r>
              <a:rPr lang="ru-RU" sz="2000" dirty="0" err="1"/>
              <a:t>зображення</a:t>
            </a:r>
            <a:r>
              <a:rPr lang="ru-RU" sz="2000" dirty="0"/>
              <a:t> </a:t>
            </a:r>
            <a:r>
              <a:rPr lang="ru-RU" sz="2000" dirty="0" err="1"/>
              <a:t>Східної</a:t>
            </a:r>
            <a:r>
              <a:rPr lang="ru-RU" sz="2000" dirty="0"/>
              <a:t> </a:t>
            </a:r>
            <a:r>
              <a:rPr lang="ru-RU" sz="2000" dirty="0" err="1"/>
              <a:t>півкулі</a:t>
            </a:r>
            <a:r>
              <a:rPr lang="ru-RU" sz="2000" dirty="0"/>
              <a:t> </a:t>
            </a:r>
            <a:r>
              <a:rPr lang="ru-RU" sz="2000" dirty="0" err="1"/>
              <a:t>Землі</a:t>
            </a:r>
            <a:r>
              <a:rPr lang="ru-RU" sz="2000" dirty="0"/>
              <a:t> з </a:t>
            </a:r>
            <a:r>
              <a:rPr lang="ru-RU" sz="2000" dirty="0" err="1"/>
              <a:t>обрисами</a:t>
            </a:r>
            <a:r>
              <a:rPr lang="ru-RU" sz="2000" dirty="0"/>
              <a:t> </a:t>
            </a:r>
            <a:r>
              <a:rPr lang="ru-RU" sz="2000" dirty="0" err="1"/>
              <a:t>земної</a:t>
            </a:r>
            <a:r>
              <a:rPr lang="ru-RU" sz="2000" dirty="0"/>
              <a:t> </a:t>
            </a:r>
            <a:r>
              <a:rPr lang="ru-RU" sz="2000" dirty="0" err="1"/>
              <a:t>суші</a:t>
            </a:r>
            <a:r>
              <a:rPr lang="ru-RU" sz="2000" dirty="0"/>
              <a:t>, </a:t>
            </a:r>
            <a:r>
              <a:rPr lang="ru-RU" sz="2000" dirty="0" err="1"/>
              <a:t>що</a:t>
            </a:r>
            <a:r>
              <a:rPr lang="ru-RU" sz="2000" dirty="0"/>
              <a:t> </a:t>
            </a:r>
            <a:r>
              <a:rPr lang="ru-RU" sz="2000" dirty="0" err="1"/>
              <a:t>займає</a:t>
            </a:r>
            <a:r>
              <a:rPr lang="ru-RU" sz="2000" dirty="0"/>
              <a:t> «</a:t>
            </a:r>
            <a:r>
              <a:rPr lang="ru-RU" sz="2000" dirty="0" err="1"/>
              <a:t>шістка</a:t>
            </a:r>
            <a:r>
              <a:rPr lang="ru-RU" sz="2000" dirty="0"/>
              <a:t>», </a:t>
            </a:r>
            <a:r>
              <a:rPr lang="ru-RU" sz="2000" dirty="0" err="1"/>
              <a:t>обабіч</a:t>
            </a:r>
            <a:r>
              <a:rPr lang="ru-RU" sz="2000" dirty="0"/>
              <a:t> </a:t>
            </a:r>
            <a:r>
              <a:rPr lang="ru-RU" sz="2000" dirty="0" err="1"/>
              <a:t>якого</a:t>
            </a:r>
            <a:r>
              <a:rPr lang="ru-RU" sz="2000" dirty="0"/>
              <a:t> два </a:t>
            </a:r>
            <a:r>
              <a:rPr lang="ru-RU" sz="2000" dirty="0" err="1"/>
              <a:t>лаврові</a:t>
            </a:r>
            <a:r>
              <a:rPr lang="ru-RU" sz="2000" dirty="0"/>
              <a:t> </a:t>
            </a:r>
            <a:r>
              <a:rPr lang="ru-RU" sz="2000" dirty="0" err="1"/>
              <a:t>вінки</a:t>
            </a:r>
            <a:r>
              <a:rPr lang="ru-RU" sz="2000" dirty="0"/>
              <a:t>, </a:t>
            </a:r>
            <a:r>
              <a:rPr lang="ru-RU" sz="2000" dirty="0" err="1"/>
              <a:t>зверху</a:t>
            </a:r>
            <a:r>
              <a:rPr lang="ru-RU" sz="2000" dirty="0"/>
              <a:t> і </a:t>
            </a:r>
            <a:r>
              <a:rPr lang="ru-RU" sz="2000" dirty="0" err="1"/>
              <a:t>знизу</a:t>
            </a:r>
            <a:r>
              <a:rPr lang="ru-RU" sz="2000" dirty="0"/>
              <a:t> — </a:t>
            </a:r>
            <a:r>
              <a:rPr lang="ru-RU" sz="2000" dirty="0" err="1"/>
              <a:t>напис</a:t>
            </a:r>
            <a:r>
              <a:rPr lang="ru-RU" sz="2000" dirty="0"/>
              <a:t> </a:t>
            </a:r>
            <a:r>
              <a:rPr lang="ru-RU" sz="2000" dirty="0" err="1"/>
              <a:t>китайською</a:t>
            </a:r>
            <a:r>
              <a:rPr lang="ru-RU" sz="2000" dirty="0"/>
              <a:t> і </a:t>
            </a:r>
            <a:r>
              <a:rPr lang="ru-RU" sz="2000" dirty="0" err="1"/>
              <a:t>російською</a:t>
            </a:r>
            <a:r>
              <a:rPr lang="ru-RU" sz="2000" dirty="0"/>
              <a:t> </a:t>
            </a:r>
            <a:r>
              <a:rPr lang="ru-RU" sz="2000" dirty="0" err="1"/>
              <a:t>мовами</a:t>
            </a:r>
            <a:r>
              <a:rPr lang="ru-RU" sz="2000" dirty="0"/>
              <a:t>: «</a:t>
            </a:r>
            <a:r>
              <a:rPr lang="ru-RU" sz="2000" dirty="0" err="1"/>
              <a:t>Шанхайська</a:t>
            </a:r>
            <a:r>
              <a:rPr lang="ru-RU" sz="2000" dirty="0"/>
              <a:t> </a:t>
            </a:r>
            <a:r>
              <a:rPr lang="ru-RU" sz="2000" dirty="0" err="1"/>
              <a:t>організація</a:t>
            </a:r>
            <a:r>
              <a:rPr lang="ru-RU" sz="2000" dirty="0"/>
              <a:t> </a:t>
            </a:r>
            <a:r>
              <a:rPr lang="ru-RU" sz="2000" dirty="0" err="1"/>
              <a:t>співробітництва</a:t>
            </a:r>
            <a:r>
              <a:rPr lang="ru-RU" sz="2000" dirty="0"/>
              <a:t>».</a:t>
            </a:r>
          </a:p>
          <a:p>
            <a:r>
              <a:rPr lang="ru-RU" sz="2000" dirty="0" err="1"/>
              <a:t>Емблема</a:t>
            </a:r>
            <a:r>
              <a:rPr lang="ru-RU" sz="2000" dirty="0"/>
              <a:t> </a:t>
            </a:r>
            <a:r>
              <a:rPr lang="ru-RU" sz="2000" dirty="0" err="1"/>
              <a:t>виконана</a:t>
            </a:r>
            <a:r>
              <a:rPr lang="ru-RU" sz="2000" dirty="0"/>
              <a:t> в </a:t>
            </a:r>
            <a:r>
              <a:rPr lang="ru-RU" sz="2000" dirty="0" err="1"/>
              <a:t>синьому</a:t>
            </a:r>
            <a:r>
              <a:rPr lang="ru-RU" sz="2000" dirty="0"/>
              <a:t> і зеленому </a:t>
            </a:r>
            <a:r>
              <a:rPr lang="ru-RU" sz="2000" dirty="0" err="1"/>
              <a:t>кольорах</a:t>
            </a:r>
            <a:r>
              <a:rPr lang="ru-RU" sz="2000" dirty="0"/>
              <a:t>, </a:t>
            </a:r>
            <a:r>
              <a:rPr lang="ru-RU" sz="2000" dirty="0" err="1"/>
              <a:t>що</a:t>
            </a:r>
            <a:r>
              <a:rPr lang="ru-RU" sz="2000" dirty="0"/>
              <a:t> </a:t>
            </a:r>
            <a:r>
              <a:rPr lang="ru-RU" sz="2000" dirty="0" err="1"/>
              <a:t>символізує</a:t>
            </a:r>
            <a:r>
              <a:rPr lang="ru-RU" sz="2000" dirty="0"/>
              <a:t> </a:t>
            </a:r>
            <a:r>
              <a:rPr lang="ru-RU" sz="2000" dirty="0" err="1"/>
              <a:t>основну</a:t>
            </a:r>
            <a:r>
              <a:rPr lang="ru-RU" sz="2000" dirty="0"/>
              <a:t> мету ШОС — </a:t>
            </a:r>
            <a:r>
              <a:rPr lang="ru-RU" sz="2000" i="1" dirty="0"/>
              <a:t>мир, дружбу, </a:t>
            </a:r>
            <a:r>
              <a:rPr lang="ru-RU" sz="2000" i="1" dirty="0" err="1"/>
              <a:t>прогрес</a:t>
            </a:r>
            <a:r>
              <a:rPr lang="ru-RU" sz="2000" i="1" dirty="0"/>
              <a:t> і </a:t>
            </a:r>
            <a:r>
              <a:rPr lang="ru-RU" sz="2000" i="1" dirty="0" err="1"/>
              <a:t>розвиток</a:t>
            </a:r>
            <a:r>
              <a:rPr lang="ru-RU" sz="2000" dirty="0"/>
              <a:t>.</a:t>
            </a:r>
          </a:p>
        </p:txBody>
      </p:sp>
      <p:sp>
        <p:nvSpPr>
          <p:cNvPr id="3" name="Заголовок 2"/>
          <p:cNvSpPr>
            <a:spLocks noGrp="1"/>
          </p:cNvSpPr>
          <p:nvPr>
            <p:ph type="title"/>
          </p:nvPr>
        </p:nvSpPr>
        <p:spPr/>
        <p:txBody>
          <a:bodyPr/>
          <a:lstStyle/>
          <a:p>
            <a:r>
              <a:rPr lang="uk-UA" dirty="0"/>
              <a:t>Символіка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9" y="1700809"/>
            <a:ext cx="46445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01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3212976"/>
            <a:ext cx="8588150" cy="2952328"/>
          </a:xfrm>
        </p:spPr>
        <p:txBody>
          <a:bodyPr>
            <a:normAutofit fontScale="85000" lnSpcReduction="20000"/>
          </a:bodyPr>
          <a:lstStyle/>
          <a:p>
            <a:r>
              <a:rPr lang="ru-RU" dirty="0"/>
              <a:t>Про </a:t>
            </a:r>
            <a:r>
              <a:rPr lang="ru-RU" dirty="0" err="1"/>
              <a:t>створення</a:t>
            </a:r>
            <a:r>
              <a:rPr lang="ru-RU" dirty="0"/>
              <a:t> </a:t>
            </a:r>
            <a:r>
              <a:rPr lang="ru-RU" dirty="0" err="1"/>
              <a:t>Шанхайської</a:t>
            </a:r>
            <a:r>
              <a:rPr lang="ru-RU" dirty="0"/>
              <a:t> </a:t>
            </a:r>
            <a:r>
              <a:rPr lang="ru-RU" dirty="0" err="1"/>
              <a:t>організації</a:t>
            </a:r>
            <a:r>
              <a:rPr lang="ru-RU" dirty="0"/>
              <a:t> </a:t>
            </a:r>
            <a:r>
              <a:rPr lang="ru-RU" dirty="0" err="1"/>
              <a:t>співробітництва</a:t>
            </a:r>
            <a:r>
              <a:rPr lang="ru-RU" dirty="0"/>
              <a:t> (ШОС) </a:t>
            </a:r>
            <a:r>
              <a:rPr lang="ru-RU" dirty="0" err="1"/>
              <a:t>було</a:t>
            </a:r>
            <a:r>
              <a:rPr lang="ru-RU" dirty="0"/>
              <a:t> </a:t>
            </a:r>
            <a:r>
              <a:rPr lang="ru-RU" dirty="0" err="1"/>
              <a:t>оголошено</a:t>
            </a:r>
            <a:r>
              <a:rPr lang="ru-RU" dirty="0"/>
              <a:t> 15 </a:t>
            </a:r>
            <a:r>
              <a:rPr lang="ru-RU" dirty="0" err="1"/>
              <a:t>червня</a:t>
            </a:r>
            <a:r>
              <a:rPr lang="ru-RU" dirty="0"/>
              <a:t> 2001р. в </a:t>
            </a:r>
            <a:r>
              <a:rPr lang="ru-RU" dirty="0" err="1"/>
              <a:t>Шанхаї</a:t>
            </a:r>
            <a:r>
              <a:rPr lang="ru-RU" dirty="0"/>
              <a:t> (КНР).</a:t>
            </a:r>
          </a:p>
          <a:p>
            <a:r>
              <a:rPr lang="ru-RU" dirty="0"/>
              <a:t>До </a:t>
            </a:r>
            <a:r>
              <a:rPr lang="ru-RU" dirty="0" err="1"/>
              <a:t>цього</a:t>
            </a:r>
            <a:r>
              <a:rPr lang="ru-RU" dirty="0"/>
              <a:t> 6 </a:t>
            </a:r>
            <a:r>
              <a:rPr lang="ru-RU" dirty="0" err="1"/>
              <a:t>країн-ініціаторів</a:t>
            </a:r>
            <a:r>
              <a:rPr lang="ru-RU" dirty="0"/>
              <a:t> за </a:t>
            </a:r>
            <a:r>
              <a:rPr lang="ru-RU" dirty="0" err="1"/>
              <a:t>винятком</a:t>
            </a:r>
            <a:r>
              <a:rPr lang="ru-RU" dirty="0"/>
              <a:t> Узбекистану </a:t>
            </a:r>
            <a:r>
              <a:rPr lang="ru-RU" dirty="0" err="1"/>
              <a:t>були</a:t>
            </a:r>
            <a:r>
              <a:rPr lang="ru-RU" dirty="0"/>
              <a:t> </a:t>
            </a:r>
            <a:r>
              <a:rPr lang="ru-RU" dirty="0" err="1"/>
              <a:t>учасницями</a:t>
            </a:r>
            <a:r>
              <a:rPr lang="ru-RU" dirty="0"/>
              <a:t> «</a:t>
            </a:r>
            <a:r>
              <a:rPr lang="ru-RU" dirty="0" err="1"/>
              <a:t>Шанхайської</a:t>
            </a:r>
            <a:r>
              <a:rPr lang="ru-RU" dirty="0"/>
              <a:t> </a:t>
            </a:r>
            <a:r>
              <a:rPr lang="ru-RU" dirty="0" err="1"/>
              <a:t>п'ятірки</a:t>
            </a:r>
            <a:r>
              <a:rPr lang="ru-RU" dirty="0"/>
              <a:t>» - </a:t>
            </a:r>
            <a:r>
              <a:rPr lang="ru-RU" dirty="0" err="1"/>
              <a:t>політичного</a:t>
            </a:r>
            <a:r>
              <a:rPr lang="ru-RU" dirty="0"/>
              <a:t> </a:t>
            </a:r>
            <a:r>
              <a:rPr lang="ru-RU" dirty="0" err="1"/>
              <a:t>об'єднання</a:t>
            </a:r>
            <a:r>
              <a:rPr lang="ru-RU" dirty="0"/>
              <a:t>, </a:t>
            </a:r>
            <a:r>
              <a:rPr lang="ru-RU" dirty="0" err="1"/>
              <a:t>заснованого</a:t>
            </a:r>
            <a:r>
              <a:rPr lang="ru-RU" dirty="0"/>
              <a:t> на </a:t>
            </a:r>
            <a:r>
              <a:rPr lang="ru-RU" dirty="0" err="1"/>
              <a:t>Угоді</a:t>
            </a:r>
            <a:r>
              <a:rPr lang="ru-RU" dirty="0"/>
              <a:t> про </a:t>
            </a:r>
            <a:r>
              <a:rPr lang="ru-RU" dirty="0" err="1"/>
              <a:t>зміцнення</a:t>
            </a:r>
            <a:r>
              <a:rPr lang="ru-RU" dirty="0"/>
              <a:t> </a:t>
            </a:r>
            <a:r>
              <a:rPr lang="ru-RU" dirty="0" err="1"/>
              <a:t>довіри</a:t>
            </a:r>
            <a:r>
              <a:rPr lang="ru-RU" dirty="0"/>
              <a:t> у </a:t>
            </a:r>
            <a:r>
              <a:rPr lang="ru-RU" dirty="0" err="1"/>
              <a:t>військовій</a:t>
            </a:r>
            <a:r>
              <a:rPr lang="ru-RU" dirty="0"/>
              <a:t> </a:t>
            </a:r>
            <a:r>
              <a:rPr lang="ru-RU" dirty="0" err="1"/>
              <a:t>області</a:t>
            </a:r>
            <a:r>
              <a:rPr lang="ru-RU" dirty="0"/>
              <a:t> в </a:t>
            </a:r>
            <a:r>
              <a:rPr lang="ru-RU" dirty="0" err="1"/>
              <a:t>районі</a:t>
            </a:r>
            <a:r>
              <a:rPr lang="ru-RU" dirty="0"/>
              <a:t> кордону (Шанхай, 1996) і </a:t>
            </a:r>
            <a:r>
              <a:rPr lang="ru-RU" dirty="0" err="1"/>
              <a:t>Угоді</a:t>
            </a:r>
            <a:r>
              <a:rPr lang="ru-RU" dirty="0"/>
              <a:t> про </a:t>
            </a:r>
            <a:r>
              <a:rPr lang="ru-RU" dirty="0" err="1"/>
              <a:t>взаємне</a:t>
            </a:r>
            <a:r>
              <a:rPr lang="ru-RU" dirty="0"/>
              <a:t> </a:t>
            </a:r>
            <a:r>
              <a:rPr lang="ru-RU" dirty="0" err="1"/>
              <a:t>скорочення</a:t>
            </a:r>
            <a:r>
              <a:rPr lang="ru-RU" dirty="0"/>
              <a:t> </a:t>
            </a:r>
            <a:r>
              <a:rPr lang="ru-RU" dirty="0" err="1"/>
              <a:t>збройних</a:t>
            </a:r>
            <a:r>
              <a:rPr lang="ru-RU" dirty="0"/>
              <a:t> сил у </a:t>
            </a:r>
            <a:r>
              <a:rPr lang="ru-RU" dirty="0" err="1"/>
              <a:t>районі</a:t>
            </a:r>
            <a:r>
              <a:rPr lang="ru-RU" dirty="0"/>
              <a:t> кордону (Москва, 1997).</a:t>
            </a:r>
          </a:p>
        </p:txBody>
      </p:sp>
      <p:sp>
        <p:nvSpPr>
          <p:cNvPr id="3" name="Заголовок 2"/>
          <p:cNvSpPr>
            <a:spLocks noGrp="1"/>
          </p:cNvSpPr>
          <p:nvPr>
            <p:ph type="title"/>
          </p:nvPr>
        </p:nvSpPr>
        <p:spPr/>
        <p:txBody>
          <a:bodyPr/>
          <a:lstStyle/>
          <a:p>
            <a:pPr algn="ctr"/>
            <a:r>
              <a:rPr lang="uk-UA" dirty="0"/>
              <a:t>Історія створення</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81526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377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6672"/>
            <a:ext cx="8763701" cy="5040560"/>
          </a:xfrm>
          <a:prstGeom prst="rect">
            <a:avLst/>
          </a:prstGeom>
        </p:spPr>
      </p:pic>
    </p:spTree>
    <p:extLst>
      <p:ext uri="{BB962C8B-B14F-4D97-AF65-F5344CB8AC3E}">
        <p14:creationId xmlns:p14="http://schemas.microsoft.com/office/powerpoint/2010/main" val="3785407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88662"/>
            <a:ext cx="3538736" cy="3802427"/>
          </a:xfrm>
        </p:spPr>
        <p:txBody>
          <a:bodyPr/>
          <a:lstStyle/>
          <a:p>
            <a:r>
              <a:rPr lang="ru-RU" dirty="0"/>
              <a:t>Китай</a:t>
            </a:r>
          </a:p>
          <a:p>
            <a:r>
              <a:rPr lang="ru-RU" dirty="0" err="1"/>
              <a:t>Росія</a:t>
            </a:r>
            <a:endParaRPr lang="ru-RU" dirty="0"/>
          </a:p>
          <a:p>
            <a:r>
              <a:rPr lang="ru-RU" dirty="0"/>
              <a:t>Казахстан</a:t>
            </a:r>
          </a:p>
          <a:p>
            <a:r>
              <a:rPr lang="ru-RU" dirty="0"/>
              <a:t>Таджикистан</a:t>
            </a:r>
          </a:p>
          <a:p>
            <a:r>
              <a:rPr lang="ru-RU" dirty="0" err="1"/>
              <a:t>Киргизія</a:t>
            </a:r>
            <a:endParaRPr lang="ru-RU" dirty="0"/>
          </a:p>
          <a:p>
            <a:r>
              <a:rPr lang="ru-RU" dirty="0"/>
              <a:t>Узбекистан</a:t>
            </a:r>
          </a:p>
        </p:txBody>
      </p:sp>
      <p:sp>
        <p:nvSpPr>
          <p:cNvPr id="3" name="Заголовок 2"/>
          <p:cNvSpPr>
            <a:spLocks noGrp="1"/>
          </p:cNvSpPr>
          <p:nvPr>
            <p:ph type="title"/>
          </p:nvPr>
        </p:nvSpPr>
        <p:spPr/>
        <p:txBody>
          <a:bodyPr/>
          <a:lstStyle/>
          <a:p>
            <a:r>
              <a:rPr lang="uk-UA" dirty="0"/>
              <a:t>Ініціатори створення ШОС</a:t>
            </a:r>
            <a:endParaRPr lang="ru-RU"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772816"/>
            <a:ext cx="4896544" cy="3098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356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599222071"/>
              </p:ext>
            </p:extLst>
          </p:nvPr>
        </p:nvGraphicFramePr>
        <p:xfrm>
          <a:off x="457200" y="1481138"/>
          <a:ext cx="8229600" cy="4318000"/>
        </p:xfrm>
        <a:graphic>
          <a:graphicData uri="http://schemas.openxmlformats.org/drawingml/2006/table">
            <a:tbl>
              <a:tblPr firstRow="1" bandRow="1">
                <a:tableStyleId>{22838BEF-8BB2-4498-84A7-C5851F593DF1}</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370840">
                <a:tc>
                  <a:txBody>
                    <a:bodyPr/>
                    <a:lstStyle/>
                    <a:p>
                      <a:r>
                        <a:rPr lang="uk-UA" b="1" dirty="0"/>
                        <a:t>1996</a:t>
                      </a:r>
                      <a:endParaRPr lang="ru-RU" b="1" dirty="0"/>
                    </a:p>
                  </a:txBody>
                  <a:tcPr/>
                </a:tc>
                <a:tc>
                  <a:txBody>
                    <a:bodyPr/>
                    <a:lstStyle/>
                    <a:p>
                      <a:r>
                        <a:rPr lang="uk-UA" b="0" dirty="0"/>
                        <a:t>виникнення</a:t>
                      </a:r>
                      <a:r>
                        <a:rPr lang="uk-UA" b="0" baseline="0" dirty="0"/>
                        <a:t> «Шанхайської п</a:t>
                      </a:r>
                      <a:r>
                        <a:rPr lang="en-US" b="0" baseline="0" dirty="0"/>
                        <a:t>’</a:t>
                      </a:r>
                      <a:r>
                        <a:rPr lang="uk-UA" b="0" baseline="0" dirty="0" err="1"/>
                        <a:t>ятірки</a:t>
                      </a:r>
                      <a:r>
                        <a:rPr lang="uk-UA" b="0" baseline="0" dirty="0"/>
                        <a:t>»</a:t>
                      </a:r>
                      <a:endParaRPr lang="ru-RU" b="0" dirty="0"/>
                    </a:p>
                  </a:txBody>
                  <a:tcPr/>
                </a:tc>
                <a:extLst>
                  <a:ext uri="{0D108BD9-81ED-4DB2-BD59-A6C34878D82A}">
                    <a16:rowId xmlns:a16="http://schemas.microsoft.com/office/drawing/2014/main" val="10000"/>
                  </a:ext>
                </a:extLst>
              </a:tr>
              <a:tr h="370840">
                <a:tc>
                  <a:txBody>
                    <a:bodyPr/>
                    <a:lstStyle/>
                    <a:p>
                      <a:r>
                        <a:rPr lang="uk-UA" b="1" dirty="0"/>
                        <a:t>1999</a:t>
                      </a:r>
                      <a:endParaRPr lang="ru-RU" b="1" dirty="0"/>
                    </a:p>
                  </a:txBody>
                  <a:tcPr/>
                </a:tc>
                <a:tc>
                  <a:txBody>
                    <a:bodyPr/>
                    <a:lstStyle/>
                    <a:p>
                      <a:r>
                        <a:rPr lang="uk-UA" dirty="0"/>
                        <a:t>створення «Бішкекської групи» для боротьби з прикордонною злочинністю</a:t>
                      </a:r>
                      <a:endParaRPr lang="ru-RU" dirty="0"/>
                    </a:p>
                  </a:txBody>
                  <a:tcPr/>
                </a:tc>
                <a:extLst>
                  <a:ext uri="{0D108BD9-81ED-4DB2-BD59-A6C34878D82A}">
                    <a16:rowId xmlns:a16="http://schemas.microsoft.com/office/drawing/2014/main" val="10001"/>
                  </a:ext>
                </a:extLst>
              </a:tr>
              <a:tr h="370840">
                <a:tc>
                  <a:txBody>
                    <a:bodyPr/>
                    <a:lstStyle/>
                    <a:p>
                      <a:r>
                        <a:rPr lang="uk-UA" b="1" dirty="0"/>
                        <a:t>2001</a:t>
                      </a:r>
                      <a:endParaRPr lang="ru-RU" b="1" dirty="0"/>
                    </a:p>
                  </a:txBody>
                  <a:tcPr/>
                </a:tc>
                <a:tc>
                  <a:txBody>
                    <a:bodyPr/>
                    <a:lstStyle/>
                    <a:p>
                      <a:r>
                        <a:rPr lang="uk-UA" dirty="0"/>
                        <a:t>приєднання</a:t>
                      </a:r>
                      <a:r>
                        <a:rPr lang="uk-UA" baseline="0" dirty="0"/>
                        <a:t> Узбекистану</a:t>
                      </a:r>
                      <a:endParaRPr lang="ru-RU" dirty="0"/>
                    </a:p>
                  </a:txBody>
                  <a:tcPr/>
                </a:tc>
                <a:extLst>
                  <a:ext uri="{0D108BD9-81ED-4DB2-BD59-A6C34878D82A}">
                    <a16:rowId xmlns:a16="http://schemas.microsoft.com/office/drawing/2014/main" val="10002"/>
                  </a:ext>
                </a:extLst>
              </a:tr>
              <a:tr h="370840">
                <a:tc>
                  <a:txBody>
                    <a:bodyPr/>
                    <a:lstStyle/>
                    <a:p>
                      <a:r>
                        <a:rPr lang="uk-UA" b="1" dirty="0"/>
                        <a:t>15.06.2001</a:t>
                      </a:r>
                      <a:endParaRPr lang="ru-RU" b="1" dirty="0"/>
                    </a:p>
                  </a:txBody>
                  <a:tcPr/>
                </a:tc>
                <a:tc>
                  <a:txBody>
                    <a:bodyPr/>
                    <a:lstStyle/>
                    <a:p>
                      <a:r>
                        <a:rPr lang="uk-UA" dirty="0"/>
                        <a:t>Декларація про створення Шанхайської організації співробітництва</a:t>
                      </a:r>
                      <a:endParaRPr lang="ru-RU" dirty="0"/>
                    </a:p>
                  </a:txBody>
                  <a:tcPr/>
                </a:tc>
                <a:extLst>
                  <a:ext uri="{0D108BD9-81ED-4DB2-BD59-A6C34878D82A}">
                    <a16:rowId xmlns:a16="http://schemas.microsoft.com/office/drawing/2014/main" val="10003"/>
                  </a:ext>
                </a:extLst>
              </a:tr>
              <a:tr h="370840">
                <a:tc>
                  <a:txBody>
                    <a:bodyPr/>
                    <a:lstStyle/>
                    <a:p>
                      <a:r>
                        <a:rPr lang="uk-UA" b="1" dirty="0"/>
                        <a:t>2004</a:t>
                      </a:r>
                      <a:endParaRPr lang="ru-RU" b="1" dirty="0"/>
                    </a:p>
                  </a:txBody>
                  <a:tcPr/>
                </a:tc>
                <a:tc>
                  <a:txBody>
                    <a:bodyPr/>
                    <a:lstStyle/>
                    <a:p>
                      <a:r>
                        <a:rPr lang="uk-UA" dirty="0"/>
                        <a:t>завершення організаційног</a:t>
                      </a:r>
                      <a:r>
                        <a:rPr lang="uk-UA" baseline="0" dirty="0"/>
                        <a:t>о періоду </a:t>
                      </a:r>
                      <a:endParaRPr lang="ru-RU" dirty="0"/>
                    </a:p>
                  </a:txBody>
                  <a:tcPr/>
                </a:tc>
                <a:extLst>
                  <a:ext uri="{0D108BD9-81ED-4DB2-BD59-A6C34878D82A}">
                    <a16:rowId xmlns:a16="http://schemas.microsoft.com/office/drawing/2014/main" val="10004"/>
                  </a:ext>
                </a:extLst>
              </a:tr>
              <a:tr h="370840">
                <a:tc>
                  <a:txBody>
                    <a:bodyPr/>
                    <a:lstStyle/>
                    <a:p>
                      <a:r>
                        <a:rPr lang="uk-UA" b="1" dirty="0"/>
                        <a:t>2009</a:t>
                      </a:r>
                      <a:endParaRPr lang="ru-RU" b="1" dirty="0"/>
                    </a:p>
                  </a:txBody>
                  <a:tcPr/>
                </a:tc>
                <a:tc>
                  <a:txBody>
                    <a:bodyPr/>
                    <a:lstStyle/>
                    <a:p>
                      <a:r>
                        <a:rPr lang="uk-UA" dirty="0"/>
                        <a:t>рішення про надання статусу</a:t>
                      </a:r>
                      <a:r>
                        <a:rPr lang="uk-UA" baseline="0" dirty="0"/>
                        <a:t> партнера по діалогу ШОС Шрі-Ланці та Білорусі</a:t>
                      </a:r>
                      <a:endParaRPr lang="ru-RU" dirty="0"/>
                    </a:p>
                  </a:txBody>
                  <a:tcPr/>
                </a:tc>
                <a:extLst>
                  <a:ext uri="{0D108BD9-81ED-4DB2-BD59-A6C34878D82A}">
                    <a16:rowId xmlns:a16="http://schemas.microsoft.com/office/drawing/2014/main" val="10005"/>
                  </a:ext>
                </a:extLst>
              </a:tr>
              <a:tr h="370840">
                <a:tc>
                  <a:txBody>
                    <a:bodyPr/>
                    <a:lstStyle/>
                    <a:p>
                      <a:r>
                        <a:rPr lang="uk-UA" b="1" dirty="0"/>
                        <a:t>07.06.2012</a:t>
                      </a:r>
                      <a:endParaRPr lang="ru-RU" b="1" dirty="0"/>
                    </a:p>
                  </a:txBody>
                  <a:tcPr/>
                </a:tc>
                <a:tc>
                  <a:txBody>
                    <a:bodyPr/>
                    <a:lstStyle/>
                    <a:p>
                      <a:r>
                        <a:rPr lang="ru-RU" dirty="0" err="1"/>
                        <a:t>рішення</a:t>
                      </a:r>
                      <a:r>
                        <a:rPr lang="ru-RU" dirty="0"/>
                        <a:t> про </a:t>
                      </a:r>
                      <a:r>
                        <a:rPr lang="ru-RU" dirty="0" err="1"/>
                        <a:t>надання</a:t>
                      </a:r>
                      <a:r>
                        <a:rPr lang="ru-RU" dirty="0"/>
                        <a:t> </a:t>
                      </a:r>
                      <a:r>
                        <a:rPr lang="ru-RU" dirty="0" err="1"/>
                        <a:t>Афганістану</a:t>
                      </a:r>
                      <a:r>
                        <a:rPr lang="ru-RU" dirty="0"/>
                        <a:t> статусу </a:t>
                      </a:r>
                      <a:r>
                        <a:rPr lang="ru-RU" dirty="0" err="1"/>
                        <a:t>спостерігача</a:t>
                      </a:r>
                      <a:r>
                        <a:rPr lang="ru-RU" dirty="0"/>
                        <a:t> при ШОС і </a:t>
                      </a:r>
                      <a:r>
                        <a:rPr lang="ru-RU" dirty="0" err="1"/>
                        <a:t>рішення</a:t>
                      </a:r>
                      <a:r>
                        <a:rPr lang="ru-RU" dirty="0"/>
                        <a:t> про </a:t>
                      </a:r>
                      <a:r>
                        <a:rPr lang="ru-RU" dirty="0" err="1"/>
                        <a:t>надання</a:t>
                      </a:r>
                      <a:r>
                        <a:rPr lang="ru-RU" dirty="0"/>
                        <a:t> </a:t>
                      </a:r>
                      <a:r>
                        <a:rPr lang="ru-RU" dirty="0" err="1"/>
                        <a:t>Туреччині</a:t>
                      </a:r>
                      <a:r>
                        <a:rPr lang="ru-RU" dirty="0"/>
                        <a:t> статусу партнера по </a:t>
                      </a:r>
                      <a:r>
                        <a:rPr lang="ru-RU" dirty="0" err="1"/>
                        <a:t>діалогу</a:t>
                      </a:r>
                      <a:endParaRPr lang="ru-RU" dirty="0"/>
                    </a:p>
                  </a:txBody>
                  <a:tcPr/>
                </a:tc>
                <a:extLst>
                  <a:ext uri="{0D108BD9-81ED-4DB2-BD59-A6C34878D82A}">
                    <a16:rowId xmlns:a16="http://schemas.microsoft.com/office/drawing/2014/main" val="10006"/>
                  </a:ext>
                </a:extLst>
              </a:tr>
              <a:tr h="370840">
                <a:tc>
                  <a:txBody>
                    <a:bodyPr/>
                    <a:lstStyle/>
                    <a:p>
                      <a:r>
                        <a:rPr lang="uk-UA" b="1" dirty="0"/>
                        <a:t>09.07.2017</a:t>
                      </a:r>
                      <a:endParaRPr lang="ru-RU" b="1" dirty="0"/>
                    </a:p>
                  </a:txBody>
                  <a:tcPr/>
                </a:tc>
                <a:tc>
                  <a:txBody>
                    <a:bodyPr/>
                    <a:lstStyle/>
                    <a:p>
                      <a:r>
                        <a:rPr lang="uk-UA" dirty="0"/>
                        <a:t>вступ Індії</a:t>
                      </a:r>
                      <a:r>
                        <a:rPr lang="uk-UA" baseline="0" dirty="0"/>
                        <a:t> та Пакистану в ШОС</a:t>
                      </a:r>
                      <a:endParaRPr lang="ru-RU" dirty="0"/>
                    </a:p>
                  </a:txBody>
                  <a:tcPr/>
                </a:tc>
                <a:extLst>
                  <a:ext uri="{0D108BD9-81ED-4DB2-BD59-A6C34878D82A}">
                    <a16:rowId xmlns:a16="http://schemas.microsoft.com/office/drawing/2014/main" val="10007"/>
                  </a:ext>
                </a:extLst>
              </a:tr>
            </a:tbl>
          </a:graphicData>
        </a:graphic>
      </p:graphicFrame>
      <p:sp>
        <p:nvSpPr>
          <p:cNvPr id="3" name="Заголовок 2"/>
          <p:cNvSpPr>
            <a:spLocks noGrp="1"/>
          </p:cNvSpPr>
          <p:nvPr>
            <p:ph type="title"/>
          </p:nvPr>
        </p:nvSpPr>
        <p:spPr/>
        <p:txBody>
          <a:bodyPr/>
          <a:lstStyle/>
          <a:p>
            <a:r>
              <a:rPr lang="uk-UA" dirty="0"/>
              <a:t>Найважливіші дати:</a:t>
            </a:r>
            <a:endParaRPr lang="ru-RU" dirty="0"/>
          </a:p>
        </p:txBody>
      </p:sp>
    </p:spTree>
    <p:extLst>
      <p:ext uri="{BB962C8B-B14F-4D97-AF65-F5344CB8AC3E}">
        <p14:creationId xmlns:p14="http://schemas.microsoft.com/office/powerpoint/2010/main" val="252748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93590" y="510947"/>
            <a:ext cx="2520280" cy="2883776"/>
          </a:xfrm>
        </p:spPr>
        <p:txBody>
          <a:bodyPr>
            <a:normAutofit/>
          </a:bodyPr>
          <a:lstStyle/>
          <a:p>
            <a:pPr>
              <a:buClr>
                <a:schemeClr val="accent3">
                  <a:lumMod val="50000"/>
                </a:schemeClr>
              </a:buClr>
              <a:buFont typeface="Wingdings" pitchFamily="2" charset="2"/>
              <a:buChar char="§"/>
            </a:pPr>
            <a:r>
              <a:rPr lang="ru-RU" sz="1800" dirty="0" err="1">
                <a:latin typeface="+mj-lt"/>
              </a:rPr>
              <a:t>Індія</a:t>
            </a:r>
            <a:r>
              <a:rPr lang="ru-RU" sz="1800" dirty="0">
                <a:latin typeface="+mj-lt"/>
              </a:rPr>
              <a:t> (2017)</a:t>
            </a:r>
          </a:p>
          <a:p>
            <a:pPr>
              <a:buClr>
                <a:schemeClr val="accent3">
                  <a:lumMod val="50000"/>
                </a:schemeClr>
              </a:buClr>
              <a:buFont typeface="Wingdings" pitchFamily="2" charset="2"/>
              <a:buChar char="§"/>
            </a:pPr>
            <a:r>
              <a:rPr lang="ru-RU" sz="1800" dirty="0">
                <a:latin typeface="+mj-lt"/>
              </a:rPr>
              <a:t>Казахстан</a:t>
            </a:r>
          </a:p>
          <a:p>
            <a:pPr>
              <a:buClr>
                <a:schemeClr val="accent3">
                  <a:lumMod val="50000"/>
                </a:schemeClr>
              </a:buClr>
              <a:buFont typeface="Wingdings" pitchFamily="2" charset="2"/>
              <a:buChar char="§"/>
            </a:pPr>
            <a:r>
              <a:rPr lang="ru-RU" sz="1800" dirty="0" err="1">
                <a:latin typeface="+mj-lt"/>
              </a:rPr>
              <a:t>Киргизія</a:t>
            </a:r>
            <a:endParaRPr lang="ru-RU" sz="1800" dirty="0">
              <a:latin typeface="+mj-lt"/>
            </a:endParaRPr>
          </a:p>
          <a:p>
            <a:pPr>
              <a:buClr>
                <a:schemeClr val="accent3">
                  <a:lumMod val="50000"/>
                </a:schemeClr>
              </a:buClr>
              <a:buFont typeface="Wingdings" pitchFamily="2" charset="2"/>
              <a:buChar char="§"/>
            </a:pPr>
            <a:r>
              <a:rPr lang="ru-RU" sz="1800" dirty="0">
                <a:latin typeface="+mj-lt"/>
              </a:rPr>
              <a:t>Китай</a:t>
            </a:r>
          </a:p>
          <a:p>
            <a:pPr>
              <a:buClr>
                <a:schemeClr val="accent3">
                  <a:lumMod val="50000"/>
                </a:schemeClr>
              </a:buClr>
              <a:buFont typeface="Wingdings" pitchFamily="2" charset="2"/>
              <a:buChar char="§"/>
            </a:pPr>
            <a:r>
              <a:rPr lang="ru-RU" sz="1800" dirty="0">
                <a:latin typeface="+mj-lt"/>
              </a:rPr>
              <a:t>Пакистан (2017)</a:t>
            </a:r>
          </a:p>
          <a:p>
            <a:pPr>
              <a:buClr>
                <a:schemeClr val="accent3">
                  <a:lumMod val="50000"/>
                </a:schemeClr>
              </a:buClr>
              <a:buFont typeface="Wingdings" pitchFamily="2" charset="2"/>
              <a:buChar char="§"/>
            </a:pPr>
            <a:r>
              <a:rPr lang="ru-RU" sz="1800" dirty="0" err="1">
                <a:latin typeface="+mj-lt"/>
              </a:rPr>
              <a:t>Росія</a:t>
            </a:r>
            <a:endParaRPr lang="ru-RU" sz="1800" dirty="0">
              <a:latin typeface="+mj-lt"/>
            </a:endParaRPr>
          </a:p>
          <a:p>
            <a:pPr>
              <a:buClr>
                <a:schemeClr val="accent3">
                  <a:lumMod val="50000"/>
                </a:schemeClr>
              </a:buClr>
              <a:buFont typeface="Wingdings" pitchFamily="2" charset="2"/>
              <a:buChar char="§"/>
            </a:pPr>
            <a:r>
              <a:rPr lang="ru-RU" sz="1800" dirty="0">
                <a:latin typeface="+mj-lt"/>
              </a:rPr>
              <a:t>Таджикистан</a:t>
            </a:r>
          </a:p>
          <a:p>
            <a:pPr>
              <a:buClr>
                <a:schemeClr val="accent3">
                  <a:lumMod val="50000"/>
                </a:schemeClr>
              </a:buClr>
              <a:buFont typeface="Wingdings" pitchFamily="2" charset="2"/>
              <a:buChar char="§"/>
            </a:pPr>
            <a:r>
              <a:rPr lang="ru-RU" sz="1800" dirty="0">
                <a:latin typeface="+mj-lt"/>
              </a:rPr>
              <a:t>Узбекистан</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1"/>
            <a:ext cx="3672408" cy="3672408"/>
          </a:xfrm>
          <a:prstGeom prst="rect">
            <a:avLst/>
          </a:prstGeom>
        </p:spPr>
      </p:pic>
      <p:sp>
        <p:nvSpPr>
          <p:cNvPr id="5" name="Правая фигурная скобка 4"/>
          <p:cNvSpPr/>
          <p:nvPr/>
        </p:nvSpPr>
        <p:spPr>
          <a:xfrm>
            <a:off x="6142764" y="548680"/>
            <a:ext cx="1296144" cy="2555415"/>
          </a:xfrm>
          <a:prstGeom prst="rightBrace">
            <a:avLst/>
          </a:prstGeom>
          <a:noFill/>
          <a:ln>
            <a:solidFill>
              <a:schemeClr val="accent3">
                <a:lumMod val="5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sp>
        <p:nvSpPr>
          <p:cNvPr id="7" name="TextBox 6"/>
          <p:cNvSpPr txBox="1"/>
          <p:nvPr/>
        </p:nvSpPr>
        <p:spPr>
          <a:xfrm>
            <a:off x="7548551" y="1503221"/>
            <a:ext cx="1224136" cy="646331"/>
          </a:xfrm>
          <a:prstGeom prst="rect">
            <a:avLst/>
          </a:prstGeom>
          <a:noFill/>
        </p:spPr>
        <p:txBody>
          <a:bodyPr wrap="square" rtlCol="0">
            <a:spAutoFit/>
          </a:bodyPr>
          <a:lstStyle/>
          <a:p>
            <a:r>
              <a:rPr lang="uk-UA" b="1" dirty="0">
                <a:solidFill>
                  <a:schemeClr val="accent3">
                    <a:lumMod val="50000"/>
                  </a:schemeClr>
                </a:solidFill>
                <a:effectLst>
                  <a:outerShdw blurRad="38100" dist="38100" dir="2700000" algn="tl">
                    <a:srgbClr val="000000">
                      <a:alpha val="43137"/>
                    </a:srgbClr>
                  </a:outerShdw>
                </a:effectLst>
              </a:rPr>
              <a:t>8 країн-учасниць</a:t>
            </a:r>
            <a:endParaRPr lang="ru-RU" b="1" dirty="0">
              <a:solidFill>
                <a:schemeClr val="accent3">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2987824" y="3488296"/>
            <a:ext cx="1944216" cy="1200329"/>
          </a:xfrm>
          <a:prstGeom prst="rect">
            <a:avLst/>
          </a:prstGeom>
          <a:noFill/>
        </p:spPr>
        <p:txBody>
          <a:bodyPr wrap="square" rtlCol="0">
            <a:spAutoFit/>
          </a:bodyPr>
          <a:lstStyle/>
          <a:p>
            <a:pPr marL="285750" indent="-285750">
              <a:buClr>
                <a:schemeClr val="tx2"/>
              </a:buClr>
              <a:buFont typeface="Wingdings" pitchFamily="2" charset="2"/>
              <a:buChar char="§"/>
            </a:pPr>
            <a:r>
              <a:rPr lang="ru-RU" dirty="0" err="1"/>
              <a:t>Афганістан</a:t>
            </a:r>
            <a:endParaRPr lang="ru-RU" dirty="0"/>
          </a:p>
          <a:p>
            <a:pPr marL="285750" indent="-285750">
              <a:buClr>
                <a:schemeClr val="tx2"/>
              </a:buClr>
              <a:buFont typeface="Wingdings" pitchFamily="2" charset="2"/>
              <a:buChar char="§"/>
            </a:pPr>
            <a:r>
              <a:rPr lang="ru-RU" dirty="0" err="1"/>
              <a:t>Білорусь</a:t>
            </a:r>
            <a:endParaRPr lang="ru-RU" dirty="0"/>
          </a:p>
          <a:p>
            <a:pPr marL="285750" indent="-285750">
              <a:buClr>
                <a:schemeClr val="tx2"/>
              </a:buClr>
              <a:buFont typeface="Wingdings" pitchFamily="2" charset="2"/>
              <a:buChar char="§"/>
            </a:pPr>
            <a:r>
              <a:rPr lang="ru-RU" dirty="0" err="1"/>
              <a:t>Іран</a:t>
            </a:r>
            <a:endParaRPr lang="ru-RU" dirty="0"/>
          </a:p>
          <a:p>
            <a:pPr marL="285750" indent="-285750">
              <a:buClr>
                <a:schemeClr val="tx2"/>
              </a:buClr>
              <a:buFont typeface="Wingdings" pitchFamily="2" charset="2"/>
              <a:buChar char="§"/>
            </a:pPr>
            <a:r>
              <a:rPr lang="ru-RU" dirty="0" err="1"/>
              <a:t>Монголія</a:t>
            </a:r>
            <a:endParaRPr lang="ru-RU" dirty="0"/>
          </a:p>
        </p:txBody>
      </p:sp>
      <p:sp>
        <p:nvSpPr>
          <p:cNvPr id="10" name="Правая фигурная скобка 9"/>
          <p:cNvSpPr/>
          <p:nvPr/>
        </p:nvSpPr>
        <p:spPr>
          <a:xfrm>
            <a:off x="4788024" y="3584404"/>
            <a:ext cx="504056" cy="1008112"/>
          </a:xfrm>
          <a:prstGeom prst="rightBrace">
            <a:avLst/>
          </a:prstGeom>
          <a:ln>
            <a:solidFill>
              <a:schemeClr val="tx2"/>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sp>
        <p:nvSpPr>
          <p:cNvPr id="11" name="TextBox 10"/>
          <p:cNvSpPr txBox="1"/>
          <p:nvPr/>
        </p:nvSpPr>
        <p:spPr>
          <a:xfrm>
            <a:off x="5364088" y="3807760"/>
            <a:ext cx="1584176" cy="646331"/>
          </a:xfrm>
          <a:prstGeom prst="rect">
            <a:avLst/>
          </a:prstGeom>
          <a:noFill/>
        </p:spPr>
        <p:txBody>
          <a:bodyPr wrap="square" rtlCol="0">
            <a:spAutoFit/>
          </a:bodyPr>
          <a:lstStyle/>
          <a:p>
            <a:r>
              <a:rPr lang="uk-UA" b="1" dirty="0">
                <a:solidFill>
                  <a:schemeClr val="tx2"/>
                </a:solidFill>
                <a:effectLst>
                  <a:outerShdw blurRad="38100" dist="38100" dir="2700000" algn="tl">
                    <a:srgbClr val="000000">
                      <a:alpha val="43137"/>
                    </a:srgbClr>
                  </a:outerShdw>
                </a:effectLst>
              </a:rPr>
              <a:t>4 країни-спостерігачі</a:t>
            </a:r>
            <a:endParaRPr lang="ru-RU" b="1" dirty="0">
              <a:solidFill>
                <a:schemeClr val="tx2"/>
              </a:solidFill>
              <a:effectLst>
                <a:outerShdw blurRad="38100" dist="38100" dir="2700000" algn="tl">
                  <a:srgbClr val="000000">
                    <a:alpha val="43137"/>
                  </a:srgbClr>
                </a:outerShdw>
              </a:effectLst>
            </a:endParaRPr>
          </a:p>
        </p:txBody>
      </p:sp>
      <p:sp>
        <p:nvSpPr>
          <p:cNvPr id="12" name="TextBox 11"/>
          <p:cNvSpPr txBox="1"/>
          <p:nvPr/>
        </p:nvSpPr>
        <p:spPr>
          <a:xfrm>
            <a:off x="4342564" y="4941168"/>
            <a:ext cx="2448272" cy="1754326"/>
          </a:xfrm>
          <a:prstGeom prst="rect">
            <a:avLst/>
          </a:prstGeom>
          <a:noFill/>
        </p:spPr>
        <p:txBody>
          <a:bodyPr wrap="square" rtlCol="0">
            <a:spAutoFit/>
          </a:bodyPr>
          <a:lstStyle/>
          <a:p>
            <a:pPr marL="285750" indent="-285750">
              <a:buClr>
                <a:srgbClr val="7030A0"/>
              </a:buClr>
              <a:buFont typeface="Wingdings" pitchFamily="2" charset="2"/>
              <a:buChar char="§"/>
            </a:pPr>
            <a:r>
              <a:rPr lang="ru-RU" dirty="0"/>
              <a:t>Азербайджан</a:t>
            </a:r>
          </a:p>
          <a:p>
            <a:pPr marL="285750" indent="-285750">
              <a:buClr>
                <a:srgbClr val="7030A0"/>
              </a:buClr>
              <a:buFont typeface="Wingdings" pitchFamily="2" charset="2"/>
              <a:buChar char="§"/>
            </a:pPr>
            <a:r>
              <a:rPr lang="ru-RU" dirty="0" err="1"/>
              <a:t>Вірменія</a:t>
            </a:r>
            <a:endParaRPr lang="ru-RU" dirty="0"/>
          </a:p>
          <a:p>
            <a:pPr marL="285750" indent="-285750">
              <a:buClr>
                <a:srgbClr val="7030A0"/>
              </a:buClr>
              <a:buFont typeface="Wingdings" pitchFamily="2" charset="2"/>
              <a:buChar char="§"/>
            </a:pPr>
            <a:r>
              <a:rPr lang="ru-RU" dirty="0"/>
              <a:t>Камбоджа</a:t>
            </a:r>
          </a:p>
          <a:p>
            <a:pPr marL="285750" indent="-285750">
              <a:buClr>
                <a:srgbClr val="7030A0"/>
              </a:buClr>
              <a:buFont typeface="Wingdings" pitchFamily="2" charset="2"/>
              <a:buChar char="§"/>
            </a:pPr>
            <a:r>
              <a:rPr lang="ru-RU" dirty="0"/>
              <a:t>Непал</a:t>
            </a:r>
          </a:p>
          <a:p>
            <a:pPr marL="285750" indent="-285750">
              <a:buClr>
                <a:srgbClr val="7030A0"/>
              </a:buClr>
              <a:buFont typeface="Wingdings" pitchFamily="2" charset="2"/>
              <a:buChar char="§"/>
            </a:pPr>
            <a:r>
              <a:rPr lang="ru-RU" dirty="0" err="1"/>
              <a:t>Туреччина</a:t>
            </a:r>
            <a:endParaRPr lang="ru-RU" dirty="0"/>
          </a:p>
          <a:p>
            <a:pPr marL="285750" indent="-285750">
              <a:buClr>
                <a:srgbClr val="7030A0"/>
              </a:buClr>
              <a:buFont typeface="Wingdings" pitchFamily="2" charset="2"/>
              <a:buChar char="§"/>
            </a:pPr>
            <a:r>
              <a:rPr lang="ru-RU" dirty="0" err="1"/>
              <a:t>Шрі</a:t>
            </a:r>
            <a:r>
              <a:rPr lang="ru-RU" dirty="0"/>
              <a:t> Ланка</a:t>
            </a:r>
          </a:p>
        </p:txBody>
      </p:sp>
      <p:sp>
        <p:nvSpPr>
          <p:cNvPr id="13" name="Правая фигурная скобка 12"/>
          <p:cNvSpPr/>
          <p:nvPr/>
        </p:nvSpPr>
        <p:spPr>
          <a:xfrm>
            <a:off x="6508934" y="4950118"/>
            <a:ext cx="939745" cy="1656184"/>
          </a:xfrm>
          <a:prstGeom prst="righ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4" name="TextBox 13"/>
          <p:cNvSpPr txBox="1"/>
          <p:nvPr/>
        </p:nvSpPr>
        <p:spPr>
          <a:xfrm>
            <a:off x="7542979" y="5431757"/>
            <a:ext cx="1584176" cy="923330"/>
          </a:xfrm>
          <a:prstGeom prst="rect">
            <a:avLst/>
          </a:prstGeom>
          <a:noFill/>
        </p:spPr>
        <p:txBody>
          <a:bodyPr wrap="square" rtlCol="0">
            <a:spAutoFit/>
          </a:bodyPr>
          <a:lstStyle/>
          <a:p>
            <a:pPr algn="ctr"/>
            <a:r>
              <a:rPr lang="uk-UA" b="1" dirty="0">
                <a:solidFill>
                  <a:srgbClr val="7030A0"/>
                </a:solidFill>
                <a:effectLst>
                  <a:outerShdw blurRad="38100" dist="38100" dir="2700000" algn="tl">
                    <a:srgbClr val="000000">
                      <a:alpha val="43137"/>
                    </a:srgbClr>
                  </a:outerShdw>
                </a:effectLst>
              </a:rPr>
              <a:t>6 «партнерів по діалогу»</a:t>
            </a:r>
            <a:endParaRPr lang="ru-RU"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220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411</TotalTime>
  <Words>1696</Words>
  <Application>Microsoft Macintosh PowerPoint</Application>
  <PresentationFormat>Экран (4:3)</PresentationFormat>
  <Paragraphs>128</Paragraphs>
  <Slides>27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Calibri</vt:lpstr>
      <vt:lpstr>Lucida Sans Unicode</vt:lpstr>
      <vt:lpstr>Verdana</vt:lpstr>
      <vt:lpstr>Wingdings</vt:lpstr>
      <vt:lpstr>Wingdings 2</vt:lpstr>
      <vt:lpstr>Wingdings 3</vt:lpstr>
      <vt:lpstr>Открытая</vt:lpstr>
      <vt:lpstr>Шанхайська організація співробітництва</vt:lpstr>
      <vt:lpstr>Презентация PowerPoint</vt:lpstr>
      <vt:lpstr>Основні показники</vt:lpstr>
      <vt:lpstr>Символіка</vt:lpstr>
      <vt:lpstr>Історія створення</vt:lpstr>
      <vt:lpstr>Презентация PowerPoint</vt:lpstr>
      <vt:lpstr>Ініціатори створення ШОС</vt:lpstr>
      <vt:lpstr>Найважливіші дати:</vt:lpstr>
      <vt:lpstr>Презентация PowerPoint</vt:lpstr>
      <vt:lpstr>Презентация PowerPoint</vt:lpstr>
      <vt:lpstr>Основні цілі:</vt:lpstr>
      <vt:lpstr>Структура</vt:lpstr>
      <vt:lpstr>Презентация PowerPoint</vt:lpstr>
      <vt:lpstr>Організація робочого процесу ШОС</vt:lpstr>
      <vt:lpstr>РАТС ШОС</vt:lpstr>
      <vt:lpstr>Ділова Рада ШОС</vt:lpstr>
      <vt:lpstr>Напрями роботи організації</vt:lpstr>
      <vt:lpstr>1. Безпекові питання</vt:lpstr>
      <vt:lpstr>2. Співпраця в економіці та фінансовій сфері</vt:lpstr>
      <vt:lpstr>3. Співпраця в гуманітарній сфері</vt:lpstr>
      <vt:lpstr>Взаємодія з іншими організаціями</vt:lpstr>
      <vt:lpstr>Вплив в Євразійському регіоні</vt:lpstr>
      <vt:lpstr>Ставлення США</vt:lpstr>
      <vt:lpstr>Вплив Японії в регіоні</vt:lpstr>
      <vt:lpstr>ШОС+</vt:lpstr>
      <vt:lpstr>Розширення ШОС</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Шанхайська організація співробітництва</dc:title>
  <dc:creator>Пользователь</dc:creator>
  <cp:lastModifiedBy>Microsoft Office User</cp:lastModifiedBy>
  <cp:revision>22</cp:revision>
  <dcterms:created xsi:type="dcterms:W3CDTF">2020-11-30T11:21:58Z</dcterms:created>
  <dcterms:modified xsi:type="dcterms:W3CDTF">2022-12-04T17:55:11Z</dcterms:modified>
</cp:coreProperties>
</file>