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handoutMasterIdLst>
    <p:handoutMasterId r:id="rId44"/>
  </p:handoutMasterIdLst>
  <p:sldIdLst>
    <p:sldId id="256" r:id="rId2"/>
    <p:sldId id="257" r:id="rId3"/>
    <p:sldId id="271" r:id="rId4"/>
    <p:sldId id="274" r:id="rId5"/>
    <p:sldId id="309" r:id="rId6"/>
    <p:sldId id="289" r:id="rId7"/>
    <p:sldId id="295" r:id="rId8"/>
    <p:sldId id="273" r:id="rId9"/>
    <p:sldId id="286" r:id="rId10"/>
    <p:sldId id="287" r:id="rId11"/>
    <p:sldId id="275" r:id="rId12"/>
    <p:sldId id="310" r:id="rId13"/>
    <p:sldId id="288" r:id="rId14"/>
    <p:sldId id="276" r:id="rId15"/>
    <p:sldId id="277" r:id="rId16"/>
    <p:sldId id="313" r:id="rId17"/>
    <p:sldId id="290" r:id="rId18"/>
    <p:sldId id="293" r:id="rId19"/>
    <p:sldId id="314" r:id="rId20"/>
    <p:sldId id="315" r:id="rId21"/>
    <p:sldId id="292" r:id="rId22"/>
    <p:sldId id="278" r:id="rId23"/>
    <p:sldId id="294" r:id="rId24"/>
    <p:sldId id="280" r:id="rId25"/>
    <p:sldId id="279" r:id="rId26"/>
    <p:sldId id="307" r:id="rId27"/>
    <p:sldId id="308" r:id="rId28"/>
    <p:sldId id="299" r:id="rId29"/>
    <p:sldId id="281" r:id="rId30"/>
    <p:sldId id="296" r:id="rId31"/>
    <p:sldId id="297" r:id="rId32"/>
    <p:sldId id="298" r:id="rId33"/>
    <p:sldId id="282" r:id="rId34"/>
    <p:sldId id="283" r:id="rId35"/>
    <p:sldId id="285" r:id="rId36"/>
    <p:sldId id="300" r:id="rId37"/>
    <p:sldId id="302" r:id="rId38"/>
    <p:sldId id="301" r:id="rId39"/>
    <p:sldId id="303" r:id="rId40"/>
    <p:sldId id="304" r:id="rId41"/>
    <p:sldId id="305" r:id="rId42"/>
    <p:sldId id="306" r:id="rId43"/>
  </p:sldIdLst>
  <p:sldSz cx="9144000" cy="6858000" type="screen4x3"/>
  <p:notesSz cx="6797675" cy="9926638"/>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Средний стиль 2 - акцент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Сред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Средний стиль 2 - акцент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Средний стиль 2 - акцент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Средний стиль 2 - акцент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8FB837D-C827-4EFA-A057-4D05807E0F7C}" styleName="Стиль из темы 1 - акцент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5758FB7-9AC5-4552-8A53-C91805E547FA}" styleName="Стиль из темы 1 - акцент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3C2FFA5D-87B4-456A-9821-1D502468CF0F}" styleName="Стиль из темы 1 - акцент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775DCB02-9BB8-47FD-8907-85C794F793BA}" styleName="Стиль из темы 1 - акцент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638B1855-1B75-4FBE-930C-398BA8C253C6}" styleName="Стиль из темы 2 - акцент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709" autoAdjust="0"/>
  </p:normalViewPr>
  <p:slideViewPr>
    <p:cSldViewPr>
      <p:cViewPr varScale="1">
        <p:scale>
          <a:sx n="106" d="100"/>
          <a:sy n="106" d="100"/>
        </p:scale>
        <p:origin x="1686" y="84"/>
      </p:cViewPr>
      <p:guideLst>
        <p:guide orient="horz" pos="2160"/>
        <p:guide pos="2880"/>
      </p:guideLst>
    </p:cSldViewPr>
  </p:slideViewPr>
  <p:outlineViewPr>
    <p:cViewPr>
      <p:scale>
        <a:sx n="33" d="100"/>
        <a:sy n="33" d="100"/>
      </p:scale>
      <p:origin x="12" y="336"/>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9DA85305-6878-42A7-96F8-479D23B560F1}" type="datetimeFigureOut">
              <a:rPr lang="ru-RU" smtClean="0"/>
              <a:t>26.11.2022</a:t>
            </a:fld>
            <a:endParaRPr lang="ru-RU"/>
          </a:p>
        </p:txBody>
      </p:sp>
      <p:sp>
        <p:nvSpPr>
          <p:cNvPr id="4" name="Нижний колонтитул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ru-RU"/>
          </a:p>
        </p:txBody>
      </p:sp>
      <p:sp>
        <p:nvSpPr>
          <p:cNvPr id="5" name="Номер слайда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B082C050-51DC-4205-90F0-F3BCDC485108}" type="slidenum">
              <a:rPr lang="ru-RU" smtClean="0"/>
              <a:t>‹№›</a:t>
            </a:fld>
            <a:endParaRPr lang="ru-RU"/>
          </a:p>
        </p:txBody>
      </p:sp>
    </p:spTree>
    <p:extLst>
      <p:ext uri="{BB962C8B-B14F-4D97-AF65-F5344CB8AC3E}">
        <p14:creationId xmlns:p14="http://schemas.microsoft.com/office/powerpoint/2010/main" val="350622685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14" name="Заголовок 13"/>
          <p:cNvSpPr>
            <a:spLocks noGrp="1"/>
          </p:cNvSpPr>
          <p:nvPr>
            <p:ph type="ctrTitle"/>
          </p:nvPr>
        </p:nvSpPr>
        <p:spPr>
          <a:xfrm>
            <a:off x="1432560" y="359898"/>
            <a:ext cx="7406640" cy="1472184"/>
          </a:xfrm>
        </p:spPr>
        <p:txBody>
          <a:bodyPr anchor="b"/>
          <a:lstStyle>
            <a:lvl1pPr algn="l">
              <a:defRPr/>
            </a:lvl1pPr>
            <a:extLst/>
          </a:lstStyle>
          <a:p>
            <a:r>
              <a:rPr kumimoji="0" lang="ru-RU" smtClean="0"/>
              <a:t>Образец заголовка</a:t>
            </a:r>
            <a:endParaRPr kumimoji="0" lang="en-US"/>
          </a:p>
        </p:txBody>
      </p:sp>
      <p:sp>
        <p:nvSpPr>
          <p:cNvPr id="22" name="Подзаголовок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7" name="Дата 6"/>
          <p:cNvSpPr>
            <a:spLocks noGrp="1"/>
          </p:cNvSpPr>
          <p:nvPr>
            <p:ph type="dt" sz="half" idx="10"/>
          </p:nvPr>
        </p:nvSpPr>
        <p:spPr/>
        <p:txBody>
          <a:bodyPr/>
          <a:lstStyle/>
          <a:p>
            <a:fld id="{900726EA-1033-43AD-B9C8-975B9C51E371}" type="datetimeFigureOut">
              <a:rPr lang="ru-RU" smtClean="0"/>
              <a:pPr/>
              <a:t>26.11.2022</a:t>
            </a:fld>
            <a:endParaRPr lang="ru-RU"/>
          </a:p>
        </p:txBody>
      </p:sp>
      <p:sp>
        <p:nvSpPr>
          <p:cNvPr id="20" name="Нижний колонтитул 19"/>
          <p:cNvSpPr>
            <a:spLocks noGrp="1"/>
          </p:cNvSpPr>
          <p:nvPr>
            <p:ph type="ftr" sz="quarter" idx="11"/>
          </p:nvPr>
        </p:nvSpPr>
        <p:spPr/>
        <p:txBody>
          <a:bodyPr/>
          <a:lstStyle/>
          <a:p>
            <a:endParaRPr lang="ru-RU"/>
          </a:p>
        </p:txBody>
      </p:sp>
      <p:sp>
        <p:nvSpPr>
          <p:cNvPr id="10" name="Номер слайда 9"/>
          <p:cNvSpPr>
            <a:spLocks noGrp="1"/>
          </p:cNvSpPr>
          <p:nvPr>
            <p:ph type="sldNum" sz="quarter" idx="12"/>
          </p:nvPr>
        </p:nvSpPr>
        <p:spPr/>
        <p:txBody>
          <a:bodyPr/>
          <a:lstStyle/>
          <a:p>
            <a:fld id="{E6E552DB-3BFB-4DB8-BCA7-BD5160928C6A}" type="slidenum">
              <a:rPr lang="ru-RU" smtClean="0"/>
              <a:pPr/>
              <a:t>‹№›</a:t>
            </a:fld>
            <a:endParaRPr lang="ru-RU"/>
          </a:p>
        </p:txBody>
      </p:sp>
      <p:sp>
        <p:nvSpPr>
          <p:cNvPr id="8" name="Овал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Овал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900726EA-1033-43AD-B9C8-975B9C51E371}" type="datetimeFigureOut">
              <a:rPr lang="ru-RU" smtClean="0"/>
              <a:pPr/>
              <a:t>26.11.2022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6E552DB-3BFB-4DB8-BCA7-BD5160928C6A}"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274640"/>
            <a:ext cx="18288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1143000" y="274641"/>
            <a:ext cx="55626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900726EA-1033-43AD-B9C8-975B9C51E371}" type="datetimeFigureOut">
              <a:rPr lang="ru-RU" smtClean="0"/>
              <a:pPr/>
              <a:t>26.11.2022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6E552DB-3BFB-4DB8-BCA7-BD5160928C6A}"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900726EA-1033-43AD-B9C8-975B9C51E371}" type="datetimeFigureOut">
              <a:rPr lang="ru-RU" smtClean="0"/>
              <a:pPr/>
              <a:t>26.11.2022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6E552DB-3BFB-4DB8-BCA7-BD5160928C6A}"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Прямоугольник 6"/>
          <p:cNvSpPr/>
          <p:nvPr/>
        </p:nvSpPr>
        <p:spPr>
          <a:xfrm>
            <a:off x="2282891"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900726EA-1033-43AD-B9C8-975B9C51E371}" type="datetimeFigureOut">
              <a:rPr lang="ru-RU" smtClean="0"/>
              <a:pPr/>
              <a:t>26.11.2022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6E552DB-3BFB-4DB8-BCA7-BD5160928C6A}" type="slidenum">
              <a:rPr lang="ru-RU" smtClean="0"/>
              <a:pPr/>
              <a:t>‹№›</a:t>
            </a:fld>
            <a:endParaRPr lang="ru-RU"/>
          </a:p>
        </p:txBody>
      </p:sp>
      <p:sp>
        <p:nvSpPr>
          <p:cNvPr id="10" name="Прямоугольник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Овал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Овал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900726EA-1033-43AD-B9C8-975B9C51E371}" type="datetimeFigureOut">
              <a:rPr lang="ru-RU" smtClean="0"/>
              <a:pPr/>
              <a:t>26.11.2022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6E552DB-3BFB-4DB8-BCA7-BD5160928C6A}"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900726EA-1033-43AD-B9C8-975B9C51E371}" type="datetimeFigureOut">
              <a:rPr lang="ru-RU" smtClean="0"/>
              <a:pPr/>
              <a:t>26.11.2022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E6E552DB-3BFB-4DB8-BCA7-BD5160928C6A}"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nchor="ct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900726EA-1033-43AD-B9C8-975B9C51E371}" type="datetimeFigureOut">
              <a:rPr lang="ru-RU" smtClean="0"/>
              <a:pPr/>
              <a:t>26.11.2022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E6E552DB-3BFB-4DB8-BCA7-BD5160928C6A}"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Прямоугольник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Дата 1"/>
          <p:cNvSpPr>
            <a:spLocks noGrp="1"/>
          </p:cNvSpPr>
          <p:nvPr>
            <p:ph type="dt" sz="half" idx="10"/>
          </p:nvPr>
        </p:nvSpPr>
        <p:spPr/>
        <p:txBody>
          <a:bodyPr/>
          <a:lstStyle/>
          <a:p>
            <a:fld id="{900726EA-1033-43AD-B9C8-975B9C51E371}" type="datetimeFigureOut">
              <a:rPr lang="ru-RU" smtClean="0"/>
              <a:pPr/>
              <a:t>26.11.2022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E6E552DB-3BFB-4DB8-BCA7-BD5160928C6A}" type="slidenum">
              <a:rPr lang="ru-RU" smtClean="0"/>
              <a:pPr/>
              <a:t>‹№›</a:t>
            </a:fld>
            <a:endParaRPr lang="ru-RU"/>
          </a:p>
        </p:txBody>
      </p:sp>
      <p:sp>
        <p:nvSpPr>
          <p:cNvPr id="6" name="Прямоугольник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457200" y="2133601"/>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900726EA-1033-43AD-B9C8-975B9C51E371}" type="datetimeFigureOut">
              <a:rPr lang="ru-RU" smtClean="0"/>
              <a:pPr/>
              <a:t>26.11.2022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6E552DB-3BFB-4DB8-BCA7-BD5160928C6A}"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900726EA-1033-43AD-B9C8-975B9C51E371}" type="datetimeFigureOut">
              <a:rPr lang="ru-RU" smtClean="0"/>
              <a:pPr/>
              <a:t>26.11.2022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6E552DB-3BFB-4DB8-BCA7-BD5160928C6A}" type="slidenum">
              <a:rPr lang="ru-RU" smtClean="0"/>
              <a:pPr/>
              <a:t>‹№›</a:t>
            </a:fld>
            <a:endParaRPr lang="ru-RU"/>
          </a:p>
        </p:txBody>
      </p:sp>
      <p:sp>
        <p:nvSpPr>
          <p:cNvPr id="8" name="Прямоугольник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Рисунок 2"/>
          <p:cNvSpPr>
            <a:spLocks noGrp="1"/>
          </p:cNvSpPr>
          <p:nvPr>
            <p:ph type="pic" idx="1"/>
          </p:nvPr>
        </p:nvSpPr>
        <p:spPr>
          <a:xfrm>
            <a:off x="838200" y="1143004"/>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ru-RU" smtClean="0"/>
              <a:t>Вставка рисунка</a:t>
            </a:r>
            <a:endParaRPr kumimoji="0" lang="en-US" dirty="0"/>
          </a:p>
        </p:txBody>
      </p:sp>
      <p:sp>
        <p:nvSpPr>
          <p:cNvPr id="9" name="Блок-схема: процесс 8"/>
          <p:cNvSpPr/>
          <p:nvPr/>
        </p:nvSpPr>
        <p:spPr>
          <a:xfrm rot="19468671">
            <a:off x="396725" y="954342"/>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Блок-схема: процесс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Текст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ирог 6"/>
          <p:cNvSpPr/>
          <p:nvPr/>
        </p:nvSpPr>
        <p:spPr>
          <a:xfrm>
            <a:off x="-815926"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Овал 7"/>
          <p:cNvSpPr/>
          <p:nvPr/>
        </p:nvSpPr>
        <p:spPr>
          <a:xfrm>
            <a:off x="168818" y="21103"/>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Кольцо 10"/>
          <p:cNvSpPr/>
          <p:nvPr/>
        </p:nvSpPr>
        <p:spPr>
          <a:xfrm rot="2315675">
            <a:off x="182882" y="1055078"/>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a:xfrm>
            <a:off x="1012874"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Заголовок 4"/>
          <p:cNvSpPr>
            <a:spLocks noGrp="1"/>
          </p:cNvSpPr>
          <p:nvPr>
            <p:ph type="title"/>
          </p:nvPr>
        </p:nvSpPr>
        <p:spPr>
          <a:xfrm>
            <a:off x="1435608" y="274638"/>
            <a:ext cx="7498080" cy="1143000"/>
          </a:xfrm>
          <a:prstGeom prst="rect">
            <a:avLst/>
          </a:prstGeom>
        </p:spPr>
        <p:txBody>
          <a:bodyPr anchor="ctr">
            <a:normAutofit/>
          </a:bodyPr>
          <a:lstStyle/>
          <a:p>
            <a:r>
              <a:rPr kumimoji="0" lang="ru-RU" smtClean="0"/>
              <a:t>Образец заголовка</a:t>
            </a:r>
            <a:endParaRPr kumimoji="0" lang="en-US"/>
          </a:p>
        </p:txBody>
      </p:sp>
      <p:sp>
        <p:nvSpPr>
          <p:cNvPr id="9" name="Текст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4" name="Дата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900726EA-1033-43AD-B9C8-975B9C51E371}" type="datetimeFigureOut">
              <a:rPr lang="ru-RU" smtClean="0"/>
              <a:pPr/>
              <a:t>26.11.2022</a:t>
            </a:fld>
            <a:endParaRPr lang="ru-RU"/>
          </a:p>
        </p:txBody>
      </p:sp>
      <p:sp>
        <p:nvSpPr>
          <p:cNvPr id="10" name="Нижний колонтитул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ru-RU"/>
          </a:p>
        </p:txBody>
      </p:sp>
      <p:sp>
        <p:nvSpPr>
          <p:cNvPr id="22" name="Номер слайда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E6E552DB-3BFB-4DB8-BCA7-BD5160928C6A}" type="slidenum">
              <a:rPr lang="ru-RU" smtClean="0"/>
              <a:pPr/>
              <a:t>‹№›</a:t>
            </a:fld>
            <a:endParaRPr lang="ru-RU"/>
          </a:p>
        </p:txBody>
      </p:sp>
      <p:sp>
        <p:nvSpPr>
          <p:cNvPr id="15" name="Прямоугольник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78392" y="2007096"/>
            <a:ext cx="6400800" cy="2286000"/>
          </a:xfrm>
        </p:spPr>
        <p:txBody>
          <a:bodyPr>
            <a:noAutofit/>
          </a:bodyPr>
          <a:lstStyle/>
          <a:p>
            <a:r>
              <a:rPr lang="ru-RU" sz="3200" dirty="0"/>
              <a:t>ПРАВОВИЙ РЕЖИМ ЗЕМЕЛЬ </a:t>
            </a:r>
            <a:r>
              <a:rPr lang="uk-UA" sz="3200" dirty="0" smtClean="0"/>
              <a:t>для інших видів природокористування</a:t>
            </a:r>
            <a:endParaRPr lang="ru-RU" sz="3200" dirty="0"/>
          </a:p>
        </p:txBody>
      </p:sp>
      <p:sp>
        <p:nvSpPr>
          <p:cNvPr id="3" name="Подзаголовок 2"/>
          <p:cNvSpPr>
            <a:spLocks noGrp="1"/>
          </p:cNvSpPr>
          <p:nvPr>
            <p:ph type="body" idx="1"/>
          </p:nvPr>
        </p:nvSpPr>
        <p:spPr>
          <a:xfrm>
            <a:off x="2578392" y="188640"/>
            <a:ext cx="6400800" cy="1509712"/>
          </a:xfrm>
        </p:spPr>
        <p:txBody>
          <a:bodyPr>
            <a:normAutofit/>
          </a:bodyPr>
          <a:lstStyle/>
          <a:p>
            <a:r>
              <a:rPr lang="uk-UA" sz="3200" b="1" dirty="0" smtClean="0"/>
              <a:t>Тема </a:t>
            </a:r>
            <a:endParaRPr lang="ru-RU" sz="3200"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92267" y="188640"/>
            <a:ext cx="1700213" cy="1603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58070" y="5953273"/>
            <a:ext cx="3194050" cy="500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p:txBody>
          <a:bodyPr>
            <a:normAutofit/>
          </a:bodyPr>
          <a:lstStyle/>
          <a:p>
            <a:r>
              <a:rPr lang="uk-UA" sz="2800" dirty="0" smtClean="0">
                <a:solidFill>
                  <a:srgbClr val="C00000"/>
                </a:solidFill>
              </a:rPr>
              <a:t>Лісова ділянка  </a:t>
            </a:r>
            <a:r>
              <a:rPr lang="en-US" sz="2800" dirty="0" err="1" smtClean="0">
                <a:solidFill>
                  <a:srgbClr val="C00000"/>
                </a:solidFill>
              </a:rPr>
              <a:t>vs</a:t>
            </a:r>
            <a:r>
              <a:rPr lang="en-US" sz="2800" dirty="0" smtClean="0">
                <a:solidFill>
                  <a:srgbClr val="C00000"/>
                </a:solidFill>
              </a:rPr>
              <a:t> </a:t>
            </a:r>
            <a:r>
              <a:rPr lang="uk-UA" sz="2800" dirty="0" smtClean="0">
                <a:solidFill>
                  <a:srgbClr val="C00000"/>
                </a:solidFill>
              </a:rPr>
              <a:t> Земельна лісова ділянка</a:t>
            </a:r>
            <a:endParaRPr lang="uk-UA" sz="2800" dirty="0">
              <a:solidFill>
                <a:srgbClr val="C00000"/>
              </a:solidFill>
            </a:endParaRPr>
          </a:p>
        </p:txBody>
      </p:sp>
      <p:sp>
        <p:nvSpPr>
          <p:cNvPr id="5" name="Текст 4"/>
          <p:cNvSpPr>
            <a:spLocks noGrp="1"/>
          </p:cNvSpPr>
          <p:nvPr>
            <p:ph type="body" idx="1"/>
          </p:nvPr>
        </p:nvSpPr>
        <p:spPr/>
        <p:txBody>
          <a:bodyPr>
            <a:normAutofit/>
          </a:bodyPr>
          <a:lstStyle/>
          <a:p>
            <a:pPr algn="ctr"/>
            <a:r>
              <a:rPr lang="uk-UA" sz="2800" b="1" dirty="0" smtClean="0">
                <a:solidFill>
                  <a:srgbClr val="00B050"/>
                </a:solidFill>
              </a:rPr>
              <a:t>Лісова ділянка </a:t>
            </a:r>
            <a:endParaRPr lang="uk-UA" sz="2800" b="1" dirty="0">
              <a:solidFill>
                <a:srgbClr val="00B050"/>
              </a:solidFill>
            </a:endParaRPr>
          </a:p>
        </p:txBody>
      </p:sp>
      <p:sp>
        <p:nvSpPr>
          <p:cNvPr id="7" name="Текст 6"/>
          <p:cNvSpPr>
            <a:spLocks noGrp="1"/>
          </p:cNvSpPr>
          <p:nvPr>
            <p:ph type="body" sz="half" idx="3"/>
          </p:nvPr>
        </p:nvSpPr>
        <p:spPr/>
        <p:txBody>
          <a:bodyPr>
            <a:normAutofit fontScale="92500"/>
          </a:bodyPr>
          <a:lstStyle/>
          <a:p>
            <a:r>
              <a:rPr lang="uk-UA" sz="2800" b="1" dirty="0" smtClean="0">
                <a:solidFill>
                  <a:srgbClr val="00B050"/>
                </a:solidFill>
              </a:rPr>
              <a:t>Земельна лісова ділянка</a:t>
            </a:r>
            <a:endParaRPr lang="uk-UA" sz="2800" b="1" dirty="0">
              <a:solidFill>
                <a:srgbClr val="00B050"/>
              </a:solidFill>
            </a:endParaRPr>
          </a:p>
        </p:txBody>
      </p:sp>
      <p:sp>
        <p:nvSpPr>
          <p:cNvPr id="6" name="Объект 5"/>
          <p:cNvSpPr>
            <a:spLocks noGrp="1"/>
          </p:cNvSpPr>
          <p:nvPr>
            <p:ph sz="quarter" idx="2"/>
          </p:nvPr>
        </p:nvSpPr>
        <p:spPr/>
        <p:txBody>
          <a:bodyPr>
            <a:normAutofit/>
          </a:bodyPr>
          <a:lstStyle/>
          <a:p>
            <a:pPr marL="118872" indent="0">
              <a:buNone/>
            </a:pPr>
            <a:r>
              <a:rPr lang="uk-UA" sz="2200" b="1" dirty="0" smtClean="0"/>
              <a:t>ділянка лісового фонду України з визначеними межами, виділена відповідно до цього Кодексу для ведення лісового господарства та використання лісових ресурсів без вилучення її у землекористувача або власника землі.</a:t>
            </a:r>
            <a:endParaRPr lang="uk-UA" sz="2200" b="1" dirty="0"/>
          </a:p>
        </p:txBody>
      </p:sp>
      <p:sp>
        <p:nvSpPr>
          <p:cNvPr id="8" name="Объект 7"/>
          <p:cNvSpPr>
            <a:spLocks noGrp="1"/>
          </p:cNvSpPr>
          <p:nvPr>
            <p:ph sz="quarter" idx="4"/>
          </p:nvPr>
        </p:nvSpPr>
        <p:spPr/>
        <p:txBody>
          <a:bodyPr>
            <a:normAutofit/>
          </a:bodyPr>
          <a:lstStyle/>
          <a:p>
            <a:pPr marL="118872" indent="0">
              <a:buNone/>
            </a:pPr>
            <a:r>
              <a:rPr lang="uk-UA" sz="2200" b="1" dirty="0" smtClean="0"/>
              <a:t>земельна ділянка лісового фонду України з визначеними межами, яка надається або вилучається у землекористувача чи власника земельної ділянки для ведення лісового господарства або інших суспільних потреб відповідно до земельного законодавства.</a:t>
            </a:r>
            <a:endParaRPr lang="uk-UA" sz="2200" b="1" dirty="0"/>
          </a:p>
        </p:txBody>
      </p:sp>
    </p:spTree>
    <p:extLst>
      <p:ext uri="{BB962C8B-B14F-4D97-AF65-F5344CB8AC3E}">
        <p14:creationId xmlns:p14="http://schemas.microsoft.com/office/powerpoint/2010/main" val="6371430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43608" y="332656"/>
            <a:ext cx="7848872" cy="6370975"/>
          </a:xfrm>
          <a:prstGeom prst="rect">
            <a:avLst/>
          </a:prstGeom>
        </p:spPr>
        <p:txBody>
          <a:bodyPr wrap="square">
            <a:spAutoFit/>
          </a:bodyPr>
          <a:lstStyle/>
          <a:p>
            <a:pPr>
              <a:tabLst>
                <a:tab pos="447675" algn="l"/>
              </a:tabLst>
            </a:pPr>
            <a:r>
              <a:rPr lang="uk-UA" sz="2400" dirty="0" smtClean="0"/>
              <a:t>	</a:t>
            </a:r>
            <a:r>
              <a:rPr lang="uk-UA" sz="2400" b="1" dirty="0" smtClean="0"/>
              <a:t>Правовий </a:t>
            </a:r>
            <a:r>
              <a:rPr lang="uk-UA" sz="2400" b="1" dirty="0"/>
              <a:t>режим </a:t>
            </a:r>
            <a:r>
              <a:rPr lang="uk-UA" sz="2400" b="1" dirty="0" smtClean="0"/>
              <a:t>ЗЛГП </a:t>
            </a:r>
            <a:r>
              <a:rPr lang="uk-UA" sz="2400" dirty="0"/>
              <a:t>залежить від </a:t>
            </a:r>
            <a:r>
              <a:rPr lang="uk-UA" sz="2400" b="1" u="sng" dirty="0" smtClean="0">
                <a:solidFill>
                  <a:srgbClr val="FF0000"/>
                </a:solidFill>
              </a:rPr>
              <a:t>функціонального </a:t>
            </a:r>
            <a:r>
              <a:rPr lang="uk-UA" sz="2400" b="1" u="sng" dirty="0">
                <a:solidFill>
                  <a:srgbClr val="FF0000"/>
                </a:solidFill>
              </a:rPr>
              <a:t>призначення лісів</a:t>
            </a:r>
            <a:r>
              <a:rPr lang="uk-UA" sz="2400" dirty="0"/>
              <a:t>, які за екологічним і соціально-економічним значенням та залежно від основних виконуваних ними  функцій  поділяються  на такі </a:t>
            </a:r>
            <a:r>
              <a:rPr lang="uk-UA" sz="2400" b="1" u="sng" dirty="0">
                <a:solidFill>
                  <a:srgbClr val="FF0000"/>
                </a:solidFill>
              </a:rPr>
              <a:t>категорії</a:t>
            </a:r>
            <a:r>
              <a:rPr lang="uk-UA" sz="2400" dirty="0"/>
              <a:t> (ст. 39 ЛК):</a:t>
            </a:r>
          </a:p>
          <a:p>
            <a:pPr>
              <a:tabLst>
                <a:tab pos="447675" algn="l"/>
              </a:tabLst>
            </a:pPr>
            <a:r>
              <a:rPr lang="uk-UA" sz="2400" dirty="0" smtClean="0"/>
              <a:t>	</a:t>
            </a:r>
            <a:r>
              <a:rPr lang="uk-UA" sz="2400" dirty="0" smtClean="0">
                <a:solidFill>
                  <a:srgbClr val="0070C0"/>
                </a:solidFill>
              </a:rPr>
              <a:t>1</a:t>
            </a:r>
            <a:r>
              <a:rPr lang="uk-UA" sz="2400" dirty="0">
                <a:solidFill>
                  <a:srgbClr val="0070C0"/>
                </a:solidFill>
              </a:rPr>
              <a:t>) </a:t>
            </a:r>
            <a:r>
              <a:rPr lang="uk-UA" sz="2400" b="1" dirty="0"/>
              <a:t>захисні    ліси    </a:t>
            </a:r>
            <a:r>
              <a:rPr lang="uk-UA" sz="2400" dirty="0"/>
              <a:t>(виконують    переважно   водоохоронні, ґрунтозахисні та інші захисні функції);</a:t>
            </a:r>
          </a:p>
          <a:p>
            <a:pPr>
              <a:tabLst>
                <a:tab pos="447675" algn="l"/>
              </a:tabLst>
            </a:pPr>
            <a:r>
              <a:rPr lang="uk-UA" sz="2400" dirty="0" smtClean="0"/>
              <a:t>	</a:t>
            </a:r>
            <a:r>
              <a:rPr lang="uk-UA" sz="2400" dirty="0" smtClean="0">
                <a:solidFill>
                  <a:srgbClr val="0070C0"/>
                </a:solidFill>
              </a:rPr>
              <a:t>2</a:t>
            </a:r>
            <a:r>
              <a:rPr lang="uk-UA" sz="2400" dirty="0">
                <a:solidFill>
                  <a:srgbClr val="0070C0"/>
                </a:solidFill>
              </a:rPr>
              <a:t>) </a:t>
            </a:r>
            <a:r>
              <a:rPr lang="uk-UA" sz="2400" b="1" dirty="0"/>
              <a:t>рекреаційно-оздоровчі    ліси     </a:t>
            </a:r>
            <a:r>
              <a:rPr lang="uk-UA" sz="2400" dirty="0"/>
              <a:t>(виконують     переважно рекреаційні, санітарні, гігієнічні та оздоровчі функції);</a:t>
            </a:r>
          </a:p>
          <a:p>
            <a:pPr>
              <a:tabLst>
                <a:tab pos="447675" algn="l"/>
              </a:tabLst>
            </a:pPr>
            <a:r>
              <a:rPr lang="uk-UA" sz="2400" dirty="0" smtClean="0"/>
              <a:t>	</a:t>
            </a:r>
            <a:r>
              <a:rPr lang="uk-UA" sz="2400" dirty="0" smtClean="0">
                <a:solidFill>
                  <a:srgbClr val="0070C0"/>
                </a:solidFill>
              </a:rPr>
              <a:t>3</a:t>
            </a:r>
            <a:r>
              <a:rPr lang="uk-UA" sz="2400" dirty="0">
                <a:solidFill>
                  <a:srgbClr val="0070C0"/>
                </a:solidFill>
              </a:rPr>
              <a:t>) </a:t>
            </a:r>
            <a:r>
              <a:rPr lang="uk-UA" sz="2400" b="1" dirty="0"/>
              <a:t>ліси  природоохоронного,  наукового,  історико-культурного призначення  </a:t>
            </a:r>
            <a:r>
              <a:rPr lang="uk-UA" sz="2400" dirty="0"/>
              <a:t>(виконують   особливі   природоохоронні,   естетичні, наукові </a:t>
            </a:r>
            <a:r>
              <a:rPr lang="uk-UA" sz="2400" dirty="0" smtClean="0"/>
              <a:t>функції);</a:t>
            </a:r>
            <a:endParaRPr lang="uk-UA" sz="2400" dirty="0"/>
          </a:p>
          <a:p>
            <a:pPr>
              <a:tabLst>
                <a:tab pos="447675" algn="l"/>
              </a:tabLst>
            </a:pPr>
            <a:r>
              <a:rPr lang="uk-UA" sz="2400" dirty="0" smtClean="0"/>
              <a:t>	</a:t>
            </a:r>
            <a:r>
              <a:rPr lang="uk-UA" sz="2400" dirty="0" smtClean="0">
                <a:solidFill>
                  <a:srgbClr val="0070C0"/>
                </a:solidFill>
              </a:rPr>
              <a:t>4</a:t>
            </a:r>
            <a:r>
              <a:rPr lang="uk-UA" sz="2400" dirty="0">
                <a:solidFill>
                  <a:srgbClr val="0070C0"/>
                </a:solidFill>
              </a:rPr>
              <a:t>) </a:t>
            </a:r>
            <a:r>
              <a:rPr lang="uk-UA" sz="2400" b="1" dirty="0"/>
              <a:t>експлуатаційні ліси</a:t>
            </a:r>
            <a:r>
              <a:rPr lang="uk-UA" sz="2400" dirty="0"/>
              <a:t>.</a:t>
            </a:r>
          </a:p>
          <a:p>
            <a:endParaRPr lang="uk-UA" sz="2400" dirty="0"/>
          </a:p>
          <a:p>
            <a:r>
              <a:rPr lang="uk-UA" sz="2400" dirty="0" smtClean="0"/>
              <a:t>Найбільш </a:t>
            </a:r>
            <a:r>
              <a:rPr lang="uk-UA" sz="2400" dirty="0"/>
              <a:t>жорсткий правовий режим встановлюється щодо </a:t>
            </a:r>
            <a:r>
              <a:rPr lang="uk-UA" sz="2400" b="1" dirty="0"/>
              <a:t>особливо захисних лісових ділянок </a:t>
            </a:r>
            <a:r>
              <a:rPr lang="uk-UA" sz="2400" dirty="0"/>
              <a:t>(ст. 41 ЛК). </a:t>
            </a:r>
          </a:p>
        </p:txBody>
      </p:sp>
    </p:spTree>
    <p:extLst>
      <p:ext uri="{BB962C8B-B14F-4D97-AF65-F5344CB8AC3E}">
        <p14:creationId xmlns:p14="http://schemas.microsoft.com/office/powerpoint/2010/main" val="294429253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stretch>
            <a:fillRect/>
          </a:stretch>
        </p:blipFill>
        <p:spPr>
          <a:xfrm>
            <a:off x="1403548" y="476672"/>
            <a:ext cx="7200900" cy="5210175"/>
          </a:xfrm>
          <a:prstGeom prst="rect">
            <a:avLst/>
          </a:prstGeom>
        </p:spPr>
      </p:pic>
    </p:spTree>
    <p:extLst>
      <p:ext uri="{BB962C8B-B14F-4D97-AF65-F5344CB8AC3E}">
        <p14:creationId xmlns:p14="http://schemas.microsoft.com/office/powerpoint/2010/main" val="14879005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331640" y="260648"/>
            <a:ext cx="7488832" cy="5847755"/>
          </a:xfrm>
          <a:prstGeom prst="rect">
            <a:avLst/>
          </a:prstGeom>
        </p:spPr>
        <p:txBody>
          <a:bodyPr wrap="square">
            <a:spAutoFit/>
          </a:bodyPr>
          <a:lstStyle/>
          <a:p>
            <a:r>
              <a:rPr lang="uk-UA" sz="2200" b="1" dirty="0" smtClean="0"/>
              <a:t>П О С Т А Н О В А </a:t>
            </a:r>
          </a:p>
          <a:p>
            <a:r>
              <a:rPr lang="uk-UA" sz="2200" b="1" dirty="0" smtClean="0"/>
              <a:t>Кабінету Міністрів України </a:t>
            </a:r>
          </a:p>
          <a:p>
            <a:r>
              <a:rPr lang="uk-UA" sz="2200" b="1" dirty="0" smtClean="0"/>
              <a:t>від 16 травня 2007 р. № 733 </a:t>
            </a:r>
          </a:p>
          <a:p>
            <a:r>
              <a:rPr lang="uk-UA" sz="2200" b="1" dirty="0" smtClean="0">
                <a:solidFill>
                  <a:srgbClr val="C00000"/>
                </a:solidFill>
              </a:rPr>
              <a:t>«Про затвердження Порядку поділу лісів на категорії та виділення особливо захисних лісових ділянок» </a:t>
            </a:r>
          </a:p>
          <a:p>
            <a:pPr algn="just"/>
            <a:r>
              <a:rPr lang="ru-RU" sz="2400" dirty="0"/>
              <a:t/>
            </a:r>
            <a:br>
              <a:rPr lang="ru-RU" sz="2400" dirty="0"/>
            </a:br>
            <a:r>
              <a:rPr lang="ru-RU" sz="2400" dirty="0" err="1" smtClean="0"/>
              <a:t>Ліси</a:t>
            </a:r>
            <a:r>
              <a:rPr lang="ru-RU" sz="2400" dirty="0"/>
              <a:t>, </a:t>
            </a:r>
            <a:r>
              <a:rPr lang="ru-RU" sz="2400" dirty="0" err="1"/>
              <a:t>що</a:t>
            </a:r>
            <a:r>
              <a:rPr lang="ru-RU" sz="2400" dirty="0"/>
              <a:t> </a:t>
            </a:r>
            <a:r>
              <a:rPr lang="ru-RU" sz="2400" dirty="0" err="1"/>
              <a:t>зростають</a:t>
            </a:r>
            <a:r>
              <a:rPr lang="ru-RU" sz="2400" dirty="0"/>
              <a:t> на </a:t>
            </a:r>
            <a:r>
              <a:rPr lang="ru-RU" sz="2400" dirty="0" err="1"/>
              <a:t>одній</a:t>
            </a:r>
            <a:r>
              <a:rPr lang="ru-RU" sz="2400" dirty="0"/>
              <a:t> </a:t>
            </a:r>
            <a:r>
              <a:rPr lang="ru-RU" sz="2400" dirty="0" err="1"/>
              <a:t>території</a:t>
            </a:r>
            <a:r>
              <a:rPr lang="ru-RU" sz="2400" dirty="0"/>
              <a:t> і </a:t>
            </a:r>
            <a:r>
              <a:rPr lang="ru-RU" sz="2400" dirty="0" err="1"/>
              <a:t>відповідають</a:t>
            </a:r>
            <a:r>
              <a:rPr lang="ru-RU" sz="2400" dirty="0"/>
              <a:t> </a:t>
            </a:r>
            <a:br>
              <a:rPr lang="ru-RU" sz="2400" dirty="0"/>
            </a:br>
            <a:r>
              <a:rPr lang="ru-RU" sz="2400" dirty="0" err="1"/>
              <a:t>умовам</a:t>
            </a:r>
            <a:r>
              <a:rPr lang="ru-RU" sz="2400" dirty="0"/>
              <a:t> і </a:t>
            </a:r>
            <a:r>
              <a:rPr lang="ru-RU" sz="2400" dirty="0" err="1"/>
              <a:t>ознакам</a:t>
            </a:r>
            <a:r>
              <a:rPr lang="ru-RU" sz="2400" dirty="0"/>
              <a:t> </a:t>
            </a:r>
            <a:r>
              <a:rPr lang="ru-RU" sz="2400" dirty="0" err="1"/>
              <a:t>віднесення</a:t>
            </a:r>
            <a:r>
              <a:rPr lang="ru-RU" sz="2400" dirty="0"/>
              <a:t> до </a:t>
            </a:r>
            <a:r>
              <a:rPr lang="ru-RU" sz="2400" b="1" dirty="0" err="1"/>
              <a:t>різних</a:t>
            </a:r>
            <a:r>
              <a:rPr lang="ru-RU" sz="2400" b="1" dirty="0"/>
              <a:t> </a:t>
            </a:r>
            <a:r>
              <a:rPr lang="ru-RU" sz="2400" b="1" dirty="0" err="1"/>
              <a:t>категорій</a:t>
            </a:r>
            <a:r>
              <a:rPr lang="ru-RU" sz="2400" dirty="0"/>
              <a:t>, </a:t>
            </a:r>
            <a:r>
              <a:rPr lang="ru-RU" sz="2400" dirty="0" err="1"/>
              <a:t>відносяться</a:t>
            </a:r>
            <a:r>
              <a:rPr lang="ru-RU" sz="2400" dirty="0"/>
              <a:t> до </a:t>
            </a:r>
            <a:r>
              <a:rPr lang="ru-RU" sz="2400" dirty="0" err="1" smtClean="0"/>
              <a:t>тієї</a:t>
            </a:r>
            <a:r>
              <a:rPr lang="ru-RU" sz="2400" dirty="0" smtClean="0"/>
              <a:t> </a:t>
            </a:r>
            <a:r>
              <a:rPr lang="ru-RU" sz="2400" dirty="0"/>
              <a:t>з них, для </a:t>
            </a:r>
            <a:r>
              <a:rPr lang="ru-RU" sz="2400" dirty="0" err="1"/>
              <a:t>якої</a:t>
            </a:r>
            <a:r>
              <a:rPr lang="ru-RU" sz="2400" dirty="0"/>
              <a:t> у </a:t>
            </a:r>
            <a:r>
              <a:rPr lang="ru-RU" sz="2400" dirty="0" err="1"/>
              <a:t>визначеному</a:t>
            </a:r>
            <a:r>
              <a:rPr lang="ru-RU" sz="2400" dirty="0"/>
              <a:t> </a:t>
            </a:r>
            <a:r>
              <a:rPr lang="ru-RU" sz="2400" dirty="0" err="1"/>
              <a:t>законодавством</a:t>
            </a:r>
            <a:r>
              <a:rPr lang="ru-RU" sz="2400" dirty="0"/>
              <a:t> порядку </a:t>
            </a:r>
            <a:r>
              <a:rPr lang="ru-RU" sz="2400" dirty="0" err="1" smtClean="0"/>
              <a:t>встановлений</a:t>
            </a:r>
            <a:r>
              <a:rPr lang="ru-RU" sz="2400" dirty="0" smtClean="0"/>
              <a:t> </a:t>
            </a:r>
            <a:r>
              <a:rPr lang="ru-RU" sz="2400" dirty="0"/>
              <a:t>режим </a:t>
            </a:r>
            <a:r>
              <a:rPr lang="ru-RU" sz="2400" b="1" dirty="0" err="1"/>
              <a:t>більш</a:t>
            </a:r>
            <a:r>
              <a:rPr lang="ru-RU" sz="2400" b="1" dirty="0"/>
              <a:t> </a:t>
            </a:r>
            <a:r>
              <a:rPr lang="ru-RU" sz="2400" b="1" dirty="0" err="1"/>
              <a:t>обмеженого</a:t>
            </a:r>
            <a:r>
              <a:rPr lang="ru-RU" sz="2400" dirty="0"/>
              <a:t> </a:t>
            </a:r>
            <a:r>
              <a:rPr lang="ru-RU" sz="2400" b="1" dirty="0" err="1" smtClean="0"/>
              <a:t>лісокористування</a:t>
            </a:r>
            <a:r>
              <a:rPr lang="ru-RU" sz="2400" dirty="0" smtClean="0"/>
              <a:t> </a:t>
            </a:r>
            <a:r>
              <a:rPr lang="ru-RU" sz="2400" dirty="0" smtClean="0">
                <a:solidFill>
                  <a:srgbClr val="002060"/>
                </a:solidFill>
              </a:rPr>
              <a:t>(п. 3)</a:t>
            </a:r>
            <a:r>
              <a:rPr lang="ru-RU" sz="2400" dirty="0" smtClean="0"/>
              <a:t>.</a:t>
            </a:r>
          </a:p>
          <a:p>
            <a:pPr algn="just"/>
            <a:endParaRPr lang="ru-RU" sz="2400" b="1" dirty="0">
              <a:solidFill>
                <a:srgbClr val="C00000"/>
              </a:solidFill>
            </a:endParaRPr>
          </a:p>
          <a:p>
            <a:pPr algn="just"/>
            <a:r>
              <a:rPr lang="uk-UA" sz="2400" dirty="0"/>
              <a:t>У межах лісових ділянок, що віднесені до однієї з </a:t>
            </a:r>
            <a:br>
              <a:rPr lang="uk-UA" sz="2400" dirty="0"/>
            </a:br>
            <a:r>
              <a:rPr lang="uk-UA" sz="2400" dirty="0"/>
              <a:t>категорій лісів, можуть бути виділені о</a:t>
            </a:r>
            <a:r>
              <a:rPr lang="uk-UA" sz="2400" b="1" dirty="0"/>
              <a:t>собливо захисні лісові </a:t>
            </a:r>
            <a:r>
              <a:rPr lang="uk-UA" sz="2400" b="1" dirty="0" smtClean="0"/>
              <a:t>ділянки</a:t>
            </a:r>
            <a:r>
              <a:rPr lang="uk-UA" sz="2400" dirty="0"/>
              <a:t>, для яких встановлюється </a:t>
            </a:r>
            <a:r>
              <a:rPr lang="uk-UA" sz="2400" b="1" dirty="0"/>
              <a:t>режим обмеженого </a:t>
            </a:r>
            <a:r>
              <a:rPr lang="uk-UA" sz="2400" b="1" dirty="0" smtClean="0"/>
              <a:t>лісокористування </a:t>
            </a:r>
            <a:r>
              <a:rPr lang="uk-UA" sz="2400" dirty="0" smtClean="0">
                <a:solidFill>
                  <a:srgbClr val="002060"/>
                </a:solidFill>
              </a:rPr>
              <a:t>(п. 9)</a:t>
            </a:r>
            <a:r>
              <a:rPr lang="uk-UA" sz="2400" dirty="0" smtClean="0"/>
              <a:t>.</a:t>
            </a:r>
            <a:endParaRPr lang="uk-UA" sz="2200" dirty="0">
              <a:solidFill>
                <a:srgbClr val="C00000"/>
              </a:solidFill>
            </a:endParaRPr>
          </a:p>
        </p:txBody>
      </p:sp>
    </p:spTree>
    <p:extLst>
      <p:ext uri="{BB962C8B-B14F-4D97-AF65-F5344CB8AC3E}">
        <p14:creationId xmlns:p14="http://schemas.microsoft.com/office/powerpoint/2010/main" val="34066741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43608" y="404664"/>
            <a:ext cx="7704856" cy="5632311"/>
          </a:xfrm>
          <a:prstGeom prst="rect">
            <a:avLst/>
          </a:prstGeom>
        </p:spPr>
        <p:txBody>
          <a:bodyPr wrap="square">
            <a:spAutoFit/>
          </a:bodyPr>
          <a:lstStyle/>
          <a:p>
            <a:r>
              <a:rPr lang="uk-UA" sz="2400" b="1" dirty="0">
                <a:solidFill>
                  <a:srgbClr val="C00000"/>
                </a:solidFill>
              </a:rPr>
              <a:t>Стаття </a:t>
            </a:r>
            <a:r>
              <a:rPr lang="uk-UA" sz="2400" b="1" dirty="0" smtClean="0">
                <a:solidFill>
                  <a:srgbClr val="C00000"/>
                </a:solidFill>
              </a:rPr>
              <a:t>7 ЛК України. </a:t>
            </a:r>
            <a:r>
              <a:rPr lang="uk-UA" sz="2400" b="1" i="1" dirty="0">
                <a:solidFill>
                  <a:srgbClr val="C00000"/>
                </a:solidFill>
              </a:rPr>
              <a:t>Ліси як об'єкт права власності</a:t>
            </a:r>
          </a:p>
          <a:p>
            <a:endParaRPr lang="uk-UA" sz="2400" b="1" i="1" dirty="0"/>
          </a:p>
          <a:p>
            <a:r>
              <a:rPr lang="uk-UA" sz="2400" dirty="0"/>
              <a:t>Ліси, які знаходяться в межах території України, є об'єктами </a:t>
            </a:r>
            <a:r>
              <a:rPr lang="uk-UA" sz="2400" b="1" dirty="0"/>
              <a:t>права власності Українського народу</a:t>
            </a:r>
            <a:r>
              <a:rPr lang="uk-UA" sz="2400" dirty="0"/>
              <a:t>.</a:t>
            </a:r>
          </a:p>
          <a:p>
            <a:endParaRPr lang="uk-UA" sz="2400" dirty="0"/>
          </a:p>
          <a:p>
            <a:r>
              <a:rPr lang="uk-UA" sz="2400" dirty="0"/>
              <a:t>Від імені Українського народу права власника на ліси здійснюють органи державної влади та органи місцевого самоврядування в межах, визначених Конституцією України.</a:t>
            </a:r>
          </a:p>
          <a:p>
            <a:endParaRPr lang="uk-UA" sz="2400" dirty="0"/>
          </a:p>
          <a:p>
            <a:r>
              <a:rPr lang="uk-UA" sz="2400" dirty="0"/>
              <a:t>Ліси можуть перебувати в </a:t>
            </a:r>
            <a:r>
              <a:rPr lang="uk-UA" sz="2400" b="1" dirty="0"/>
              <a:t>державній, комунальній та приватній </a:t>
            </a:r>
            <a:r>
              <a:rPr lang="uk-UA" sz="2400" b="1" dirty="0" smtClean="0"/>
              <a:t>власності </a:t>
            </a:r>
            <a:r>
              <a:rPr lang="uk-UA" sz="2400" dirty="0" smtClean="0"/>
              <a:t>(ст.ст. 8-15 ЛК).</a:t>
            </a:r>
            <a:endParaRPr lang="uk-UA" sz="2400" dirty="0"/>
          </a:p>
          <a:p>
            <a:endParaRPr lang="uk-UA" sz="2400" dirty="0"/>
          </a:p>
          <a:p>
            <a:r>
              <a:rPr lang="uk-UA" sz="2400" dirty="0"/>
              <a:t>Суб'єктами права власності на ліси є держава, територіальні громади, громадяни та юридичні особи.</a:t>
            </a:r>
          </a:p>
        </p:txBody>
      </p:sp>
    </p:spTree>
    <p:extLst>
      <p:ext uri="{BB962C8B-B14F-4D97-AF65-F5344CB8AC3E}">
        <p14:creationId xmlns:p14="http://schemas.microsoft.com/office/powerpoint/2010/main" val="23722565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43608" y="332656"/>
            <a:ext cx="7776864" cy="5447645"/>
          </a:xfrm>
          <a:prstGeom prst="rect">
            <a:avLst/>
          </a:prstGeom>
        </p:spPr>
        <p:txBody>
          <a:bodyPr wrap="square">
            <a:spAutoFit/>
          </a:bodyPr>
          <a:lstStyle/>
          <a:p>
            <a:r>
              <a:rPr lang="uk-UA" sz="3200" dirty="0" smtClean="0"/>
              <a:t>ЗЛГП </a:t>
            </a:r>
            <a:r>
              <a:rPr lang="uk-UA" sz="3200" dirty="0"/>
              <a:t>можуть перебувати у </a:t>
            </a:r>
            <a:r>
              <a:rPr lang="uk-UA" sz="3200" b="1" dirty="0"/>
              <a:t>державній, комунальній та приватній </a:t>
            </a:r>
            <a:r>
              <a:rPr lang="uk-UA" sz="3200" dirty="0"/>
              <a:t>власності </a:t>
            </a:r>
            <a:endParaRPr lang="uk-UA" sz="3200" dirty="0" smtClean="0"/>
          </a:p>
          <a:p>
            <a:r>
              <a:rPr lang="uk-UA" sz="3200" dirty="0" smtClean="0"/>
              <a:t>(</a:t>
            </a:r>
            <a:r>
              <a:rPr lang="uk-UA" sz="3200" dirty="0"/>
              <a:t>ч.1  </a:t>
            </a:r>
            <a:r>
              <a:rPr lang="uk-UA" sz="3200" dirty="0" smtClean="0"/>
              <a:t>ст.56 </a:t>
            </a:r>
            <a:r>
              <a:rPr lang="uk-UA" sz="3200" dirty="0" err="1" smtClean="0"/>
              <a:t>ЗК</a:t>
            </a:r>
            <a:r>
              <a:rPr lang="uk-UA" sz="3200" dirty="0" smtClean="0"/>
              <a:t>).</a:t>
            </a:r>
          </a:p>
          <a:p>
            <a:endParaRPr lang="uk-UA" sz="3200" dirty="0"/>
          </a:p>
          <a:p>
            <a:r>
              <a:rPr lang="uk-UA" sz="3200" dirty="0"/>
              <a:t>Однак </a:t>
            </a:r>
            <a:r>
              <a:rPr lang="uk-UA" sz="3200" b="1" dirty="0"/>
              <a:t>ч. 3 ст. 83 та ч.4 ст.84 ЗК </a:t>
            </a:r>
            <a:r>
              <a:rPr lang="uk-UA" sz="3200" dirty="0" smtClean="0"/>
              <a:t>встановлюють, </a:t>
            </a:r>
            <a:r>
              <a:rPr lang="uk-UA" sz="3200" dirty="0"/>
              <a:t>що за загальним правилом землі цієї категорії перебувають у публічній (державній або комунальній) власності, і лише як виняток – у </a:t>
            </a:r>
            <a:r>
              <a:rPr lang="uk-UA" sz="3200" dirty="0" smtClean="0"/>
              <a:t>приватній</a:t>
            </a:r>
          </a:p>
          <a:p>
            <a:r>
              <a:rPr lang="uk-UA" sz="3200" dirty="0" smtClean="0"/>
              <a:t>(</a:t>
            </a:r>
            <a:r>
              <a:rPr lang="uk-UA" sz="3200" b="1" dirty="0" smtClean="0"/>
              <a:t>ч. 2, 3 ст. 56 ЗК, ст. 12 ЛК)</a:t>
            </a:r>
            <a:r>
              <a:rPr lang="uk-UA" sz="3200" dirty="0" smtClean="0"/>
              <a:t>. </a:t>
            </a:r>
          </a:p>
          <a:p>
            <a:endParaRPr lang="uk-UA" sz="2800" dirty="0"/>
          </a:p>
        </p:txBody>
      </p:sp>
    </p:spTree>
    <p:extLst>
      <p:ext uri="{BB962C8B-B14F-4D97-AF65-F5344CB8AC3E}">
        <p14:creationId xmlns:p14="http://schemas.microsoft.com/office/powerpoint/2010/main" val="406395808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stretch>
            <a:fillRect/>
          </a:stretch>
        </p:blipFill>
        <p:spPr>
          <a:xfrm>
            <a:off x="1259633" y="476672"/>
            <a:ext cx="7416824" cy="5688632"/>
          </a:xfrm>
          <a:prstGeom prst="rect">
            <a:avLst/>
          </a:prstGeom>
        </p:spPr>
      </p:pic>
    </p:spTree>
    <p:extLst>
      <p:ext uri="{BB962C8B-B14F-4D97-AF65-F5344CB8AC3E}">
        <p14:creationId xmlns:p14="http://schemas.microsoft.com/office/powerpoint/2010/main" val="26486288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116632"/>
            <a:ext cx="7498080" cy="1143000"/>
          </a:xfrm>
        </p:spPr>
        <p:txBody>
          <a:bodyPr>
            <a:normAutofit/>
          </a:bodyPr>
          <a:lstStyle/>
          <a:p>
            <a:pPr algn="ctr"/>
            <a:r>
              <a:rPr lang="uk-UA" sz="3000" b="1" dirty="0" smtClean="0"/>
              <a:t>Правові форми використання </a:t>
            </a:r>
            <a:r>
              <a:rPr lang="uk-UA" sz="3000" b="1" dirty="0" err="1" smtClean="0"/>
              <a:t>ЗЛГП</a:t>
            </a:r>
            <a:endParaRPr lang="uk-UA" sz="3000" b="1" dirty="0"/>
          </a:p>
        </p:txBody>
      </p:sp>
      <p:sp>
        <p:nvSpPr>
          <p:cNvPr id="3" name="Объект 2"/>
          <p:cNvSpPr>
            <a:spLocks noGrp="1"/>
          </p:cNvSpPr>
          <p:nvPr>
            <p:ph idx="1"/>
          </p:nvPr>
        </p:nvSpPr>
        <p:spPr>
          <a:xfrm>
            <a:off x="1435608" y="1268760"/>
            <a:ext cx="7498080" cy="4800600"/>
          </a:xfrm>
        </p:spPr>
        <p:txBody>
          <a:bodyPr>
            <a:normAutofit/>
          </a:bodyPr>
          <a:lstStyle/>
          <a:p>
            <a:pPr marL="596646" indent="-514350">
              <a:buFont typeface="+mj-lt"/>
              <a:buAutoNum type="arabicPeriod"/>
            </a:pPr>
            <a:r>
              <a:rPr lang="uk-UA" sz="2800" b="1" dirty="0" smtClean="0">
                <a:solidFill>
                  <a:srgbClr val="C00000"/>
                </a:solidFill>
              </a:rPr>
              <a:t>Право постійного користування </a:t>
            </a:r>
            <a:r>
              <a:rPr lang="uk-UA" sz="2200" dirty="0" smtClean="0"/>
              <a:t>(</a:t>
            </a:r>
            <a:r>
              <a:rPr lang="ru-RU" sz="2200" dirty="0" err="1" smtClean="0"/>
              <a:t>спеціалізованих</a:t>
            </a:r>
            <a:r>
              <a:rPr lang="ru-RU" sz="2200" dirty="0" smtClean="0"/>
              <a:t>  </a:t>
            </a:r>
            <a:r>
              <a:rPr lang="ru-RU" sz="2200" dirty="0" err="1" smtClean="0"/>
              <a:t>державних</a:t>
            </a:r>
            <a:r>
              <a:rPr lang="ru-RU" sz="2200" dirty="0" smtClean="0"/>
              <a:t>  </a:t>
            </a:r>
            <a:r>
              <a:rPr lang="ru-RU" sz="2200" dirty="0" err="1"/>
              <a:t>або</a:t>
            </a:r>
            <a:r>
              <a:rPr lang="ru-RU" sz="2200" dirty="0"/>
              <a:t>  </a:t>
            </a:r>
            <a:r>
              <a:rPr lang="ru-RU" sz="2200" dirty="0" err="1" smtClean="0"/>
              <a:t>комунальних</a:t>
            </a:r>
            <a:r>
              <a:rPr lang="ru-RU" sz="2200" dirty="0" smtClean="0"/>
              <a:t> </a:t>
            </a:r>
            <a:r>
              <a:rPr lang="ru-RU" sz="2200" dirty="0" err="1" smtClean="0"/>
              <a:t>лісогосподарських</a:t>
            </a:r>
            <a:r>
              <a:rPr lang="ru-RU" sz="2200" dirty="0" smtClean="0"/>
              <a:t>  </a:t>
            </a:r>
            <a:r>
              <a:rPr lang="ru-RU" sz="2200" dirty="0" err="1" smtClean="0"/>
              <a:t>підприємств</a:t>
            </a:r>
            <a:r>
              <a:rPr lang="ru-RU" sz="2200" dirty="0" smtClean="0"/>
              <a:t>, </a:t>
            </a:r>
            <a:r>
              <a:rPr lang="ru-RU" sz="2200" dirty="0" err="1" smtClean="0"/>
              <a:t>інших</a:t>
            </a:r>
            <a:r>
              <a:rPr lang="ru-RU" sz="2200" dirty="0" smtClean="0"/>
              <a:t> </a:t>
            </a:r>
            <a:r>
              <a:rPr lang="ru-RU" sz="2200" dirty="0" err="1" smtClean="0"/>
              <a:t>державних</a:t>
            </a:r>
            <a:r>
              <a:rPr lang="ru-RU" sz="2200" dirty="0" smtClean="0"/>
              <a:t> </a:t>
            </a:r>
            <a:r>
              <a:rPr lang="ru-RU" sz="2200" dirty="0"/>
              <a:t>і </a:t>
            </a:r>
            <a:r>
              <a:rPr lang="ru-RU" sz="2200" dirty="0" err="1" smtClean="0"/>
              <a:t>комунальних</a:t>
            </a:r>
            <a:r>
              <a:rPr lang="ru-RU" sz="2200" dirty="0" smtClean="0"/>
              <a:t> </a:t>
            </a:r>
            <a:r>
              <a:rPr lang="ru-RU" sz="2200" dirty="0" err="1" smtClean="0"/>
              <a:t>підприємств</a:t>
            </a:r>
            <a:r>
              <a:rPr lang="ru-RU" sz="2200" dirty="0" smtClean="0"/>
              <a:t>,  </a:t>
            </a:r>
            <a:r>
              <a:rPr lang="ru-RU" sz="2200" dirty="0" err="1" smtClean="0"/>
              <a:t>установ</a:t>
            </a:r>
            <a:r>
              <a:rPr lang="ru-RU" sz="2200" dirty="0" smtClean="0"/>
              <a:t>  </a:t>
            </a:r>
            <a:r>
              <a:rPr lang="ru-RU" sz="2200" dirty="0"/>
              <a:t>та  </a:t>
            </a:r>
            <a:r>
              <a:rPr lang="ru-RU" sz="2200" dirty="0" err="1" smtClean="0"/>
              <a:t>організацій</a:t>
            </a:r>
            <a:r>
              <a:rPr lang="ru-RU" sz="2200" dirty="0" smtClean="0"/>
              <a:t>,   </a:t>
            </a:r>
            <a:r>
              <a:rPr lang="ru-RU" sz="2200" dirty="0"/>
              <a:t>у   </a:t>
            </a:r>
            <a:r>
              <a:rPr lang="ru-RU" sz="2200" dirty="0" err="1"/>
              <a:t>яких</a:t>
            </a:r>
            <a:r>
              <a:rPr lang="ru-RU" sz="2200" dirty="0"/>
              <a:t>   створено </a:t>
            </a:r>
            <a:r>
              <a:rPr lang="ru-RU" sz="2200" dirty="0" err="1"/>
              <a:t>спеціалізовані</a:t>
            </a:r>
            <a:r>
              <a:rPr lang="ru-RU" sz="2200" dirty="0"/>
              <a:t>  </a:t>
            </a:r>
            <a:r>
              <a:rPr lang="ru-RU" sz="2200" dirty="0" err="1" smtClean="0"/>
              <a:t>підрозділи</a:t>
            </a:r>
            <a:r>
              <a:rPr lang="ru-RU" sz="2200" dirty="0" smtClean="0"/>
              <a:t> для </a:t>
            </a:r>
            <a:r>
              <a:rPr lang="ru-RU" sz="2200" dirty="0" err="1" smtClean="0"/>
              <a:t>ведення</a:t>
            </a:r>
            <a:r>
              <a:rPr lang="ru-RU" sz="2200" dirty="0" smtClean="0"/>
              <a:t> </a:t>
            </a:r>
            <a:r>
              <a:rPr lang="ru-RU" sz="2200" dirty="0" err="1"/>
              <a:t>лісового</a:t>
            </a:r>
            <a:r>
              <a:rPr lang="ru-RU" sz="2200" dirty="0"/>
              <a:t> </a:t>
            </a:r>
            <a:r>
              <a:rPr lang="ru-RU" sz="2200" dirty="0" err="1" smtClean="0"/>
              <a:t>господарства</a:t>
            </a:r>
            <a:r>
              <a:rPr lang="ru-RU" sz="2200" dirty="0" smtClean="0"/>
              <a:t>).</a:t>
            </a:r>
            <a:endParaRPr lang="uk-UA" sz="2200" dirty="0" smtClean="0"/>
          </a:p>
          <a:p>
            <a:pPr marL="596646" indent="-514350">
              <a:buFont typeface="+mj-lt"/>
              <a:buAutoNum type="arabicPeriod"/>
            </a:pPr>
            <a:r>
              <a:rPr lang="uk-UA" sz="2800" b="1" dirty="0" smtClean="0">
                <a:solidFill>
                  <a:srgbClr val="C00000"/>
                </a:solidFill>
              </a:rPr>
              <a:t>Право приватної власності                     </a:t>
            </a:r>
            <a:r>
              <a:rPr lang="uk-UA" sz="2200" dirty="0" smtClean="0"/>
              <a:t>(громадян України, фермерських, особистих селянських та інших господарств).</a:t>
            </a:r>
          </a:p>
          <a:p>
            <a:pPr marL="596646" indent="-514350">
              <a:buFont typeface="+mj-lt"/>
              <a:buAutoNum type="arabicPeriod"/>
            </a:pPr>
            <a:r>
              <a:rPr lang="uk-UA" sz="2800" b="1" dirty="0" smtClean="0">
                <a:solidFill>
                  <a:srgbClr val="C00000"/>
                </a:solidFill>
              </a:rPr>
              <a:t>Сервітут                                                                        </a:t>
            </a:r>
            <a:r>
              <a:rPr lang="uk-UA" sz="2200" dirty="0" smtClean="0"/>
              <a:t>(ст. 23 ЛК «Лісові сервітути»).</a:t>
            </a:r>
          </a:p>
          <a:p>
            <a:pPr marL="596646" indent="-514350">
              <a:buFont typeface="+mj-lt"/>
              <a:buAutoNum type="arabicPeriod"/>
            </a:pPr>
            <a:r>
              <a:rPr lang="uk-UA" sz="2200" b="1" strike="sngStrike" dirty="0" smtClean="0">
                <a:solidFill>
                  <a:srgbClr val="C00000"/>
                </a:solidFill>
              </a:rPr>
              <a:t>Оренда   </a:t>
            </a:r>
            <a:r>
              <a:rPr lang="uk-UA" sz="2200" dirty="0" smtClean="0"/>
              <a:t>(з 2006 р.)</a:t>
            </a:r>
            <a:endParaRPr lang="uk-UA" sz="2200" dirty="0"/>
          </a:p>
        </p:txBody>
      </p:sp>
    </p:spTree>
    <p:extLst>
      <p:ext uri="{BB962C8B-B14F-4D97-AF65-F5344CB8AC3E}">
        <p14:creationId xmlns:p14="http://schemas.microsoft.com/office/powerpoint/2010/main" val="35419674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99392"/>
            <a:ext cx="7498080" cy="1143000"/>
          </a:xfrm>
        </p:spPr>
        <p:txBody>
          <a:bodyPr>
            <a:normAutofit/>
          </a:bodyPr>
          <a:lstStyle/>
          <a:p>
            <a:pPr algn="ctr"/>
            <a:r>
              <a:rPr lang="uk-UA" sz="3000" b="1" dirty="0" smtClean="0">
                <a:effectLst/>
              </a:rPr>
              <a:t>Право приватної власності на </a:t>
            </a:r>
            <a:r>
              <a:rPr lang="uk-UA" sz="3000" b="1" dirty="0" err="1" smtClean="0">
                <a:effectLst/>
              </a:rPr>
              <a:t>ЗЛГП</a:t>
            </a:r>
            <a:endParaRPr lang="uk-UA" sz="3000" b="1" dirty="0">
              <a:effectLst/>
            </a:endParaRPr>
          </a:p>
        </p:txBody>
      </p:sp>
      <p:sp>
        <p:nvSpPr>
          <p:cNvPr id="3" name="Объект 2"/>
          <p:cNvSpPr>
            <a:spLocks noGrp="1"/>
          </p:cNvSpPr>
          <p:nvPr>
            <p:ph idx="1"/>
          </p:nvPr>
        </p:nvSpPr>
        <p:spPr>
          <a:xfrm>
            <a:off x="1331640" y="1196752"/>
            <a:ext cx="7498080" cy="4800600"/>
          </a:xfrm>
        </p:spPr>
        <p:txBody>
          <a:bodyPr>
            <a:normAutofit fontScale="70000" lnSpcReduction="20000"/>
          </a:bodyPr>
          <a:lstStyle/>
          <a:p>
            <a:pPr marL="82296" indent="0">
              <a:buNone/>
            </a:pPr>
            <a:r>
              <a:rPr lang="ru-RU" b="1" dirty="0" err="1">
                <a:solidFill>
                  <a:srgbClr val="C00000"/>
                </a:solidFill>
              </a:rPr>
              <a:t>Стаття</a:t>
            </a:r>
            <a:r>
              <a:rPr lang="ru-RU" b="1" dirty="0">
                <a:solidFill>
                  <a:srgbClr val="C00000"/>
                </a:solidFill>
              </a:rPr>
              <a:t> 56 </a:t>
            </a:r>
            <a:r>
              <a:rPr lang="ru-RU" b="1" dirty="0" err="1">
                <a:solidFill>
                  <a:srgbClr val="C00000"/>
                </a:solidFill>
              </a:rPr>
              <a:t>ЗК</a:t>
            </a:r>
            <a:r>
              <a:rPr lang="ru-RU" b="1" dirty="0">
                <a:solidFill>
                  <a:srgbClr val="C00000"/>
                </a:solidFill>
              </a:rPr>
              <a:t>. </a:t>
            </a:r>
            <a:endParaRPr lang="ru-RU" b="1" dirty="0" smtClean="0">
              <a:solidFill>
                <a:srgbClr val="C00000"/>
              </a:solidFill>
            </a:endParaRPr>
          </a:p>
          <a:p>
            <a:pPr marL="82296" indent="0">
              <a:buNone/>
            </a:pPr>
            <a:r>
              <a:rPr lang="ru-RU" b="1" dirty="0" err="1" smtClean="0">
                <a:solidFill>
                  <a:srgbClr val="C00000"/>
                </a:solidFill>
              </a:rPr>
              <a:t>Власність</a:t>
            </a:r>
            <a:r>
              <a:rPr lang="ru-RU" b="1" dirty="0" smtClean="0">
                <a:solidFill>
                  <a:srgbClr val="C00000"/>
                </a:solidFill>
              </a:rPr>
              <a:t> </a:t>
            </a:r>
            <a:r>
              <a:rPr lang="ru-RU" b="1" dirty="0">
                <a:solidFill>
                  <a:srgbClr val="C00000"/>
                </a:solidFill>
              </a:rPr>
              <a:t>на </a:t>
            </a:r>
            <a:r>
              <a:rPr lang="ru-RU" b="1" dirty="0" err="1">
                <a:solidFill>
                  <a:srgbClr val="C00000"/>
                </a:solidFill>
              </a:rPr>
              <a:t>землі</a:t>
            </a:r>
            <a:r>
              <a:rPr lang="ru-RU" b="1" dirty="0">
                <a:solidFill>
                  <a:srgbClr val="C00000"/>
                </a:solidFill>
              </a:rPr>
              <a:t> </a:t>
            </a:r>
            <a:r>
              <a:rPr lang="ru-RU" b="1" dirty="0" err="1">
                <a:solidFill>
                  <a:srgbClr val="C00000"/>
                </a:solidFill>
              </a:rPr>
              <a:t>лісогосподарського</a:t>
            </a:r>
            <a:r>
              <a:rPr lang="ru-RU" b="1" dirty="0">
                <a:solidFill>
                  <a:srgbClr val="C00000"/>
                </a:solidFill>
              </a:rPr>
              <a:t> </a:t>
            </a:r>
            <a:r>
              <a:rPr lang="ru-RU" b="1" dirty="0" err="1">
                <a:solidFill>
                  <a:srgbClr val="C00000"/>
                </a:solidFill>
              </a:rPr>
              <a:t>призначення</a:t>
            </a:r>
            <a:endParaRPr lang="ru-RU" b="1" dirty="0">
              <a:solidFill>
                <a:srgbClr val="C00000"/>
              </a:solidFill>
            </a:endParaRPr>
          </a:p>
          <a:p>
            <a:endParaRPr lang="ru-RU" dirty="0"/>
          </a:p>
          <a:p>
            <a:pPr marL="82296" indent="0" algn="just">
              <a:buNone/>
            </a:pPr>
            <a:r>
              <a:rPr lang="ru-RU" dirty="0"/>
              <a:t>Ч.2. </a:t>
            </a:r>
            <a:r>
              <a:rPr lang="ru-RU" dirty="0" err="1"/>
              <a:t>Громадянам</a:t>
            </a:r>
            <a:r>
              <a:rPr lang="ru-RU" dirty="0"/>
              <a:t> та </a:t>
            </a:r>
            <a:r>
              <a:rPr lang="ru-RU" dirty="0" err="1"/>
              <a:t>юридичним</a:t>
            </a:r>
            <a:r>
              <a:rPr lang="ru-RU" dirty="0"/>
              <a:t> особам за </a:t>
            </a:r>
            <a:r>
              <a:rPr lang="ru-RU" dirty="0" err="1"/>
              <a:t>рішенням</a:t>
            </a:r>
            <a:r>
              <a:rPr lang="ru-RU" dirty="0"/>
              <a:t> </a:t>
            </a:r>
            <a:r>
              <a:rPr lang="ru-RU" dirty="0" err="1"/>
              <a:t>органів</a:t>
            </a:r>
            <a:r>
              <a:rPr lang="ru-RU" dirty="0"/>
              <a:t> </a:t>
            </a:r>
            <a:r>
              <a:rPr lang="ru-RU" dirty="0" err="1"/>
              <a:t>місцевого</a:t>
            </a:r>
            <a:r>
              <a:rPr lang="ru-RU" dirty="0"/>
              <a:t> </a:t>
            </a:r>
            <a:r>
              <a:rPr lang="ru-RU" dirty="0" err="1"/>
              <a:t>самоврядування</a:t>
            </a:r>
            <a:r>
              <a:rPr lang="ru-RU" dirty="0"/>
              <a:t> та </a:t>
            </a:r>
            <a:r>
              <a:rPr lang="ru-RU" dirty="0" err="1"/>
              <a:t>органів</a:t>
            </a:r>
            <a:r>
              <a:rPr lang="ru-RU" dirty="0"/>
              <a:t> </a:t>
            </a:r>
            <a:r>
              <a:rPr lang="ru-RU" dirty="0" err="1"/>
              <a:t>виконавчої</a:t>
            </a:r>
            <a:r>
              <a:rPr lang="ru-RU" dirty="0"/>
              <a:t> </a:t>
            </a:r>
            <a:r>
              <a:rPr lang="ru-RU" dirty="0" err="1"/>
              <a:t>влади</a:t>
            </a:r>
            <a:r>
              <a:rPr lang="ru-RU" dirty="0"/>
              <a:t> </a:t>
            </a:r>
            <a:r>
              <a:rPr lang="ru-RU" dirty="0" err="1"/>
              <a:t>можуть</a:t>
            </a:r>
            <a:r>
              <a:rPr lang="ru-RU" dirty="0"/>
              <a:t> </a:t>
            </a:r>
            <a:r>
              <a:rPr lang="ru-RU" dirty="0" err="1"/>
              <a:t>безоплатно</a:t>
            </a:r>
            <a:r>
              <a:rPr lang="ru-RU" dirty="0"/>
              <a:t> </a:t>
            </a:r>
            <a:r>
              <a:rPr lang="ru-RU" dirty="0" err="1"/>
              <a:t>або</a:t>
            </a:r>
            <a:r>
              <a:rPr lang="ru-RU" dirty="0"/>
              <a:t> за плату </a:t>
            </a:r>
            <a:r>
              <a:rPr lang="ru-RU" dirty="0" err="1"/>
              <a:t>передаватись</a:t>
            </a:r>
            <a:r>
              <a:rPr lang="ru-RU" dirty="0"/>
              <a:t> у </a:t>
            </a:r>
            <a:r>
              <a:rPr lang="ru-RU" dirty="0" err="1"/>
              <a:t>власність</a:t>
            </a:r>
            <a:r>
              <a:rPr lang="ru-RU" dirty="0"/>
              <a:t> </a:t>
            </a:r>
            <a:r>
              <a:rPr lang="ru-RU" b="1" dirty="0" err="1"/>
              <a:t>замкнені</a:t>
            </a:r>
            <a:r>
              <a:rPr lang="ru-RU" b="1" dirty="0"/>
              <a:t> </a:t>
            </a:r>
            <a:r>
              <a:rPr lang="ru-RU" b="1" dirty="0" err="1"/>
              <a:t>земельні</a:t>
            </a:r>
            <a:r>
              <a:rPr lang="ru-RU" b="1" dirty="0"/>
              <a:t> </a:t>
            </a:r>
            <a:r>
              <a:rPr lang="ru-RU" b="1" dirty="0" err="1"/>
              <a:t>ділянки</a:t>
            </a:r>
            <a:r>
              <a:rPr lang="ru-RU" b="1" dirty="0"/>
              <a:t> </a:t>
            </a:r>
            <a:r>
              <a:rPr lang="ru-RU" b="1" dirty="0" err="1"/>
              <a:t>лісогосподарського</a:t>
            </a:r>
            <a:r>
              <a:rPr lang="ru-RU" b="1" dirty="0"/>
              <a:t> </a:t>
            </a:r>
            <a:r>
              <a:rPr lang="ru-RU" b="1" dirty="0" err="1"/>
              <a:t>призначення</a:t>
            </a:r>
            <a:r>
              <a:rPr lang="ru-RU" b="1" dirty="0"/>
              <a:t> </a:t>
            </a:r>
            <a:r>
              <a:rPr lang="ru-RU" b="1" dirty="0" err="1"/>
              <a:t>загальною</a:t>
            </a:r>
            <a:r>
              <a:rPr lang="ru-RU" b="1" dirty="0"/>
              <a:t> </a:t>
            </a:r>
            <a:r>
              <a:rPr lang="ru-RU" b="1" dirty="0" err="1"/>
              <a:t>площею</a:t>
            </a:r>
            <a:r>
              <a:rPr lang="ru-RU" b="1" dirty="0"/>
              <a:t> до 5 </a:t>
            </a:r>
            <a:r>
              <a:rPr lang="ru-RU" b="1" dirty="0" err="1"/>
              <a:t>гектарів</a:t>
            </a:r>
            <a:r>
              <a:rPr lang="ru-RU" b="1" dirty="0"/>
              <a:t> </a:t>
            </a:r>
            <a:r>
              <a:rPr lang="ru-RU" dirty="0"/>
              <a:t>у </a:t>
            </a:r>
            <a:r>
              <a:rPr lang="ru-RU" dirty="0" err="1"/>
              <a:t>складі</a:t>
            </a:r>
            <a:r>
              <a:rPr lang="ru-RU" dirty="0"/>
              <a:t> </a:t>
            </a:r>
            <a:r>
              <a:rPr lang="ru-RU" dirty="0" err="1"/>
              <a:t>угідь</a:t>
            </a:r>
            <a:r>
              <a:rPr lang="ru-RU" dirty="0"/>
              <a:t> </a:t>
            </a:r>
            <a:r>
              <a:rPr lang="ru-RU" dirty="0" err="1"/>
              <a:t>селянських</a:t>
            </a:r>
            <a:r>
              <a:rPr lang="ru-RU" dirty="0"/>
              <a:t>, </a:t>
            </a:r>
            <a:r>
              <a:rPr lang="ru-RU" dirty="0" err="1"/>
              <a:t>фермерських</a:t>
            </a:r>
            <a:r>
              <a:rPr lang="ru-RU" dirty="0"/>
              <a:t> та </a:t>
            </a:r>
            <a:r>
              <a:rPr lang="ru-RU" dirty="0" err="1"/>
              <a:t>інших</a:t>
            </a:r>
            <a:r>
              <a:rPr lang="ru-RU" dirty="0"/>
              <a:t> </a:t>
            </a:r>
            <a:r>
              <a:rPr lang="ru-RU" dirty="0" err="1"/>
              <a:t>господарств</a:t>
            </a:r>
            <a:r>
              <a:rPr lang="ru-RU" dirty="0"/>
              <a:t>.</a:t>
            </a:r>
          </a:p>
          <a:p>
            <a:pPr marL="82296" indent="0" algn="just">
              <a:buNone/>
            </a:pPr>
            <a:r>
              <a:rPr lang="ru-RU" dirty="0"/>
              <a:t> </a:t>
            </a:r>
          </a:p>
          <a:p>
            <a:pPr marL="82296" indent="0" algn="just">
              <a:buNone/>
            </a:pPr>
            <a:r>
              <a:rPr lang="ru-RU" strike="sngStrike" dirty="0"/>
              <a:t>Ч.3. </a:t>
            </a:r>
            <a:r>
              <a:rPr lang="ru-RU" strike="sngStrike" dirty="0" err="1"/>
              <a:t>Громадяни</a:t>
            </a:r>
            <a:r>
              <a:rPr lang="ru-RU" strike="sngStrike" dirty="0"/>
              <a:t> і </a:t>
            </a:r>
            <a:r>
              <a:rPr lang="ru-RU" strike="sngStrike" dirty="0" err="1"/>
              <a:t>юридичні</a:t>
            </a:r>
            <a:r>
              <a:rPr lang="ru-RU" strike="sngStrike" dirty="0"/>
              <a:t> особи в </a:t>
            </a:r>
            <a:r>
              <a:rPr lang="ru-RU" strike="sngStrike" dirty="0" err="1"/>
              <a:t>установленому</a:t>
            </a:r>
            <a:r>
              <a:rPr lang="ru-RU" strike="sngStrike" dirty="0"/>
              <a:t> порядку </a:t>
            </a:r>
            <a:r>
              <a:rPr lang="ru-RU" strike="sngStrike" dirty="0" err="1"/>
              <a:t>можуть</a:t>
            </a:r>
            <a:r>
              <a:rPr lang="ru-RU" strike="sngStrike" dirty="0"/>
              <a:t> </a:t>
            </a:r>
            <a:r>
              <a:rPr lang="ru-RU" strike="sngStrike" dirty="0" err="1"/>
              <a:t>набувати</a:t>
            </a:r>
            <a:r>
              <a:rPr lang="ru-RU" strike="sngStrike" dirty="0"/>
              <a:t> у </a:t>
            </a:r>
            <a:r>
              <a:rPr lang="ru-RU" strike="sngStrike" dirty="0" err="1"/>
              <a:t>власність</a:t>
            </a:r>
            <a:r>
              <a:rPr lang="ru-RU" strike="sngStrike" dirty="0"/>
              <a:t> </a:t>
            </a:r>
            <a:r>
              <a:rPr lang="ru-RU" b="1" strike="sngStrike" dirty="0" err="1"/>
              <a:t>земельні</a:t>
            </a:r>
            <a:r>
              <a:rPr lang="ru-RU" b="1" strike="sngStrike" dirty="0"/>
              <a:t> </a:t>
            </a:r>
            <a:r>
              <a:rPr lang="ru-RU" b="1" strike="sngStrike" dirty="0" err="1"/>
              <a:t>ділянки</a:t>
            </a:r>
            <a:r>
              <a:rPr lang="ru-RU" b="1" strike="sngStrike" dirty="0"/>
              <a:t> </a:t>
            </a:r>
            <a:r>
              <a:rPr lang="ru-RU" b="1" strike="sngStrike" dirty="0" err="1"/>
              <a:t>деградованих</a:t>
            </a:r>
            <a:r>
              <a:rPr lang="ru-RU" b="1" strike="sngStrike" dirty="0"/>
              <a:t> і </a:t>
            </a:r>
            <a:r>
              <a:rPr lang="ru-RU" b="1" strike="sngStrike" dirty="0" err="1"/>
              <a:t>малопродуктивних</a:t>
            </a:r>
            <a:r>
              <a:rPr lang="ru-RU" b="1" strike="sngStrike" dirty="0"/>
              <a:t> </a:t>
            </a:r>
            <a:r>
              <a:rPr lang="ru-RU" b="1" strike="sngStrike" dirty="0" err="1"/>
              <a:t>угідь</a:t>
            </a:r>
            <a:r>
              <a:rPr lang="ru-RU" b="1" strike="sngStrike" dirty="0"/>
              <a:t> для </a:t>
            </a:r>
            <a:r>
              <a:rPr lang="ru-RU" b="1" strike="sngStrike" dirty="0" err="1"/>
              <a:t>залісення</a:t>
            </a:r>
            <a:r>
              <a:rPr lang="ru-RU" strike="sngStrike" dirty="0" smtClean="0"/>
              <a:t>.</a:t>
            </a:r>
          </a:p>
          <a:p>
            <a:pPr marL="82296" indent="0" algn="just">
              <a:buNone/>
            </a:pPr>
            <a:r>
              <a:rPr lang="ru-RU" dirty="0" smtClean="0">
                <a:solidFill>
                  <a:srgbClr val="FF0000"/>
                </a:solidFill>
              </a:rPr>
              <a:t>(! – нова </a:t>
            </a:r>
            <a:r>
              <a:rPr lang="ru-RU" dirty="0" err="1" smtClean="0">
                <a:solidFill>
                  <a:srgbClr val="FF0000"/>
                </a:solidFill>
              </a:rPr>
              <a:t>редакція</a:t>
            </a:r>
            <a:r>
              <a:rPr lang="ru-RU" dirty="0" smtClean="0">
                <a:solidFill>
                  <a:srgbClr val="FF0000"/>
                </a:solidFill>
              </a:rPr>
              <a:t>).</a:t>
            </a:r>
            <a:endParaRPr lang="ru-RU" dirty="0">
              <a:solidFill>
                <a:srgbClr val="FF0000"/>
              </a:solidFill>
            </a:endParaRPr>
          </a:p>
          <a:p>
            <a:pPr marL="82296" indent="0" algn="just">
              <a:buNone/>
            </a:pPr>
            <a:endParaRPr lang="ru-RU" strike="sngStrike" dirty="0">
              <a:solidFill>
                <a:srgbClr val="FF0000"/>
              </a:solidFill>
            </a:endParaRPr>
          </a:p>
          <a:p>
            <a:pPr marL="82296" indent="0">
              <a:buNone/>
            </a:pPr>
            <a:endParaRPr lang="uk-UA" strike="sngStrike" dirty="0"/>
          </a:p>
        </p:txBody>
      </p:sp>
    </p:spTree>
    <p:extLst>
      <p:ext uri="{BB962C8B-B14F-4D97-AF65-F5344CB8AC3E}">
        <p14:creationId xmlns:p14="http://schemas.microsoft.com/office/powerpoint/2010/main" val="26681784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stretch>
            <a:fillRect/>
          </a:stretch>
        </p:blipFill>
        <p:spPr>
          <a:xfrm>
            <a:off x="1331640" y="611882"/>
            <a:ext cx="7321674" cy="3609206"/>
          </a:xfrm>
          <a:prstGeom prst="rect">
            <a:avLst/>
          </a:prstGeom>
        </p:spPr>
      </p:pic>
    </p:spTree>
    <p:extLst>
      <p:ext uri="{BB962C8B-B14F-4D97-AF65-F5344CB8AC3E}">
        <p14:creationId xmlns:p14="http://schemas.microsoft.com/office/powerpoint/2010/main" val="23339905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1435608" y="44624"/>
            <a:ext cx="7498080" cy="1143000"/>
          </a:xfrm>
        </p:spPr>
        <p:txBody>
          <a:bodyPr>
            <a:normAutofit/>
          </a:bodyPr>
          <a:lstStyle/>
          <a:p>
            <a:pPr algn="ctr"/>
            <a:r>
              <a:rPr lang="uk-UA" sz="3200" b="1" dirty="0" smtClean="0">
                <a:effectLst>
                  <a:outerShdw blurRad="38100" dist="38100" dir="2700000" algn="tl">
                    <a:srgbClr val="000000">
                      <a:alpha val="43137"/>
                    </a:srgbClr>
                  </a:outerShdw>
                </a:effectLst>
              </a:rPr>
              <a:t>Основні питання теми</a:t>
            </a:r>
            <a:endParaRPr lang="ru-RU" sz="3200" b="1" dirty="0">
              <a:effectLst>
                <a:outerShdw blurRad="38100" dist="38100" dir="2700000" algn="tl">
                  <a:srgbClr val="000000">
                    <a:alpha val="43137"/>
                  </a:srgbClr>
                </a:outerShdw>
              </a:effectLst>
            </a:endParaRPr>
          </a:p>
        </p:txBody>
      </p:sp>
      <p:sp>
        <p:nvSpPr>
          <p:cNvPr id="5" name="Содержимое 4"/>
          <p:cNvSpPr>
            <a:spLocks noGrp="1"/>
          </p:cNvSpPr>
          <p:nvPr>
            <p:ph idx="1"/>
          </p:nvPr>
        </p:nvSpPr>
        <p:spPr>
          <a:xfrm>
            <a:off x="1043608" y="1296144"/>
            <a:ext cx="7811762" cy="5877272"/>
          </a:xfrm>
        </p:spPr>
        <p:txBody>
          <a:bodyPr>
            <a:normAutofit/>
          </a:bodyPr>
          <a:lstStyle/>
          <a:p>
            <a:pPr marL="596646" lvl="0" indent="-514350">
              <a:buFont typeface="+mj-lt"/>
              <a:buAutoNum type="arabicPeriod"/>
            </a:pPr>
            <a:r>
              <a:rPr lang="uk-UA" b="1" dirty="0"/>
              <a:t>Особливості правового режиму земель лісогосподарського призначення</a:t>
            </a:r>
          </a:p>
          <a:p>
            <a:pPr marL="596646" lvl="0" indent="-514350">
              <a:buFont typeface="+mj-lt"/>
              <a:buAutoNum type="arabicPeriod"/>
            </a:pPr>
            <a:r>
              <a:rPr lang="uk-UA" b="1" dirty="0"/>
              <a:t>Особливості правового режиму земель водного фонду. </a:t>
            </a:r>
          </a:p>
          <a:p>
            <a:pPr marL="596646" lvl="0" indent="-514350">
              <a:buFont typeface="+mj-lt"/>
              <a:buAutoNum type="arabicPeriod"/>
            </a:pPr>
            <a:r>
              <a:rPr lang="uk-UA" b="1" dirty="0"/>
              <a:t>Особливості правового режиму земель для </a:t>
            </a:r>
            <a:r>
              <a:rPr lang="uk-UA" b="1" dirty="0" err="1" smtClean="0"/>
              <a:t>надрокористування</a:t>
            </a:r>
            <a:r>
              <a:rPr lang="uk-UA" b="1" dirty="0" smtClean="0"/>
              <a:t> та для потреб мисливського господарства.</a:t>
            </a:r>
            <a:endParaRPr lang="uk-UA" b="1" dirty="0"/>
          </a:p>
          <a:p>
            <a:pPr marL="82296" lvl="0" indent="0">
              <a:buNone/>
            </a:pPr>
            <a:endParaRPr lang="ru-RU" sz="3400" b="1" i="1"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stretch>
            <a:fillRect/>
          </a:stretch>
        </p:blipFill>
        <p:spPr>
          <a:xfrm>
            <a:off x="1451173" y="188640"/>
            <a:ext cx="7153275" cy="6353175"/>
          </a:xfrm>
          <a:prstGeom prst="rect">
            <a:avLst/>
          </a:prstGeom>
        </p:spPr>
      </p:pic>
    </p:spTree>
    <p:extLst>
      <p:ext uri="{BB962C8B-B14F-4D97-AF65-F5344CB8AC3E}">
        <p14:creationId xmlns:p14="http://schemas.microsoft.com/office/powerpoint/2010/main" val="13787113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99392"/>
            <a:ext cx="7498080" cy="1143000"/>
          </a:xfrm>
        </p:spPr>
        <p:txBody>
          <a:bodyPr>
            <a:normAutofit/>
          </a:bodyPr>
          <a:lstStyle/>
          <a:p>
            <a:pPr algn="ctr"/>
            <a:r>
              <a:rPr lang="uk-UA" sz="2800" b="1" dirty="0" smtClean="0">
                <a:effectLst/>
              </a:rPr>
              <a:t>Право приватної власності на </a:t>
            </a:r>
            <a:r>
              <a:rPr lang="uk-UA" sz="2800" b="1" dirty="0" err="1" smtClean="0">
                <a:effectLst/>
              </a:rPr>
              <a:t>ЗЛГП</a:t>
            </a:r>
            <a:endParaRPr lang="uk-UA" sz="2800" b="1" dirty="0">
              <a:effectLst/>
            </a:endParaRPr>
          </a:p>
        </p:txBody>
      </p:sp>
      <p:sp>
        <p:nvSpPr>
          <p:cNvPr id="3" name="Объект 2"/>
          <p:cNvSpPr>
            <a:spLocks noGrp="1"/>
          </p:cNvSpPr>
          <p:nvPr>
            <p:ph idx="1"/>
          </p:nvPr>
        </p:nvSpPr>
        <p:spPr>
          <a:xfrm>
            <a:off x="1187624" y="836712"/>
            <a:ext cx="7642096" cy="5904656"/>
          </a:xfrm>
        </p:spPr>
        <p:txBody>
          <a:bodyPr>
            <a:normAutofit fontScale="85000" lnSpcReduction="20000"/>
          </a:bodyPr>
          <a:lstStyle/>
          <a:p>
            <a:pPr marL="82296" indent="0">
              <a:buNone/>
            </a:pPr>
            <a:r>
              <a:rPr lang="uk-UA" sz="2800" b="1" dirty="0" smtClean="0">
                <a:solidFill>
                  <a:srgbClr val="C00000"/>
                </a:solidFill>
              </a:rPr>
              <a:t>Стаття 12 ЛК. </a:t>
            </a:r>
          </a:p>
          <a:p>
            <a:pPr marL="82296" indent="0">
              <a:buNone/>
            </a:pPr>
            <a:r>
              <a:rPr lang="uk-UA" sz="2800" b="1" dirty="0" smtClean="0">
                <a:solidFill>
                  <a:srgbClr val="C00000"/>
                </a:solidFill>
              </a:rPr>
              <a:t>Набуття права приватної власності на ліси</a:t>
            </a:r>
          </a:p>
          <a:p>
            <a:pPr algn="just">
              <a:lnSpc>
                <a:spcPct val="120000"/>
              </a:lnSpc>
              <a:buFont typeface="Wingdings" panose="05000000000000000000" pitchFamily="2" charset="2"/>
              <a:buChar char="Ø"/>
            </a:pPr>
            <a:r>
              <a:rPr lang="uk-UA" sz="2400" dirty="0" smtClean="0"/>
              <a:t>Громадяни та юридичні особи України можуть безоплатно або за плату набувати у власність у складі угідь селянських, фермерських та інших господарств замкнені земельні лісові ділянки загальною площею до 5 гектарів. </a:t>
            </a:r>
            <a:r>
              <a:rPr lang="uk-UA" sz="2400" b="1" dirty="0" smtClean="0"/>
              <a:t>Ця площа може бути збільшена в разі успадкування лісів згідно із законом.</a:t>
            </a:r>
          </a:p>
          <a:p>
            <a:pPr algn="just">
              <a:lnSpc>
                <a:spcPct val="120000"/>
              </a:lnSpc>
              <a:buFont typeface="Wingdings" panose="05000000000000000000" pitchFamily="2" charset="2"/>
              <a:buChar char="Ø"/>
            </a:pPr>
            <a:r>
              <a:rPr lang="uk-UA" sz="2400" dirty="0" smtClean="0">
                <a:solidFill>
                  <a:srgbClr val="00B050"/>
                </a:solidFill>
              </a:rPr>
              <a:t>Громадяни та юридичні особи у встановленому законом порядку можуть </a:t>
            </a:r>
            <a:r>
              <a:rPr lang="uk-UA" sz="2400" b="1" dirty="0" smtClean="0">
                <a:solidFill>
                  <a:srgbClr val="00B050"/>
                </a:solidFill>
              </a:rPr>
              <a:t>набувати у власність для лісорозведення земельні ділянки</a:t>
            </a:r>
            <a:r>
              <a:rPr lang="uk-UA" sz="2400" dirty="0" smtClean="0">
                <a:solidFill>
                  <a:srgbClr val="00B050"/>
                </a:solidFill>
              </a:rPr>
              <a:t>, а також можуть мати у власності ліси, створені шляхом лісорозведення на набутих у власність у встановленому законом порядку земельних ділянках, а також </a:t>
            </a:r>
            <a:r>
              <a:rPr lang="uk-UA" sz="2400" b="1" dirty="0" err="1" smtClean="0">
                <a:solidFill>
                  <a:srgbClr val="00B050"/>
                </a:solidFill>
              </a:rPr>
              <a:t>самозалісені</a:t>
            </a:r>
            <a:r>
              <a:rPr lang="uk-UA" sz="2400" b="1" dirty="0" smtClean="0">
                <a:solidFill>
                  <a:srgbClr val="00B050"/>
                </a:solidFill>
              </a:rPr>
              <a:t> ділянки </a:t>
            </a:r>
            <a:r>
              <a:rPr lang="uk-UA" sz="2400" dirty="0" smtClean="0">
                <a:solidFill>
                  <a:srgbClr val="00B050"/>
                </a:solidFill>
              </a:rPr>
              <a:t>на набутих у власність у встановленому законом порядку земельних ділянках.</a:t>
            </a:r>
          </a:p>
          <a:p>
            <a:pPr algn="just">
              <a:lnSpc>
                <a:spcPct val="120000"/>
              </a:lnSpc>
              <a:buFont typeface="Wingdings" panose="05000000000000000000" pitchFamily="2" charset="2"/>
              <a:buChar char="Ø"/>
            </a:pPr>
            <a:r>
              <a:rPr lang="uk-UA" sz="2400" b="1" dirty="0" smtClean="0"/>
              <a:t>Ліси, створені </a:t>
            </a:r>
            <a:r>
              <a:rPr lang="uk-UA" sz="2400" dirty="0" smtClean="0"/>
              <a:t>громадянами та юридичними особами на земельних ділянках, що належать їм на праві власності, </a:t>
            </a:r>
            <a:r>
              <a:rPr lang="uk-UA" sz="2400" b="1" dirty="0" smtClean="0"/>
              <a:t>перебувають у приватній власності </a:t>
            </a:r>
            <a:r>
              <a:rPr lang="uk-UA" sz="2400" dirty="0" smtClean="0"/>
              <a:t>цих громадян і юридичних осіб.</a:t>
            </a:r>
            <a:endParaRPr lang="uk-UA" sz="2400" dirty="0"/>
          </a:p>
        </p:txBody>
      </p:sp>
    </p:spTree>
    <p:extLst>
      <p:ext uri="{BB962C8B-B14F-4D97-AF65-F5344CB8AC3E}">
        <p14:creationId xmlns:p14="http://schemas.microsoft.com/office/powerpoint/2010/main" val="25052927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43608" y="476672"/>
            <a:ext cx="7776864" cy="5693866"/>
          </a:xfrm>
          <a:prstGeom prst="rect">
            <a:avLst/>
          </a:prstGeom>
        </p:spPr>
        <p:txBody>
          <a:bodyPr wrap="square">
            <a:spAutoFit/>
          </a:bodyPr>
          <a:lstStyle/>
          <a:p>
            <a:pPr indent="457200"/>
            <a:r>
              <a:rPr lang="ru-RU" sz="2600" b="1" dirty="0" smtClean="0"/>
              <a:t>До </a:t>
            </a:r>
            <a:r>
              <a:rPr lang="ru-RU" sz="2600" b="1" dirty="0">
                <a:solidFill>
                  <a:srgbClr val="C00000"/>
                </a:solidFill>
              </a:rPr>
              <a:t>земель водного </a:t>
            </a:r>
            <a:r>
              <a:rPr lang="ru-RU" sz="2600" b="1" dirty="0" smtClean="0">
                <a:solidFill>
                  <a:srgbClr val="C00000"/>
                </a:solidFill>
              </a:rPr>
              <a:t>фонду </a:t>
            </a:r>
            <a:r>
              <a:rPr lang="ru-RU" sz="2600" b="1" dirty="0" smtClean="0"/>
              <a:t>(ст. 58 ЗК) </a:t>
            </a:r>
            <a:r>
              <a:rPr lang="ru-RU" sz="2600" b="1" dirty="0"/>
              <a:t>належать </a:t>
            </a:r>
            <a:r>
              <a:rPr lang="ru-RU" sz="2600" b="1" dirty="0" err="1"/>
              <a:t>землі</a:t>
            </a:r>
            <a:r>
              <a:rPr lang="ru-RU" sz="2600" b="1" dirty="0"/>
              <a:t>, </a:t>
            </a:r>
            <a:r>
              <a:rPr lang="ru-RU" sz="2600" b="1" dirty="0" err="1"/>
              <a:t>зайняті</a:t>
            </a:r>
            <a:r>
              <a:rPr lang="ru-RU" sz="2600" b="1" dirty="0"/>
              <a:t>:</a:t>
            </a:r>
          </a:p>
          <a:p>
            <a:pPr indent="457200" algn="just"/>
            <a:r>
              <a:rPr lang="ru-RU" sz="2600" b="1" dirty="0" smtClean="0">
                <a:solidFill>
                  <a:srgbClr val="C00000"/>
                </a:solidFill>
              </a:rPr>
              <a:t>а</a:t>
            </a:r>
            <a:r>
              <a:rPr lang="ru-RU" sz="2600" b="1" dirty="0">
                <a:solidFill>
                  <a:srgbClr val="C00000"/>
                </a:solidFill>
              </a:rPr>
              <a:t>)</a:t>
            </a:r>
            <a:r>
              <a:rPr lang="ru-RU" sz="2600" dirty="0">
                <a:solidFill>
                  <a:srgbClr val="C00000"/>
                </a:solidFill>
              </a:rPr>
              <a:t> </a:t>
            </a:r>
            <a:r>
              <a:rPr lang="ru-RU" sz="2600" dirty="0"/>
              <a:t>морями,  </a:t>
            </a:r>
            <a:r>
              <a:rPr lang="ru-RU" sz="2600" dirty="0" err="1"/>
              <a:t>річками</a:t>
            </a:r>
            <a:r>
              <a:rPr lang="ru-RU" sz="2600" dirty="0"/>
              <a:t>,  озерами,  </a:t>
            </a:r>
            <a:r>
              <a:rPr lang="ru-RU" sz="2600" dirty="0" err="1"/>
              <a:t>водосховищами</a:t>
            </a:r>
            <a:r>
              <a:rPr lang="ru-RU" sz="2600" dirty="0"/>
              <a:t>, </a:t>
            </a:r>
            <a:r>
              <a:rPr lang="ru-RU" sz="2600" dirty="0" err="1"/>
              <a:t>іншими</a:t>
            </a:r>
            <a:r>
              <a:rPr lang="ru-RU" sz="2600" dirty="0"/>
              <a:t> </a:t>
            </a:r>
            <a:r>
              <a:rPr lang="ru-RU" sz="2600" dirty="0" err="1"/>
              <a:t>водними</a:t>
            </a:r>
            <a:r>
              <a:rPr lang="ru-RU" sz="2600" dirty="0"/>
              <a:t> </a:t>
            </a:r>
            <a:r>
              <a:rPr lang="ru-RU" sz="2600" dirty="0" err="1"/>
              <a:t>об'єктами</a:t>
            </a:r>
            <a:r>
              <a:rPr lang="ru-RU" sz="2600" dirty="0"/>
              <a:t>, болотами, а </a:t>
            </a:r>
            <a:r>
              <a:rPr lang="ru-RU" sz="2600" dirty="0" err="1"/>
              <a:t>також</a:t>
            </a:r>
            <a:r>
              <a:rPr lang="ru-RU" sz="2600" dirty="0"/>
              <a:t> </a:t>
            </a:r>
            <a:r>
              <a:rPr lang="ru-RU" sz="2600" dirty="0" smtClean="0"/>
              <a:t>островами</a:t>
            </a:r>
            <a:r>
              <a:rPr lang="uk-UA" sz="2600" dirty="0" smtClean="0"/>
              <a:t>, </a:t>
            </a:r>
            <a:r>
              <a:rPr lang="uk-UA" sz="2600" i="1" dirty="0" smtClean="0"/>
              <a:t>не зайняті лісами</a:t>
            </a:r>
            <a:r>
              <a:rPr lang="ru-RU" sz="2600" dirty="0" smtClean="0"/>
              <a:t>;</a:t>
            </a:r>
            <a:endParaRPr lang="ru-RU" sz="2600" dirty="0"/>
          </a:p>
          <a:p>
            <a:pPr indent="457200" algn="just"/>
            <a:r>
              <a:rPr lang="ru-RU" sz="2600" b="1" dirty="0">
                <a:solidFill>
                  <a:srgbClr val="C00000"/>
                </a:solidFill>
              </a:rPr>
              <a:t>б)</a:t>
            </a:r>
            <a:r>
              <a:rPr lang="ru-RU" sz="2600" dirty="0">
                <a:solidFill>
                  <a:srgbClr val="C00000"/>
                </a:solidFill>
              </a:rPr>
              <a:t> </a:t>
            </a:r>
            <a:r>
              <a:rPr lang="ru-RU" sz="2600" dirty="0" err="1"/>
              <a:t>прибережними</a:t>
            </a:r>
            <a:r>
              <a:rPr lang="ru-RU" sz="2600" dirty="0"/>
              <a:t>  </a:t>
            </a:r>
            <a:r>
              <a:rPr lang="ru-RU" sz="2600" dirty="0" err="1"/>
              <a:t>захисними</a:t>
            </a:r>
            <a:r>
              <a:rPr lang="ru-RU" sz="2600" dirty="0"/>
              <a:t>  </a:t>
            </a:r>
            <a:r>
              <a:rPr lang="ru-RU" sz="2600" dirty="0" err="1"/>
              <a:t>смугами</a:t>
            </a:r>
            <a:r>
              <a:rPr lang="ru-RU" sz="2600" dirty="0"/>
              <a:t>  </a:t>
            </a:r>
            <a:r>
              <a:rPr lang="ru-RU" sz="2600" dirty="0" err="1"/>
              <a:t>вздовж</a:t>
            </a:r>
            <a:r>
              <a:rPr lang="ru-RU" sz="2600" dirty="0"/>
              <a:t>  </a:t>
            </a:r>
            <a:r>
              <a:rPr lang="ru-RU" sz="2600" dirty="0" err="1"/>
              <a:t>морів</a:t>
            </a:r>
            <a:r>
              <a:rPr lang="ru-RU" sz="2600" dirty="0"/>
              <a:t>,  </a:t>
            </a:r>
            <a:r>
              <a:rPr lang="ru-RU" sz="2600" dirty="0" err="1"/>
              <a:t>річок</a:t>
            </a:r>
            <a:r>
              <a:rPr lang="ru-RU" sz="2600" dirty="0"/>
              <a:t> та </a:t>
            </a:r>
            <a:r>
              <a:rPr lang="ru-RU" sz="2600" dirty="0" err="1"/>
              <a:t>навколо</a:t>
            </a:r>
            <a:r>
              <a:rPr lang="ru-RU" sz="2600" dirty="0"/>
              <a:t> </a:t>
            </a:r>
            <a:r>
              <a:rPr lang="ru-RU" sz="2600" dirty="0" err="1" smtClean="0"/>
              <a:t>водойм</a:t>
            </a:r>
            <a:r>
              <a:rPr lang="ru-RU" sz="2600" dirty="0" smtClean="0"/>
              <a:t>, </a:t>
            </a:r>
            <a:r>
              <a:rPr lang="ru-RU" sz="2600" i="1" dirty="0" err="1" smtClean="0"/>
              <a:t>крім</a:t>
            </a:r>
            <a:r>
              <a:rPr lang="ru-RU" sz="2600" i="1" dirty="0" smtClean="0"/>
              <a:t> земель, </a:t>
            </a:r>
            <a:r>
              <a:rPr lang="ru-RU" sz="2600" i="1" dirty="0" err="1" smtClean="0"/>
              <a:t>зайнятих</a:t>
            </a:r>
            <a:r>
              <a:rPr lang="ru-RU" sz="2600" i="1" dirty="0" smtClean="0"/>
              <a:t> </a:t>
            </a:r>
            <a:r>
              <a:rPr lang="ru-RU" sz="2600" i="1" dirty="0" err="1" smtClean="0"/>
              <a:t>лісами</a:t>
            </a:r>
            <a:r>
              <a:rPr lang="ru-RU" sz="2600" dirty="0" smtClean="0"/>
              <a:t>;</a:t>
            </a:r>
            <a:endParaRPr lang="ru-RU" sz="2600" dirty="0"/>
          </a:p>
          <a:p>
            <a:pPr indent="457200" algn="just"/>
            <a:r>
              <a:rPr lang="ru-RU" sz="2600" b="1" dirty="0">
                <a:solidFill>
                  <a:srgbClr val="C00000"/>
                </a:solidFill>
              </a:rPr>
              <a:t>в)</a:t>
            </a:r>
            <a:r>
              <a:rPr lang="ru-RU" sz="2600" dirty="0">
                <a:solidFill>
                  <a:srgbClr val="C00000"/>
                </a:solidFill>
              </a:rPr>
              <a:t> </a:t>
            </a:r>
            <a:r>
              <a:rPr lang="ru-RU" sz="2600" dirty="0" err="1"/>
              <a:t>гідротехнічними</a:t>
            </a:r>
            <a:r>
              <a:rPr lang="ru-RU" sz="2600" dirty="0"/>
              <a:t>,  </a:t>
            </a:r>
            <a:r>
              <a:rPr lang="ru-RU" sz="2600" dirty="0" err="1"/>
              <a:t>іншими</a:t>
            </a:r>
            <a:r>
              <a:rPr lang="ru-RU" sz="2600" dirty="0"/>
              <a:t> </a:t>
            </a:r>
            <a:r>
              <a:rPr lang="ru-RU" sz="2600" dirty="0" err="1"/>
              <a:t>водогосподарськими</a:t>
            </a:r>
            <a:r>
              <a:rPr lang="ru-RU" sz="2600" dirty="0"/>
              <a:t>  </a:t>
            </a:r>
            <a:r>
              <a:rPr lang="ru-RU" sz="2600" dirty="0" err="1"/>
              <a:t>спорудами</a:t>
            </a:r>
            <a:r>
              <a:rPr lang="ru-RU" sz="2600" dirty="0"/>
              <a:t>  та каналами, а </a:t>
            </a:r>
            <a:r>
              <a:rPr lang="ru-RU" sz="2600" dirty="0" err="1"/>
              <a:t>також</a:t>
            </a:r>
            <a:r>
              <a:rPr lang="ru-RU" sz="2600" dirty="0"/>
              <a:t> </a:t>
            </a:r>
            <a:r>
              <a:rPr lang="ru-RU" sz="2600" dirty="0" err="1"/>
              <a:t>землі</a:t>
            </a:r>
            <a:r>
              <a:rPr lang="ru-RU" sz="2600" dirty="0"/>
              <a:t>, </a:t>
            </a:r>
            <a:r>
              <a:rPr lang="ru-RU" sz="2600" dirty="0" err="1"/>
              <a:t>виділені</a:t>
            </a:r>
            <a:r>
              <a:rPr lang="ru-RU" sz="2600" dirty="0"/>
              <a:t> </a:t>
            </a:r>
            <a:r>
              <a:rPr lang="ru-RU" sz="2600" dirty="0" err="1"/>
              <a:t>під</a:t>
            </a:r>
            <a:r>
              <a:rPr lang="ru-RU" sz="2600" dirty="0"/>
              <a:t> </a:t>
            </a:r>
            <a:r>
              <a:rPr lang="ru-RU" sz="2600" dirty="0" err="1"/>
              <a:t>смуги</a:t>
            </a:r>
            <a:r>
              <a:rPr lang="ru-RU" sz="2600" dirty="0"/>
              <a:t> </a:t>
            </a:r>
            <a:r>
              <a:rPr lang="ru-RU" sz="2600" dirty="0" err="1"/>
              <a:t>відведення</a:t>
            </a:r>
            <a:r>
              <a:rPr lang="ru-RU" sz="2600" dirty="0"/>
              <a:t> для них;</a:t>
            </a:r>
          </a:p>
          <a:p>
            <a:pPr indent="457200" algn="just"/>
            <a:r>
              <a:rPr lang="ru-RU" sz="2600" b="1" dirty="0">
                <a:solidFill>
                  <a:srgbClr val="C00000"/>
                </a:solidFill>
              </a:rPr>
              <a:t>г)</a:t>
            </a:r>
            <a:r>
              <a:rPr lang="ru-RU" sz="2600" dirty="0">
                <a:solidFill>
                  <a:srgbClr val="C00000"/>
                </a:solidFill>
              </a:rPr>
              <a:t> </a:t>
            </a:r>
            <a:r>
              <a:rPr lang="ru-RU" sz="2600" dirty="0" err="1"/>
              <a:t>береговими</a:t>
            </a:r>
            <a:r>
              <a:rPr lang="ru-RU" sz="2600" dirty="0"/>
              <a:t> </a:t>
            </a:r>
            <a:r>
              <a:rPr lang="ru-RU" sz="2600" dirty="0" err="1"/>
              <a:t>смугами</a:t>
            </a:r>
            <a:r>
              <a:rPr lang="ru-RU" sz="2600" dirty="0"/>
              <a:t> </a:t>
            </a:r>
            <a:r>
              <a:rPr lang="ru-RU" sz="2600" dirty="0" err="1"/>
              <a:t>водних</a:t>
            </a:r>
            <a:r>
              <a:rPr lang="ru-RU" sz="2600" dirty="0"/>
              <a:t> </a:t>
            </a:r>
            <a:r>
              <a:rPr lang="ru-RU" sz="2600" dirty="0" err="1" smtClean="0"/>
              <a:t>шляхів</a:t>
            </a:r>
            <a:r>
              <a:rPr lang="ru-RU" sz="2600" dirty="0" smtClean="0"/>
              <a:t>; </a:t>
            </a:r>
          </a:p>
          <a:p>
            <a:pPr indent="457200" algn="just"/>
            <a:r>
              <a:rPr lang="ru-RU" sz="2600" b="1" dirty="0">
                <a:solidFill>
                  <a:srgbClr val="C00000"/>
                </a:solidFill>
              </a:rPr>
              <a:t>ґ)</a:t>
            </a:r>
            <a:r>
              <a:rPr lang="ru-RU" sz="2600" dirty="0">
                <a:solidFill>
                  <a:srgbClr val="C00000"/>
                </a:solidFill>
              </a:rPr>
              <a:t> </a:t>
            </a:r>
            <a:r>
              <a:rPr lang="ru-RU" sz="2600" dirty="0"/>
              <a:t>штучно </a:t>
            </a:r>
            <a:r>
              <a:rPr lang="ru-RU" sz="2600" dirty="0" err="1"/>
              <a:t>створеними</a:t>
            </a:r>
            <a:r>
              <a:rPr lang="ru-RU" sz="2600" dirty="0"/>
              <a:t> </a:t>
            </a:r>
            <a:r>
              <a:rPr lang="ru-RU" sz="2600" dirty="0" err="1"/>
              <a:t>земельними</a:t>
            </a:r>
            <a:r>
              <a:rPr lang="ru-RU" sz="2600" dirty="0"/>
              <a:t> </a:t>
            </a:r>
            <a:r>
              <a:rPr lang="ru-RU" sz="2600" dirty="0" err="1"/>
              <a:t>ділянками</a:t>
            </a:r>
            <a:r>
              <a:rPr lang="ru-RU" sz="2600" dirty="0"/>
              <a:t> в межах </a:t>
            </a:r>
            <a:r>
              <a:rPr lang="ru-RU" sz="2600" dirty="0" err="1"/>
              <a:t>акваторій</a:t>
            </a:r>
            <a:r>
              <a:rPr lang="ru-RU" sz="2600" dirty="0"/>
              <a:t> </a:t>
            </a:r>
            <a:r>
              <a:rPr lang="ru-RU" sz="2600" dirty="0" err="1"/>
              <a:t>морських</a:t>
            </a:r>
            <a:r>
              <a:rPr lang="ru-RU" sz="2600" dirty="0"/>
              <a:t> </a:t>
            </a:r>
            <a:r>
              <a:rPr lang="ru-RU" sz="2600" dirty="0" err="1" smtClean="0"/>
              <a:t>портів</a:t>
            </a:r>
            <a:r>
              <a:rPr lang="ru-RU" sz="2600" dirty="0" smtClean="0"/>
              <a:t>.</a:t>
            </a:r>
            <a:endParaRPr lang="ru-RU" sz="2600" dirty="0"/>
          </a:p>
        </p:txBody>
      </p:sp>
    </p:spTree>
    <p:extLst>
      <p:ext uri="{BB962C8B-B14F-4D97-AF65-F5344CB8AC3E}">
        <p14:creationId xmlns:p14="http://schemas.microsoft.com/office/powerpoint/2010/main" val="284152200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43608" y="476672"/>
            <a:ext cx="7776864" cy="5539978"/>
          </a:xfrm>
          <a:prstGeom prst="rect">
            <a:avLst/>
          </a:prstGeom>
        </p:spPr>
        <p:txBody>
          <a:bodyPr wrap="square">
            <a:spAutoFit/>
          </a:bodyPr>
          <a:lstStyle/>
          <a:p>
            <a:pPr indent="457200"/>
            <a:r>
              <a:rPr lang="ru-RU" sz="2600" b="1" dirty="0" err="1" smtClean="0">
                <a:solidFill>
                  <a:srgbClr val="C00000"/>
                </a:solidFill>
              </a:rPr>
              <a:t>Водоохоронні</a:t>
            </a:r>
            <a:r>
              <a:rPr lang="ru-RU" sz="2600" b="1" dirty="0" smtClean="0">
                <a:solidFill>
                  <a:srgbClr val="C00000"/>
                </a:solidFill>
              </a:rPr>
              <a:t> </a:t>
            </a:r>
            <a:r>
              <a:rPr lang="ru-RU" sz="2600" b="1" dirty="0" err="1" smtClean="0">
                <a:solidFill>
                  <a:srgbClr val="C00000"/>
                </a:solidFill>
              </a:rPr>
              <a:t>зони</a:t>
            </a:r>
            <a:r>
              <a:rPr lang="ru-RU" sz="2600" b="1" dirty="0" smtClean="0">
                <a:solidFill>
                  <a:srgbClr val="C00000"/>
                </a:solidFill>
              </a:rPr>
              <a:t> </a:t>
            </a:r>
          </a:p>
          <a:p>
            <a:pPr indent="457200"/>
            <a:r>
              <a:rPr lang="ru-RU" sz="2200" b="1" dirty="0" smtClean="0"/>
              <a:t>Ч</a:t>
            </a:r>
            <a:r>
              <a:rPr lang="ru-RU" sz="2200" b="1" dirty="0" smtClean="0"/>
              <a:t>. 2 ст. 58 </a:t>
            </a:r>
            <a:r>
              <a:rPr lang="ru-RU" sz="2200" b="1" dirty="0" smtClean="0"/>
              <a:t>ЗК</a:t>
            </a:r>
          </a:p>
          <a:p>
            <a:pPr indent="457200"/>
            <a:r>
              <a:rPr lang="ru-RU" sz="2200" b="1" dirty="0"/>
              <a:t>(</a:t>
            </a:r>
            <a:r>
              <a:rPr lang="ru-RU" sz="2200" dirty="0" smtClean="0"/>
              <a:t>в </a:t>
            </a:r>
            <a:r>
              <a:rPr lang="ru-RU" sz="2200" dirty="0" err="1"/>
              <a:t>редакції</a:t>
            </a:r>
            <a:r>
              <a:rPr lang="ru-RU" sz="2200" dirty="0"/>
              <a:t> Закону № 711-IX </a:t>
            </a:r>
            <a:r>
              <a:rPr lang="ru-RU" sz="2200" dirty="0" err="1"/>
              <a:t>від</a:t>
            </a:r>
            <a:r>
              <a:rPr lang="ru-RU" sz="2200" dirty="0"/>
              <a:t> 17.06.2020 </a:t>
            </a:r>
            <a:r>
              <a:rPr lang="ru-RU" sz="2200" dirty="0" smtClean="0"/>
              <a:t>«Про </a:t>
            </a:r>
            <a:r>
              <a:rPr lang="ru-RU" sz="2200" dirty="0" err="1"/>
              <a:t>внесення</a:t>
            </a:r>
            <a:r>
              <a:rPr lang="ru-RU" sz="2200" dirty="0"/>
              <a:t> </a:t>
            </a:r>
            <a:r>
              <a:rPr lang="ru-RU" sz="2200" dirty="0" err="1"/>
              <a:t>змін</a:t>
            </a:r>
            <a:r>
              <a:rPr lang="ru-RU" sz="2200" dirty="0"/>
              <a:t> до </a:t>
            </a:r>
            <a:r>
              <a:rPr lang="ru-RU" sz="2200" dirty="0" err="1"/>
              <a:t>деяких</a:t>
            </a:r>
            <a:r>
              <a:rPr lang="ru-RU" sz="2200" dirty="0"/>
              <a:t> </a:t>
            </a:r>
            <a:r>
              <a:rPr lang="ru-RU" sz="2200" dirty="0" err="1"/>
              <a:t>законодавчих</a:t>
            </a:r>
            <a:r>
              <a:rPr lang="ru-RU" sz="2200" dirty="0"/>
              <a:t> </a:t>
            </a:r>
            <a:r>
              <a:rPr lang="ru-RU" sz="2200" dirty="0" err="1"/>
              <a:t>актів</a:t>
            </a:r>
            <a:r>
              <a:rPr lang="ru-RU" sz="2200" dirty="0"/>
              <a:t> </a:t>
            </a:r>
            <a:r>
              <a:rPr lang="ru-RU" sz="2200" dirty="0" err="1"/>
              <a:t>України</a:t>
            </a:r>
            <a:r>
              <a:rPr lang="ru-RU" sz="2200" dirty="0"/>
              <a:t> </a:t>
            </a:r>
            <a:r>
              <a:rPr lang="ru-RU" sz="2200" dirty="0" err="1"/>
              <a:t>щодо</a:t>
            </a:r>
            <a:r>
              <a:rPr lang="ru-RU" sz="2200" dirty="0"/>
              <a:t> </a:t>
            </a:r>
            <a:r>
              <a:rPr lang="ru-RU" sz="2200" dirty="0" err="1"/>
              <a:t>планування</a:t>
            </a:r>
            <a:r>
              <a:rPr lang="ru-RU" sz="2200" dirty="0"/>
              <a:t> </a:t>
            </a:r>
            <a:r>
              <a:rPr lang="ru-RU" sz="2200" dirty="0" err="1"/>
              <a:t>використання</a:t>
            </a:r>
            <a:r>
              <a:rPr lang="ru-RU" sz="2200" dirty="0"/>
              <a:t> </a:t>
            </a:r>
            <a:r>
              <a:rPr lang="ru-RU" sz="2200" dirty="0" smtClean="0"/>
              <a:t>земель»)</a:t>
            </a:r>
            <a:r>
              <a:rPr lang="ru-RU" sz="2200" b="1" dirty="0" smtClean="0"/>
              <a:t>:</a:t>
            </a:r>
            <a:endParaRPr lang="ru-RU" sz="2200" b="1" dirty="0" smtClean="0"/>
          </a:p>
          <a:p>
            <a:pPr indent="457200" algn="just"/>
            <a:endParaRPr lang="ru-RU" sz="2000" dirty="0" smtClean="0"/>
          </a:p>
          <a:p>
            <a:pPr indent="457200" algn="just"/>
            <a:r>
              <a:rPr lang="uk-UA" sz="2000" dirty="0" smtClean="0"/>
              <a:t>Для створення сприятливого режиму вздовж морів, навколо озер, водосховищ та інших водних об’єктів встановлюються </a:t>
            </a:r>
            <a:r>
              <a:rPr lang="uk-UA" sz="2000" b="1" dirty="0" smtClean="0"/>
              <a:t>водоохоронні зони</a:t>
            </a:r>
            <a:r>
              <a:rPr lang="uk-UA" sz="2000" dirty="0" smtClean="0"/>
              <a:t>, межі яких зазначаються в документації із землеустрою, містобудівній документації на місцевому та регіональному рівнях. </a:t>
            </a:r>
            <a:r>
              <a:rPr lang="uk-UA" sz="2000" b="1" dirty="0" smtClean="0"/>
              <a:t>Відомості про межі водоохоронних зон вносяться до Державного земельного кадастру</a:t>
            </a:r>
            <a:r>
              <a:rPr lang="uk-UA" sz="2000" dirty="0" smtClean="0"/>
              <a:t>.</a:t>
            </a:r>
          </a:p>
          <a:p>
            <a:pPr indent="457200" algn="just"/>
            <a:endParaRPr lang="uk-UA" sz="2000" dirty="0" smtClean="0"/>
          </a:p>
          <a:p>
            <a:pPr indent="457200" algn="just"/>
            <a:r>
              <a:rPr lang="uk-UA" sz="2000" dirty="0" smtClean="0"/>
              <a:t>Порядок визначення розмірів і меж водоохоронних зон та режим ведення господарської діяльності в таких зонах встановлюються Кабінетом Міністрів України.</a:t>
            </a:r>
          </a:p>
          <a:p>
            <a:pPr indent="457200" algn="just"/>
            <a:endParaRPr lang="ru-RU" sz="2000" dirty="0"/>
          </a:p>
        </p:txBody>
      </p:sp>
    </p:spTree>
    <p:extLst>
      <p:ext uri="{BB962C8B-B14F-4D97-AF65-F5344CB8AC3E}">
        <p14:creationId xmlns:p14="http://schemas.microsoft.com/office/powerpoint/2010/main" val="86107304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384"/>
            <a:ext cx="7498080" cy="936104"/>
          </a:xfrm>
        </p:spPr>
        <p:txBody>
          <a:bodyPr>
            <a:normAutofit/>
          </a:bodyPr>
          <a:lstStyle/>
          <a:p>
            <a:pPr algn="ctr"/>
            <a:r>
              <a:rPr lang="uk-UA" sz="2800" b="1" dirty="0" smtClean="0">
                <a:solidFill>
                  <a:srgbClr val="C00000"/>
                </a:solidFill>
              </a:rPr>
              <a:t>Особливості правового режиму ЗВФ</a:t>
            </a:r>
            <a:endParaRPr lang="uk-UA" sz="2800" b="1" dirty="0">
              <a:solidFill>
                <a:srgbClr val="C00000"/>
              </a:solidFill>
            </a:endParaRPr>
          </a:p>
        </p:txBody>
      </p:sp>
      <p:sp>
        <p:nvSpPr>
          <p:cNvPr id="3" name="Объект 2"/>
          <p:cNvSpPr>
            <a:spLocks noGrp="1"/>
          </p:cNvSpPr>
          <p:nvPr>
            <p:ph idx="1"/>
          </p:nvPr>
        </p:nvSpPr>
        <p:spPr>
          <a:xfrm>
            <a:off x="971600" y="764704"/>
            <a:ext cx="8064896" cy="5760640"/>
          </a:xfrm>
        </p:spPr>
        <p:txBody>
          <a:bodyPr>
            <a:noAutofit/>
          </a:bodyPr>
          <a:lstStyle/>
          <a:p>
            <a:pPr marL="447675" lvl="0" indent="-366713">
              <a:buFont typeface="+mj-lt"/>
              <a:buAutoNum type="arabicPeriod"/>
            </a:pPr>
            <a:r>
              <a:rPr lang="uk-UA" sz="1800" b="1" dirty="0" smtClean="0"/>
              <a:t>Правовий </a:t>
            </a:r>
            <a:r>
              <a:rPr lang="uk-UA" sz="1800" b="1" dirty="0"/>
              <a:t>режим земель цієї категорії визначається як нормами земельного, так і водного </a:t>
            </a:r>
            <a:r>
              <a:rPr lang="uk-UA" sz="1800" b="1" dirty="0" smtClean="0"/>
              <a:t>законодавства.</a:t>
            </a:r>
            <a:endParaRPr lang="uk-UA" sz="1800" b="1" dirty="0"/>
          </a:p>
          <a:p>
            <a:pPr marL="447675" lvl="0" indent="-366713">
              <a:buFont typeface="+mj-lt"/>
              <a:buAutoNum type="arabicPeriod"/>
            </a:pPr>
            <a:r>
              <a:rPr lang="uk-UA" sz="1800" b="1" dirty="0" smtClean="0"/>
              <a:t>Спеціальне </a:t>
            </a:r>
            <a:r>
              <a:rPr lang="uk-UA" sz="1800" b="1" dirty="0"/>
              <a:t>цільове призначення (використовуються для задоволення водогосподарських, культурно-оздоровчих, рекреаційних, побутових, питних тощо потреб</a:t>
            </a:r>
            <a:r>
              <a:rPr lang="uk-UA" sz="1800" b="1" dirty="0" smtClean="0"/>
              <a:t>).</a:t>
            </a:r>
            <a:endParaRPr lang="uk-UA" sz="1800" b="1" dirty="0"/>
          </a:p>
          <a:p>
            <a:pPr marL="447675" lvl="0" indent="-366713">
              <a:buFont typeface="+mj-lt"/>
              <a:buAutoNum type="arabicPeriod"/>
            </a:pPr>
            <a:r>
              <a:rPr lang="uk-UA" sz="1800" b="1" dirty="0" smtClean="0"/>
              <a:t>Обумовленість </a:t>
            </a:r>
            <a:r>
              <a:rPr lang="uk-UA" sz="1800" b="1" dirty="0"/>
              <a:t>права власності на ЗВФ правовідносинами власності на </a:t>
            </a:r>
            <a:r>
              <a:rPr lang="uk-UA" sz="1800" b="1" dirty="0" smtClean="0"/>
              <a:t>водні об'єкти. Перебування цих земель переважно у публічній власності. </a:t>
            </a:r>
          </a:p>
          <a:p>
            <a:pPr marL="447675" lvl="0" indent="-366713">
              <a:buFont typeface="+mj-lt"/>
              <a:buAutoNum type="arabicPeriod"/>
            </a:pPr>
            <a:r>
              <a:rPr lang="uk-UA" sz="1800" b="1" dirty="0" smtClean="0"/>
              <a:t>Наявність </a:t>
            </a:r>
            <a:r>
              <a:rPr lang="uk-UA" sz="1800" b="1" dirty="0"/>
              <a:t>значної кількості спеціальних суб’єктів землекористування (державних водогосподарських організацій, яким надаються у постійне користування ЗВФ для  догляду за  водними  об'єктами, смугами відведення, гідротехнічними спорудами тощо</a:t>
            </a:r>
            <a:r>
              <a:rPr lang="uk-UA" sz="1800" b="1" dirty="0" smtClean="0"/>
              <a:t>).</a:t>
            </a:r>
            <a:endParaRPr lang="uk-UA" sz="1800" b="1" dirty="0"/>
          </a:p>
          <a:p>
            <a:pPr marL="447675" lvl="0" indent="-366713">
              <a:buFont typeface="+mj-lt"/>
              <a:buAutoNum type="arabicPeriod"/>
            </a:pPr>
            <a:r>
              <a:rPr lang="uk-UA" sz="1800" b="1" dirty="0" smtClean="0"/>
              <a:t>Встановлення </a:t>
            </a:r>
            <a:r>
              <a:rPr lang="uk-UA" sz="1800" b="1" dirty="0"/>
              <a:t>на цих землях спеціальних зон із режимом регульованої або обмеженої господарської діяльності. </a:t>
            </a:r>
            <a:endParaRPr lang="uk-UA" sz="1800" b="1" dirty="0" smtClean="0"/>
          </a:p>
          <a:p>
            <a:pPr marL="447675" lvl="0" indent="-366713">
              <a:buFont typeface="+mj-lt"/>
              <a:buAutoNum type="arabicPeriod"/>
            </a:pPr>
            <a:r>
              <a:rPr lang="uk-UA" sz="1800" b="1" dirty="0" smtClean="0"/>
              <a:t>Встановлення </a:t>
            </a:r>
            <a:r>
              <a:rPr lang="uk-UA" sz="1800" b="1" dirty="0"/>
              <a:t>у ВК юридичної відповідальності за нецільове використання цих земель та порушення режиму господарської діяльності у водоохоронних зонах та на землях водного фонду (ст. 110 ВК</a:t>
            </a:r>
            <a:r>
              <a:rPr lang="uk-UA" sz="1800" b="1" dirty="0" smtClean="0"/>
              <a:t>).</a:t>
            </a:r>
            <a:endParaRPr lang="uk-UA" sz="1800" b="1" dirty="0"/>
          </a:p>
          <a:p>
            <a:pPr marL="447675" lvl="0" indent="-366713">
              <a:buFont typeface="+mj-lt"/>
              <a:buAutoNum type="arabicPeriod"/>
            </a:pPr>
            <a:r>
              <a:rPr lang="uk-UA" sz="1800" b="1" dirty="0" smtClean="0"/>
              <a:t>Встановлення </a:t>
            </a:r>
            <a:r>
              <a:rPr lang="uk-UA" sz="1800" b="1" dirty="0"/>
              <a:t>особливого правового режиму земельних ділянок водного фонду у межах території можливого </a:t>
            </a:r>
            <a:r>
              <a:rPr lang="uk-UA" sz="1800" b="1" dirty="0" smtClean="0"/>
              <a:t>затоплення (підтоплення). </a:t>
            </a:r>
            <a:endParaRPr lang="uk-UA" sz="1800" b="1" dirty="0"/>
          </a:p>
        </p:txBody>
      </p:sp>
    </p:spTree>
    <p:extLst>
      <p:ext uri="{BB962C8B-B14F-4D97-AF65-F5344CB8AC3E}">
        <p14:creationId xmlns:p14="http://schemas.microsoft.com/office/powerpoint/2010/main" val="343364449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03648" y="-243408"/>
            <a:ext cx="7530040" cy="1143000"/>
          </a:xfrm>
        </p:spPr>
        <p:txBody>
          <a:bodyPr>
            <a:normAutofit/>
          </a:bodyPr>
          <a:lstStyle/>
          <a:p>
            <a:r>
              <a:rPr lang="uk-UA" sz="2800" b="1" dirty="0" smtClean="0"/>
              <a:t>Нормативні засади правового режиму ЗВФ</a:t>
            </a:r>
            <a:endParaRPr lang="uk-UA" sz="2800" b="1" dirty="0"/>
          </a:p>
        </p:txBody>
      </p:sp>
      <p:sp>
        <p:nvSpPr>
          <p:cNvPr id="3" name="Объект 2"/>
          <p:cNvSpPr>
            <a:spLocks noGrp="1"/>
          </p:cNvSpPr>
          <p:nvPr>
            <p:ph idx="1"/>
          </p:nvPr>
        </p:nvSpPr>
        <p:spPr>
          <a:xfrm>
            <a:off x="971600" y="692696"/>
            <a:ext cx="7962088" cy="6048672"/>
          </a:xfrm>
        </p:spPr>
        <p:txBody>
          <a:bodyPr>
            <a:normAutofit fontScale="32500" lnSpcReduction="20000"/>
          </a:bodyPr>
          <a:lstStyle/>
          <a:p>
            <a:pPr marL="447675" indent="-366713">
              <a:spcAft>
                <a:spcPts val="600"/>
              </a:spcAft>
              <a:buFont typeface="+mj-lt"/>
              <a:buAutoNum type="arabicPeriod"/>
            </a:pPr>
            <a:r>
              <a:rPr lang="uk-UA" sz="5800" b="1" dirty="0" err="1" smtClean="0"/>
              <a:t>гл</a:t>
            </a:r>
            <a:r>
              <a:rPr lang="uk-UA" sz="5800" b="1" dirty="0" smtClean="0"/>
              <a:t>. 12 Земельного кодексу України . </a:t>
            </a:r>
          </a:p>
          <a:p>
            <a:pPr marL="447675" indent="-366713">
              <a:spcAft>
                <a:spcPts val="600"/>
              </a:spcAft>
              <a:buFont typeface="+mj-lt"/>
              <a:buAutoNum type="arabicPeriod"/>
            </a:pPr>
            <a:r>
              <a:rPr lang="uk-UA" sz="5800" b="1" dirty="0" smtClean="0"/>
              <a:t>Водний кодекс України від 6 червня 1995 р.</a:t>
            </a:r>
          </a:p>
          <a:p>
            <a:pPr marL="447675" indent="-366713">
              <a:spcAft>
                <a:spcPts val="600"/>
              </a:spcAft>
              <a:buFont typeface="+mj-lt"/>
              <a:buAutoNum type="arabicPeriod"/>
            </a:pPr>
            <a:r>
              <a:rPr lang="uk-UA" sz="5800" b="1" dirty="0" smtClean="0"/>
              <a:t>Закон України від 17 травня 2012 р. «Про морські порти України»  (ст.ст. 1, 8, 24, 25, 26).</a:t>
            </a:r>
          </a:p>
          <a:p>
            <a:pPr marL="447675" indent="-366713">
              <a:spcAft>
                <a:spcPts val="600"/>
              </a:spcAft>
              <a:buFont typeface="+mj-lt"/>
              <a:buAutoNum type="arabicPeriod"/>
            </a:pPr>
            <a:r>
              <a:rPr lang="uk-UA" sz="5800" b="1" dirty="0" smtClean="0"/>
              <a:t>Постанова КМУ від 13 травня 1996 р. № 502 «Про затвердження Порядку користування землями водного фонду».</a:t>
            </a:r>
          </a:p>
          <a:p>
            <a:pPr marL="447675" indent="-366713">
              <a:spcAft>
                <a:spcPts val="600"/>
              </a:spcAft>
              <a:buFont typeface="+mj-lt"/>
              <a:buAutoNum type="arabicPeriod"/>
            </a:pPr>
            <a:r>
              <a:rPr lang="uk-UA" sz="5800" b="1" dirty="0" smtClean="0"/>
              <a:t>Постанова КМУ від 08 квітня 1996 р. № 413 «Про затвердження Порядку ведення державного водного кадастру».</a:t>
            </a:r>
          </a:p>
          <a:p>
            <a:pPr marL="447675" indent="-366713">
              <a:spcAft>
                <a:spcPts val="600"/>
              </a:spcAft>
              <a:buFont typeface="+mj-lt"/>
              <a:buAutoNum type="arabicPeriod"/>
            </a:pPr>
            <a:r>
              <a:rPr lang="uk-UA" sz="5800" b="1" dirty="0" smtClean="0"/>
              <a:t>Постанова КМУ від 08 травня 1996 р. № 486 «Про затвердження Порядку визначення розмірів і меж водоохоронних зон та режиму ведення господарської діяльності в них». </a:t>
            </a:r>
          </a:p>
          <a:p>
            <a:pPr marL="447675" indent="-366713">
              <a:spcAft>
                <a:spcPts val="600"/>
              </a:spcAft>
              <a:buFont typeface="+mj-lt"/>
              <a:buAutoNum type="arabicPeriod"/>
            </a:pPr>
            <a:r>
              <a:rPr lang="uk-UA" sz="5800" b="1" dirty="0" smtClean="0"/>
              <a:t>Постанова КМУ від 14 квітня 1997 р. № 347 «Про затвердження Порядку складання паспортів річок і Порядку установлення берегових смуг водних шляхів та користування ними».</a:t>
            </a:r>
          </a:p>
          <a:p>
            <a:pPr marL="447675" indent="-366713">
              <a:spcAft>
                <a:spcPts val="600"/>
              </a:spcAft>
              <a:buFont typeface="+mj-lt"/>
              <a:buAutoNum type="arabicPeriod"/>
            </a:pPr>
            <a:r>
              <a:rPr lang="uk-UA" sz="5800" b="1" dirty="0" smtClean="0"/>
              <a:t>Постанова КМУ від 12 липня 2005 р. № 557 «Про затвердження Порядку видачі дозволів на проведення робіт на землях водного фонду».</a:t>
            </a:r>
          </a:p>
          <a:p>
            <a:pPr marL="447675" indent="-366713">
              <a:spcAft>
                <a:spcPts val="600"/>
              </a:spcAft>
              <a:buFont typeface="+mj-lt"/>
              <a:buAutoNum type="arabicPeriod"/>
            </a:pPr>
            <a:r>
              <a:rPr lang="uk-UA" sz="5800" b="1" dirty="0" smtClean="0"/>
              <a:t>Постанова КМУ від 18 грудня 1998 р. № 2024 «Про правовий режим зон санітарної охорони водних об'єктів».</a:t>
            </a:r>
          </a:p>
          <a:p>
            <a:pPr marL="82296" indent="0">
              <a:buNone/>
            </a:pPr>
            <a:endParaRPr lang="uk-UA" dirty="0"/>
          </a:p>
        </p:txBody>
      </p:sp>
    </p:spTree>
    <p:extLst>
      <p:ext uri="{BB962C8B-B14F-4D97-AF65-F5344CB8AC3E}">
        <p14:creationId xmlns:p14="http://schemas.microsoft.com/office/powerpoint/2010/main" val="224858065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1187624" y="188640"/>
            <a:ext cx="7776864" cy="6001643"/>
          </a:xfrm>
          <a:prstGeom prst="rect">
            <a:avLst/>
          </a:prstGeom>
        </p:spPr>
        <p:txBody>
          <a:bodyPr wrap="square">
            <a:spAutoFit/>
          </a:bodyPr>
          <a:lstStyle/>
          <a:p>
            <a:r>
              <a:rPr lang="uk-UA" sz="2400" b="1" dirty="0" smtClean="0"/>
              <a:t>ЗАКОН УКРАЇНИ</a:t>
            </a:r>
          </a:p>
          <a:p>
            <a:r>
              <a:rPr lang="uk-UA" sz="2400" b="1" dirty="0" smtClean="0"/>
              <a:t>від 29 жовтня 2019 р. № 232-IX</a:t>
            </a:r>
          </a:p>
          <a:p>
            <a:r>
              <a:rPr lang="uk-UA" sz="2400" b="1" dirty="0" smtClean="0">
                <a:solidFill>
                  <a:srgbClr val="FF0000"/>
                </a:solidFill>
              </a:rPr>
              <a:t>«Про внесення змін до деяких законодавчих актів України щодо забезпечення інженерно-технічного облаштування та утримання державного кордону»</a:t>
            </a:r>
          </a:p>
          <a:p>
            <a:endParaRPr lang="uk-UA" sz="2400" dirty="0" smtClean="0"/>
          </a:p>
          <a:p>
            <a:r>
              <a:rPr lang="uk-UA" sz="2400" dirty="0" smtClean="0"/>
              <a:t>До числа </a:t>
            </a:r>
            <a:r>
              <a:rPr lang="uk-UA" sz="2400" b="1" dirty="0" smtClean="0"/>
              <a:t>суб'єктів права постійного користування ЗВФ </a:t>
            </a:r>
            <a:r>
              <a:rPr lang="uk-UA" sz="2400" dirty="0" smtClean="0"/>
              <a:t>додані:</a:t>
            </a:r>
          </a:p>
          <a:p>
            <a:endParaRPr lang="uk-UA" sz="2400" dirty="0" smtClean="0"/>
          </a:p>
          <a:p>
            <a:pPr algn="just"/>
            <a:r>
              <a:rPr lang="uk-UA" sz="2400" b="1" dirty="0" smtClean="0"/>
              <a:t>військові частини Державної прикордонної служби України</a:t>
            </a:r>
            <a:r>
              <a:rPr lang="uk-UA" sz="2400" dirty="0" smtClean="0"/>
              <a:t> у межах прикордонної смуги з метою забезпечення національної безпеки і оборони для будівництва, облаштування та утримання інженерно-технічних і фортифікаційних споруд, огорож, прикордонних знаків, прикордонних просік, комунікацій</a:t>
            </a:r>
          </a:p>
          <a:p>
            <a:endParaRPr lang="uk-UA" sz="2400" dirty="0"/>
          </a:p>
        </p:txBody>
      </p:sp>
    </p:spTree>
    <p:extLst>
      <p:ext uri="{BB962C8B-B14F-4D97-AF65-F5344CB8AC3E}">
        <p14:creationId xmlns:p14="http://schemas.microsoft.com/office/powerpoint/2010/main" val="206550605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1115616" y="116632"/>
            <a:ext cx="7848872" cy="6401753"/>
          </a:xfrm>
          <a:prstGeom prst="rect">
            <a:avLst/>
          </a:prstGeom>
        </p:spPr>
        <p:txBody>
          <a:bodyPr wrap="square">
            <a:spAutoFit/>
          </a:bodyPr>
          <a:lstStyle/>
          <a:p>
            <a:r>
              <a:rPr lang="uk-UA" sz="2200" dirty="0" smtClean="0"/>
              <a:t>ЗАКОН УКРАЇНИ</a:t>
            </a:r>
          </a:p>
          <a:p>
            <a:r>
              <a:rPr lang="uk-UA" sz="2200" dirty="0" smtClean="0"/>
              <a:t>від 29 жовтня 2019 р. № 233-IX</a:t>
            </a:r>
          </a:p>
          <a:p>
            <a:r>
              <a:rPr lang="uk-UA" sz="2200" dirty="0" smtClean="0">
                <a:solidFill>
                  <a:srgbClr val="FF0000"/>
                </a:solidFill>
              </a:rPr>
              <a:t>«Про внесення змін до деяких законодавчих актів України щодо забезпечення безперешкодного доступу громадян до узбережжя водних об’єктів для загального водокористування»</a:t>
            </a:r>
          </a:p>
          <a:p>
            <a:endParaRPr lang="uk-UA" sz="2000" dirty="0" smtClean="0">
              <a:solidFill>
                <a:srgbClr val="FF0000"/>
              </a:solidFill>
            </a:endParaRPr>
          </a:p>
          <a:p>
            <a:pPr algn="just"/>
            <a:r>
              <a:rPr lang="uk-UA" sz="2000" dirty="0" smtClean="0"/>
              <a:t>У межах прибережних захисних смуг </a:t>
            </a:r>
            <a:r>
              <a:rPr lang="uk-UA" sz="2000" b="1" dirty="0" smtClean="0">
                <a:solidFill>
                  <a:srgbClr val="002060"/>
                </a:solidFill>
              </a:rPr>
              <a:t>забезпечується безперешкодний та безоплатний доступ громадян до узбережжя морів, морських заток, лиманів та островів у внутрішніх морських водах у межах пляжної зони, до берегів річок, водойм та островів для загального водокористування</a:t>
            </a:r>
            <a:r>
              <a:rPr lang="uk-UA" sz="2000" dirty="0" smtClean="0"/>
              <a:t>, крім:</a:t>
            </a:r>
          </a:p>
          <a:p>
            <a:pPr algn="just"/>
            <a:endParaRPr lang="uk-UA" sz="2000" dirty="0" smtClean="0"/>
          </a:p>
          <a:p>
            <a:pPr algn="just"/>
            <a:r>
              <a:rPr lang="uk-UA" sz="2000" dirty="0" smtClean="0"/>
              <a:t>земель охоронних зон, зон санітарної охорони, санітарно-захисних зон та зон особливого режиму використання земель, а також земельних ділянок, на яких розташовані: гідротехнічні, гідрометричні та лінійні споруди; об’єкти підвищеної небезпеки; пансіонати, об’єкти реабілітації, спорту, санаторії та інші лікувально-оздоровчі заклади…;об’єкти природно-заповідного фонду, об’єкти культурної спадщини.</a:t>
            </a:r>
          </a:p>
          <a:p>
            <a:endParaRPr lang="en-US" sz="2000" dirty="0">
              <a:solidFill>
                <a:srgbClr val="FF0000"/>
              </a:solidFill>
            </a:endParaRPr>
          </a:p>
        </p:txBody>
      </p:sp>
    </p:spTree>
    <p:extLst>
      <p:ext uri="{BB962C8B-B14F-4D97-AF65-F5344CB8AC3E}">
        <p14:creationId xmlns:p14="http://schemas.microsoft.com/office/powerpoint/2010/main" val="149054174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Заголовок 11"/>
          <p:cNvSpPr>
            <a:spLocks noGrp="1"/>
          </p:cNvSpPr>
          <p:nvPr>
            <p:ph type="title"/>
          </p:nvPr>
        </p:nvSpPr>
        <p:spPr>
          <a:xfrm>
            <a:off x="1435608" y="116632"/>
            <a:ext cx="7498080" cy="1143000"/>
          </a:xfrm>
        </p:spPr>
        <p:txBody>
          <a:bodyPr>
            <a:normAutofit/>
          </a:bodyPr>
          <a:lstStyle/>
          <a:p>
            <a:pPr algn="ctr"/>
            <a:r>
              <a:rPr lang="uk-UA" sz="3000" b="1" dirty="0" err="1" smtClean="0"/>
              <a:t>ЦОВВ</a:t>
            </a:r>
            <a:r>
              <a:rPr lang="uk-UA" sz="3000" b="1" dirty="0" smtClean="0"/>
              <a:t> у сфері водного господарства </a:t>
            </a:r>
            <a:endParaRPr lang="uk-UA" sz="3000" b="1" dirty="0"/>
          </a:p>
        </p:txBody>
      </p:sp>
      <p:sp>
        <p:nvSpPr>
          <p:cNvPr id="13" name="Объект 12"/>
          <p:cNvSpPr>
            <a:spLocks noGrp="1"/>
          </p:cNvSpPr>
          <p:nvPr>
            <p:ph idx="1"/>
          </p:nvPr>
        </p:nvSpPr>
        <p:spPr>
          <a:xfrm>
            <a:off x="1394400" y="1412776"/>
            <a:ext cx="7498080" cy="4800600"/>
          </a:xfrm>
        </p:spPr>
        <p:txBody>
          <a:bodyPr>
            <a:normAutofit/>
          </a:bodyPr>
          <a:lstStyle/>
          <a:p>
            <a:pPr marL="82296" indent="0">
              <a:buNone/>
            </a:pPr>
            <a:r>
              <a:rPr lang="uk-UA" sz="3000" b="1" dirty="0" smtClean="0"/>
              <a:t>Державне агентство водних ресурсів України </a:t>
            </a:r>
            <a:r>
              <a:rPr lang="uk-UA" sz="3000" b="1" dirty="0" smtClean="0">
                <a:solidFill>
                  <a:srgbClr val="C00000"/>
                </a:solidFill>
              </a:rPr>
              <a:t>(</a:t>
            </a:r>
            <a:r>
              <a:rPr lang="uk-UA" sz="3000" b="1" dirty="0" err="1" smtClean="0">
                <a:solidFill>
                  <a:srgbClr val="C00000"/>
                </a:solidFill>
              </a:rPr>
              <a:t>Держводагенство</a:t>
            </a:r>
            <a:r>
              <a:rPr lang="uk-UA" sz="3000" b="1" dirty="0" smtClean="0">
                <a:solidFill>
                  <a:srgbClr val="C00000"/>
                </a:solidFill>
              </a:rPr>
              <a:t>)</a:t>
            </a:r>
          </a:p>
          <a:p>
            <a:pPr marL="82296" indent="0">
              <a:buNone/>
            </a:pPr>
            <a:endParaRPr lang="en-US" sz="3000" b="1" dirty="0" smtClean="0">
              <a:solidFill>
                <a:srgbClr val="C00000"/>
              </a:solidFill>
            </a:endParaRPr>
          </a:p>
          <a:p>
            <a:pPr marL="82296" indent="0">
              <a:buNone/>
            </a:pPr>
            <a:r>
              <a:rPr lang="uk-UA" sz="3000" b="1" dirty="0" smtClean="0">
                <a:solidFill>
                  <a:srgbClr val="C00000"/>
                </a:solidFill>
              </a:rPr>
              <a:t>Положення про Державне агентство водних ресурсів України </a:t>
            </a:r>
            <a:r>
              <a:rPr lang="uk-UA" sz="3000" b="1" dirty="0" smtClean="0"/>
              <a:t>: затверджено Постановою КМУ </a:t>
            </a:r>
            <a:r>
              <a:rPr lang="ru-RU" sz="3000" b="1" dirty="0" err="1" smtClean="0"/>
              <a:t>від</a:t>
            </a:r>
            <a:r>
              <a:rPr lang="ru-RU" sz="3000" b="1" dirty="0" smtClean="0"/>
              <a:t> 20 </a:t>
            </a:r>
            <a:r>
              <a:rPr lang="ru-RU" sz="3000" b="1" dirty="0" err="1" smtClean="0"/>
              <a:t>серпня</a:t>
            </a:r>
            <a:r>
              <a:rPr lang="ru-RU" sz="3000" b="1" dirty="0" smtClean="0"/>
              <a:t> </a:t>
            </a:r>
            <a:r>
              <a:rPr lang="ru-RU" sz="3000" b="1" dirty="0"/>
              <a:t>2014 р. </a:t>
            </a:r>
            <a:r>
              <a:rPr lang="ru-RU" sz="3000" b="1" dirty="0" smtClean="0"/>
              <a:t>    № 393 </a:t>
            </a:r>
            <a:endParaRPr lang="ru-RU" sz="3000" b="1" dirty="0"/>
          </a:p>
          <a:p>
            <a:pPr marL="82296" indent="0">
              <a:buNone/>
            </a:pPr>
            <a:endParaRPr lang="ru-RU" sz="3000" b="1" dirty="0">
              <a:solidFill>
                <a:srgbClr val="C00000"/>
              </a:solidFill>
            </a:endParaRPr>
          </a:p>
          <a:p>
            <a:pPr marL="82296" indent="0">
              <a:buNone/>
            </a:pPr>
            <a:r>
              <a:rPr lang="en-US" sz="3000" b="1" dirty="0" smtClean="0"/>
              <a:t>URL</a:t>
            </a:r>
            <a:r>
              <a:rPr lang="en-US" sz="3000" b="1" dirty="0"/>
              <a:t>: </a:t>
            </a:r>
            <a:r>
              <a:rPr lang="en-US" sz="3000" b="1" dirty="0">
                <a:solidFill>
                  <a:srgbClr val="C00000"/>
                </a:solidFill>
              </a:rPr>
              <a:t>https://www.davr.gov.ua</a:t>
            </a:r>
            <a:endParaRPr lang="uk-UA" sz="3000" b="1" dirty="0">
              <a:solidFill>
                <a:srgbClr val="C00000"/>
              </a:solidFill>
            </a:endParaRPr>
          </a:p>
        </p:txBody>
      </p:sp>
    </p:spTree>
    <p:extLst>
      <p:ext uri="{BB962C8B-B14F-4D97-AF65-F5344CB8AC3E}">
        <p14:creationId xmlns:p14="http://schemas.microsoft.com/office/powerpoint/2010/main" val="231736259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99392"/>
            <a:ext cx="7498080" cy="1143000"/>
          </a:xfrm>
        </p:spPr>
        <p:txBody>
          <a:bodyPr>
            <a:normAutofit/>
          </a:bodyPr>
          <a:lstStyle/>
          <a:p>
            <a:pPr algn="ctr"/>
            <a:r>
              <a:rPr lang="uk-UA" sz="3200" b="1" dirty="0" smtClean="0"/>
              <a:t>Правові форми використання ЗВФ</a:t>
            </a:r>
            <a:endParaRPr lang="ru-RU" sz="3200" b="1" dirty="0"/>
          </a:p>
        </p:txBody>
      </p:sp>
      <p:sp>
        <p:nvSpPr>
          <p:cNvPr id="3" name="Объект 2"/>
          <p:cNvSpPr>
            <a:spLocks noGrp="1"/>
          </p:cNvSpPr>
          <p:nvPr>
            <p:ph idx="1"/>
          </p:nvPr>
        </p:nvSpPr>
        <p:spPr>
          <a:xfrm>
            <a:off x="1115616" y="908720"/>
            <a:ext cx="7818072" cy="5832648"/>
          </a:xfrm>
        </p:spPr>
        <p:txBody>
          <a:bodyPr>
            <a:normAutofit fontScale="77500" lnSpcReduction="20000"/>
          </a:bodyPr>
          <a:lstStyle/>
          <a:p>
            <a:pPr marL="596646" indent="-514350">
              <a:buFont typeface="+mj-lt"/>
              <a:buAutoNum type="arabicPeriod"/>
            </a:pPr>
            <a:r>
              <a:rPr lang="uk-UA" b="1" dirty="0" smtClean="0">
                <a:solidFill>
                  <a:srgbClr val="C00000"/>
                </a:solidFill>
              </a:rPr>
              <a:t>на праві постійного користування </a:t>
            </a:r>
            <a:r>
              <a:rPr lang="uk-UA" dirty="0" smtClean="0"/>
              <a:t>(державними підприємствами та організаціями) – основна правова форма для цієї категорії;</a:t>
            </a:r>
          </a:p>
          <a:p>
            <a:pPr marL="596646" indent="-514350">
              <a:buFont typeface="+mj-lt"/>
              <a:buAutoNum type="arabicPeriod"/>
            </a:pPr>
            <a:endParaRPr lang="uk-UA" dirty="0" smtClean="0"/>
          </a:p>
          <a:p>
            <a:pPr marL="596646" indent="-514350">
              <a:buFont typeface="+mj-lt"/>
              <a:buAutoNum type="arabicPeriod"/>
            </a:pPr>
            <a:r>
              <a:rPr lang="uk-UA" b="1" dirty="0" smtClean="0">
                <a:solidFill>
                  <a:srgbClr val="C00000"/>
                </a:solidFill>
              </a:rPr>
              <a:t>на праві власності </a:t>
            </a:r>
            <a:r>
              <a:rPr lang="uk-UA" dirty="0" smtClean="0"/>
              <a:t>(громадянами та юридичними особами на обмежених підставах);</a:t>
            </a:r>
          </a:p>
          <a:p>
            <a:pPr marL="596646" indent="-514350">
              <a:buFont typeface="+mj-lt"/>
              <a:buAutoNum type="arabicPeriod"/>
            </a:pPr>
            <a:endParaRPr lang="uk-UA" dirty="0" smtClean="0"/>
          </a:p>
          <a:p>
            <a:pPr marL="596646" indent="-514350">
              <a:buFont typeface="+mj-lt"/>
              <a:buAutoNum type="arabicPeriod"/>
            </a:pPr>
            <a:r>
              <a:rPr lang="uk-UA" b="1" dirty="0" smtClean="0">
                <a:solidFill>
                  <a:srgbClr val="C00000"/>
                </a:solidFill>
              </a:rPr>
              <a:t>на праві оренди </a:t>
            </a:r>
            <a:r>
              <a:rPr lang="uk-UA" dirty="0" smtClean="0"/>
              <a:t>(громадянами  та  юридичними особами для сінокосіння,   рибогосподарських   потреб,   культурно-оздоровчих, рекреаційних,   спортивних   і   туристичних   цілей,   проведення науково-дослідних робіт тощо (ст. 59 ЗК);</a:t>
            </a:r>
          </a:p>
          <a:p>
            <a:pPr marL="596646" indent="-514350">
              <a:buFont typeface="+mj-lt"/>
              <a:buAutoNum type="arabicPeriod"/>
            </a:pPr>
            <a:endParaRPr lang="uk-UA" dirty="0" smtClean="0"/>
          </a:p>
          <a:p>
            <a:pPr marL="596646" indent="-514350">
              <a:buFont typeface="+mj-lt"/>
              <a:buAutoNum type="arabicPeriod"/>
            </a:pPr>
            <a:r>
              <a:rPr lang="uk-UA" b="1" dirty="0" smtClean="0">
                <a:solidFill>
                  <a:srgbClr val="C00000"/>
                </a:solidFill>
              </a:rPr>
              <a:t>на праві загального землекористування</a:t>
            </a:r>
            <a:r>
              <a:rPr lang="uk-UA" dirty="0" smtClean="0">
                <a:solidFill>
                  <a:srgbClr val="C00000"/>
                </a:solidFill>
              </a:rPr>
              <a:t> </a:t>
            </a:r>
            <a:r>
              <a:rPr lang="uk-UA" dirty="0" smtClean="0"/>
              <a:t>(для рибальства за згодою  власників відповідних земельних ділянок або за погодженням із </a:t>
            </a:r>
            <a:r>
              <a:rPr lang="uk-UA" dirty="0" err="1" smtClean="0"/>
              <a:t>зем-лекористувачами</a:t>
            </a:r>
            <a:r>
              <a:rPr lang="uk-UA" dirty="0" smtClean="0"/>
              <a:t>).</a:t>
            </a:r>
          </a:p>
          <a:p>
            <a:pPr marL="82296" indent="0">
              <a:buNone/>
            </a:pPr>
            <a:endParaRPr lang="ru-RU" dirty="0"/>
          </a:p>
        </p:txBody>
      </p:sp>
    </p:spTree>
    <p:extLst>
      <p:ext uri="{BB962C8B-B14F-4D97-AF65-F5344CB8AC3E}">
        <p14:creationId xmlns:p14="http://schemas.microsoft.com/office/powerpoint/2010/main" val="414463079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116632"/>
            <a:ext cx="7498080" cy="1143000"/>
          </a:xfrm>
        </p:spPr>
        <p:txBody>
          <a:bodyPr>
            <a:normAutofit/>
          </a:bodyPr>
          <a:lstStyle/>
          <a:p>
            <a:pPr algn="ctr"/>
            <a:r>
              <a:rPr lang="uk-UA" sz="3200" b="1" dirty="0" smtClean="0">
                <a:solidFill>
                  <a:srgbClr val="C00000"/>
                </a:solidFill>
              </a:rPr>
              <a:t>Поняття земель лісогосподарського призначення </a:t>
            </a:r>
            <a:endParaRPr lang="ru-RU" sz="3200" b="1" dirty="0">
              <a:solidFill>
                <a:srgbClr val="C00000"/>
              </a:solidFill>
            </a:endParaRPr>
          </a:p>
        </p:txBody>
      </p:sp>
      <p:sp>
        <p:nvSpPr>
          <p:cNvPr id="3" name="Объект 2"/>
          <p:cNvSpPr>
            <a:spLocks noGrp="1"/>
          </p:cNvSpPr>
          <p:nvPr>
            <p:ph idx="1"/>
          </p:nvPr>
        </p:nvSpPr>
        <p:spPr>
          <a:xfrm>
            <a:off x="899592" y="1196752"/>
            <a:ext cx="8034096" cy="5661248"/>
          </a:xfrm>
        </p:spPr>
        <p:txBody>
          <a:bodyPr>
            <a:normAutofit fontScale="85000" lnSpcReduction="20000"/>
          </a:bodyPr>
          <a:lstStyle/>
          <a:p>
            <a:pPr marL="596646" indent="-514350">
              <a:buFont typeface="+mj-lt"/>
              <a:buAutoNum type="arabicPeriod"/>
            </a:pPr>
            <a:r>
              <a:rPr lang="uk-UA" dirty="0" smtClean="0"/>
              <a:t>До </a:t>
            </a:r>
            <a:r>
              <a:rPr lang="uk-UA" b="1" dirty="0" smtClean="0"/>
              <a:t>земель лісогосподарського призначення </a:t>
            </a:r>
            <a:r>
              <a:rPr lang="uk-UA" dirty="0" smtClean="0"/>
              <a:t>належать  землі,  вкриті  лісовою рослинністю, а також  не  вкриті  лісовою рослинністю,  нелісові землі,  які  надані  та  використовуються  для   потреб   лісового господарства </a:t>
            </a:r>
            <a:r>
              <a:rPr lang="uk-UA" b="1" dirty="0" smtClean="0"/>
              <a:t>(ст. 55 ЗК України)</a:t>
            </a:r>
            <a:r>
              <a:rPr lang="uk-UA" dirty="0" smtClean="0"/>
              <a:t>.</a:t>
            </a:r>
          </a:p>
          <a:p>
            <a:pPr marL="596646" indent="-514350">
              <a:buFont typeface="+mj-lt"/>
              <a:buAutoNum type="arabicPeriod"/>
            </a:pPr>
            <a:endParaRPr lang="uk-UA" dirty="0" smtClean="0"/>
          </a:p>
          <a:p>
            <a:pPr marL="596646" indent="-514350">
              <a:buFont typeface="+mj-lt"/>
              <a:buAutoNum type="arabicPeriod"/>
            </a:pPr>
            <a:r>
              <a:rPr lang="uk-UA" dirty="0" smtClean="0"/>
              <a:t>До </a:t>
            </a:r>
            <a:r>
              <a:rPr lang="uk-UA" b="1" dirty="0" smtClean="0"/>
              <a:t>земель  лісогосподарського  призначення  </a:t>
            </a:r>
            <a:r>
              <a:rPr lang="uk-UA" dirty="0" smtClean="0"/>
              <a:t>належать   лісові землі, на  яких  розташовані  лісові  ділянки,  та нелісові землі, зайняті  сільськогосподарськими  угіддями,  водами   й   болотами, спорудами,  комунікаціями,  малопродуктивними  землями  тощо,  які надані в установленому  порядку  та  використовуються  для  потреб лісового господарства </a:t>
            </a:r>
            <a:r>
              <a:rPr lang="uk-UA" b="1" dirty="0" smtClean="0"/>
              <a:t>(ст. 5 ЛК України).</a:t>
            </a:r>
            <a:endParaRPr lang="uk-UA" b="1"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162272"/>
            <a:ext cx="7498080" cy="1143000"/>
          </a:xfrm>
        </p:spPr>
        <p:txBody>
          <a:bodyPr>
            <a:normAutofit/>
          </a:bodyPr>
          <a:lstStyle/>
          <a:p>
            <a:pPr algn="ctr" defTabSz="931863"/>
            <a:r>
              <a:rPr lang="uk-UA" sz="3000" b="1" dirty="0" smtClean="0">
                <a:effectLst/>
              </a:rPr>
              <a:t>Право постійного користування на </a:t>
            </a:r>
            <a:r>
              <a:rPr lang="uk-UA" sz="3000" b="1" dirty="0" err="1" smtClean="0">
                <a:effectLst/>
              </a:rPr>
              <a:t>ЗВФ</a:t>
            </a:r>
            <a:endParaRPr lang="uk-UA" sz="3000" b="1" dirty="0">
              <a:effectLst/>
            </a:endParaRPr>
          </a:p>
        </p:txBody>
      </p:sp>
      <p:sp>
        <p:nvSpPr>
          <p:cNvPr id="3" name="Объект 2"/>
          <p:cNvSpPr>
            <a:spLocks noGrp="1"/>
          </p:cNvSpPr>
          <p:nvPr>
            <p:ph idx="1"/>
          </p:nvPr>
        </p:nvSpPr>
        <p:spPr>
          <a:xfrm>
            <a:off x="1331640" y="764704"/>
            <a:ext cx="7498080" cy="5832648"/>
          </a:xfrm>
        </p:spPr>
        <p:txBody>
          <a:bodyPr>
            <a:normAutofit fontScale="55000" lnSpcReduction="20000"/>
          </a:bodyPr>
          <a:lstStyle/>
          <a:p>
            <a:pPr marL="82296" indent="0">
              <a:buNone/>
            </a:pPr>
            <a:r>
              <a:rPr lang="uk-UA" b="1" dirty="0" smtClean="0">
                <a:solidFill>
                  <a:srgbClr val="C00000"/>
                </a:solidFill>
              </a:rPr>
              <a:t>Стаття 59 </a:t>
            </a:r>
            <a:r>
              <a:rPr lang="uk-UA" b="1" dirty="0" err="1" smtClean="0">
                <a:solidFill>
                  <a:srgbClr val="C00000"/>
                </a:solidFill>
              </a:rPr>
              <a:t>ЗК</a:t>
            </a:r>
            <a:r>
              <a:rPr lang="uk-UA" b="1" dirty="0" smtClean="0">
                <a:solidFill>
                  <a:srgbClr val="C00000"/>
                </a:solidFill>
              </a:rPr>
              <a:t>. Право на землі водного фонду</a:t>
            </a:r>
          </a:p>
          <a:p>
            <a:pPr marL="82296" indent="0">
              <a:buNone/>
            </a:pPr>
            <a:endParaRPr lang="uk-UA" b="1" dirty="0" smtClean="0">
              <a:solidFill>
                <a:srgbClr val="C00000"/>
              </a:solidFill>
            </a:endParaRPr>
          </a:p>
          <a:p>
            <a:pPr marL="82296" indent="0" algn="just">
              <a:buNone/>
            </a:pPr>
            <a:r>
              <a:rPr lang="uk-UA" b="1" dirty="0" smtClean="0">
                <a:solidFill>
                  <a:srgbClr val="C00000"/>
                </a:solidFill>
              </a:rPr>
              <a:t>Ч. 3.</a:t>
            </a:r>
            <a:r>
              <a:rPr lang="uk-UA" dirty="0" smtClean="0"/>
              <a:t> Землі водного фонду за рішенням органів виконавчої влади або органів місцевого самоврядування надаються у </a:t>
            </a:r>
            <a:r>
              <a:rPr lang="uk-UA" b="1" u="sng" dirty="0" smtClean="0"/>
              <a:t>постійне користування:</a:t>
            </a:r>
          </a:p>
          <a:p>
            <a:pPr marL="82296" indent="0" algn="just">
              <a:buNone/>
            </a:pPr>
            <a:endParaRPr lang="uk-UA" dirty="0" smtClean="0"/>
          </a:p>
          <a:p>
            <a:pPr marL="80963" indent="279400" algn="just">
              <a:buNone/>
              <a:tabLst>
                <a:tab pos="720725" algn="l"/>
              </a:tabLst>
            </a:pPr>
            <a:r>
              <a:rPr lang="uk-UA" dirty="0" smtClean="0">
                <a:solidFill>
                  <a:srgbClr val="00B050"/>
                </a:solidFill>
              </a:rPr>
              <a:t>а) </a:t>
            </a:r>
            <a:r>
              <a:rPr lang="uk-UA" b="1" dirty="0" smtClean="0"/>
              <a:t>державним</a:t>
            </a:r>
            <a:r>
              <a:rPr lang="uk-UA" dirty="0" smtClean="0"/>
              <a:t> водогосподарським організаціям для догляду за водними об'єктами, прибережними захисними смугами, </a:t>
            </a:r>
            <a:r>
              <a:rPr lang="uk-UA" dirty="0" err="1" smtClean="0"/>
              <a:t>смугами</a:t>
            </a:r>
            <a:r>
              <a:rPr lang="uk-UA" dirty="0" smtClean="0"/>
              <a:t> відведення, береговими смугами водних шляхів, гідротехнічними спорудами, а також ведення аквакультури тощо;</a:t>
            </a:r>
          </a:p>
          <a:p>
            <a:pPr marL="80963" indent="279400" algn="just">
              <a:tabLst>
                <a:tab pos="720725" algn="l"/>
              </a:tabLst>
            </a:pPr>
            <a:endParaRPr lang="uk-UA" dirty="0" smtClean="0"/>
          </a:p>
          <a:p>
            <a:pPr marL="80963" indent="279400" algn="just">
              <a:buNone/>
              <a:tabLst>
                <a:tab pos="720725" algn="l"/>
              </a:tabLst>
            </a:pPr>
            <a:r>
              <a:rPr lang="uk-UA" dirty="0" smtClean="0">
                <a:solidFill>
                  <a:srgbClr val="00B050"/>
                </a:solidFill>
              </a:rPr>
              <a:t>б) 	</a:t>
            </a:r>
            <a:r>
              <a:rPr lang="uk-UA" b="1" dirty="0" smtClean="0"/>
              <a:t>державним</a:t>
            </a:r>
            <a:r>
              <a:rPr lang="uk-UA" dirty="0" smtClean="0"/>
              <a:t> підприємствам для розміщення та догляду за державними об'єктами портової інфраструктури;</a:t>
            </a:r>
          </a:p>
          <a:p>
            <a:pPr marL="80963" indent="279400" algn="just">
              <a:tabLst>
                <a:tab pos="720725" algn="l"/>
              </a:tabLst>
            </a:pPr>
            <a:endParaRPr lang="uk-UA" dirty="0" smtClean="0"/>
          </a:p>
          <a:p>
            <a:pPr marL="80963" indent="279400" algn="just">
              <a:buNone/>
              <a:tabLst>
                <a:tab pos="720725" algn="l"/>
              </a:tabLst>
            </a:pPr>
            <a:r>
              <a:rPr lang="uk-UA" dirty="0" smtClean="0">
                <a:solidFill>
                  <a:srgbClr val="00B050"/>
                </a:solidFill>
              </a:rPr>
              <a:t>в) 	</a:t>
            </a:r>
            <a:r>
              <a:rPr lang="uk-UA" b="1" dirty="0" smtClean="0"/>
              <a:t>державним</a:t>
            </a:r>
            <a:r>
              <a:rPr lang="uk-UA" dirty="0" smtClean="0"/>
              <a:t> рибогосподарським підприємствам, установам і організаціям для ведення аквакультури </a:t>
            </a:r>
            <a:r>
              <a:rPr lang="uk-UA" dirty="0" smtClean="0">
                <a:solidFill>
                  <a:srgbClr val="0070C0"/>
                </a:solidFill>
              </a:rPr>
              <a:t>(Закон України від 18.09.2012 «Про аквакультуру»)</a:t>
            </a:r>
            <a:r>
              <a:rPr lang="uk-UA" dirty="0" smtClean="0"/>
              <a:t>;</a:t>
            </a:r>
          </a:p>
          <a:p>
            <a:pPr marL="80963" indent="279400" algn="just">
              <a:buNone/>
              <a:tabLst>
                <a:tab pos="720725" algn="l"/>
              </a:tabLst>
            </a:pPr>
            <a:endParaRPr lang="uk-UA" dirty="0" smtClean="0"/>
          </a:p>
          <a:p>
            <a:pPr marL="80963" indent="279400" algn="just">
              <a:buNone/>
              <a:tabLst>
                <a:tab pos="720725" algn="l"/>
              </a:tabLst>
            </a:pPr>
            <a:r>
              <a:rPr lang="uk-UA" dirty="0" smtClean="0">
                <a:solidFill>
                  <a:srgbClr val="00B050"/>
                </a:solidFill>
              </a:rPr>
              <a:t>г) </a:t>
            </a:r>
            <a:r>
              <a:rPr lang="uk-UA" b="1" dirty="0" smtClean="0"/>
              <a:t>військовим </a:t>
            </a:r>
            <a:r>
              <a:rPr lang="uk-UA" b="1" dirty="0"/>
              <a:t>частинам Державної прикордонної служби України </a:t>
            </a:r>
            <a:r>
              <a:rPr lang="uk-UA" dirty="0"/>
              <a:t>у межах прикордонної смуги з метою забезпечення національної безпеки і оборони для будівництва, облаштування та утримання інженерно-технічних і фортифікаційних споруд, огорож, прикордонних знаків, прикордонних просік, комунікацій.</a:t>
            </a:r>
          </a:p>
        </p:txBody>
      </p:sp>
    </p:spTree>
    <p:extLst>
      <p:ext uri="{BB962C8B-B14F-4D97-AF65-F5344CB8AC3E}">
        <p14:creationId xmlns:p14="http://schemas.microsoft.com/office/powerpoint/2010/main" val="397608835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99392"/>
            <a:ext cx="7498080" cy="1143000"/>
          </a:xfrm>
        </p:spPr>
        <p:txBody>
          <a:bodyPr>
            <a:normAutofit/>
          </a:bodyPr>
          <a:lstStyle/>
          <a:p>
            <a:pPr algn="ctr"/>
            <a:r>
              <a:rPr lang="uk-UA" sz="3000" b="1" dirty="0" smtClean="0">
                <a:effectLst/>
              </a:rPr>
              <a:t>Право приватної власності на </a:t>
            </a:r>
            <a:r>
              <a:rPr lang="uk-UA" sz="3000" b="1" dirty="0" err="1" smtClean="0">
                <a:effectLst/>
              </a:rPr>
              <a:t>ЗВФ</a:t>
            </a:r>
            <a:endParaRPr lang="uk-UA" sz="3000" b="1" dirty="0">
              <a:effectLst/>
            </a:endParaRPr>
          </a:p>
        </p:txBody>
      </p:sp>
      <p:sp>
        <p:nvSpPr>
          <p:cNvPr id="3" name="Объект 2"/>
          <p:cNvSpPr>
            <a:spLocks noGrp="1"/>
          </p:cNvSpPr>
          <p:nvPr>
            <p:ph idx="1"/>
          </p:nvPr>
        </p:nvSpPr>
        <p:spPr>
          <a:xfrm>
            <a:off x="1331640" y="1196752"/>
            <a:ext cx="7498080" cy="4800600"/>
          </a:xfrm>
        </p:spPr>
        <p:txBody>
          <a:bodyPr>
            <a:normAutofit fontScale="70000" lnSpcReduction="20000"/>
          </a:bodyPr>
          <a:lstStyle/>
          <a:p>
            <a:pPr marL="82296" indent="0">
              <a:buNone/>
            </a:pPr>
            <a:r>
              <a:rPr lang="ru-RU" b="1" dirty="0" err="1">
                <a:solidFill>
                  <a:srgbClr val="C00000"/>
                </a:solidFill>
              </a:rPr>
              <a:t>Стаття</a:t>
            </a:r>
            <a:r>
              <a:rPr lang="ru-RU" b="1" dirty="0">
                <a:solidFill>
                  <a:srgbClr val="C00000"/>
                </a:solidFill>
              </a:rPr>
              <a:t> </a:t>
            </a:r>
            <a:r>
              <a:rPr lang="ru-RU" b="1" dirty="0" smtClean="0">
                <a:solidFill>
                  <a:srgbClr val="C00000"/>
                </a:solidFill>
              </a:rPr>
              <a:t>59 </a:t>
            </a:r>
            <a:r>
              <a:rPr lang="ru-RU" b="1" dirty="0" err="1">
                <a:solidFill>
                  <a:srgbClr val="C00000"/>
                </a:solidFill>
              </a:rPr>
              <a:t>ЗК</a:t>
            </a:r>
            <a:r>
              <a:rPr lang="ru-RU" b="1" dirty="0">
                <a:solidFill>
                  <a:srgbClr val="C00000"/>
                </a:solidFill>
              </a:rPr>
              <a:t>. Право на </a:t>
            </a:r>
            <a:r>
              <a:rPr lang="ru-RU" b="1" dirty="0" err="1">
                <a:solidFill>
                  <a:srgbClr val="C00000"/>
                </a:solidFill>
              </a:rPr>
              <a:t>землі</a:t>
            </a:r>
            <a:r>
              <a:rPr lang="ru-RU" b="1" dirty="0">
                <a:solidFill>
                  <a:srgbClr val="C00000"/>
                </a:solidFill>
              </a:rPr>
              <a:t> водного фонду</a:t>
            </a:r>
          </a:p>
          <a:p>
            <a:pPr marL="82296" indent="0">
              <a:buNone/>
            </a:pPr>
            <a:endParaRPr lang="ru-RU" dirty="0"/>
          </a:p>
          <a:p>
            <a:pPr marL="82296" indent="0" algn="just">
              <a:lnSpc>
                <a:spcPct val="120000"/>
              </a:lnSpc>
              <a:buNone/>
            </a:pPr>
            <a:r>
              <a:rPr lang="ru-RU" dirty="0" smtClean="0"/>
              <a:t>1</a:t>
            </a:r>
            <a:r>
              <a:rPr lang="ru-RU" dirty="0"/>
              <a:t>. </a:t>
            </a:r>
            <a:r>
              <a:rPr lang="ru-RU" dirty="0" err="1"/>
              <a:t>Землі</a:t>
            </a:r>
            <a:r>
              <a:rPr lang="ru-RU" dirty="0"/>
              <a:t> водного фонду </a:t>
            </a:r>
            <a:r>
              <a:rPr lang="ru-RU" dirty="0" err="1"/>
              <a:t>можуть</a:t>
            </a:r>
            <a:r>
              <a:rPr lang="ru-RU" dirty="0"/>
              <a:t> </a:t>
            </a:r>
            <a:r>
              <a:rPr lang="ru-RU" dirty="0" err="1" smtClean="0"/>
              <a:t>перебувати</a:t>
            </a:r>
            <a:r>
              <a:rPr lang="ru-RU" dirty="0" smtClean="0"/>
              <a:t> у </a:t>
            </a:r>
            <a:r>
              <a:rPr lang="ru-RU" b="1" dirty="0" err="1"/>
              <a:t>державній</a:t>
            </a:r>
            <a:r>
              <a:rPr lang="ru-RU" b="1" dirty="0"/>
              <a:t>, </a:t>
            </a:r>
            <a:r>
              <a:rPr lang="ru-RU" b="1" dirty="0" err="1"/>
              <a:t>комунальній</a:t>
            </a:r>
            <a:r>
              <a:rPr lang="ru-RU" b="1" dirty="0"/>
              <a:t> та </a:t>
            </a:r>
            <a:r>
              <a:rPr lang="ru-RU" b="1" dirty="0" err="1"/>
              <a:t>приватній</a:t>
            </a:r>
            <a:r>
              <a:rPr lang="ru-RU" b="1" dirty="0"/>
              <a:t> </a:t>
            </a:r>
            <a:r>
              <a:rPr lang="ru-RU" dirty="0" err="1"/>
              <a:t>власності</a:t>
            </a:r>
            <a:r>
              <a:rPr lang="ru-RU" dirty="0"/>
              <a:t>.</a:t>
            </a:r>
          </a:p>
          <a:p>
            <a:pPr marL="82296" indent="0" algn="just">
              <a:lnSpc>
                <a:spcPct val="120000"/>
              </a:lnSpc>
              <a:buNone/>
            </a:pPr>
            <a:endParaRPr lang="ru-RU" dirty="0"/>
          </a:p>
          <a:p>
            <a:pPr marL="82296" indent="0" algn="just">
              <a:lnSpc>
                <a:spcPct val="120000"/>
              </a:lnSpc>
              <a:buNone/>
            </a:pPr>
            <a:r>
              <a:rPr lang="ru-RU" dirty="0"/>
              <a:t>2. </a:t>
            </a:r>
            <a:r>
              <a:rPr lang="ru-RU" dirty="0" err="1"/>
              <a:t>Громадянам</a:t>
            </a:r>
            <a:r>
              <a:rPr lang="ru-RU" dirty="0"/>
              <a:t> та </a:t>
            </a:r>
            <a:r>
              <a:rPr lang="ru-RU" dirty="0" err="1"/>
              <a:t>юридичним</a:t>
            </a:r>
            <a:r>
              <a:rPr lang="ru-RU" dirty="0"/>
              <a:t> особам за </a:t>
            </a:r>
            <a:r>
              <a:rPr lang="ru-RU" dirty="0" err="1"/>
              <a:t>рішенням</a:t>
            </a:r>
            <a:r>
              <a:rPr lang="ru-RU" dirty="0"/>
              <a:t> </a:t>
            </a:r>
            <a:r>
              <a:rPr lang="ru-RU" dirty="0" err="1"/>
              <a:t>органів</a:t>
            </a:r>
            <a:r>
              <a:rPr lang="ru-RU" dirty="0"/>
              <a:t> </a:t>
            </a:r>
            <a:r>
              <a:rPr lang="ru-RU" dirty="0" err="1"/>
              <a:t>виконавчої</a:t>
            </a:r>
            <a:r>
              <a:rPr lang="ru-RU" dirty="0"/>
              <a:t> </a:t>
            </a:r>
            <a:r>
              <a:rPr lang="ru-RU" dirty="0" err="1"/>
              <a:t>влади</a:t>
            </a:r>
            <a:r>
              <a:rPr lang="ru-RU" dirty="0"/>
              <a:t> </a:t>
            </a:r>
            <a:r>
              <a:rPr lang="ru-RU" dirty="0" err="1"/>
              <a:t>або</a:t>
            </a:r>
            <a:r>
              <a:rPr lang="ru-RU" dirty="0"/>
              <a:t> </a:t>
            </a:r>
            <a:r>
              <a:rPr lang="ru-RU" dirty="0" err="1"/>
              <a:t>органів</a:t>
            </a:r>
            <a:r>
              <a:rPr lang="ru-RU" dirty="0"/>
              <a:t> </a:t>
            </a:r>
            <a:r>
              <a:rPr lang="ru-RU" dirty="0" err="1"/>
              <a:t>місцевого</a:t>
            </a:r>
            <a:r>
              <a:rPr lang="ru-RU" dirty="0"/>
              <a:t> </a:t>
            </a:r>
            <a:r>
              <a:rPr lang="ru-RU" dirty="0" err="1"/>
              <a:t>самоврядування</a:t>
            </a:r>
            <a:r>
              <a:rPr lang="ru-RU" dirty="0"/>
              <a:t> </a:t>
            </a:r>
            <a:r>
              <a:rPr lang="ru-RU" b="1" dirty="0" err="1"/>
              <a:t>можуть</a:t>
            </a:r>
            <a:r>
              <a:rPr lang="ru-RU" b="1" dirty="0"/>
              <a:t> </a:t>
            </a:r>
            <a:r>
              <a:rPr lang="ru-RU" b="1" dirty="0" err="1"/>
              <a:t>безоплатно</a:t>
            </a:r>
            <a:r>
              <a:rPr lang="ru-RU" b="1" dirty="0"/>
              <a:t> </a:t>
            </a:r>
            <a:r>
              <a:rPr lang="ru-RU" b="1" dirty="0" err="1"/>
              <a:t>передаватись</a:t>
            </a:r>
            <a:r>
              <a:rPr lang="ru-RU" b="1" dirty="0"/>
              <a:t> у </a:t>
            </a:r>
            <a:r>
              <a:rPr lang="ru-RU" b="1" dirty="0" err="1"/>
              <a:t>власність</a:t>
            </a:r>
            <a:r>
              <a:rPr lang="ru-RU" b="1" dirty="0"/>
              <a:t> </a:t>
            </a:r>
            <a:r>
              <a:rPr lang="ru-RU" b="1" dirty="0" err="1"/>
              <a:t>замкнені</a:t>
            </a:r>
            <a:r>
              <a:rPr lang="ru-RU" b="1" dirty="0"/>
              <a:t> </a:t>
            </a:r>
            <a:r>
              <a:rPr lang="ru-RU" b="1" dirty="0" err="1"/>
              <a:t>природні</a:t>
            </a:r>
            <a:r>
              <a:rPr lang="ru-RU" b="1" dirty="0"/>
              <a:t> </a:t>
            </a:r>
            <a:r>
              <a:rPr lang="ru-RU" b="1" dirty="0" err="1"/>
              <a:t>водойми</a:t>
            </a:r>
            <a:r>
              <a:rPr lang="ru-RU" b="1" dirty="0"/>
              <a:t> (</a:t>
            </a:r>
            <a:r>
              <a:rPr lang="ru-RU" b="1" dirty="0" err="1"/>
              <a:t>загальною</a:t>
            </a:r>
            <a:r>
              <a:rPr lang="ru-RU" b="1" dirty="0"/>
              <a:t> </a:t>
            </a:r>
            <a:r>
              <a:rPr lang="ru-RU" b="1" dirty="0" err="1"/>
              <a:t>площею</a:t>
            </a:r>
            <a:r>
              <a:rPr lang="ru-RU" b="1" dirty="0"/>
              <a:t> до 3 </a:t>
            </a:r>
            <a:r>
              <a:rPr lang="ru-RU" b="1" dirty="0" err="1"/>
              <a:t>гектарів</a:t>
            </a:r>
            <a:r>
              <a:rPr lang="ru-RU" b="1" dirty="0"/>
              <a:t>). </a:t>
            </a:r>
            <a:r>
              <a:rPr lang="ru-RU" dirty="0" err="1"/>
              <a:t>Власники</a:t>
            </a:r>
            <a:r>
              <a:rPr lang="ru-RU" dirty="0"/>
              <a:t> на </a:t>
            </a:r>
            <a:r>
              <a:rPr lang="ru-RU" dirty="0" err="1"/>
              <a:t>своїх</a:t>
            </a:r>
            <a:r>
              <a:rPr lang="ru-RU" dirty="0"/>
              <a:t> </a:t>
            </a:r>
            <a:r>
              <a:rPr lang="ru-RU" dirty="0" err="1"/>
              <a:t>земельних</a:t>
            </a:r>
            <a:r>
              <a:rPr lang="ru-RU" dirty="0"/>
              <a:t> </a:t>
            </a:r>
            <a:r>
              <a:rPr lang="ru-RU" dirty="0" err="1"/>
              <a:t>ділянках</a:t>
            </a:r>
            <a:r>
              <a:rPr lang="ru-RU" dirty="0"/>
              <a:t> </a:t>
            </a:r>
            <a:r>
              <a:rPr lang="ru-RU" dirty="0" err="1"/>
              <a:t>можуть</a:t>
            </a:r>
            <a:r>
              <a:rPr lang="ru-RU" dirty="0"/>
              <a:t> у </a:t>
            </a:r>
            <a:r>
              <a:rPr lang="ru-RU" dirty="0" err="1"/>
              <a:t>встановленому</a:t>
            </a:r>
            <a:r>
              <a:rPr lang="ru-RU" dirty="0"/>
              <a:t> порядку </a:t>
            </a:r>
            <a:r>
              <a:rPr lang="ru-RU" dirty="0" err="1"/>
              <a:t>створювати</a:t>
            </a:r>
            <a:r>
              <a:rPr lang="ru-RU" dirty="0"/>
              <a:t> </a:t>
            </a:r>
            <a:r>
              <a:rPr lang="ru-RU" dirty="0" err="1"/>
              <a:t>рибогосподарські</a:t>
            </a:r>
            <a:r>
              <a:rPr lang="ru-RU" dirty="0"/>
              <a:t>, </a:t>
            </a:r>
            <a:r>
              <a:rPr lang="ru-RU" dirty="0" err="1"/>
              <a:t>протиерозійні</a:t>
            </a:r>
            <a:r>
              <a:rPr lang="ru-RU" dirty="0"/>
              <a:t> та </a:t>
            </a:r>
            <a:r>
              <a:rPr lang="ru-RU" dirty="0" err="1"/>
              <a:t>інші</a:t>
            </a:r>
            <a:r>
              <a:rPr lang="ru-RU" dirty="0"/>
              <a:t> </a:t>
            </a:r>
            <a:r>
              <a:rPr lang="ru-RU" dirty="0" err="1"/>
              <a:t>штучні</a:t>
            </a:r>
            <a:r>
              <a:rPr lang="ru-RU" dirty="0"/>
              <a:t> </a:t>
            </a:r>
            <a:r>
              <a:rPr lang="ru-RU" dirty="0" err="1"/>
              <a:t>водойми</a:t>
            </a:r>
            <a:r>
              <a:rPr lang="ru-RU" dirty="0"/>
              <a:t>.</a:t>
            </a:r>
            <a:endParaRPr lang="uk-UA" dirty="0"/>
          </a:p>
        </p:txBody>
      </p:sp>
    </p:spTree>
    <p:extLst>
      <p:ext uri="{BB962C8B-B14F-4D97-AF65-F5344CB8AC3E}">
        <p14:creationId xmlns:p14="http://schemas.microsoft.com/office/powerpoint/2010/main" val="14887191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99392"/>
            <a:ext cx="7498080" cy="1143000"/>
          </a:xfrm>
        </p:spPr>
        <p:txBody>
          <a:bodyPr>
            <a:normAutofit/>
          </a:bodyPr>
          <a:lstStyle/>
          <a:p>
            <a:pPr algn="ctr"/>
            <a:r>
              <a:rPr lang="uk-UA" sz="3000" b="1" dirty="0" smtClean="0">
                <a:effectLst/>
              </a:rPr>
              <a:t>Право приватної власності на </a:t>
            </a:r>
            <a:r>
              <a:rPr lang="uk-UA" sz="3000" b="1" dirty="0" err="1" smtClean="0">
                <a:effectLst/>
              </a:rPr>
              <a:t>ЗВФ</a:t>
            </a:r>
            <a:endParaRPr lang="uk-UA" sz="3000" b="1" dirty="0">
              <a:effectLst/>
            </a:endParaRPr>
          </a:p>
        </p:txBody>
      </p:sp>
      <p:sp>
        <p:nvSpPr>
          <p:cNvPr id="3" name="Объект 2"/>
          <p:cNvSpPr>
            <a:spLocks noGrp="1"/>
          </p:cNvSpPr>
          <p:nvPr>
            <p:ph idx="1"/>
          </p:nvPr>
        </p:nvSpPr>
        <p:spPr>
          <a:xfrm>
            <a:off x="1331640" y="1196752"/>
            <a:ext cx="7498080" cy="4800600"/>
          </a:xfrm>
        </p:spPr>
        <p:txBody>
          <a:bodyPr>
            <a:normAutofit fontScale="62500" lnSpcReduction="20000"/>
          </a:bodyPr>
          <a:lstStyle/>
          <a:p>
            <a:pPr marL="82296" indent="0">
              <a:buNone/>
            </a:pPr>
            <a:r>
              <a:rPr lang="uk-UA" b="1" dirty="0" smtClean="0">
                <a:solidFill>
                  <a:srgbClr val="C00000"/>
                </a:solidFill>
              </a:rPr>
              <a:t>Стаття 6 </a:t>
            </a:r>
            <a:r>
              <a:rPr lang="uk-UA" b="1" dirty="0" err="1" smtClean="0">
                <a:solidFill>
                  <a:srgbClr val="C00000"/>
                </a:solidFill>
              </a:rPr>
              <a:t>ВК</a:t>
            </a:r>
            <a:r>
              <a:rPr lang="uk-UA" b="1" dirty="0" smtClean="0">
                <a:solidFill>
                  <a:srgbClr val="C00000"/>
                </a:solidFill>
              </a:rPr>
              <a:t>. Власність на води (водні об'єкти)</a:t>
            </a:r>
            <a:endParaRPr lang="uk-UA" dirty="0" smtClean="0"/>
          </a:p>
          <a:p>
            <a:pPr marL="82296" indent="0" algn="just">
              <a:lnSpc>
                <a:spcPct val="120000"/>
              </a:lnSpc>
              <a:buNone/>
            </a:pPr>
            <a:endParaRPr lang="uk-UA" dirty="0" smtClean="0"/>
          </a:p>
          <a:p>
            <a:pPr marL="82296" indent="0" algn="just">
              <a:lnSpc>
                <a:spcPct val="120000"/>
              </a:lnSpc>
              <a:buNone/>
            </a:pPr>
            <a:r>
              <a:rPr lang="uk-UA" b="1" dirty="0" smtClean="0"/>
              <a:t>Води (водні об'єкти) є виключно власністю Українського народу і надаються тільки у користування</a:t>
            </a:r>
            <a:r>
              <a:rPr lang="uk-UA" dirty="0" smtClean="0"/>
              <a:t>.</a:t>
            </a:r>
          </a:p>
          <a:p>
            <a:pPr marL="82296" indent="0" algn="just">
              <a:lnSpc>
                <a:spcPct val="120000"/>
              </a:lnSpc>
              <a:buNone/>
            </a:pPr>
            <a:endParaRPr lang="uk-UA" dirty="0" smtClean="0"/>
          </a:p>
          <a:p>
            <a:pPr marL="82296" indent="0" algn="just">
              <a:lnSpc>
                <a:spcPct val="120000"/>
              </a:lnSpc>
              <a:buNone/>
            </a:pPr>
            <a:r>
              <a:rPr lang="uk-UA" dirty="0" smtClean="0"/>
              <a:t>Український народ здійснює право власності на води (водні об'єкти) через Верховну Раду України, Верховну Раду Автономної Республіки Крим і місцеві ради.</a:t>
            </a:r>
          </a:p>
          <a:p>
            <a:pPr marL="82296" indent="0" algn="just">
              <a:lnSpc>
                <a:spcPct val="120000"/>
              </a:lnSpc>
              <a:buNone/>
            </a:pPr>
            <a:endParaRPr lang="uk-UA" dirty="0" smtClean="0"/>
          </a:p>
          <a:p>
            <a:pPr marL="82296" indent="0" algn="just">
              <a:lnSpc>
                <a:spcPct val="120000"/>
              </a:lnSpc>
              <a:buNone/>
            </a:pPr>
            <a:r>
              <a:rPr lang="uk-UA" dirty="0" smtClean="0"/>
              <a:t>Окремі повноваження щодо розпорядження водами (водними об'єктами) можуть надаватися відповідним органам виконавчої влади та Раді міністрів Автономної Республіки Крим.</a:t>
            </a:r>
            <a:endParaRPr lang="uk-UA" dirty="0"/>
          </a:p>
        </p:txBody>
      </p:sp>
    </p:spTree>
    <p:extLst>
      <p:ext uri="{BB962C8B-B14F-4D97-AF65-F5344CB8AC3E}">
        <p14:creationId xmlns:p14="http://schemas.microsoft.com/office/powerpoint/2010/main" val="321355661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15616" y="-171400"/>
            <a:ext cx="7818072" cy="1143000"/>
          </a:xfrm>
        </p:spPr>
        <p:txBody>
          <a:bodyPr>
            <a:normAutofit/>
          </a:bodyPr>
          <a:lstStyle/>
          <a:p>
            <a:pPr algn="ctr"/>
            <a:r>
              <a:rPr lang="uk-UA" sz="3200" b="1" dirty="0" smtClean="0"/>
              <a:t>Спеціальні зони та території на ЗВФ</a:t>
            </a:r>
            <a:endParaRPr lang="ru-RU" sz="3200" b="1" dirty="0"/>
          </a:p>
        </p:txBody>
      </p:sp>
      <p:sp>
        <p:nvSpPr>
          <p:cNvPr id="3" name="Объект 2"/>
          <p:cNvSpPr>
            <a:spLocks noGrp="1"/>
          </p:cNvSpPr>
          <p:nvPr>
            <p:ph idx="1"/>
          </p:nvPr>
        </p:nvSpPr>
        <p:spPr>
          <a:xfrm>
            <a:off x="1043608" y="980728"/>
            <a:ext cx="7962088" cy="5760640"/>
          </a:xfrm>
        </p:spPr>
        <p:txBody>
          <a:bodyPr>
            <a:normAutofit/>
          </a:bodyPr>
          <a:lstStyle/>
          <a:p>
            <a:pPr marL="596646" indent="-514350">
              <a:spcAft>
                <a:spcPts val="600"/>
              </a:spcAft>
              <a:buFont typeface="+mj-lt"/>
              <a:buAutoNum type="arabicPeriod"/>
            </a:pPr>
            <a:r>
              <a:rPr lang="ru-RU" sz="2600" b="1" dirty="0" err="1" smtClean="0"/>
              <a:t>водоохоронні</a:t>
            </a:r>
            <a:r>
              <a:rPr lang="ru-RU" sz="2600" b="1" dirty="0"/>
              <a:t> </a:t>
            </a:r>
            <a:r>
              <a:rPr lang="ru-RU" sz="2600" b="1" dirty="0" err="1" smtClean="0"/>
              <a:t>зони</a:t>
            </a:r>
            <a:r>
              <a:rPr lang="ru-RU" sz="2600" b="1" dirty="0" smtClean="0"/>
              <a:t> </a:t>
            </a:r>
            <a:r>
              <a:rPr lang="ru-RU" sz="2600" dirty="0" smtClean="0"/>
              <a:t>(</a:t>
            </a:r>
            <a:r>
              <a:rPr lang="ru-RU" sz="2600" dirty="0"/>
              <a:t>ст. 58 ЗК, ст. 87 </a:t>
            </a:r>
            <a:r>
              <a:rPr lang="ru-RU" sz="2600" dirty="0" smtClean="0"/>
              <a:t>ВК, ПКМУ </a:t>
            </a:r>
            <a:r>
              <a:rPr lang="ru-RU" sz="2600" dirty="0" err="1" smtClean="0"/>
              <a:t>від</a:t>
            </a:r>
            <a:r>
              <a:rPr lang="ru-RU" sz="2600" dirty="0" smtClean="0"/>
              <a:t> 08.05.1996 р. № 486). </a:t>
            </a:r>
          </a:p>
          <a:p>
            <a:pPr marL="596646" indent="-514350">
              <a:spcAft>
                <a:spcPts val="600"/>
              </a:spcAft>
              <a:buFont typeface="+mj-lt"/>
              <a:buAutoNum type="arabicPeriod"/>
            </a:pPr>
            <a:r>
              <a:rPr lang="ru-RU" sz="2600" b="1" dirty="0" err="1" smtClean="0"/>
              <a:t>прибережні</a:t>
            </a:r>
            <a:r>
              <a:rPr lang="ru-RU" sz="2600" b="1" dirty="0" smtClean="0"/>
              <a:t> </a:t>
            </a:r>
            <a:r>
              <a:rPr lang="ru-RU" sz="2600" b="1" dirty="0" err="1"/>
              <a:t>захисні</a:t>
            </a:r>
            <a:r>
              <a:rPr lang="ru-RU" sz="2600" b="1" dirty="0"/>
              <a:t> </a:t>
            </a:r>
            <a:r>
              <a:rPr lang="ru-RU" sz="2600" b="1" dirty="0" err="1" smtClean="0"/>
              <a:t>смуги</a:t>
            </a:r>
            <a:r>
              <a:rPr lang="ru-RU" sz="2600" b="1" dirty="0" smtClean="0"/>
              <a:t> </a:t>
            </a:r>
            <a:r>
              <a:rPr lang="uk-UA" sz="2600" dirty="0"/>
              <a:t>(</a:t>
            </a:r>
            <a:r>
              <a:rPr lang="uk-UA" sz="2600" dirty="0" err="1"/>
              <a:t>ст.ст</a:t>
            </a:r>
            <a:r>
              <a:rPr lang="uk-UA" sz="2600" dirty="0"/>
              <a:t>. 60-62 ЗК, ст. 88-90 ВК).</a:t>
            </a:r>
            <a:endParaRPr lang="ru-RU" sz="2600" dirty="0"/>
          </a:p>
          <a:p>
            <a:pPr marL="596646" indent="-514350">
              <a:spcAft>
                <a:spcPts val="600"/>
              </a:spcAft>
              <a:buFont typeface="+mj-lt"/>
              <a:buAutoNum type="arabicPeriod"/>
            </a:pPr>
            <a:r>
              <a:rPr lang="ru-RU" sz="2600" b="1" dirty="0" err="1" smtClean="0"/>
              <a:t>смуги</a:t>
            </a:r>
            <a:r>
              <a:rPr lang="ru-RU" sz="2600" b="1" dirty="0" smtClean="0"/>
              <a:t> </a:t>
            </a:r>
            <a:r>
              <a:rPr lang="ru-RU" sz="2600" b="1" dirty="0" err="1" smtClean="0"/>
              <a:t>відведення</a:t>
            </a:r>
            <a:r>
              <a:rPr lang="ru-RU" sz="2600" b="1" dirty="0" smtClean="0"/>
              <a:t> </a:t>
            </a:r>
            <a:r>
              <a:rPr lang="ru-RU" sz="2600" dirty="0" smtClean="0"/>
              <a:t>(</a:t>
            </a:r>
            <a:r>
              <a:rPr lang="ru-RU" sz="2600" dirty="0"/>
              <a:t>ст. 63 ЗК, ст. 91 ВК</a:t>
            </a:r>
            <a:r>
              <a:rPr lang="ru-RU" sz="2600" dirty="0" smtClean="0"/>
              <a:t>). </a:t>
            </a:r>
            <a:endParaRPr lang="ru-RU" sz="2600" dirty="0"/>
          </a:p>
          <a:p>
            <a:pPr marL="596646" indent="-514350">
              <a:spcAft>
                <a:spcPts val="600"/>
              </a:spcAft>
              <a:buFont typeface="+mj-lt"/>
              <a:buAutoNum type="arabicPeriod"/>
            </a:pPr>
            <a:r>
              <a:rPr lang="ru-RU" sz="2600" b="1" dirty="0" err="1" smtClean="0"/>
              <a:t>берегові</a:t>
            </a:r>
            <a:r>
              <a:rPr lang="ru-RU" sz="2600" b="1" dirty="0" smtClean="0"/>
              <a:t> </a:t>
            </a:r>
            <a:r>
              <a:rPr lang="ru-RU" sz="2600" b="1" dirty="0" err="1"/>
              <a:t>смуги</a:t>
            </a:r>
            <a:r>
              <a:rPr lang="ru-RU" sz="2600" b="1" dirty="0"/>
              <a:t> </a:t>
            </a:r>
            <a:r>
              <a:rPr lang="ru-RU" sz="2600" b="1" dirty="0" err="1"/>
              <a:t>водних</a:t>
            </a:r>
            <a:r>
              <a:rPr lang="ru-RU" sz="2600" b="1" dirty="0"/>
              <a:t> </a:t>
            </a:r>
            <a:r>
              <a:rPr lang="ru-RU" sz="2600" b="1" dirty="0" err="1" smtClean="0"/>
              <a:t>шляхів</a:t>
            </a:r>
            <a:r>
              <a:rPr lang="ru-RU" sz="2600" b="1" dirty="0" smtClean="0"/>
              <a:t> </a:t>
            </a:r>
            <a:r>
              <a:rPr lang="uk-UA" sz="2600" dirty="0" smtClean="0"/>
              <a:t>(</a:t>
            </a:r>
            <a:r>
              <a:rPr lang="uk-UA" sz="2600" dirty="0" err="1"/>
              <a:t>ст.ст</a:t>
            </a:r>
            <a:r>
              <a:rPr lang="uk-UA" sz="2600" dirty="0"/>
              <a:t>. 64 ЗК, ст. 92 </a:t>
            </a:r>
            <a:r>
              <a:rPr lang="uk-UA" sz="2600" dirty="0" smtClean="0"/>
              <a:t>ВК, ПКМУ від 14.04.1997 р. № 347). </a:t>
            </a:r>
            <a:endParaRPr lang="ru-RU" sz="2600" dirty="0"/>
          </a:p>
          <a:p>
            <a:pPr marL="596646" indent="-514350">
              <a:spcAft>
                <a:spcPts val="600"/>
              </a:spcAft>
              <a:buFont typeface="+mj-lt"/>
              <a:buAutoNum type="arabicPeriod"/>
            </a:pPr>
            <a:r>
              <a:rPr lang="ru-RU" sz="2600" b="1" dirty="0" err="1" smtClean="0"/>
              <a:t>зони</a:t>
            </a:r>
            <a:r>
              <a:rPr lang="ru-RU" sz="2600" b="1" dirty="0" smtClean="0"/>
              <a:t> </a:t>
            </a:r>
            <a:r>
              <a:rPr lang="ru-RU" sz="2600" b="1" dirty="0" err="1"/>
              <a:t>санітарної</a:t>
            </a:r>
            <a:r>
              <a:rPr lang="ru-RU" sz="2600" b="1" dirty="0"/>
              <a:t> </a:t>
            </a:r>
            <a:r>
              <a:rPr lang="ru-RU" sz="2600" b="1" dirty="0" err="1" smtClean="0"/>
              <a:t>охорони</a:t>
            </a:r>
            <a:r>
              <a:rPr lang="ru-RU" sz="2600" b="1" dirty="0" smtClean="0"/>
              <a:t> </a:t>
            </a:r>
            <a:r>
              <a:rPr lang="ru-RU" sz="2600" dirty="0" smtClean="0"/>
              <a:t>(Закон </a:t>
            </a:r>
            <a:r>
              <a:rPr lang="ru-RU" sz="2600" dirty="0" err="1" smtClean="0"/>
              <a:t>України</a:t>
            </a:r>
            <a:r>
              <a:rPr lang="ru-RU" sz="2600" dirty="0" smtClean="0"/>
              <a:t> </a:t>
            </a:r>
            <a:r>
              <a:rPr lang="ru-RU" sz="2600" dirty="0" err="1" smtClean="0"/>
              <a:t>від</a:t>
            </a:r>
            <a:r>
              <a:rPr lang="ru-RU" sz="2600" dirty="0" smtClean="0"/>
              <a:t> 10.01.2002 р. «Про </a:t>
            </a:r>
            <a:r>
              <a:rPr lang="ru-RU" sz="2600" dirty="0" err="1" smtClean="0"/>
              <a:t>питну</a:t>
            </a:r>
            <a:r>
              <a:rPr lang="ru-RU" sz="2600" dirty="0" smtClean="0"/>
              <a:t> воду, </a:t>
            </a:r>
            <a:r>
              <a:rPr lang="ru-RU" sz="2600" dirty="0" err="1" smtClean="0"/>
              <a:t>питне</a:t>
            </a:r>
            <a:r>
              <a:rPr lang="ru-RU" sz="2600" dirty="0" smtClean="0"/>
              <a:t> </a:t>
            </a:r>
            <a:r>
              <a:rPr lang="ru-RU" sz="2600" dirty="0" err="1" smtClean="0"/>
              <a:t>водопостачання</a:t>
            </a:r>
            <a:r>
              <a:rPr lang="ru-RU" sz="2600" dirty="0" smtClean="0"/>
              <a:t> та </a:t>
            </a:r>
            <a:r>
              <a:rPr lang="ru-RU" sz="2600" dirty="0" err="1" smtClean="0"/>
              <a:t>водовідведення</a:t>
            </a:r>
            <a:r>
              <a:rPr lang="ru-RU" sz="2600" dirty="0" smtClean="0"/>
              <a:t>», ПКМУ </a:t>
            </a:r>
            <a:r>
              <a:rPr lang="ru-RU" sz="2600" dirty="0" err="1" smtClean="0"/>
              <a:t>від</a:t>
            </a:r>
            <a:r>
              <a:rPr lang="ru-RU" sz="2600" dirty="0" smtClean="0"/>
              <a:t> 18.12.1998 р. № 2024). </a:t>
            </a:r>
            <a:endParaRPr lang="ru-RU" sz="2600" dirty="0"/>
          </a:p>
          <a:p>
            <a:pPr marL="82296" indent="0">
              <a:buNone/>
            </a:pPr>
            <a:endParaRPr lang="ru-RU" dirty="0"/>
          </a:p>
        </p:txBody>
      </p:sp>
    </p:spTree>
    <p:extLst>
      <p:ext uri="{BB962C8B-B14F-4D97-AF65-F5344CB8AC3E}">
        <p14:creationId xmlns:p14="http://schemas.microsoft.com/office/powerpoint/2010/main" val="199375130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15616" y="-27384"/>
            <a:ext cx="7818072" cy="1143000"/>
          </a:xfrm>
        </p:spPr>
        <p:txBody>
          <a:bodyPr>
            <a:normAutofit/>
          </a:bodyPr>
          <a:lstStyle/>
          <a:p>
            <a:pPr algn="ctr"/>
            <a:r>
              <a:rPr lang="uk-UA" sz="2400" b="1" dirty="0" smtClean="0"/>
              <a:t>Особливості правового режиму земель геологічного фонду (для </a:t>
            </a:r>
            <a:r>
              <a:rPr lang="uk-UA" sz="2400" b="1" dirty="0" err="1" smtClean="0"/>
              <a:t>надрокористування</a:t>
            </a:r>
            <a:r>
              <a:rPr lang="uk-UA" sz="2400" b="1" dirty="0" smtClean="0"/>
              <a:t>)   </a:t>
            </a:r>
            <a:r>
              <a:rPr lang="uk-UA" sz="2400" b="1" dirty="0" smtClean="0">
                <a:solidFill>
                  <a:srgbClr val="0070C0"/>
                </a:solidFill>
              </a:rPr>
              <a:t>(слайд 1)</a:t>
            </a:r>
            <a:endParaRPr lang="ru-RU" sz="2400" b="1" dirty="0">
              <a:solidFill>
                <a:srgbClr val="0070C0"/>
              </a:solidFill>
            </a:endParaRPr>
          </a:p>
        </p:txBody>
      </p:sp>
      <p:sp>
        <p:nvSpPr>
          <p:cNvPr id="3" name="Объект 2"/>
          <p:cNvSpPr>
            <a:spLocks noGrp="1"/>
          </p:cNvSpPr>
          <p:nvPr>
            <p:ph idx="1"/>
          </p:nvPr>
        </p:nvSpPr>
        <p:spPr>
          <a:xfrm>
            <a:off x="971600" y="1124744"/>
            <a:ext cx="7962088" cy="5616624"/>
          </a:xfrm>
        </p:spPr>
        <p:txBody>
          <a:bodyPr>
            <a:normAutofit fontScale="32500" lnSpcReduction="20000"/>
          </a:bodyPr>
          <a:lstStyle/>
          <a:p>
            <a:pPr marL="596646" indent="-514350" algn="just">
              <a:buFont typeface="+mj-lt"/>
              <a:buAutoNum type="arabicPeriod"/>
            </a:pPr>
            <a:r>
              <a:rPr lang="uk-UA" sz="6800" dirty="0" smtClean="0"/>
              <a:t>Це не окрема категорія земель, а складова земель промисловості.</a:t>
            </a:r>
          </a:p>
          <a:p>
            <a:pPr marL="596646" indent="-514350" algn="just">
              <a:buFont typeface="+mj-lt"/>
              <a:buAutoNum type="arabicPeriod"/>
            </a:pPr>
            <a:r>
              <a:rPr lang="uk-UA" sz="6800" dirty="0" smtClean="0"/>
              <a:t>Правовий режим цих земель має подвійний характер і визначається актами земельного та гірничого </a:t>
            </a:r>
            <a:r>
              <a:rPr lang="uk-UA" sz="6800" dirty="0" err="1" smtClean="0"/>
              <a:t>законодав-ства</a:t>
            </a:r>
            <a:r>
              <a:rPr lang="uk-UA" sz="6800" dirty="0" smtClean="0"/>
              <a:t> (Кодексу України про надра та ін.).</a:t>
            </a:r>
          </a:p>
          <a:p>
            <a:pPr marL="596646" indent="-514350" algn="just">
              <a:buFont typeface="+mj-lt"/>
              <a:buAutoNum type="arabicPeriod"/>
            </a:pPr>
            <a:r>
              <a:rPr lang="uk-UA" sz="6800" dirty="0" smtClean="0"/>
              <a:t>Землекористування на цих землях є не самоціллю, а лише необхідною умовою спеціального </a:t>
            </a:r>
            <a:r>
              <a:rPr lang="uk-UA" sz="6800" dirty="0" err="1" smtClean="0"/>
              <a:t>надрокористування</a:t>
            </a:r>
            <a:r>
              <a:rPr lang="uk-UA" sz="6800" dirty="0" smtClean="0"/>
              <a:t>, тому перед отриманням законних прав на земельну ділянку необхідно отримати дозвіл на використання надр.</a:t>
            </a:r>
          </a:p>
          <a:p>
            <a:pPr marL="596646" indent="-514350" algn="just">
              <a:buFont typeface="+mj-lt"/>
              <a:buAutoNum type="arabicPeriod"/>
            </a:pPr>
            <a:r>
              <a:rPr lang="uk-UA" sz="6800" dirty="0" smtClean="0"/>
              <a:t>Наданню землі у користування передує складний і багатоетапний процес узгодження вибору місце-знаходження та розміру цієї ділянки.</a:t>
            </a:r>
          </a:p>
          <a:p>
            <a:pPr marL="596646" indent="-514350" algn="just">
              <a:buFont typeface="+mj-lt"/>
              <a:buAutoNum type="arabicPeriod"/>
            </a:pPr>
            <a:r>
              <a:rPr lang="uk-UA" sz="6800" dirty="0" smtClean="0"/>
              <a:t>Спеціальний суб’єкт землекористування (гірничодобувні та інші спеціалізовані підприємства).</a:t>
            </a:r>
          </a:p>
          <a:p>
            <a:pPr marL="596646" indent="-514350" algn="just">
              <a:buFont typeface="+mj-lt"/>
              <a:buAutoNum type="arabicPeriod"/>
            </a:pPr>
            <a:r>
              <a:rPr lang="uk-UA" sz="6800" dirty="0" smtClean="0"/>
              <a:t>При виборі та наданні земельної ділянки необхідно </a:t>
            </a:r>
            <a:r>
              <a:rPr lang="uk-UA" sz="6800" dirty="0" err="1" smtClean="0"/>
              <a:t>забез-печити</a:t>
            </a:r>
            <a:r>
              <a:rPr lang="uk-UA" sz="6800" dirty="0" smtClean="0"/>
              <a:t> раціональне і комплексне використання надр, поєднуючи цю мету із максимально можливим зменшенням шкідливого впливу на сільськогосподарське виробництво та екологічний стан.</a:t>
            </a:r>
          </a:p>
          <a:p>
            <a:pPr marL="82296" indent="0">
              <a:buNone/>
            </a:pPr>
            <a:endParaRPr lang="ru-RU" dirty="0"/>
          </a:p>
        </p:txBody>
      </p:sp>
    </p:spTree>
    <p:extLst>
      <p:ext uri="{BB962C8B-B14F-4D97-AF65-F5344CB8AC3E}">
        <p14:creationId xmlns:p14="http://schemas.microsoft.com/office/powerpoint/2010/main" val="134256012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15616" y="-27384"/>
            <a:ext cx="7818072" cy="1143000"/>
          </a:xfrm>
        </p:spPr>
        <p:txBody>
          <a:bodyPr>
            <a:normAutofit/>
          </a:bodyPr>
          <a:lstStyle/>
          <a:p>
            <a:pPr algn="ctr"/>
            <a:r>
              <a:rPr lang="uk-UA" sz="2400" b="1" dirty="0" smtClean="0"/>
              <a:t>Особливості правового режиму земель геологічного фонду (для </a:t>
            </a:r>
            <a:r>
              <a:rPr lang="uk-UA" sz="2400" b="1" dirty="0" err="1" smtClean="0"/>
              <a:t>надрокористування</a:t>
            </a:r>
            <a:r>
              <a:rPr lang="uk-UA" sz="2400" b="1" dirty="0"/>
              <a:t>) </a:t>
            </a:r>
            <a:r>
              <a:rPr lang="uk-UA" sz="2400" b="1" dirty="0" smtClean="0"/>
              <a:t> </a:t>
            </a:r>
            <a:r>
              <a:rPr lang="uk-UA" sz="2400" b="1" dirty="0" smtClean="0">
                <a:solidFill>
                  <a:srgbClr val="0070C0"/>
                </a:solidFill>
              </a:rPr>
              <a:t>(</a:t>
            </a:r>
            <a:r>
              <a:rPr lang="uk-UA" sz="2400" b="1" dirty="0">
                <a:solidFill>
                  <a:srgbClr val="0070C0"/>
                </a:solidFill>
              </a:rPr>
              <a:t>слайд </a:t>
            </a:r>
            <a:r>
              <a:rPr lang="uk-UA" sz="2400" b="1" dirty="0" smtClean="0">
                <a:solidFill>
                  <a:srgbClr val="0070C0"/>
                </a:solidFill>
              </a:rPr>
              <a:t>2)</a:t>
            </a:r>
            <a:endParaRPr lang="ru-RU" sz="2400" b="1" dirty="0">
              <a:solidFill>
                <a:srgbClr val="0070C0"/>
              </a:solidFill>
            </a:endParaRPr>
          </a:p>
        </p:txBody>
      </p:sp>
      <p:sp>
        <p:nvSpPr>
          <p:cNvPr id="3" name="Объект 2"/>
          <p:cNvSpPr>
            <a:spLocks noGrp="1"/>
          </p:cNvSpPr>
          <p:nvPr>
            <p:ph idx="1"/>
          </p:nvPr>
        </p:nvSpPr>
        <p:spPr>
          <a:xfrm>
            <a:off x="971600" y="1124744"/>
            <a:ext cx="7962088" cy="5616624"/>
          </a:xfrm>
        </p:spPr>
        <p:txBody>
          <a:bodyPr>
            <a:normAutofit fontScale="92500" lnSpcReduction="10000"/>
          </a:bodyPr>
          <a:lstStyle/>
          <a:p>
            <a:pPr marL="539496" indent="-457200">
              <a:buFont typeface="+mj-lt"/>
              <a:buAutoNum type="arabicPeriod" startAt="7"/>
            </a:pPr>
            <a:r>
              <a:rPr lang="uk-UA" sz="2200" dirty="0" smtClean="0"/>
              <a:t>Оскільки використання надр пов’язане із порушенням верхнього шару ґрунту, невід’ємним обов’язком землекористувачів є необхідність проведення </a:t>
            </a:r>
            <a:r>
              <a:rPr lang="uk-UA" sz="2200" dirty="0" err="1" smtClean="0"/>
              <a:t>рекультиваційних</a:t>
            </a:r>
            <a:r>
              <a:rPr lang="uk-UA" sz="2200" dirty="0" smtClean="0"/>
              <a:t> заходів.</a:t>
            </a:r>
          </a:p>
          <a:p>
            <a:pPr marL="539496" indent="-457200">
              <a:buFont typeface="+mj-lt"/>
              <a:buAutoNum type="arabicPeriod" startAt="7"/>
            </a:pPr>
            <a:r>
              <a:rPr lang="uk-UA" sz="2200" dirty="0" smtClean="0"/>
              <a:t>Відсутність чітко встановлених розмірів земельних ділянок, що відводяться для потреб </a:t>
            </a:r>
            <a:r>
              <a:rPr lang="uk-UA" sz="2200" dirty="0" err="1" smtClean="0"/>
              <a:t>надрокористування</a:t>
            </a:r>
            <a:r>
              <a:rPr lang="uk-UA" sz="2200" dirty="0" smtClean="0"/>
              <a:t> (в кожному конкретному випадку ці розміри встановлюються на основі вимог технічної експлуатації родовища).</a:t>
            </a:r>
          </a:p>
          <a:p>
            <a:pPr marL="539496" indent="-457200">
              <a:buFont typeface="+mj-lt"/>
              <a:buAutoNum type="arabicPeriod" startAt="7"/>
            </a:pPr>
            <a:r>
              <a:rPr lang="uk-UA" sz="2200" dirty="0" smtClean="0"/>
              <a:t>Землі для </a:t>
            </a:r>
            <a:r>
              <a:rPr lang="uk-UA" sz="2200" dirty="0" err="1" smtClean="0"/>
              <a:t>надрокористування</a:t>
            </a:r>
            <a:r>
              <a:rPr lang="uk-UA" sz="2200" dirty="0" smtClean="0"/>
              <a:t> поділяються на дві умовні групи: безумовно необхідні (безпосередньо для використання надр) та умовно необхідні (для розміщення житлових, адміністративних та інших будівель).</a:t>
            </a:r>
          </a:p>
          <a:p>
            <a:pPr marL="539496" indent="-457200">
              <a:buFont typeface="+mj-lt"/>
              <a:buAutoNum type="arabicPeriod" startAt="7"/>
            </a:pPr>
            <a:r>
              <a:rPr lang="uk-UA" sz="2200" dirty="0" smtClean="0"/>
              <a:t>Необхідність врахування залежності розміру земельної ділянки від способу розробки надр (відкритого чи закритого) із забезпеченням безпеки гірничих робіт.</a:t>
            </a:r>
          </a:p>
          <a:p>
            <a:pPr marL="539496" indent="-457200">
              <a:buFont typeface="+mj-lt"/>
              <a:buAutoNum type="arabicPeriod" startAt="7"/>
            </a:pPr>
            <a:r>
              <a:rPr lang="uk-UA" sz="2200" dirty="0" smtClean="0"/>
              <a:t>Землі для користування надрами надаються на праві користування, за винятком надання земельних ділянок для проведення розвідувальних робіт (ці землі надаються на основі строкового договору із власником землі чи за погодженням із землекористувачем (ст. 97 </a:t>
            </a:r>
            <a:r>
              <a:rPr lang="uk-UA" sz="2200" dirty="0" err="1" smtClean="0"/>
              <a:t>ЗК</a:t>
            </a:r>
            <a:r>
              <a:rPr lang="uk-UA" sz="2200" dirty="0" smtClean="0"/>
              <a:t>).</a:t>
            </a:r>
          </a:p>
          <a:p>
            <a:pPr marL="539496" indent="-457200">
              <a:buFont typeface="+mj-lt"/>
              <a:buAutoNum type="arabicPeriod" startAt="7"/>
            </a:pPr>
            <a:endParaRPr lang="ru-RU" sz="2200" dirty="0"/>
          </a:p>
          <a:p>
            <a:pPr marL="82296" indent="0">
              <a:buNone/>
            </a:pPr>
            <a:endParaRPr lang="ru-RU" dirty="0"/>
          </a:p>
        </p:txBody>
      </p:sp>
    </p:spTree>
    <p:extLst>
      <p:ext uri="{BB962C8B-B14F-4D97-AF65-F5344CB8AC3E}">
        <p14:creationId xmlns:p14="http://schemas.microsoft.com/office/powerpoint/2010/main" val="202943128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15616" y="-234280"/>
            <a:ext cx="7818072" cy="1143000"/>
          </a:xfrm>
        </p:spPr>
        <p:txBody>
          <a:bodyPr>
            <a:normAutofit/>
          </a:bodyPr>
          <a:lstStyle/>
          <a:p>
            <a:pPr algn="ctr"/>
            <a:r>
              <a:rPr lang="uk-UA" sz="2200" b="1" dirty="0" smtClean="0"/>
              <a:t>Нормативні засади правового режиму мисливських угідь</a:t>
            </a:r>
            <a:endParaRPr lang="ru-RU" sz="2200" b="1" dirty="0">
              <a:solidFill>
                <a:srgbClr val="0070C0"/>
              </a:solidFill>
            </a:endParaRPr>
          </a:p>
        </p:txBody>
      </p:sp>
      <p:sp>
        <p:nvSpPr>
          <p:cNvPr id="3" name="Объект 2"/>
          <p:cNvSpPr>
            <a:spLocks noGrp="1"/>
          </p:cNvSpPr>
          <p:nvPr>
            <p:ph idx="1"/>
          </p:nvPr>
        </p:nvSpPr>
        <p:spPr>
          <a:xfrm>
            <a:off x="971600" y="692696"/>
            <a:ext cx="7962088" cy="5904656"/>
          </a:xfrm>
        </p:spPr>
        <p:txBody>
          <a:bodyPr>
            <a:normAutofit fontScale="92500" lnSpcReduction="10000"/>
          </a:bodyPr>
          <a:lstStyle/>
          <a:p>
            <a:pPr marL="514350" indent="-338138">
              <a:buFont typeface="+mj-lt"/>
              <a:buAutoNum type="arabicPeriod"/>
            </a:pPr>
            <a:r>
              <a:rPr lang="uk-UA" sz="2000" b="1" dirty="0" smtClean="0"/>
              <a:t>Бернська Конвенція про охорону дикої флори та фауни і природних середовищ існування в Європі  від 19 вересня 1979 р. </a:t>
            </a:r>
          </a:p>
          <a:p>
            <a:pPr marL="514350" indent="-338138">
              <a:buFont typeface="+mj-lt"/>
              <a:buAutoNum type="arabicPeriod"/>
            </a:pPr>
            <a:r>
              <a:rPr lang="uk-UA" sz="2000" b="1" dirty="0" smtClean="0"/>
              <a:t>Закон України від 25 червня 1991 р. «Про охорону навколишнього природного середовища».</a:t>
            </a:r>
          </a:p>
          <a:p>
            <a:pPr marL="514350" indent="-338138">
              <a:buFont typeface="+mj-lt"/>
              <a:buAutoNum type="arabicPeriod"/>
            </a:pPr>
            <a:r>
              <a:rPr lang="uk-UA" sz="2000" b="1" dirty="0" smtClean="0"/>
              <a:t>Земельний кодекс України. </a:t>
            </a:r>
          </a:p>
          <a:p>
            <a:pPr marL="514350" indent="-338138">
              <a:buFont typeface="+mj-lt"/>
              <a:buAutoNum type="arabicPeriod"/>
            </a:pPr>
            <a:r>
              <a:rPr lang="uk-UA" sz="2000" b="1" dirty="0" smtClean="0"/>
              <a:t>Лісовий кодекс України.</a:t>
            </a:r>
          </a:p>
          <a:p>
            <a:pPr marL="514350" indent="-338138">
              <a:buFont typeface="+mj-lt"/>
              <a:buAutoNum type="arabicPeriod"/>
            </a:pPr>
            <a:r>
              <a:rPr lang="uk-UA" sz="2000" b="1" dirty="0" smtClean="0"/>
              <a:t>Закон України від 13 грудня 2001 р. «Про тваринний світ».</a:t>
            </a:r>
          </a:p>
          <a:p>
            <a:pPr marL="514350" indent="-338138">
              <a:buFont typeface="+mj-lt"/>
              <a:buAutoNum type="arabicPeriod"/>
            </a:pPr>
            <a:r>
              <a:rPr lang="uk-UA" sz="2000" b="1" dirty="0" smtClean="0"/>
              <a:t>Закон України від 22 лютого 2000 р. «Про мисливське господарство та полювання».</a:t>
            </a:r>
          </a:p>
          <a:p>
            <a:pPr marL="514350" indent="-338138">
              <a:buFont typeface="+mj-lt"/>
              <a:buAutoNum type="arabicPeriod"/>
            </a:pPr>
            <a:r>
              <a:rPr lang="uk-UA" sz="2000" b="1" dirty="0" smtClean="0"/>
              <a:t>Наказ Міністерства лісового господарства України від 12.12.1996 № 153 «Про затвердження Типового договору про умови ведення мисливського господарства». </a:t>
            </a:r>
          </a:p>
          <a:p>
            <a:pPr marL="514350" indent="-338138">
              <a:buFont typeface="+mj-lt"/>
              <a:buAutoNum type="arabicPeriod"/>
            </a:pPr>
            <a:r>
              <a:rPr lang="uk-UA" sz="2000" b="1" dirty="0" smtClean="0"/>
              <a:t>Наказ Державного комітету лісового господарства України від 21.06.2001 № 56 «Про затвердження Порядку проведення упорядкування мисливських угідь». </a:t>
            </a:r>
          </a:p>
          <a:p>
            <a:pPr marL="514350" indent="-338138">
              <a:buFont typeface="+mj-lt"/>
              <a:buAutoNum type="arabicPeriod"/>
            </a:pPr>
            <a:r>
              <a:rPr lang="uk-UA" sz="2000" b="1" dirty="0" smtClean="0"/>
              <a:t>Наказ Державного комітету лісового господарства України від 22.01.2004 № 4 «Про затвердження Порядку визначення територій для охорони та відтворення мисливських тварин (відтворювальних ділянок)». </a:t>
            </a:r>
          </a:p>
          <a:p>
            <a:pPr marL="596646" indent="-514350">
              <a:buFont typeface="+mj-lt"/>
              <a:buAutoNum type="arabicPeriod"/>
            </a:pPr>
            <a:endParaRPr lang="ru-RU" sz="2000" dirty="0"/>
          </a:p>
          <a:p>
            <a:pPr marL="596646" indent="-514350">
              <a:buFont typeface="+mj-lt"/>
              <a:buAutoNum type="arabicPeriod"/>
            </a:pPr>
            <a:endParaRPr lang="uk-UA" sz="2000" dirty="0" smtClean="0"/>
          </a:p>
        </p:txBody>
      </p:sp>
    </p:spTree>
    <p:extLst>
      <p:ext uri="{BB962C8B-B14F-4D97-AF65-F5344CB8AC3E}">
        <p14:creationId xmlns:p14="http://schemas.microsoft.com/office/powerpoint/2010/main" val="270493537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1115616" y="197346"/>
            <a:ext cx="7776864" cy="6524863"/>
          </a:xfrm>
          <a:prstGeom prst="rect">
            <a:avLst/>
          </a:prstGeom>
        </p:spPr>
        <p:txBody>
          <a:bodyPr wrap="square">
            <a:spAutoFit/>
          </a:bodyPr>
          <a:lstStyle/>
          <a:p>
            <a:r>
              <a:rPr lang="uk-UA" sz="2200" b="1" dirty="0" smtClean="0">
                <a:solidFill>
                  <a:srgbClr val="C00000"/>
                </a:solidFill>
              </a:rPr>
              <a:t>Закон України «Про тваринний світ»</a:t>
            </a:r>
          </a:p>
          <a:p>
            <a:endParaRPr lang="en-US" sz="2200" b="1" dirty="0" smtClean="0"/>
          </a:p>
          <a:p>
            <a:r>
              <a:rPr lang="uk-UA" sz="2200" b="1" dirty="0" smtClean="0">
                <a:solidFill>
                  <a:srgbClr val="002060"/>
                </a:solidFill>
              </a:rPr>
              <a:t>Стаття </a:t>
            </a:r>
            <a:r>
              <a:rPr lang="uk-UA" sz="2200" b="1" dirty="0">
                <a:solidFill>
                  <a:srgbClr val="002060"/>
                </a:solidFill>
              </a:rPr>
              <a:t>21. Мисливство</a:t>
            </a:r>
          </a:p>
          <a:p>
            <a:endParaRPr lang="uk-UA" sz="2200" dirty="0"/>
          </a:p>
          <a:p>
            <a:r>
              <a:rPr lang="uk-UA" sz="2200" b="1" dirty="0"/>
              <a:t>Мисливством</a:t>
            </a:r>
            <a:r>
              <a:rPr lang="uk-UA" sz="2200" dirty="0"/>
              <a:t> вважається вид спеціального використання тваринного світу, яке здійснюється шляхом добування диких звірів та птахів, що перебувають у стані природної волі або утримуються в напіввільних умовах </a:t>
            </a:r>
            <a:r>
              <a:rPr lang="uk-UA" sz="2200" b="1" dirty="0"/>
              <a:t>у межах мисливських угідь</a:t>
            </a:r>
            <a:r>
              <a:rPr lang="uk-UA" sz="2200" dirty="0"/>
              <a:t> і які можуть бути об'єктами полювання.</a:t>
            </a:r>
          </a:p>
          <a:p>
            <a:endParaRPr lang="uk-UA" sz="2200" dirty="0"/>
          </a:p>
          <a:p>
            <a:r>
              <a:rPr lang="uk-UA" sz="2200" dirty="0"/>
              <a:t>Для організації та ведення мисливського господарства </a:t>
            </a:r>
            <a:r>
              <a:rPr lang="uk-UA" sz="2200" b="1" dirty="0"/>
              <a:t>надаються у користування</a:t>
            </a:r>
            <a:r>
              <a:rPr lang="uk-UA" sz="2200" dirty="0"/>
              <a:t> спеціально визначені для цього </a:t>
            </a:r>
            <a:r>
              <a:rPr lang="uk-UA" sz="2200" b="1" dirty="0"/>
              <a:t>мисливські угіддя</a:t>
            </a:r>
            <a:r>
              <a:rPr lang="uk-UA" sz="2200" dirty="0"/>
              <a:t>.</a:t>
            </a:r>
          </a:p>
          <a:p>
            <a:endParaRPr lang="uk-UA" sz="2200" dirty="0"/>
          </a:p>
          <a:p>
            <a:r>
              <a:rPr lang="uk-UA" sz="2200" b="1" dirty="0"/>
              <a:t>Користувачами мисливських угідь </a:t>
            </a:r>
            <a:r>
              <a:rPr lang="uk-UA" sz="2200" dirty="0"/>
              <a:t>можуть бути спеціалізовані мисливські господарства, інші підприємства, установи та організації, в яких створені спеціалізовані підрозділи для ведення мисливського господарства з наданням в їх користування мисливських угідь.</a:t>
            </a:r>
          </a:p>
        </p:txBody>
      </p:sp>
    </p:spTree>
    <p:extLst>
      <p:ext uri="{BB962C8B-B14F-4D97-AF65-F5344CB8AC3E}">
        <p14:creationId xmlns:p14="http://schemas.microsoft.com/office/powerpoint/2010/main" val="260210351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1115616" y="197346"/>
            <a:ext cx="7776864" cy="6340197"/>
          </a:xfrm>
          <a:prstGeom prst="rect">
            <a:avLst/>
          </a:prstGeom>
        </p:spPr>
        <p:txBody>
          <a:bodyPr wrap="square">
            <a:spAutoFit/>
          </a:bodyPr>
          <a:lstStyle/>
          <a:p>
            <a:r>
              <a:rPr lang="uk-UA" sz="2200" b="1" dirty="0" smtClean="0">
                <a:solidFill>
                  <a:srgbClr val="C00000"/>
                </a:solidFill>
              </a:rPr>
              <a:t>Закон України «Про мисливське господарство та полювання»</a:t>
            </a:r>
          </a:p>
          <a:p>
            <a:r>
              <a:rPr lang="uk-UA" sz="2200" b="1" dirty="0" smtClean="0">
                <a:solidFill>
                  <a:srgbClr val="002060"/>
                </a:solidFill>
              </a:rPr>
              <a:t>Стаття 1</a:t>
            </a:r>
            <a:r>
              <a:rPr lang="uk-UA" sz="2200" b="1" dirty="0">
                <a:solidFill>
                  <a:srgbClr val="002060"/>
                </a:solidFill>
              </a:rPr>
              <a:t>. </a:t>
            </a:r>
            <a:r>
              <a:rPr lang="uk-UA" sz="2200" b="1" dirty="0" smtClean="0">
                <a:solidFill>
                  <a:srgbClr val="002060"/>
                </a:solidFill>
              </a:rPr>
              <a:t>Терміни та їх визначення</a:t>
            </a:r>
          </a:p>
          <a:p>
            <a:pPr algn="just"/>
            <a:endParaRPr lang="uk-UA" sz="2000" b="1" dirty="0">
              <a:solidFill>
                <a:srgbClr val="002060"/>
              </a:solidFill>
            </a:endParaRPr>
          </a:p>
          <a:p>
            <a:pPr algn="just"/>
            <a:r>
              <a:rPr lang="ru-RU" sz="2000" b="1" dirty="0" err="1" smtClean="0"/>
              <a:t>Мисливські</a:t>
            </a:r>
            <a:r>
              <a:rPr lang="ru-RU" sz="2000" b="1" dirty="0" smtClean="0"/>
              <a:t> </a:t>
            </a:r>
            <a:r>
              <a:rPr lang="ru-RU" sz="2000" b="1" dirty="0" err="1"/>
              <a:t>угіддя</a:t>
            </a:r>
            <a:r>
              <a:rPr lang="ru-RU" sz="2000" b="1" dirty="0"/>
              <a:t> </a:t>
            </a:r>
            <a:r>
              <a:rPr lang="ru-RU" sz="2000" dirty="0"/>
              <a:t>- </a:t>
            </a:r>
            <a:r>
              <a:rPr lang="ru-RU" sz="2000" dirty="0" err="1"/>
              <a:t>ділянки</a:t>
            </a:r>
            <a:r>
              <a:rPr lang="ru-RU" sz="2000" dirty="0"/>
              <a:t> </a:t>
            </a:r>
            <a:r>
              <a:rPr lang="ru-RU" sz="2000" dirty="0" err="1"/>
              <a:t>суші</a:t>
            </a:r>
            <a:r>
              <a:rPr lang="ru-RU" sz="2000" dirty="0"/>
              <a:t> та водного простору, на </a:t>
            </a:r>
            <a:r>
              <a:rPr lang="ru-RU" sz="2000" dirty="0" err="1"/>
              <a:t>яких</a:t>
            </a:r>
            <a:r>
              <a:rPr lang="ru-RU" sz="2000" dirty="0"/>
              <a:t> </a:t>
            </a:r>
          </a:p>
          <a:p>
            <a:pPr algn="just"/>
            <a:r>
              <a:rPr lang="ru-RU" sz="2000" dirty="0" err="1"/>
              <a:t>перебувають</a:t>
            </a:r>
            <a:r>
              <a:rPr lang="ru-RU" sz="2000" dirty="0"/>
              <a:t>  </a:t>
            </a:r>
            <a:r>
              <a:rPr lang="ru-RU" sz="2000" dirty="0" err="1"/>
              <a:t>мисливські</a:t>
            </a:r>
            <a:r>
              <a:rPr lang="ru-RU" sz="2000" dirty="0"/>
              <a:t>  </a:t>
            </a:r>
            <a:r>
              <a:rPr lang="ru-RU" sz="2000" dirty="0" err="1"/>
              <a:t>тварини</a:t>
            </a:r>
            <a:r>
              <a:rPr lang="ru-RU" sz="2000" dirty="0"/>
              <a:t> і </a:t>
            </a:r>
            <a:r>
              <a:rPr lang="ru-RU" sz="2000" dirty="0" err="1"/>
              <a:t>які</a:t>
            </a:r>
            <a:r>
              <a:rPr lang="ru-RU" sz="2000" dirty="0"/>
              <a:t> </a:t>
            </a:r>
            <a:r>
              <a:rPr lang="ru-RU" sz="2000" dirty="0" err="1"/>
              <a:t>можуть</a:t>
            </a:r>
            <a:r>
              <a:rPr lang="ru-RU" sz="2000" dirty="0"/>
              <a:t> бути </a:t>
            </a:r>
            <a:r>
              <a:rPr lang="ru-RU" sz="2000" dirty="0" err="1"/>
              <a:t>використані</a:t>
            </a:r>
            <a:r>
              <a:rPr lang="ru-RU" sz="2000" dirty="0"/>
              <a:t> для </a:t>
            </a:r>
            <a:r>
              <a:rPr lang="ru-RU" sz="2000" dirty="0" err="1" smtClean="0"/>
              <a:t>ведення</a:t>
            </a:r>
            <a:r>
              <a:rPr lang="ru-RU" sz="2000" dirty="0" smtClean="0"/>
              <a:t> </a:t>
            </a:r>
            <a:r>
              <a:rPr lang="ru-RU" sz="2000" dirty="0" err="1"/>
              <a:t>мисливського</a:t>
            </a:r>
            <a:r>
              <a:rPr lang="ru-RU" sz="2000" dirty="0"/>
              <a:t> </a:t>
            </a:r>
            <a:r>
              <a:rPr lang="ru-RU" sz="2000" dirty="0" err="1" smtClean="0"/>
              <a:t>господарства</a:t>
            </a:r>
            <a:r>
              <a:rPr lang="ru-RU" sz="2000" dirty="0" smtClean="0"/>
              <a:t>.</a:t>
            </a:r>
          </a:p>
          <a:p>
            <a:pPr algn="just"/>
            <a:endParaRPr lang="ru-RU" sz="2000" dirty="0"/>
          </a:p>
          <a:p>
            <a:pPr algn="just"/>
            <a:r>
              <a:rPr lang="ru-RU" sz="2000" b="1" dirty="0" err="1" smtClean="0"/>
              <a:t>Мисливські</a:t>
            </a:r>
            <a:r>
              <a:rPr lang="ru-RU" sz="2000" b="1" dirty="0" smtClean="0"/>
              <a:t>   </a:t>
            </a:r>
            <a:r>
              <a:rPr lang="ru-RU" sz="2000" b="1" dirty="0" err="1"/>
              <a:t>угіддя</a:t>
            </a:r>
            <a:r>
              <a:rPr lang="ru-RU" sz="2000" b="1" dirty="0"/>
              <a:t>   державного  </a:t>
            </a:r>
            <a:r>
              <a:rPr lang="ru-RU" sz="2000" b="1" dirty="0" err="1"/>
              <a:t>мисливського</a:t>
            </a:r>
            <a:r>
              <a:rPr lang="ru-RU" sz="2000" b="1" dirty="0"/>
              <a:t>  резерву  (</a:t>
            </a:r>
            <a:r>
              <a:rPr lang="ru-RU" sz="2000" b="1" dirty="0" err="1"/>
              <a:t>або</a:t>
            </a:r>
            <a:r>
              <a:rPr lang="ru-RU" sz="2000" b="1" dirty="0"/>
              <a:t> </a:t>
            </a:r>
          </a:p>
          <a:p>
            <a:pPr algn="just"/>
            <a:r>
              <a:rPr lang="ru-RU" sz="2000" b="1" dirty="0"/>
              <a:t>запасу)  </a:t>
            </a:r>
            <a:r>
              <a:rPr lang="ru-RU" sz="2000" dirty="0"/>
              <a:t>-  </a:t>
            </a:r>
            <a:r>
              <a:rPr lang="ru-RU" sz="2000" dirty="0" err="1"/>
              <a:t>мисливські</a:t>
            </a:r>
            <a:r>
              <a:rPr lang="ru-RU" sz="2000" dirty="0"/>
              <a:t>  </a:t>
            </a:r>
            <a:r>
              <a:rPr lang="ru-RU" sz="2000" dirty="0" err="1"/>
              <a:t>угіддя</a:t>
            </a:r>
            <a:r>
              <a:rPr lang="ru-RU" sz="2000" dirty="0"/>
              <a:t>,  </a:t>
            </a:r>
            <a:r>
              <a:rPr lang="ru-RU" sz="2000" dirty="0" err="1"/>
              <a:t>які</a:t>
            </a:r>
            <a:r>
              <a:rPr lang="ru-RU" sz="2000" dirty="0"/>
              <a:t>  не  </a:t>
            </a:r>
            <a:r>
              <a:rPr lang="ru-RU" sz="2000" dirty="0" err="1"/>
              <a:t>закріплені</a:t>
            </a:r>
            <a:r>
              <a:rPr lang="ru-RU" sz="2000" dirty="0"/>
              <a:t>  за   </a:t>
            </a:r>
            <a:r>
              <a:rPr lang="ru-RU" sz="2000" dirty="0" err="1"/>
              <a:t>певними</a:t>
            </a:r>
            <a:r>
              <a:rPr lang="ru-RU" sz="2000" dirty="0"/>
              <a:t> </a:t>
            </a:r>
          </a:p>
          <a:p>
            <a:pPr algn="just"/>
            <a:r>
              <a:rPr lang="ru-RU" sz="2000" dirty="0" err="1"/>
              <a:t>користувачами</a:t>
            </a:r>
            <a:r>
              <a:rPr lang="ru-RU" sz="2000" dirty="0"/>
              <a:t>   </a:t>
            </a:r>
            <a:r>
              <a:rPr lang="ru-RU" sz="2000" dirty="0" err="1"/>
              <a:t>або</a:t>
            </a:r>
            <a:r>
              <a:rPr lang="ru-RU" sz="2000" dirty="0"/>
              <a:t>   </a:t>
            </a:r>
            <a:r>
              <a:rPr lang="ru-RU" sz="2000" dirty="0" err="1"/>
              <a:t>звільнилися</a:t>
            </a:r>
            <a:r>
              <a:rPr lang="ru-RU" sz="2000" dirty="0"/>
              <a:t>  за  </a:t>
            </a:r>
            <a:r>
              <a:rPr lang="ru-RU" sz="2000" dirty="0" err="1"/>
              <a:t>рахунок</a:t>
            </a:r>
            <a:r>
              <a:rPr lang="ru-RU" sz="2000" dirty="0"/>
              <a:t>  </a:t>
            </a:r>
            <a:r>
              <a:rPr lang="ru-RU" sz="2000" dirty="0" err="1"/>
              <a:t>позбавлення</a:t>
            </a:r>
            <a:r>
              <a:rPr lang="ru-RU" sz="2000" dirty="0"/>
              <a:t>  права </a:t>
            </a:r>
            <a:r>
              <a:rPr lang="ru-RU" sz="2000" dirty="0" err="1" smtClean="0"/>
              <a:t>користування</a:t>
            </a:r>
            <a:r>
              <a:rPr lang="ru-RU" sz="2000" dirty="0"/>
              <a:t>,  </a:t>
            </a:r>
            <a:r>
              <a:rPr lang="ru-RU" sz="2000" dirty="0" err="1"/>
              <a:t>охорона</a:t>
            </a:r>
            <a:r>
              <a:rPr lang="ru-RU" sz="2000" dirty="0"/>
              <a:t> </a:t>
            </a:r>
            <a:r>
              <a:rPr lang="ru-RU" sz="2000" dirty="0" err="1"/>
              <a:t>яких</a:t>
            </a:r>
            <a:r>
              <a:rPr lang="ru-RU" sz="2000" dirty="0"/>
              <a:t> та </a:t>
            </a:r>
            <a:r>
              <a:rPr lang="ru-RU" sz="2000" dirty="0" err="1"/>
              <a:t>регулювання</a:t>
            </a:r>
            <a:r>
              <a:rPr lang="ru-RU" sz="2000" dirty="0"/>
              <a:t> </a:t>
            </a:r>
            <a:r>
              <a:rPr lang="ru-RU" sz="2000" dirty="0" err="1"/>
              <a:t>чисельності</a:t>
            </a:r>
            <a:r>
              <a:rPr lang="ru-RU" sz="2000" dirty="0"/>
              <a:t>  </a:t>
            </a:r>
            <a:r>
              <a:rPr lang="ru-RU" sz="2000" dirty="0" err="1"/>
              <a:t>тварин</a:t>
            </a:r>
            <a:r>
              <a:rPr lang="ru-RU" sz="2000" dirty="0"/>
              <a:t>  на </a:t>
            </a:r>
            <a:r>
              <a:rPr lang="ru-RU" sz="2000" dirty="0" err="1" smtClean="0"/>
              <a:t>яких</a:t>
            </a:r>
            <a:r>
              <a:rPr lang="ru-RU" sz="2000" dirty="0" smtClean="0"/>
              <a:t>  </a:t>
            </a:r>
            <a:r>
              <a:rPr lang="ru-RU" sz="2000" dirty="0" err="1"/>
              <a:t>здійснюються</a:t>
            </a:r>
            <a:r>
              <a:rPr lang="ru-RU" sz="2000" dirty="0"/>
              <a:t>  </a:t>
            </a:r>
            <a:r>
              <a:rPr lang="ru-RU" sz="2000" dirty="0" err="1"/>
              <a:t>безпосередньо</a:t>
            </a:r>
            <a:r>
              <a:rPr lang="ru-RU" sz="2000" dirty="0"/>
              <a:t>  </a:t>
            </a:r>
            <a:r>
              <a:rPr lang="ru-RU" sz="2000" dirty="0" err="1"/>
              <a:t>центральним</a:t>
            </a:r>
            <a:r>
              <a:rPr lang="ru-RU" sz="2000" dirty="0"/>
              <a:t>  органом </a:t>
            </a:r>
            <a:r>
              <a:rPr lang="ru-RU" sz="2000" dirty="0" err="1"/>
              <a:t>виконавчої</a:t>
            </a:r>
            <a:r>
              <a:rPr lang="ru-RU" sz="2000" dirty="0"/>
              <a:t> </a:t>
            </a:r>
            <a:r>
              <a:rPr lang="ru-RU" sz="2000" dirty="0" err="1" smtClean="0"/>
              <a:t>влади</a:t>
            </a:r>
            <a:r>
              <a:rPr lang="ru-RU" sz="2000" dirty="0"/>
              <a:t>,   </a:t>
            </a:r>
            <a:r>
              <a:rPr lang="ru-RU" sz="2000" dirty="0" err="1"/>
              <a:t>що</a:t>
            </a:r>
            <a:r>
              <a:rPr lang="ru-RU" sz="2000" dirty="0"/>
              <a:t>   </a:t>
            </a:r>
            <a:r>
              <a:rPr lang="ru-RU" sz="2000" dirty="0" err="1"/>
              <a:t>реалізує</a:t>
            </a:r>
            <a:r>
              <a:rPr lang="ru-RU" sz="2000" dirty="0"/>
              <a:t>  </a:t>
            </a:r>
            <a:r>
              <a:rPr lang="ru-RU" sz="2000" dirty="0" err="1"/>
              <a:t>державну</a:t>
            </a:r>
            <a:r>
              <a:rPr lang="ru-RU" sz="2000" dirty="0"/>
              <a:t>  </a:t>
            </a:r>
            <a:r>
              <a:rPr lang="ru-RU" sz="2000" dirty="0" err="1"/>
              <a:t>політику</a:t>
            </a:r>
            <a:r>
              <a:rPr lang="ru-RU" sz="2000" dirty="0"/>
              <a:t>  у  </a:t>
            </a:r>
            <a:r>
              <a:rPr lang="ru-RU" sz="2000" dirty="0" err="1"/>
              <a:t>сфері</a:t>
            </a:r>
            <a:r>
              <a:rPr lang="ru-RU" sz="2000" dirty="0"/>
              <a:t>  </a:t>
            </a:r>
            <a:r>
              <a:rPr lang="ru-RU" sz="2000" dirty="0" err="1"/>
              <a:t>мисливського</a:t>
            </a:r>
            <a:r>
              <a:rPr lang="ru-RU" sz="2000" dirty="0"/>
              <a:t> </a:t>
            </a:r>
            <a:r>
              <a:rPr lang="ru-RU" sz="2000" dirty="0" err="1" smtClean="0"/>
              <a:t>господарства</a:t>
            </a:r>
            <a:r>
              <a:rPr lang="ru-RU" sz="2000" dirty="0" smtClean="0"/>
              <a:t>.</a:t>
            </a:r>
          </a:p>
          <a:p>
            <a:pPr algn="just"/>
            <a:endParaRPr lang="uk-UA" sz="2000" dirty="0" smtClean="0"/>
          </a:p>
          <a:p>
            <a:pPr algn="just"/>
            <a:r>
              <a:rPr lang="uk-UA" sz="2000" b="1" dirty="0" smtClean="0"/>
              <a:t>Користувачі </a:t>
            </a:r>
            <a:r>
              <a:rPr lang="uk-UA" sz="2000" b="1" dirty="0"/>
              <a:t>мисливських  угідь  </a:t>
            </a:r>
            <a:r>
              <a:rPr lang="uk-UA" sz="2000" dirty="0"/>
              <a:t>-  спеціалізовані  мисливські </a:t>
            </a:r>
          </a:p>
          <a:p>
            <a:pPr algn="just"/>
            <a:r>
              <a:rPr lang="uk-UA" sz="2000" dirty="0"/>
              <a:t>господарства,  інші підприємства,  установи та організації, в яких </a:t>
            </a:r>
            <a:r>
              <a:rPr lang="uk-UA" sz="2000" dirty="0" smtClean="0"/>
              <a:t>створені   </a:t>
            </a:r>
            <a:r>
              <a:rPr lang="uk-UA" sz="2000" dirty="0"/>
              <a:t>спеціалізовані   підрозділи  для  ведення  мисливського </a:t>
            </a:r>
            <a:r>
              <a:rPr lang="uk-UA" sz="2000" dirty="0" smtClean="0"/>
              <a:t>господарства </a:t>
            </a:r>
            <a:r>
              <a:rPr lang="uk-UA" sz="2000" dirty="0"/>
              <a:t>з наданням в їх користування мисливських </a:t>
            </a:r>
            <a:r>
              <a:rPr lang="uk-UA" sz="2000" dirty="0" smtClean="0"/>
              <a:t>угідь.</a:t>
            </a:r>
            <a:endParaRPr lang="uk-UA" sz="2000" dirty="0"/>
          </a:p>
        </p:txBody>
      </p:sp>
    </p:spTree>
    <p:extLst>
      <p:ext uri="{BB962C8B-B14F-4D97-AF65-F5344CB8AC3E}">
        <p14:creationId xmlns:p14="http://schemas.microsoft.com/office/powerpoint/2010/main" val="357212487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1115616" y="197346"/>
            <a:ext cx="7776864" cy="5109091"/>
          </a:xfrm>
          <a:prstGeom prst="rect">
            <a:avLst/>
          </a:prstGeom>
        </p:spPr>
        <p:txBody>
          <a:bodyPr wrap="square">
            <a:spAutoFit/>
          </a:bodyPr>
          <a:lstStyle/>
          <a:p>
            <a:r>
              <a:rPr lang="uk-UA" sz="2200" b="1" dirty="0" smtClean="0">
                <a:solidFill>
                  <a:srgbClr val="C00000"/>
                </a:solidFill>
              </a:rPr>
              <a:t>Закон України «Про мисливське господарство та полювання»</a:t>
            </a:r>
          </a:p>
          <a:p>
            <a:r>
              <a:rPr lang="uk-UA" sz="2200" b="1" dirty="0" smtClean="0">
                <a:solidFill>
                  <a:srgbClr val="002060"/>
                </a:solidFill>
              </a:rPr>
              <a:t>Стаття 1</a:t>
            </a:r>
            <a:r>
              <a:rPr lang="uk-UA" sz="2200" b="1" dirty="0">
                <a:solidFill>
                  <a:srgbClr val="002060"/>
                </a:solidFill>
              </a:rPr>
              <a:t>. </a:t>
            </a:r>
            <a:r>
              <a:rPr lang="uk-UA" sz="2200" b="1" dirty="0" smtClean="0">
                <a:solidFill>
                  <a:srgbClr val="002060"/>
                </a:solidFill>
              </a:rPr>
              <a:t>Терміни та їх визначення</a:t>
            </a:r>
          </a:p>
          <a:p>
            <a:pPr algn="just"/>
            <a:endParaRPr lang="uk-UA" sz="2000" b="1" dirty="0">
              <a:solidFill>
                <a:srgbClr val="002060"/>
              </a:solidFill>
            </a:endParaRPr>
          </a:p>
          <a:p>
            <a:pPr algn="just"/>
            <a:r>
              <a:rPr lang="ru-RU" sz="2000" b="1" dirty="0" err="1" smtClean="0"/>
              <a:t>Мисливські</a:t>
            </a:r>
            <a:r>
              <a:rPr lang="ru-RU" sz="2000" b="1" dirty="0" smtClean="0"/>
              <a:t> </a:t>
            </a:r>
            <a:r>
              <a:rPr lang="ru-RU" sz="2000" b="1" dirty="0" err="1"/>
              <a:t>угіддя</a:t>
            </a:r>
            <a:r>
              <a:rPr lang="ru-RU" sz="2000" b="1" dirty="0"/>
              <a:t> </a:t>
            </a:r>
            <a:r>
              <a:rPr lang="ru-RU" sz="2000" dirty="0"/>
              <a:t>- </a:t>
            </a:r>
            <a:r>
              <a:rPr lang="ru-RU" sz="2000" dirty="0" err="1"/>
              <a:t>ділянки</a:t>
            </a:r>
            <a:r>
              <a:rPr lang="ru-RU" sz="2000" dirty="0"/>
              <a:t> </a:t>
            </a:r>
            <a:r>
              <a:rPr lang="ru-RU" sz="2000" dirty="0" err="1"/>
              <a:t>суші</a:t>
            </a:r>
            <a:r>
              <a:rPr lang="ru-RU" sz="2000" dirty="0"/>
              <a:t> та водного простору, на </a:t>
            </a:r>
            <a:r>
              <a:rPr lang="ru-RU" sz="2000" dirty="0" err="1"/>
              <a:t>яких</a:t>
            </a:r>
            <a:r>
              <a:rPr lang="ru-RU" sz="2000" dirty="0"/>
              <a:t> </a:t>
            </a:r>
          </a:p>
          <a:p>
            <a:pPr algn="just"/>
            <a:r>
              <a:rPr lang="ru-RU" sz="2000" dirty="0" err="1"/>
              <a:t>перебувають</a:t>
            </a:r>
            <a:r>
              <a:rPr lang="ru-RU" sz="2000" dirty="0"/>
              <a:t>  </a:t>
            </a:r>
            <a:r>
              <a:rPr lang="ru-RU" sz="2000" dirty="0" err="1"/>
              <a:t>мисливські</a:t>
            </a:r>
            <a:r>
              <a:rPr lang="ru-RU" sz="2000" dirty="0"/>
              <a:t>  </a:t>
            </a:r>
            <a:r>
              <a:rPr lang="ru-RU" sz="2000" dirty="0" err="1"/>
              <a:t>тварини</a:t>
            </a:r>
            <a:r>
              <a:rPr lang="ru-RU" sz="2000" dirty="0"/>
              <a:t> і </a:t>
            </a:r>
            <a:r>
              <a:rPr lang="ru-RU" sz="2000" dirty="0" err="1"/>
              <a:t>які</a:t>
            </a:r>
            <a:r>
              <a:rPr lang="ru-RU" sz="2000" dirty="0"/>
              <a:t> </a:t>
            </a:r>
            <a:r>
              <a:rPr lang="ru-RU" sz="2000" dirty="0" err="1"/>
              <a:t>можуть</a:t>
            </a:r>
            <a:r>
              <a:rPr lang="ru-RU" sz="2000" dirty="0"/>
              <a:t> бути </a:t>
            </a:r>
            <a:r>
              <a:rPr lang="ru-RU" sz="2000" dirty="0" err="1"/>
              <a:t>використані</a:t>
            </a:r>
            <a:r>
              <a:rPr lang="ru-RU" sz="2000" dirty="0"/>
              <a:t> для </a:t>
            </a:r>
            <a:r>
              <a:rPr lang="ru-RU" sz="2000" dirty="0" err="1" smtClean="0"/>
              <a:t>ведення</a:t>
            </a:r>
            <a:r>
              <a:rPr lang="ru-RU" sz="2000" dirty="0" smtClean="0"/>
              <a:t> </a:t>
            </a:r>
            <a:r>
              <a:rPr lang="ru-RU" sz="2000" dirty="0" err="1"/>
              <a:t>мисливського</a:t>
            </a:r>
            <a:r>
              <a:rPr lang="ru-RU" sz="2000" dirty="0"/>
              <a:t> </a:t>
            </a:r>
            <a:r>
              <a:rPr lang="ru-RU" sz="2000" dirty="0" err="1" smtClean="0"/>
              <a:t>господарства</a:t>
            </a:r>
            <a:r>
              <a:rPr lang="ru-RU" sz="2000" dirty="0" smtClean="0"/>
              <a:t>.</a:t>
            </a:r>
          </a:p>
          <a:p>
            <a:pPr algn="just"/>
            <a:endParaRPr lang="ru-RU" sz="2000" dirty="0" smtClean="0"/>
          </a:p>
          <a:p>
            <a:pPr algn="just"/>
            <a:r>
              <a:rPr lang="ru-RU" sz="2000" b="1" dirty="0" err="1" smtClean="0"/>
              <a:t>Упорядкування</a:t>
            </a:r>
            <a:r>
              <a:rPr lang="ru-RU" sz="2000" b="1" dirty="0" smtClean="0"/>
              <a:t> </a:t>
            </a:r>
            <a:r>
              <a:rPr lang="ru-RU" sz="2000" b="1" dirty="0" err="1"/>
              <a:t>мисливських</a:t>
            </a:r>
            <a:r>
              <a:rPr lang="ru-RU" sz="2000" b="1" dirty="0"/>
              <a:t> </a:t>
            </a:r>
            <a:r>
              <a:rPr lang="ru-RU" sz="2000" b="1" dirty="0" err="1"/>
              <a:t>угідь</a:t>
            </a:r>
            <a:r>
              <a:rPr lang="ru-RU" sz="2000" b="1" dirty="0"/>
              <a:t> </a:t>
            </a:r>
            <a:r>
              <a:rPr lang="ru-RU" sz="2000" dirty="0"/>
              <a:t>- </a:t>
            </a:r>
            <a:r>
              <a:rPr lang="ru-RU" sz="2000" dirty="0" err="1"/>
              <a:t>науково</a:t>
            </a:r>
            <a:r>
              <a:rPr lang="ru-RU" sz="2000" dirty="0"/>
              <a:t> </a:t>
            </a:r>
            <a:r>
              <a:rPr lang="ru-RU" sz="2000" dirty="0" err="1"/>
              <a:t>обгрунтована</a:t>
            </a:r>
            <a:r>
              <a:rPr lang="ru-RU" sz="2000" dirty="0"/>
              <a:t> </a:t>
            </a:r>
            <a:r>
              <a:rPr lang="ru-RU" sz="2000" dirty="0" err="1"/>
              <a:t>оцінка</a:t>
            </a:r>
            <a:r>
              <a:rPr lang="ru-RU" sz="2000" dirty="0"/>
              <a:t> </a:t>
            </a:r>
          </a:p>
          <a:p>
            <a:pPr algn="just"/>
            <a:r>
              <a:rPr lang="ru-RU" sz="2000" dirty="0"/>
              <a:t>та </a:t>
            </a:r>
            <a:r>
              <a:rPr lang="ru-RU" sz="2000" dirty="0" err="1"/>
              <a:t>інвентаризація</a:t>
            </a:r>
            <a:r>
              <a:rPr lang="ru-RU" sz="2000" dirty="0"/>
              <a:t> </a:t>
            </a:r>
            <a:r>
              <a:rPr lang="ru-RU" sz="2000" dirty="0" err="1"/>
              <a:t>типів</a:t>
            </a:r>
            <a:r>
              <a:rPr lang="ru-RU" sz="2000" dirty="0"/>
              <a:t> </a:t>
            </a:r>
            <a:r>
              <a:rPr lang="ru-RU" sz="2000" dirty="0" err="1"/>
              <a:t>мисливських</a:t>
            </a:r>
            <a:r>
              <a:rPr lang="ru-RU" sz="2000" dirty="0"/>
              <a:t> </a:t>
            </a:r>
            <a:r>
              <a:rPr lang="ru-RU" sz="2000" dirty="0" err="1"/>
              <a:t>угідь</a:t>
            </a:r>
            <a:r>
              <a:rPr lang="ru-RU" sz="2000" dirty="0"/>
              <a:t>,  видового,  </a:t>
            </a:r>
            <a:r>
              <a:rPr lang="ru-RU" sz="2000" dirty="0" err="1"/>
              <a:t>кількісного</a:t>
            </a:r>
            <a:r>
              <a:rPr lang="ru-RU" sz="2000" dirty="0"/>
              <a:t> </a:t>
            </a:r>
          </a:p>
          <a:p>
            <a:pPr algn="just"/>
            <a:r>
              <a:rPr lang="ru-RU" sz="2000" dirty="0"/>
              <a:t>та  </a:t>
            </a:r>
            <a:r>
              <a:rPr lang="ru-RU" sz="2000" dirty="0" err="1"/>
              <a:t>якісного</a:t>
            </a:r>
            <a:r>
              <a:rPr lang="ru-RU" sz="2000" dirty="0"/>
              <a:t>  складу  </a:t>
            </a:r>
            <a:r>
              <a:rPr lang="ru-RU" sz="2000" dirty="0" err="1"/>
              <a:t>мисливських</a:t>
            </a:r>
            <a:r>
              <a:rPr lang="ru-RU" sz="2000" dirty="0"/>
              <a:t>  </a:t>
            </a:r>
            <a:r>
              <a:rPr lang="ru-RU" sz="2000" dirty="0" err="1"/>
              <a:t>тварин</a:t>
            </a:r>
            <a:r>
              <a:rPr lang="ru-RU" sz="2000" dirty="0"/>
              <a:t> </a:t>
            </a:r>
            <a:r>
              <a:rPr lang="ru-RU" sz="2000" dirty="0" err="1"/>
              <a:t>певного</a:t>
            </a:r>
            <a:r>
              <a:rPr lang="ru-RU" sz="2000" dirty="0"/>
              <a:t> </a:t>
            </a:r>
            <a:r>
              <a:rPr lang="ru-RU" sz="2000" dirty="0" err="1"/>
              <a:t>господарства</a:t>
            </a:r>
            <a:r>
              <a:rPr lang="ru-RU" sz="2000" dirty="0"/>
              <a:t> </a:t>
            </a:r>
            <a:r>
              <a:rPr lang="ru-RU" sz="2000" dirty="0" err="1"/>
              <a:t>або</a:t>
            </a:r>
            <a:r>
              <a:rPr lang="ru-RU" sz="2000" dirty="0"/>
              <a:t> </a:t>
            </a:r>
          </a:p>
          <a:p>
            <a:pPr algn="just"/>
            <a:r>
              <a:rPr lang="ru-RU" sz="2000" dirty="0" err="1"/>
              <a:t>окремого</a:t>
            </a:r>
            <a:r>
              <a:rPr lang="ru-RU" sz="2000" dirty="0"/>
              <a:t>  </a:t>
            </a:r>
            <a:r>
              <a:rPr lang="ru-RU" sz="2000" dirty="0" err="1"/>
              <a:t>регіону</a:t>
            </a:r>
            <a:r>
              <a:rPr lang="ru-RU" sz="2000" dirty="0"/>
              <a:t>,  </a:t>
            </a:r>
            <a:r>
              <a:rPr lang="ru-RU" sz="2000" dirty="0" err="1"/>
              <a:t>розроблення</a:t>
            </a:r>
            <a:r>
              <a:rPr lang="ru-RU" sz="2000" dirty="0"/>
              <a:t>  (з   </a:t>
            </a:r>
            <a:r>
              <a:rPr lang="ru-RU" sz="2000" dirty="0" err="1"/>
              <a:t>урахуванням</a:t>
            </a:r>
            <a:r>
              <a:rPr lang="ru-RU" sz="2000" dirty="0"/>
              <a:t>   </a:t>
            </a:r>
            <a:r>
              <a:rPr lang="ru-RU" sz="2000" dirty="0" err="1"/>
              <a:t>природних</a:t>
            </a:r>
            <a:r>
              <a:rPr lang="ru-RU" sz="2000" dirty="0"/>
              <a:t>   та </a:t>
            </a:r>
          </a:p>
          <a:p>
            <a:pPr algn="just"/>
            <a:r>
              <a:rPr lang="ru-RU" sz="2000" dirty="0" err="1"/>
              <a:t>економічних</a:t>
            </a:r>
            <a:r>
              <a:rPr lang="ru-RU" sz="2000" dirty="0"/>
              <a:t>  умов)  режиму  </a:t>
            </a:r>
            <a:r>
              <a:rPr lang="ru-RU" sz="2000" dirty="0" err="1"/>
              <a:t>ведення</a:t>
            </a:r>
            <a:r>
              <a:rPr lang="ru-RU" sz="2000" dirty="0"/>
              <a:t>  </a:t>
            </a:r>
            <a:r>
              <a:rPr lang="ru-RU" sz="2000" dirty="0" err="1"/>
              <a:t>мисливського</a:t>
            </a:r>
            <a:r>
              <a:rPr lang="ru-RU" sz="2000" dirty="0"/>
              <a:t>  </a:t>
            </a:r>
            <a:r>
              <a:rPr lang="ru-RU" sz="2000" dirty="0" err="1"/>
              <a:t>господарства</a:t>
            </a:r>
            <a:r>
              <a:rPr lang="ru-RU" sz="2000" dirty="0"/>
              <a:t>  з </a:t>
            </a:r>
          </a:p>
          <a:p>
            <a:pPr algn="just"/>
            <a:r>
              <a:rPr lang="ru-RU" sz="2000" dirty="0" err="1"/>
              <a:t>визначенням</a:t>
            </a:r>
            <a:r>
              <a:rPr lang="ru-RU" sz="2000" dirty="0"/>
              <a:t>  </a:t>
            </a:r>
            <a:r>
              <a:rPr lang="ru-RU" sz="2000" dirty="0" err="1"/>
              <a:t>заходів</a:t>
            </a:r>
            <a:r>
              <a:rPr lang="ru-RU" sz="2000" dirty="0"/>
              <a:t>  </a:t>
            </a:r>
            <a:r>
              <a:rPr lang="ru-RU" sz="2000" dirty="0" err="1"/>
              <a:t>щодо</a:t>
            </a:r>
            <a:r>
              <a:rPr lang="ru-RU" sz="2000" dirty="0"/>
              <a:t>  </a:t>
            </a:r>
            <a:r>
              <a:rPr lang="ru-RU" sz="2000" dirty="0" err="1"/>
              <a:t>охорони</a:t>
            </a:r>
            <a:r>
              <a:rPr lang="ru-RU" sz="2000" dirty="0"/>
              <a:t>,  </a:t>
            </a:r>
            <a:r>
              <a:rPr lang="ru-RU" sz="2000" dirty="0" err="1"/>
              <a:t>раціонального</a:t>
            </a:r>
            <a:r>
              <a:rPr lang="ru-RU" sz="2000" dirty="0"/>
              <a:t>  </a:t>
            </a:r>
            <a:r>
              <a:rPr lang="ru-RU" sz="2000" dirty="0" err="1"/>
              <a:t>використання</a:t>
            </a:r>
            <a:r>
              <a:rPr lang="ru-RU" sz="2000" dirty="0"/>
              <a:t>, </a:t>
            </a:r>
          </a:p>
          <a:p>
            <a:pPr algn="just"/>
            <a:r>
              <a:rPr lang="ru-RU" sz="2000" dirty="0" err="1"/>
              <a:t>відтворення</a:t>
            </a:r>
            <a:r>
              <a:rPr lang="ru-RU" sz="2000" dirty="0"/>
              <a:t>  </a:t>
            </a:r>
            <a:r>
              <a:rPr lang="ru-RU" sz="2000" dirty="0" err="1"/>
              <a:t>мисливських</a:t>
            </a:r>
            <a:r>
              <a:rPr lang="ru-RU" sz="2000" dirty="0"/>
              <a:t>  </a:t>
            </a:r>
            <a:r>
              <a:rPr lang="ru-RU" sz="2000" dirty="0" err="1"/>
              <a:t>тварин</a:t>
            </a:r>
            <a:r>
              <a:rPr lang="ru-RU" sz="2000" dirty="0"/>
              <a:t>,  </a:t>
            </a:r>
            <a:r>
              <a:rPr lang="ru-RU" sz="2000" dirty="0" err="1"/>
              <a:t>збереження</a:t>
            </a:r>
            <a:r>
              <a:rPr lang="ru-RU" sz="2000" dirty="0"/>
              <a:t>  та </a:t>
            </a:r>
            <a:r>
              <a:rPr lang="ru-RU" sz="2000" dirty="0" err="1"/>
              <a:t>поліпшення</a:t>
            </a:r>
            <a:r>
              <a:rPr lang="ru-RU" sz="2000" dirty="0"/>
              <a:t> стану </a:t>
            </a:r>
          </a:p>
          <a:p>
            <a:pPr algn="just"/>
            <a:r>
              <a:rPr lang="ru-RU" sz="2000" dirty="0" err="1" smtClean="0"/>
              <a:t>угідь</a:t>
            </a:r>
            <a:r>
              <a:rPr lang="ru-RU" sz="2000" dirty="0"/>
              <a:t>.</a:t>
            </a:r>
          </a:p>
        </p:txBody>
      </p:sp>
    </p:spTree>
    <p:extLst>
      <p:ext uri="{BB962C8B-B14F-4D97-AF65-F5344CB8AC3E}">
        <p14:creationId xmlns:p14="http://schemas.microsoft.com/office/powerpoint/2010/main" val="33869131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1115616" y="764704"/>
            <a:ext cx="7920880" cy="5544616"/>
          </a:xfrm>
        </p:spPr>
        <p:txBody>
          <a:bodyPr>
            <a:normAutofit/>
          </a:bodyPr>
          <a:lstStyle/>
          <a:p>
            <a:pPr marL="82296" indent="0">
              <a:spcBef>
                <a:spcPts val="1200"/>
              </a:spcBef>
              <a:spcAft>
                <a:spcPts val="1200"/>
              </a:spcAft>
              <a:buNone/>
            </a:pPr>
            <a:r>
              <a:rPr lang="uk-UA" sz="2800" b="1" dirty="0">
                <a:solidFill>
                  <a:srgbClr val="FF0000"/>
                </a:solidFill>
              </a:rPr>
              <a:t>Не є </a:t>
            </a:r>
            <a:r>
              <a:rPr lang="uk-UA" sz="2800" b="1" dirty="0" err="1" smtClean="0">
                <a:solidFill>
                  <a:srgbClr val="FF0000"/>
                </a:solidFill>
              </a:rPr>
              <a:t>ЗЛГП</a:t>
            </a:r>
            <a:r>
              <a:rPr lang="uk-UA" sz="2800" b="1" dirty="0" smtClean="0">
                <a:solidFill>
                  <a:srgbClr val="FF0000"/>
                </a:solidFill>
              </a:rPr>
              <a:t> групи </a:t>
            </a:r>
            <a:r>
              <a:rPr lang="uk-UA" sz="2800" b="1" dirty="0">
                <a:solidFill>
                  <a:srgbClr val="FF0000"/>
                </a:solidFill>
              </a:rPr>
              <a:t>земель, зайняті:  </a:t>
            </a:r>
          </a:p>
          <a:p>
            <a:pPr>
              <a:spcBef>
                <a:spcPts val="1200"/>
              </a:spcBef>
              <a:spcAft>
                <a:spcPts val="1200"/>
              </a:spcAft>
            </a:pPr>
            <a:r>
              <a:rPr lang="uk-UA" sz="2800" b="1" dirty="0" smtClean="0"/>
              <a:t>зеленими  </a:t>
            </a:r>
            <a:r>
              <a:rPr lang="uk-UA" sz="2800" b="1" dirty="0"/>
              <a:t>насадженнями  у межах населених пунктів які не віднесені до категорії лісів;</a:t>
            </a:r>
          </a:p>
          <a:p>
            <a:pPr>
              <a:spcBef>
                <a:spcPts val="1200"/>
              </a:spcBef>
              <a:spcAft>
                <a:spcPts val="1200"/>
              </a:spcAft>
            </a:pPr>
            <a:r>
              <a:rPr lang="uk-UA" sz="2800" b="1" dirty="0" smtClean="0"/>
              <a:t>окремими   </a:t>
            </a:r>
            <a:r>
              <a:rPr lang="uk-UA" sz="2800" b="1" dirty="0"/>
              <a:t>деревами   і   групами  дерев,  чагарниками  на сільськогосподарських  угіддях,  присадибних,  дачних  і   </a:t>
            </a:r>
            <a:r>
              <a:rPr lang="uk-UA" sz="2800" b="1" dirty="0" smtClean="0"/>
              <a:t>садових</a:t>
            </a:r>
            <a:r>
              <a:rPr lang="en-US" sz="2800" b="1" dirty="0" smtClean="0"/>
              <a:t> </a:t>
            </a:r>
            <a:r>
              <a:rPr lang="uk-UA" sz="2800" b="1" dirty="0" smtClean="0"/>
              <a:t>ділянках.</a:t>
            </a:r>
            <a:endParaRPr lang="uk-UA" sz="2800" b="1" dirty="0"/>
          </a:p>
          <a:p>
            <a:pPr>
              <a:spcBef>
                <a:spcPts val="1200"/>
              </a:spcBef>
              <a:spcAft>
                <a:spcPts val="1200"/>
              </a:spcAft>
            </a:pPr>
            <a:r>
              <a:rPr lang="ru-RU" sz="2800" b="1" dirty="0" err="1">
                <a:solidFill>
                  <a:srgbClr val="00B050"/>
                </a:solidFill>
              </a:rPr>
              <a:t>полезахисними</a:t>
            </a:r>
            <a:r>
              <a:rPr lang="ru-RU" sz="2800" b="1" dirty="0">
                <a:solidFill>
                  <a:srgbClr val="00B050"/>
                </a:solidFill>
              </a:rPr>
              <a:t> </a:t>
            </a:r>
            <a:r>
              <a:rPr lang="ru-RU" sz="2800" b="1" dirty="0" err="1">
                <a:solidFill>
                  <a:srgbClr val="00B050"/>
                </a:solidFill>
              </a:rPr>
              <a:t>лісовими</a:t>
            </a:r>
            <a:r>
              <a:rPr lang="ru-RU" sz="2800" b="1" dirty="0">
                <a:solidFill>
                  <a:srgbClr val="00B050"/>
                </a:solidFill>
              </a:rPr>
              <a:t> </a:t>
            </a:r>
            <a:r>
              <a:rPr lang="ru-RU" sz="2800" b="1" dirty="0" err="1">
                <a:solidFill>
                  <a:srgbClr val="00B050"/>
                </a:solidFill>
              </a:rPr>
              <a:t>смугами</a:t>
            </a:r>
            <a:r>
              <a:rPr lang="ru-RU" sz="2800" b="1" dirty="0">
                <a:solidFill>
                  <a:srgbClr val="00B050"/>
                </a:solidFill>
              </a:rPr>
              <a:t> на землях </a:t>
            </a:r>
            <a:r>
              <a:rPr lang="ru-RU" sz="2800" b="1" dirty="0" err="1">
                <a:solidFill>
                  <a:srgbClr val="00B050"/>
                </a:solidFill>
              </a:rPr>
              <a:t>сільськогосподарського</a:t>
            </a:r>
            <a:r>
              <a:rPr lang="ru-RU" sz="2800" b="1" dirty="0">
                <a:solidFill>
                  <a:srgbClr val="00B050"/>
                </a:solidFill>
              </a:rPr>
              <a:t> </a:t>
            </a:r>
            <a:r>
              <a:rPr lang="ru-RU" sz="2800" b="1" dirty="0" err="1">
                <a:solidFill>
                  <a:srgbClr val="00B050"/>
                </a:solidFill>
              </a:rPr>
              <a:t>призначення</a:t>
            </a:r>
            <a:r>
              <a:rPr lang="ru-RU" sz="2800" b="1" dirty="0"/>
              <a:t>.</a:t>
            </a:r>
            <a:endParaRPr lang="uk-UA" sz="2800" b="1" dirty="0"/>
          </a:p>
        </p:txBody>
      </p:sp>
    </p:spTree>
    <p:extLst>
      <p:ext uri="{BB962C8B-B14F-4D97-AF65-F5344CB8AC3E}">
        <p14:creationId xmlns:p14="http://schemas.microsoft.com/office/powerpoint/2010/main" val="330169433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1115616" y="197346"/>
            <a:ext cx="7776864" cy="6863417"/>
          </a:xfrm>
          <a:prstGeom prst="rect">
            <a:avLst/>
          </a:prstGeom>
        </p:spPr>
        <p:txBody>
          <a:bodyPr wrap="square">
            <a:spAutoFit/>
          </a:bodyPr>
          <a:lstStyle/>
          <a:p>
            <a:r>
              <a:rPr lang="uk-UA" sz="2200" b="1" dirty="0" smtClean="0">
                <a:solidFill>
                  <a:srgbClr val="C00000"/>
                </a:solidFill>
              </a:rPr>
              <a:t>Закон України «Про мисливське господарство та полювання»</a:t>
            </a:r>
          </a:p>
          <a:p>
            <a:endParaRPr lang="ru-RU" sz="2200" b="1" dirty="0" smtClean="0">
              <a:solidFill>
                <a:srgbClr val="C00000"/>
              </a:solidFill>
            </a:endParaRPr>
          </a:p>
          <a:p>
            <a:r>
              <a:rPr lang="ru-RU" sz="2200" b="1" dirty="0" err="1" smtClean="0">
                <a:solidFill>
                  <a:srgbClr val="002060"/>
                </a:solidFill>
              </a:rPr>
              <a:t>Розділ</a:t>
            </a:r>
            <a:r>
              <a:rPr lang="ru-RU" sz="2200" b="1" dirty="0" smtClean="0">
                <a:solidFill>
                  <a:srgbClr val="002060"/>
                </a:solidFill>
              </a:rPr>
              <a:t> IV. ВЕДЕННЯ </a:t>
            </a:r>
            <a:r>
              <a:rPr lang="ru-RU" sz="2200" b="1" dirty="0">
                <a:solidFill>
                  <a:srgbClr val="002060"/>
                </a:solidFill>
              </a:rPr>
              <a:t>МИСЛИВСЬКОГО ГОСПОДАРСТВА ТА </a:t>
            </a:r>
            <a:r>
              <a:rPr lang="ru-RU" sz="2200" b="1" dirty="0" smtClean="0">
                <a:solidFill>
                  <a:srgbClr val="002060"/>
                </a:solidFill>
              </a:rPr>
              <a:t>КОРИСТУВАННЯ МИСЛИВСЬКИМИ </a:t>
            </a:r>
            <a:r>
              <a:rPr lang="ru-RU" sz="2200" b="1" dirty="0">
                <a:solidFill>
                  <a:srgbClr val="002060"/>
                </a:solidFill>
              </a:rPr>
              <a:t>УГІДДЯМИ </a:t>
            </a:r>
            <a:endParaRPr lang="ru-RU" sz="2200" b="1" dirty="0" smtClean="0">
              <a:solidFill>
                <a:srgbClr val="002060"/>
              </a:solidFill>
            </a:endParaRPr>
          </a:p>
          <a:p>
            <a:endParaRPr lang="ru-RU" sz="2200" b="1" dirty="0">
              <a:solidFill>
                <a:srgbClr val="002060"/>
              </a:solidFill>
            </a:endParaRPr>
          </a:p>
          <a:p>
            <a:r>
              <a:rPr lang="ru-RU" sz="2200" b="1" dirty="0" err="1"/>
              <a:t>Стаття</a:t>
            </a:r>
            <a:r>
              <a:rPr lang="ru-RU" sz="2200" b="1" dirty="0"/>
              <a:t> 21. </a:t>
            </a:r>
            <a:r>
              <a:rPr lang="ru-RU" sz="2200" b="1" dirty="0" err="1"/>
              <a:t>Ведення</a:t>
            </a:r>
            <a:r>
              <a:rPr lang="ru-RU" sz="2200" b="1" dirty="0"/>
              <a:t> </a:t>
            </a:r>
            <a:r>
              <a:rPr lang="ru-RU" sz="2200" b="1" dirty="0" err="1"/>
              <a:t>мисливського</a:t>
            </a:r>
            <a:r>
              <a:rPr lang="ru-RU" sz="2200" b="1" dirty="0"/>
              <a:t> </a:t>
            </a:r>
            <a:r>
              <a:rPr lang="ru-RU" sz="2200" b="1" dirty="0" err="1"/>
              <a:t>господарства</a:t>
            </a:r>
            <a:r>
              <a:rPr lang="ru-RU" sz="2200" b="1" dirty="0"/>
              <a:t> </a:t>
            </a:r>
          </a:p>
          <a:p>
            <a:endParaRPr lang="ru-RU" sz="2200" dirty="0"/>
          </a:p>
          <a:p>
            <a:pPr algn="just"/>
            <a:r>
              <a:rPr lang="ru-RU" sz="2200" dirty="0"/>
              <a:t>     </a:t>
            </a:r>
            <a:r>
              <a:rPr lang="ru-RU" sz="2200" dirty="0" err="1"/>
              <a:t>Ведення</a:t>
            </a:r>
            <a:r>
              <a:rPr lang="ru-RU" sz="2200" dirty="0"/>
              <a:t> </a:t>
            </a:r>
            <a:r>
              <a:rPr lang="ru-RU" sz="2200" dirty="0" err="1"/>
              <a:t>мисливського</a:t>
            </a:r>
            <a:r>
              <a:rPr lang="ru-RU" sz="2200" dirty="0"/>
              <a:t> </a:t>
            </a:r>
            <a:r>
              <a:rPr lang="ru-RU" sz="2200" dirty="0" err="1"/>
              <a:t>господарства</a:t>
            </a:r>
            <a:r>
              <a:rPr lang="ru-RU" sz="2200" dirty="0"/>
              <a:t> </a:t>
            </a:r>
            <a:r>
              <a:rPr lang="ru-RU" sz="2200" dirty="0" err="1"/>
              <a:t>здійснюється</a:t>
            </a:r>
            <a:r>
              <a:rPr lang="ru-RU" sz="2200" dirty="0"/>
              <a:t>  </a:t>
            </a:r>
            <a:r>
              <a:rPr lang="ru-RU" sz="2200" dirty="0" err="1" smtClean="0"/>
              <a:t>користувачами</a:t>
            </a:r>
            <a:r>
              <a:rPr lang="ru-RU" sz="2200" dirty="0" smtClean="0"/>
              <a:t> </a:t>
            </a:r>
            <a:r>
              <a:rPr lang="ru-RU" sz="2200" dirty="0" err="1" smtClean="0"/>
              <a:t>мисливських</a:t>
            </a:r>
            <a:r>
              <a:rPr lang="ru-RU" sz="2200" dirty="0" smtClean="0"/>
              <a:t> </a:t>
            </a:r>
            <a:r>
              <a:rPr lang="ru-RU" sz="2200" dirty="0" err="1"/>
              <a:t>угідь</a:t>
            </a:r>
            <a:r>
              <a:rPr lang="ru-RU" sz="2200" dirty="0"/>
              <a:t>. </a:t>
            </a:r>
          </a:p>
          <a:p>
            <a:pPr algn="just"/>
            <a:endParaRPr lang="ru-RU" sz="2200" dirty="0"/>
          </a:p>
          <a:p>
            <a:pPr algn="just"/>
            <a:r>
              <a:rPr lang="ru-RU" sz="2200" dirty="0"/>
              <a:t>     Не </a:t>
            </a:r>
            <a:r>
              <a:rPr lang="ru-RU" sz="2200" dirty="0" err="1"/>
              <a:t>допускається</a:t>
            </a:r>
            <a:r>
              <a:rPr lang="ru-RU" sz="2200" dirty="0"/>
              <a:t>   </a:t>
            </a:r>
            <a:r>
              <a:rPr lang="ru-RU" sz="2200" dirty="0" err="1"/>
              <a:t>користування</a:t>
            </a:r>
            <a:r>
              <a:rPr lang="ru-RU" sz="2200" dirty="0"/>
              <a:t>   </a:t>
            </a:r>
            <a:r>
              <a:rPr lang="ru-RU" sz="2200" dirty="0" err="1"/>
              <a:t>мисливськими</a:t>
            </a:r>
            <a:r>
              <a:rPr lang="ru-RU" sz="2200" dirty="0"/>
              <a:t>   </a:t>
            </a:r>
            <a:r>
              <a:rPr lang="ru-RU" sz="2200" dirty="0" err="1"/>
              <a:t>тваринами</a:t>
            </a:r>
            <a:r>
              <a:rPr lang="ru-RU" sz="2200" dirty="0"/>
              <a:t>  та </a:t>
            </a:r>
            <a:r>
              <a:rPr lang="ru-RU" sz="2200" dirty="0" err="1" smtClean="0"/>
              <a:t>ведення</a:t>
            </a:r>
            <a:r>
              <a:rPr lang="ru-RU" sz="2200" dirty="0" smtClean="0"/>
              <a:t>  </a:t>
            </a:r>
            <a:r>
              <a:rPr lang="ru-RU" sz="2200" dirty="0" err="1"/>
              <a:t>мисливського</a:t>
            </a:r>
            <a:r>
              <a:rPr lang="ru-RU" sz="2200" dirty="0"/>
              <a:t>  </a:t>
            </a:r>
            <a:r>
              <a:rPr lang="ru-RU" sz="2200" dirty="0" err="1"/>
              <a:t>господарства</a:t>
            </a:r>
            <a:r>
              <a:rPr lang="ru-RU" sz="2200" dirty="0"/>
              <a:t>  без  </a:t>
            </a:r>
            <a:r>
              <a:rPr lang="ru-RU" sz="2200" dirty="0" err="1"/>
              <a:t>оформлення</a:t>
            </a:r>
            <a:r>
              <a:rPr lang="ru-RU" sz="2200" dirty="0"/>
              <a:t>   </a:t>
            </a:r>
            <a:r>
              <a:rPr lang="ru-RU" sz="2200" dirty="0" err="1"/>
              <a:t>відповідних</a:t>
            </a:r>
            <a:r>
              <a:rPr lang="ru-RU" sz="2200" dirty="0"/>
              <a:t> </a:t>
            </a:r>
            <a:r>
              <a:rPr lang="ru-RU" sz="2200" dirty="0" err="1" smtClean="0"/>
              <a:t>документів</a:t>
            </a:r>
            <a:r>
              <a:rPr lang="ru-RU" sz="2200" dirty="0" smtClean="0"/>
              <a:t> </a:t>
            </a:r>
            <a:r>
              <a:rPr lang="ru-RU" sz="2200" dirty="0"/>
              <a:t>у </a:t>
            </a:r>
            <a:r>
              <a:rPr lang="ru-RU" sz="2200" dirty="0" err="1"/>
              <a:t>встановленому</a:t>
            </a:r>
            <a:r>
              <a:rPr lang="ru-RU" sz="2200" dirty="0"/>
              <a:t> </a:t>
            </a:r>
            <a:r>
              <a:rPr lang="ru-RU" sz="2200" dirty="0" err="1"/>
              <a:t>цим</a:t>
            </a:r>
            <a:r>
              <a:rPr lang="ru-RU" sz="2200" dirty="0"/>
              <a:t> Законом порядку. </a:t>
            </a:r>
          </a:p>
          <a:p>
            <a:pPr algn="just"/>
            <a:endParaRPr lang="ru-RU" sz="2200" dirty="0"/>
          </a:p>
          <a:p>
            <a:pPr algn="just"/>
            <a:r>
              <a:rPr lang="ru-RU" sz="2200" dirty="0"/>
              <a:t>     </a:t>
            </a:r>
            <a:r>
              <a:rPr lang="ru-RU" sz="2200" dirty="0" err="1"/>
              <a:t>Умови</a:t>
            </a:r>
            <a:r>
              <a:rPr lang="ru-RU" sz="2200" dirty="0"/>
              <a:t>   </a:t>
            </a:r>
            <a:r>
              <a:rPr lang="ru-RU" sz="2200" dirty="0" err="1"/>
              <a:t>ведення</a:t>
            </a:r>
            <a:r>
              <a:rPr lang="ru-RU" sz="2200" dirty="0"/>
              <a:t>   </a:t>
            </a:r>
            <a:r>
              <a:rPr lang="ru-RU" sz="2200" dirty="0" err="1"/>
              <a:t>мисливського</a:t>
            </a:r>
            <a:r>
              <a:rPr lang="ru-RU" sz="2200" dirty="0"/>
              <a:t>  </a:t>
            </a:r>
            <a:r>
              <a:rPr lang="ru-RU" sz="2200" dirty="0" err="1"/>
              <a:t>господарства</a:t>
            </a:r>
            <a:r>
              <a:rPr lang="ru-RU" sz="2200" dirty="0"/>
              <a:t>  </a:t>
            </a:r>
            <a:r>
              <a:rPr lang="ru-RU" sz="2200" dirty="0" err="1"/>
              <a:t>визначаються</a:t>
            </a:r>
            <a:r>
              <a:rPr lang="ru-RU" sz="2200" dirty="0"/>
              <a:t>  у </a:t>
            </a:r>
            <a:r>
              <a:rPr lang="ru-RU" sz="2200" b="1" dirty="0" err="1" smtClean="0"/>
              <a:t>договорі</a:t>
            </a:r>
            <a:r>
              <a:rPr lang="ru-RU" sz="2200" b="1" dirty="0"/>
              <a:t>,  </a:t>
            </a:r>
            <a:r>
              <a:rPr lang="ru-RU" sz="2200" b="1" dirty="0" err="1"/>
              <a:t>який</a:t>
            </a:r>
            <a:r>
              <a:rPr lang="ru-RU" sz="2200" b="1" dirty="0"/>
              <a:t>  </a:t>
            </a:r>
            <a:r>
              <a:rPr lang="ru-RU" sz="2200" b="1" dirty="0" err="1"/>
              <a:t>укладається</a:t>
            </a:r>
            <a:r>
              <a:rPr lang="ru-RU" sz="2200" b="1" dirty="0"/>
              <a:t>  </a:t>
            </a:r>
            <a:r>
              <a:rPr lang="ru-RU" sz="2200" b="1" dirty="0" err="1" smtClean="0"/>
              <a:t>між</a:t>
            </a:r>
            <a:r>
              <a:rPr lang="ru-RU" sz="2200" b="1" dirty="0" smtClean="0"/>
              <a:t> </a:t>
            </a:r>
            <a:r>
              <a:rPr lang="ru-RU" sz="2200" b="1" dirty="0" err="1" smtClean="0"/>
              <a:t>Держлісагентством</a:t>
            </a:r>
            <a:r>
              <a:rPr lang="ru-RU" sz="2200" b="1" dirty="0" smtClean="0"/>
              <a:t> і </a:t>
            </a:r>
            <a:r>
              <a:rPr lang="ru-RU" sz="2200" b="1" dirty="0" err="1"/>
              <a:t>користувачами</a:t>
            </a:r>
            <a:r>
              <a:rPr lang="ru-RU" sz="2200" b="1" dirty="0"/>
              <a:t> </a:t>
            </a:r>
            <a:r>
              <a:rPr lang="ru-RU" sz="2200" b="1" dirty="0" err="1"/>
              <a:t>мисливських</a:t>
            </a:r>
            <a:r>
              <a:rPr lang="ru-RU" sz="2200" b="1" dirty="0"/>
              <a:t> </a:t>
            </a:r>
            <a:r>
              <a:rPr lang="ru-RU" sz="2200" b="1" dirty="0" err="1"/>
              <a:t>угідь</a:t>
            </a:r>
            <a:r>
              <a:rPr lang="ru-RU" sz="2200" dirty="0"/>
              <a:t>.</a:t>
            </a:r>
            <a:endParaRPr lang="uk-UA" sz="2200" dirty="0"/>
          </a:p>
          <a:p>
            <a:endParaRPr lang="uk-UA" sz="2200" dirty="0" smtClean="0"/>
          </a:p>
        </p:txBody>
      </p:sp>
    </p:spTree>
    <p:extLst>
      <p:ext uri="{BB962C8B-B14F-4D97-AF65-F5344CB8AC3E}">
        <p14:creationId xmlns:p14="http://schemas.microsoft.com/office/powerpoint/2010/main" val="365417006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1115616" y="197346"/>
            <a:ext cx="7776864" cy="6186309"/>
          </a:xfrm>
          <a:prstGeom prst="rect">
            <a:avLst/>
          </a:prstGeom>
        </p:spPr>
        <p:txBody>
          <a:bodyPr wrap="square">
            <a:spAutoFit/>
          </a:bodyPr>
          <a:lstStyle/>
          <a:p>
            <a:r>
              <a:rPr lang="uk-UA" sz="2200" b="1" dirty="0" smtClean="0">
                <a:solidFill>
                  <a:srgbClr val="C00000"/>
                </a:solidFill>
              </a:rPr>
              <a:t>Закон України «Про мисливське господарство та полювання»</a:t>
            </a:r>
          </a:p>
          <a:p>
            <a:r>
              <a:rPr lang="ru-RU" sz="2200" b="1" dirty="0" err="1" smtClean="0"/>
              <a:t>Стаття</a:t>
            </a:r>
            <a:r>
              <a:rPr lang="ru-RU" sz="2200" b="1" dirty="0" smtClean="0"/>
              <a:t> </a:t>
            </a:r>
            <a:r>
              <a:rPr lang="ru-RU" sz="2200" b="1" dirty="0"/>
              <a:t>21. </a:t>
            </a:r>
            <a:r>
              <a:rPr lang="ru-RU" sz="2200" b="1" dirty="0" err="1"/>
              <a:t>Ведення</a:t>
            </a:r>
            <a:r>
              <a:rPr lang="ru-RU" sz="2200" b="1" dirty="0"/>
              <a:t> </a:t>
            </a:r>
            <a:r>
              <a:rPr lang="ru-RU" sz="2200" b="1" dirty="0" err="1"/>
              <a:t>мисливського</a:t>
            </a:r>
            <a:r>
              <a:rPr lang="ru-RU" sz="2200" b="1" dirty="0"/>
              <a:t> </a:t>
            </a:r>
            <a:r>
              <a:rPr lang="ru-RU" sz="2200" b="1" dirty="0" err="1"/>
              <a:t>господарства</a:t>
            </a:r>
            <a:r>
              <a:rPr lang="ru-RU" sz="2200" b="1" dirty="0"/>
              <a:t> </a:t>
            </a:r>
          </a:p>
          <a:p>
            <a:endParaRPr lang="ru-RU" sz="2200" dirty="0"/>
          </a:p>
          <a:p>
            <a:pPr algn="just"/>
            <a:r>
              <a:rPr lang="ru-RU" sz="2200" dirty="0"/>
              <a:t>     Для потреб  </a:t>
            </a:r>
            <a:r>
              <a:rPr lang="ru-RU" sz="2200" dirty="0" err="1"/>
              <a:t>мисливського</a:t>
            </a:r>
            <a:r>
              <a:rPr lang="ru-RU" sz="2200" dirty="0"/>
              <a:t> </a:t>
            </a:r>
            <a:r>
              <a:rPr lang="ru-RU" sz="2200" dirty="0" err="1"/>
              <a:t>господарства</a:t>
            </a:r>
            <a:r>
              <a:rPr lang="ru-RU" sz="2200" dirty="0"/>
              <a:t> </a:t>
            </a:r>
            <a:r>
              <a:rPr lang="ru-RU" sz="2200" dirty="0" err="1"/>
              <a:t>користувачі</a:t>
            </a:r>
            <a:r>
              <a:rPr lang="ru-RU" sz="2200" dirty="0"/>
              <a:t> </a:t>
            </a:r>
            <a:r>
              <a:rPr lang="ru-RU" sz="2200" dirty="0" err="1"/>
              <a:t>мисливських</a:t>
            </a:r>
            <a:r>
              <a:rPr lang="ru-RU" sz="2200" dirty="0"/>
              <a:t> </a:t>
            </a:r>
            <a:r>
              <a:rPr lang="ru-RU" sz="2200" dirty="0" err="1" smtClean="0"/>
              <a:t>угідь</a:t>
            </a:r>
            <a:r>
              <a:rPr lang="ru-RU" sz="2200" dirty="0" smtClean="0"/>
              <a:t> </a:t>
            </a:r>
            <a:r>
              <a:rPr lang="ru-RU" sz="2200" dirty="0" err="1"/>
              <a:t>мають</a:t>
            </a:r>
            <a:r>
              <a:rPr lang="ru-RU" sz="2200" dirty="0"/>
              <a:t> право у </a:t>
            </a:r>
            <a:r>
              <a:rPr lang="ru-RU" sz="2200" dirty="0" err="1"/>
              <a:t>встановленому</a:t>
            </a:r>
            <a:r>
              <a:rPr lang="ru-RU" sz="2200" dirty="0"/>
              <a:t> порядку, за </a:t>
            </a:r>
            <a:r>
              <a:rPr lang="ru-RU" sz="2200" dirty="0" err="1"/>
              <a:t>згодою</a:t>
            </a:r>
            <a:r>
              <a:rPr lang="ru-RU" sz="2200" dirty="0"/>
              <a:t> </a:t>
            </a:r>
            <a:r>
              <a:rPr lang="ru-RU" sz="2200" dirty="0" err="1"/>
              <a:t>власників</a:t>
            </a:r>
            <a:r>
              <a:rPr lang="ru-RU" sz="2200" dirty="0"/>
              <a:t> </a:t>
            </a:r>
            <a:r>
              <a:rPr lang="ru-RU" sz="2200" dirty="0" err="1"/>
              <a:t>або</a:t>
            </a:r>
            <a:r>
              <a:rPr lang="ru-RU" sz="2200" dirty="0"/>
              <a:t> </a:t>
            </a:r>
            <a:r>
              <a:rPr lang="ru-RU" sz="2200" dirty="0" err="1" smtClean="0"/>
              <a:t>користувачів</a:t>
            </a:r>
            <a:r>
              <a:rPr lang="ru-RU" sz="2200" dirty="0" smtClean="0"/>
              <a:t>  </a:t>
            </a:r>
            <a:r>
              <a:rPr lang="ru-RU" sz="2200" dirty="0" err="1"/>
              <a:t>земельних</a:t>
            </a:r>
            <a:r>
              <a:rPr lang="ru-RU" sz="2200" dirty="0"/>
              <a:t>  </a:t>
            </a:r>
            <a:r>
              <a:rPr lang="ru-RU" sz="2200" dirty="0" err="1"/>
              <a:t>ділянок</a:t>
            </a:r>
            <a:r>
              <a:rPr lang="ru-RU" sz="2200" dirty="0"/>
              <a:t>,  </a:t>
            </a:r>
            <a:r>
              <a:rPr lang="ru-RU" sz="2200" dirty="0" err="1"/>
              <a:t>будувати</a:t>
            </a:r>
            <a:r>
              <a:rPr lang="ru-RU" sz="2200" dirty="0"/>
              <a:t> на </a:t>
            </a:r>
            <a:r>
              <a:rPr lang="ru-RU" sz="2200" dirty="0" err="1"/>
              <a:t>мисливських</a:t>
            </a:r>
            <a:r>
              <a:rPr lang="ru-RU" sz="2200" dirty="0"/>
              <a:t> </a:t>
            </a:r>
            <a:r>
              <a:rPr lang="ru-RU" sz="2200" dirty="0" err="1"/>
              <a:t>угіддях</a:t>
            </a:r>
            <a:r>
              <a:rPr lang="ru-RU" sz="2200" dirty="0"/>
              <a:t> </a:t>
            </a:r>
            <a:r>
              <a:rPr lang="ru-RU" sz="2200" dirty="0" err="1" smtClean="0"/>
              <a:t>необхідні</a:t>
            </a:r>
            <a:r>
              <a:rPr lang="ru-RU" sz="2200" dirty="0" smtClean="0"/>
              <a:t>  </a:t>
            </a:r>
            <a:r>
              <a:rPr lang="ru-RU" sz="2200" dirty="0" err="1"/>
              <a:t>будівлі</a:t>
            </a:r>
            <a:r>
              <a:rPr lang="ru-RU" sz="2200" dirty="0"/>
              <a:t>  та  </a:t>
            </a:r>
            <a:r>
              <a:rPr lang="ru-RU" sz="2200" dirty="0" err="1"/>
              <a:t>біотехнічні</a:t>
            </a:r>
            <a:r>
              <a:rPr lang="ru-RU" sz="2200" dirty="0"/>
              <a:t>  </a:t>
            </a:r>
            <a:r>
              <a:rPr lang="ru-RU" sz="2200" dirty="0" err="1"/>
              <a:t>споруди</a:t>
            </a:r>
            <a:r>
              <a:rPr lang="ru-RU" sz="2200" dirty="0"/>
              <a:t>,  </a:t>
            </a:r>
            <a:r>
              <a:rPr lang="ru-RU" sz="2200" dirty="0" err="1"/>
              <a:t>вирощувати</a:t>
            </a:r>
            <a:r>
              <a:rPr lang="ru-RU" sz="2200" dirty="0"/>
              <a:t>  </a:t>
            </a:r>
            <a:r>
              <a:rPr lang="ru-RU" sz="2200" dirty="0" err="1"/>
              <a:t>кормові</a:t>
            </a:r>
            <a:r>
              <a:rPr lang="ru-RU" sz="2200" dirty="0"/>
              <a:t> </a:t>
            </a:r>
            <a:r>
              <a:rPr lang="ru-RU" sz="2200" dirty="0" err="1" smtClean="0"/>
              <a:t>культури</a:t>
            </a:r>
            <a:r>
              <a:rPr lang="ru-RU" sz="2200" dirty="0"/>
              <a:t>,   </a:t>
            </a:r>
            <a:r>
              <a:rPr lang="ru-RU" sz="2200" dirty="0" err="1"/>
              <a:t>створювати</a:t>
            </a:r>
            <a:r>
              <a:rPr lang="ru-RU" sz="2200" dirty="0"/>
              <a:t>   </a:t>
            </a:r>
            <a:r>
              <a:rPr lang="ru-RU" sz="2200" dirty="0" err="1"/>
              <a:t>захисні</a:t>
            </a:r>
            <a:r>
              <a:rPr lang="ru-RU" sz="2200" dirty="0"/>
              <a:t>   </a:t>
            </a:r>
            <a:r>
              <a:rPr lang="ru-RU" sz="2200" dirty="0" err="1"/>
              <a:t>насадження</a:t>
            </a:r>
            <a:r>
              <a:rPr lang="ru-RU" sz="2200" dirty="0"/>
              <a:t>,   </a:t>
            </a:r>
            <a:r>
              <a:rPr lang="ru-RU" sz="2200" dirty="0" err="1"/>
              <a:t>проводити</a:t>
            </a:r>
            <a:r>
              <a:rPr lang="ru-RU" sz="2200" dirty="0"/>
              <a:t>  </a:t>
            </a:r>
            <a:r>
              <a:rPr lang="ru-RU" sz="2200" dirty="0" err="1"/>
              <a:t>штучне</a:t>
            </a:r>
            <a:r>
              <a:rPr lang="ru-RU" sz="2200" dirty="0"/>
              <a:t> </a:t>
            </a:r>
            <a:r>
              <a:rPr lang="ru-RU" sz="2200" dirty="0" err="1" smtClean="0"/>
              <a:t>обводнення</a:t>
            </a:r>
            <a:r>
              <a:rPr lang="ru-RU" sz="2200" dirty="0"/>
              <a:t>,  </a:t>
            </a:r>
            <a:r>
              <a:rPr lang="ru-RU" sz="2200" dirty="0" err="1"/>
              <a:t>здійснювати</a:t>
            </a:r>
            <a:r>
              <a:rPr lang="ru-RU" sz="2200" dirty="0"/>
              <a:t>  </a:t>
            </a:r>
            <a:r>
              <a:rPr lang="ru-RU" sz="2200" dirty="0" err="1"/>
              <a:t>інші</a:t>
            </a:r>
            <a:r>
              <a:rPr lang="ru-RU" sz="2200" dirty="0"/>
              <a:t>  заходи,   </a:t>
            </a:r>
            <a:r>
              <a:rPr lang="ru-RU" sz="2200" dirty="0" err="1"/>
              <a:t>пов'язані</a:t>
            </a:r>
            <a:r>
              <a:rPr lang="ru-RU" sz="2200" dirty="0"/>
              <a:t>   з   </a:t>
            </a:r>
            <a:r>
              <a:rPr lang="ru-RU" sz="2200" dirty="0" err="1"/>
              <a:t>веденням</a:t>
            </a:r>
            <a:r>
              <a:rPr lang="ru-RU" sz="2200" dirty="0"/>
              <a:t> </a:t>
            </a:r>
            <a:r>
              <a:rPr lang="ru-RU" sz="2200" dirty="0" err="1" smtClean="0"/>
              <a:t>мисливського</a:t>
            </a:r>
            <a:r>
              <a:rPr lang="ru-RU" sz="2200" dirty="0" smtClean="0"/>
              <a:t>  </a:t>
            </a:r>
            <a:r>
              <a:rPr lang="ru-RU" sz="2200" dirty="0" err="1"/>
              <a:t>господарства</a:t>
            </a:r>
            <a:r>
              <a:rPr lang="ru-RU" sz="2200" dirty="0"/>
              <a:t>,  </a:t>
            </a:r>
            <a:r>
              <a:rPr lang="ru-RU" sz="2200" dirty="0" err="1"/>
              <a:t>які</a:t>
            </a:r>
            <a:r>
              <a:rPr lang="ru-RU" sz="2200" dirty="0"/>
              <a:t>  не  </a:t>
            </a:r>
            <a:r>
              <a:rPr lang="ru-RU" sz="2200" dirty="0" err="1"/>
              <a:t>суперечать</a:t>
            </a:r>
            <a:r>
              <a:rPr lang="ru-RU" sz="2200" dirty="0"/>
              <a:t>  </a:t>
            </a:r>
            <a:r>
              <a:rPr lang="ru-RU" sz="2200" dirty="0" err="1"/>
              <a:t>законодавству</a:t>
            </a:r>
            <a:r>
              <a:rPr lang="ru-RU" sz="2200" dirty="0"/>
              <a:t> та </a:t>
            </a:r>
            <a:r>
              <a:rPr lang="ru-RU" sz="2200" dirty="0" err="1" smtClean="0"/>
              <a:t>інтересам</a:t>
            </a:r>
            <a:r>
              <a:rPr lang="ru-RU" sz="2200" dirty="0" smtClean="0"/>
              <a:t> </a:t>
            </a:r>
            <a:r>
              <a:rPr lang="ru-RU" sz="2200" dirty="0" err="1"/>
              <a:t>власників</a:t>
            </a:r>
            <a:r>
              <a:rPr lang="ru-RU" sz="2200" dirty="0"/>
              <a:t> </a:t>
            </a:r>
            <a:r>
              <a:rPr lang="ru-RU" sz="2200" dirty="0" err="1"/>
              <a:t>або</a:t>
            </a:r>
            <a:r>
              <a:rPr lang="ru-RU" sz="2200" dirty="0"/>
              <a:t> </a:t>
            </a:r>
            <a:r>
              <a:rPr lang="ru-RU" sz="2200" dirty="0" err="1"/>
              <a:t>користувачів</a:t>
            </a:r>
            <a:r>
              <a:rPr lang="ru-RU" sz="2200" dirty="0"/>
              <a:t> </a:t>
            </a:r>
            <a:r>
              <a:rPr lang="ru-RU" sz="2200" dirty="0" err="1"/>
              <a:t>земельних</a:t>
            </a:r>
            <a:r>
              <a:rPr lang="ru-RU" sz="2200" dirty="0"/>
              <a:t> </a:t>
            </a:r>
            <a:r>
              <a:rPr lang="ru-RU" sz="2200" dirty="0" err="1"/>
              <a:t>ділянок</a:t>
            </a:r>
            <a:r>
              <a:rPr lang="ru-RU" sz="2200" dirty="0"/>
              <a:t>. </a:t>
            </a:r>
          </a:p>
          <a:p>
            <a:pPr algn="just"/>
            <a:endParaRPr lang="ru-RU" sz="2200" dirty="0"/>
          </a:p>
          <a:p>
            <a:pPr algn="just"/>
            <a:r>
              <a:rPr lang="ru-RU" sz="2200" dirty="0"/>
              <a:t>     </a:t>
            </a:r>
            <a:r>
              <a:rPr lang="ru-RU" sz="2200" b="1" dirty="0" err="1"/>
              <a:t>Відносини</a:t>
            </a:r>
            <a:r>
              <a:rPr lang="ru-RU" sz="2200" b="1" dirty="0"/>
              <a:t> </a:t>
            </a:r>
            <a:r>
              <a:rPr lang="ru-RU" sz="2200" b="1" dirty="0" err="1"/>
              <a:t>між</a:t>
            </a:r>
            <a:r>
              <a:rPr lang="ru-RU" sz="2200" b="1" dirty="0"/>
              <a:t> </a:t>
            </a:r>
            <a:r>
              <a:rPr lang="ru-RU" sz="2200" b="1" dirty="0" err="1"/>
              <a:t>власниками</a:t>
            </a:r>
            <a:r>
              <a:rPr lang="ru-RU" sz="2200" b="1" dirty="0"/>
              <a:t> </a:t>
            </a:r>
            <a:r>
              <a:rPr lang="ru-RU" sz="2200" b="1" dirty="0" err="1"/>
              <a:t>або</a:t>
            </a:r>
            <a:r>
              <a:rPr lang="ru-RU" sz="2200" b="1" dirty="0"/>
              <a:t> </a:t>
            </a:r>
            <a:r>
              <a:rPr lang="ru-RU" sz="2200" b="1" dirty="0" err="1"/>
              <a:t>користувачами</a:t>
            </a:r>
            <a:r>
              <a:rPr lang="ru-RU" sz="2200" b="1" dirty="0"/>
              <a:t> </a:t>
            </a:r>
            <a:r>
              <a:rPr lang="ru-RU" sz="2200" b="1" dirty="0" err="1"/>
              <a:t>земельних</a:t>
            </a:r>
            <a:r>
              <a:rPr lang="ru-RU" sz="2200" b="1" dirty="0"/>
              <a:t>  </a:t>
            </a:r>
            <a:r>
              <a:rPr lang="ru-RU" sz="2200" b="1" dirty="0" err="1"/>
              <a:t>ділянок</a:t>
            </a:r>
            <a:r>
              <a:rPr lang="ru-RU" sz="2200" b="1" dirty="0"/>
              <a:t> </a:t>
            </a:r>
            <a:r>
              <a:rPr lang="ru-RU" sz="2200" b="1" dirty="0" smtClean="0"/>
              <a:t>і   </a:t>
            </a:r>
            <a:r>
              <a:rPr lang="ru-RU" sz="2200" b="1" dirty="0" err="1"/>
              <a:t>користувачами</a:t>
            </a:r>
            <a:r>
              <a:rPr lang="ru-RU" sz="2200" b="1" dirty="0"/>
              <a:t>   </a:t>
            </a:r>
            <a:r>
              <a:rPr lang="ru-RU" sz="2200" b="1" dirty="0" err="1"/>
              <a:t>мисливських</a:t>
            </a:r>
            <a:r>
              <a:rPr lang="ru-RU" sz="2200" b="1" dirty="0"/>
              <a:t>   </a:t>
            </a:r>
            <a:r>
              <a:rPr lang="ru-RU" sz="2200" b="1" dirty="0" err="1"/>
              <a:t>угідь</a:t>
            </a:r>
            <a:r>
              <a:rPr lang="ru-RU" sz="2200" b="1" dirty="0"/>
              <a:t>  </a:t>
            </a:r>
            <a:r>
              <a:rPr lang="ru-RU" sz="2200" b="1" dirty="0" err="1"/>
              <a:t>регулюються</a:t>
            </a:r>
            <a:r>
              <a:rPr lang="ru-RU" sz="2200" b="1" dirty="0"/>
              <a:t>  </a:t>
            </a:r>
            <a:r>
              <a:rPr lang="ru-RU" sz="2200" b="1" dirty="0" err="1"/>
              <a:t>відповідними</a:t>
            </a:r>
            <a:r>
              <a:rPr lang="ru-RU" sz="2200" b="1" dirty="0"/>
              <a:t> </a:t>
            </a:r>
            <a:r>
              <a:rPr lang="ru-RU" sz="2200" b="1" dirty="0" smtClean="0"/>
              <a:t>договорами</a:t>
            </a:r>
            <a:r>
              <a:rPr lang="ru-RU" sz="2200" dirty="0"/>
              <a:t>. </a:t>
            </a:r>
            <a:endParaRPr lang="uk-UA" sz="2200" dirty="0" smtClean="0"/>
          </a:p>
        </p:txBody>
      </p:sp>
    </p:spTree>
    <p:extLst>
      <p:ext uri="{BB962C8B-B14F-4D97-AF65-F5344CB8AC3E}">
        <p14:creationId xmlns:p14="http://schemas.microsoft.com/office/powerpoint/2010/main" val="419380371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1115616" y="197346"/>
            <a:ext cx="7776864" cy="6524863"/>
          </a:xfrm>
          <a:prstGeom prst="rect">
            <a:avLst/>
          </a:prstGeom>
        </p:spPr>
        <p:txBody>
          <a:bodyPr wrap="square">
            <a:spAutoFit/>
          </a:bodyPr>
          <a:lstStyle/>
          <a:p>
            <a:r>
              <a:rPr lang="uk-UA" sz="2200" b="1" dirty="0" smtClean="0">
                <a:solidFill>
                  <a:srgbClr val="C00000"/>
                </a:solidFill>
              </a:rPr>
              <a:t>Закон України «Про мисливське господарство та полювання»</a:t>
            </a:r>
          </a:p>
          <a:p>
            <a:r>
              <a:rPr lang="uk-UA" sz="2200" b="1" dirty="0" smtClean="0">
                <a:solidFill>
                  <a:srgbClr val="002060"/>
                </a:solidFill>
              </a:rPr>
              <a:t>Стаття </a:t>
            </a:r>
            <a:r>
              <a:rPr lang="uk-UA" sz="2200" b="1" dirty="0">
                <a:solidFill>
                  <a:srgbClr val="002060"/>
                </a:solidFill>
              </a:rPr>
              <a:t>22. Порядок надання у користування мисливських угідь </a:t>
            </a:r>
          </a:p>
          <a:p>
            <a:endParaRPr lang="uk-UA" sz="2200" b="1" dirty="0"/>
          </a:p>
          <a:p>
            <a:pPr algn="just"/>
            <a:r>
              <a:rPr lang="uk-UA" sz="2200" b="1" dirty="0"/>
              <a:t>     </a:t>
            </a:r>
            <a:r>
              <a:rPr lang="uk-UA" sz="2200" b="1" dirty="0" smtClean="0"/>
              <a:t> Мисливські </a:t>
            </a:r>
            <a:r>
              <a:rPr lang="uk-UA" sz="2200" b="1" dirty="0"/>
              <a:t>угіддя надаються у користування на строк  не  менш </a:t>
            </a:r>
            <a:r>
              <a:rPr lang="uk-UA" sz="2200" b="1" dirty="0" smtClean="0"/>
              <a:t>як </a:t>
            </a:r>
            <a:r>
              <a:rPr lang="uk-UA" sz="2200" b="1" dirty="0"/>
              <a:t>на 15 років. </a:t>
            </a:r>
          </a:p>
          <a:p>
            <a:pPr algn="just"/>
            <a:endParaRPr lang="uk-UA" sz="2200" b="1" dirty="0"/>
          </a:p>
          <a:p>
            <a:pPr algn="just"/>
            <a:r>
              <a:rPr lang="uk-UA" sz="2200" b="1" dirty="0"/>
              <a:t>     Площа мисливських угідь,  що надаються користувачеві, повинна </a:t>
            </a:r>
            <a:r>
              <a:rPr lang="uk-UA" sz="2200" b="1" dirty="0" smtClean="0"/>
              <a:t>становити </a:t>
            </a:r>
            <a:r>
              <a:rPr lang="uk-UA" sz="2200" b="1" dirty="0"/>
              <a:t>не  менше  3  тисяч  гектарів,   але   не   більше   ніж </a:t>
            </a:r>
            <a:r>
              <a:rPr lang="uk-UA" sz="2200" b="1" dirty="0" smtClean="0"/>
              <a:t>35 </a:t>
            </a:r>
            <a:r>
              <a:rPr lang="uk-UA" sz="2200" b="1" dirty="0"/>
              <a:t>відсотків  від  загальної  площі  мисливських  угідь </a:t>
            </a:r>
            <a:r>
              <a:rPr lang="uk-UA" sz="2200" b="1" dirty="0" smtClean="0"/>
              <a:t>АРК, </a:t>
            </a:r>
            <a:r>
              <a:rPr lang="uk-UA" sz="2200" b="1" dirty="0"/>
              <a:t>області та м. Севастополя. </a:t>
            </a:r>
            <a:endParaRPr lang="uk-UA" sz="2200" b="1" dirty="0" smtClean="0"/>
          </a:p>
          <a:p>
            <a:pPr algn="just"/>
            <a:endParaRPr lang="uk-UA" sz="2200" b="1" dirty="0" smtClean="0"/>
          </a:p>
          <a:p>
            <a:pPr indent="358775" algn="just"/>
            <a:r>
              <a:rPr lang="uk-UA" sz="2200" b="1" dirty="0" smtClean="0">
                <a:solidFill>
                  <a:srgbClr val="00B050"/>
                </a:solidFill>
              </a:rPr>
              <a:t>Площа </a:t>
            </a:r>
            <a:r>
              <a:rPr lang="uk-UA" sz="2200" b="1" dirty="0">
                <a:solidFill>
                  <a:srgbClr val="00B050"/>
                </a:solidFill>
              </a:rPr>
              <a:t>наданих в користування мисливських угідь в Україні</a:t>
            </a:r>
            <a:r>
              <a:rPr lang="uk-UA" sz="2200" b="1" dirty="0"/>
              <a:t> становить </a:t>
            </a:r>
            <a:r>
              <a:rPr lang="uk-UA" sz="2200" b="1" u="sng" dirty="0">
                <a:solidFill>
                  <a:srgbClr val="00B050"/>
                </a:solidFill>
              </a:rPr>
              <a:t>46 млн. га</a:t>
            </a:r>
            <a:r>
              <a:rPr lang="uk-UA" sz="2200" b="1" dirty="0"/>
              <a:t>. Із них організаціям УТМР надано – 29,5 млн. га або 64,3%, підприємствам </a:t>
            </a:r>
            <a:r>
              <a:rPr lang="uk-UA" sz="2200" b="1" dirty="0" err="1"/>
              <a:t>Держлісагентства</a:t>
            </a:r>
            <a:r>
              <a:rPr lang="uk-UA" sz="2200" b="1" dirty="0"/>
              <a:t> надано – 4,8 млн. га або 10,5%, а користувачам іншої форми власності – 11,2 млн. га або 24,4% </a:t>
            </a:r>
            <a:r>
              <a:rPr lang="uk-UA" sz="2200" b="1" dirty="0" smtClean="0"/>
              <a:t>.</a:t>
            </a:r>
            <a:endParaRPr lang="uk-UA" sz="2200" b="1" dirty="0" smtClean="0">
              <a:solidFill>
                <a:srgbClr val="C00000"/>
              </a:solidFill>
            </a:endParaRPr>
          </a:p>
        </p:txBody>
      </p:sp>
    </p:spTree>
    <p:extLst>
      <p:ext uri="{BB962C8B-B14F-4D97-AF65-F5344CB8AC3E}">
        <p14:creationId xmlns:p14="http://schemas.microsoft.com/office/powerpoint/2010/main" val="34539841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stretch>
            <a:fillRect/>
          </a:stretch>
        </p:blipFill>
        <p:spPr>
          <a:xfrm>
            <a:off x="1432123" y="548680"/>
            <a:ext cx="7172325" cy="2520280"/>
          </a:xfrm>
          <a:prstGeom prst="rect">
            <a:avLst/>
          </a:prstGeom>
        </p:spPr>
      </p:pic>
      <p:pic>
        <p:nvPicPr>
          <p:cNvPr id="3" name="Рисунок 2"/>
          <p:cNvPicPr>
            <a:picLocks noChangeAspect="1"/>
          </p:cNvPicPr>
          <p:nvPr/>
        </p:nvPicPr>
        <p:blipFill>
          <a:blip r:embed="rId3"/>
          <a:stretch>
            <a:fillRect/>
          </a:stretch>
        </p:blipFill>
        <p:spPr>
          <a:xfrm>
            <a:off x="2080592" y="3708251"/>
            <a:ext cx="6019800" cy="1304925"/>
          </a:xfrm>
          <a:prstGeom prst="rect">
            <a:avLst/>
          </a:prstGeom>
        </p:spPr>
      </p:pic>
      <p:pic>
        <p:nvPicPr>
          <p:cNvPr id="4" name="Рисунок 3"/>
          <p:cNvPicPr>
            <a:picLocks noChangeAspect="1"/>
          </p:cNvPicPr>
          <p:nvPr/>
        </p:nvPicPr>
        <p:blipFill>
          <a:blip r:embed="rId4"/>
          <a:stretch>
            <a:fillRect/>
          </a:stretch>
        </p:blipFill>
        <p:spPr>
          <a:xfrm>
            <a:off x="2483768" y="5243289"/>
            <a:ext cx="1800200" cy="705991"/>
          </a:xfrm>
          <a:prstGeom prst="rect">
            <a:avLst/>
          </a:prstGeom>
        </p:spPr>
      </p:pic>
      <p:sp>
        <p:nvSpPr>
          <p:cNvPr id="5" name="Стрілка вниз 4"/>
          <p:cNvSpPr/>
          <p:nvPr/>
        </p:nvSpPr>
        <p:spPr>
          <a:xfrm>
            <a:off x="4788024" y="3068960"/>
            <a:ext cx="484632" cy="57606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Tree>
    <p:extLst>
      <p:ext uri="{BB962C8B-B14F-4D97-AF65-F5344CB8AC3E}">
        <p14:creationId xmlns:p14="http://schemas.microsoft.com/office/powerpoint/2010/main" val="8350765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03648" y="-243408"/>
            <a:ext cx="7530040" cy="1143000"/>
          </a:xfrm>
        </p:spPr>
        <p:txBody>
          <a:bodyPr>
            <a:normAutofit/>
          </a:bodyPr>
          <a:lstStyle/>
          <a:p>
            <a:r>
              <a:rPr lang="uk-UA" sz="2800" b="1" dirty="0" smtClean="0"/>
              <a:t>Нормативні засади правового режиму </a:t>
            </a:r>
            <a:r>
              <a:rPr lang="uk-UA" sz="2800" b="1" dirty="0" err="1" smtClean="0"/>
              <a:t>ЗЛГП</a:t>
            </a:r>
            <a:endParaRPr lang="uk-UA" sz="2800" b="1" dirty="0"/>
          </a:p>
        </p:txBody>
      </p:sp>
      <p:sp>
        <p:nvSpPr>
          <p:cNvPr id="3" name="Объект 2"/>
          <p:cNvSpPr>
            <a:spLocks noGrp="1"/>
          </p:cNvSpPr>
          <p:nvPr>
            <p:ph idx="1"/>
          </p:nvPr>
        </p:nvSpPr>
        <p:spPr>
          <a:xfrm>
            <a:off x="971600" y="692696"/>
            <a:ext cx="7962088" cy="6048672"/>
          </a:xfrm>
        </p:spPr>
        <p:txBody>
          <a:bodyPr>
            <a:normAutofit fontScale="85000" lnSpcReduction="10000"/>
          </a:bodyPr>
          <a:lstStyle/>
          <a:p>
            <a:pPr marL="447675" indent="-366713">
              <a:buFont typeface="+mj-lt"/>
              <a:buAutoNum type="arabicPeriod"/>
            </a:pPr>
            <a:r>
              <a:rPr lang="uk-UA" sz="2200" b="1" dirty="0" err="1" smtClean="0"/>
              <a:t>гл</a:t>
            </a:r>
            <a:r>
              <a:rPr lang="uk-UA" sz="2200" b="1" dirty="0" smtClean="0"/>
              <a:t>. 11 Земельного кодексу України . </a:t>
            </a:r>
          </a:p>
          <a:p>
            <a:pPr marL="447675" indent="-366713">
              <a:buFont typeface="+mj-lt"/>
              <a:buAutoNum type="arabicPeriod"/>
            </a:pPr>
            <a:r>
              <a:rPr lang="uk-UA" sz="2200" b="1" dirty="0" smtClean="0"/>
              <a:t>Лісовий кодекс України від 21 січня 1994 р. (в редакції від  8 лютого 2006 р.).</a:t>
            </a:r>
          </a:p>
          <a:p>
            <a:pPr marL="447675" indent="-366713">
              <a:buFont typeface="+mj-lt"/>
              <a:buAutoNum type="arabicPeriod"/>
            </a:pPr>
            <a:r>
              <a:rPr lang="uk-UA" sz="2200" b="1" dirty="0" smtClean="0"/>
              <a:t>Закон України від 20 червня 2022 р. № 2321-IX «Про внесення змін до деяких законодавчих актів України щодо збереження лісів».</a:t>
            </a:r>
          </a:p>
          <a:p>
            <a:pPr marL="447675" indent="-366713">
              <a:buFont typeface="+mj-lt"/>
              <a:buAutoNum type="arabicPeriod"/>
            </a:pPr>
            <a:r>
              <a:rPr lang="uk-UA" sz="2200" b="1" dirty="0"/>
              <a:t>Закон України від </a:t>
            </a:r>
            <a:r>
              <a:rPr lang="ru-RU" sz="2200" b="1" dirty="0"/>
              <a:t>23 </a:t>
            </a:r>
            <a:r>
              <a:rPr lang="ru-RU" sz="2200" b="1" dirty="0" err="1"/>
              <a:t>травня</a:t>
            </a:r>
            <a:r>
              <a:rPr lang="ru-RU" sz="2200" b="1" dirty="0"/>
              <a:t> 2017 </a:t>
            </a:r>
            <a:r>
              <a:rPr lang="ru-RU" sz="2200" b="1" dirty="0" smtClean="0"/>
              <a:t>р. № </a:t>
            </a:r>
            <a:r>
              <a:rPr lang="ru-RU" sz="2200" b="1" dirty="0"/>
              <a:t>2063-VIII </a:t>
            </a:r>
            <a:r>
              <a:rPr lang="uk-UA" sz="2200" b="1" dirty="0" smtClean="0"/>
              <a:t>«</a:t>
            </a:r>
            <a:r>
              <a:rPr lang="ru-RU" sz="2200" b="1" dirty="0" smtClean="0"/>
              <a:t>Про </a:t>
            </a:r>
            <a:r>
              <a:rPr lang="ru-RU" sz="2200" b="1" dirty="0" err="1"/>
              <a:t>внесення</a:t>
            </a:r>
            <a:r>
              <a:rPr lang="ru-RU" sz="2200" b="1" dirty="0"/>
              <a:t> </a:t>
            </a:r>
            <a:r>
              <a:rPr lang="ru-RU" sz="2200" b="1" dirty="0" err="1"/>
              <a:t>змін</a:t>
            </a:r>
            <a:r>
              <a:rPr lang="ru-RU" sz="2200" b="1" dirty="0"/>
              <a:t> до </a:t>
            </a:r>
            <a:r>
              <a:rPr lang="ru-RU" sz="2200" b="1" dirty="0" err="1"/>
              <a:t>деяких</a:t>
            </a:r>
            <a:r>
              <a:rPr lang="ru-RU" sz="2200" b="1" dirty="0"/>
              <a:t> </a:t>
            </a:r>
            <a:r>
              <a:rPr lang="ru-RU" sz="2200" b="1" dirty="0" err="1"/>
              <a:t>законодавчих</a:t>
            </a:r>
            <a:r>
              <a:rPr lang="ru-RU" sz="2200" b="1" dirty="0"/>
              <a:t> </a:t>
            </a:r>
            <a:r>
              <a:rPr lang="ru-RU" sz="2200" b="1" dirty="0" err="1"/>
              <a:t>актів</a:t>
            </a:r>
            <a:r>
              <a:rPr lang="ru-RU" sz="2200" b="1" dirty="0"/>
              <a:t> </a:t>
            </a:r>
            <a:r>
              <a:rPr lang="ru-RU" sz="2200" b="1" dirty="0" err="1"/>
              <a:t>України</a:t>
            </a:r>
            <a:r>
              <a:rPr lang="ru-RU" sz="2200" b="1" dirty="0"/>
              <a:t> </a:t>
            </a:r>
            <a:r>
              <a:rPr lang="ru-RU" sz="2200" b="1" dirty="0" err="1"/>
              <a:t>щодо</a:t>
            </a:r>
            <a:r>
              <a:rPr lang="ru-RU" sz="2200" b="1" dirty="0"/>
              <a:t> </a:t>
            </a:r>
            <a:r>
              <a:rPr lang="ru-RU" sz="2200" b="1" dirty="0" err="1"/>
              <a:t>охорони</a:t>
            </a:r>
            <a:r>
              <a:rPr lang="ru-RU" sz="2200" b="1" dirty="0"/>
              <a:t> </a:t>
            </a:r>
            <a:r>
              <a:rPr lang="ru-RU" sz="2200" b="1" dirty="0" err="1"/>
              <a:t>пралісів</a:t>
            </a:r>
            <a:r>
              <a:rPr lang="ru-RU" sz="2200" b="1" dirty="0"/>
              <a:t> </a:t>
            </a:r>
            <a:r>
              <a:rPr lang="ru-RU" sz="2200" b="1" dirty="0" err="1"/>
              <a:t>згідно</a:t>
            </a:r>
            <a:r>
              <a:rPr lang="ru-RU" sz="2200" b="1" dirty="0"/>
              <a:t> з </a:t>
            </a:r>
            <a:r>
              <a:rPr lang="ru-RU" sz="2200" b="1" dirty="0" err="1"/>
              <a:t>Рамковою</a:t>
            </a:r>
            <a:r>
              <a:rPr lang="ru-RU" sz="2200" b="1" dirty="0"/>
              <a:t> </a:t>
            </a:r>
            <a:r>
              <a:rPr lang="ru-RU" sz="2200" b="1" dirty="0" err="1"/>
              <a:t>конвенцією</a:t>
            </a:r>
            <a:r>
              <a:rPr lang="ru-RU" sz="2200" b="1" dirty="0"/>
              <a:t> про </a:t>
            </a:r>
            <a:r>
              <a:rPr lang="ru-RU" sz="2200" b="1" dirty="0" err="1"/>
              <a:t>охорону</a:t>
            </a:r>
            <a:r>
              <a:rPr lang="ru-RU" sz="2200" b="1" dirty="0"/>
              <a:t> та </a:t>
            </a:r>
            <a:r>
              <a:rPr lang="ru-RU" sz="2200" b="1" dirty="0" err="1"/>
              <a:t>сталий</a:t>
            </a:r>
            <a:r>
              <a:rPr lang="ru-RU" sz="2200" b="1" dirty="0"/>
              <a:t> </a:t>
            </a:r>
            <a:r>
              <a:rPr lang="ru-RU" sz="2200" b="1" dirty="0" err="1"/>
              <a:t>розвиток</a:t>
            </a:r>
            <a:r>
              <a:rPr lang="ru-RU" sz="2200" b="1" dirty="0"/>
              <a:t> </a:t>
            </a:r>
            <a:r>
              <a:rPr lang="ru-RU" sz="2200" b="1" dirty="0" smtClean="0"/>
              <a:t>Карпат».</a:t>
            </a:r>
            <a:endParaRPr lang="en-US" sz="2200" b="1" dirty="0" smtClean="0"/>
          </a:p>
          <a:p>
            <a:pPr marL="447675" indent="-366713">
              <a:buFont typeface="+mj-lt"/>
              <a:buAutoNum type="arabicPeriod"/>
            </a:pPr>
            <a:r>
              <a:rPr lang="uk-UA" sz="2200" b="1" dirty="0" smtClean="0"/>
              <a:t>Постанова Кабінету Міністрів України від 16 травня 2007 р. № 733 «Про затвердження Порядку поділу лісів на категорії та виділення особливо захисних лісових ділянок». </a:t>
            </a:r>
          </a:p>
          <a:p>
            <a:pPr marL="447675" indent="-366713">
              <a:buFont typeface="+mj-lt"/>
              <a:buAutoNum type="arabicPeriod"/>
            </a:pPr>
            <a:r>
              <a:rPr lang="uk-UA" sz="2200" b="1" dirty="0" smtClean="0"/>
              <a:t>Постанова Кабінету Міністрів України від 20 червня 2007 р. № 848 «Про затвердження Порядку ведення державного лісового кадастру та обліку лісів».</a:t>
            </a:r>
          </a:p>
          <a:p>
            <a:pPr marL="447675" indent="-366713">
              <a:buFont typeface="+mj-lt"/>
              <a:buAutoNum type="arabicPeriod"/>
            </a:pPr>
            <a:r>
              <a:rPr lang="uk-UA" sz="2200" b="1" dirty="0" smtClean="0"/>
              <a:t>Постанова Кабінету Міністрів України від 18 грудня 2013 р. № 982 «Про </a:t>
            </a:r>
            <a:r>
              <a:rPr lang="uk-UA" sz="2200" b="1" dirty="0"/>
              <a:t>затвердження Порядку видачі дозволу на переведення земельних лісових ділянок до нелісових земель у цілях, пов’язаних із веденням лісового господарства, без їх вилучення у постійного лісокористувача або відмови в його видачі, переоформлення, видачі дубліката зазначеного дозволу».</a:t>
            </a:r>
            <a:endParaRPr lang="ru-RU" sz="2200" b="1" dirty="0"/>
          </a:p>
          <a:p>
            <a:pPr marL="447675" indent="-366713">
              <a:buNone/>
            </a:pPr>
            <a:endParaRPr lang="uk-UA" sz="2200" b="1" dirty="0"/>
          </a:p>
        </p:txBody>
      </p:sp>
    </p:spTree>
    <p:extLst>
      <p:ext uri="{BB962C8B-B14F-4D97-AF65-F5344CB8AC3E}">
        <p14:creationId xmlns:p14="http://schemas.microsoft.com/office/powerpoint/2010/main" val="351092748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Заголовок 11"/>
          <p:cNvSpPr>
            <a:spLocks noGrp="1"/>
          </p:cNvSpPr>
          <p:nvPr>
            <p:ph type="title"/>
          </p:nvPr>
        </p:nvSpPr>
        <p:spPr>
          <a:xfrm>
            <a:off x="1435608" y="116632"/>
            <a:ext cx="7498080" cy="1143000"/>
          </a:xfrm>
        </p:spPr>
        <p:txBody>
          <a:bodyPr>
            <a:normAutofit/>
          </a:bodyPr>
          <a:lstStyle/>
          <a:p>
            <a:pPr algn="ctr"/>
            <a:r>
              <a:rPr lang="uk-UA" sz="3000" b="1" dirty="0" err="1" smtClean="0"/>
              <a:t>ЦОВВ</a:t>
            </a:r>
            <a:r>
              <a:rPr lang="uk-UA" sz="3000" b="1" dirty="0" smtClean="0"/>
              <a:t> у сфері лісового господарства </a:t>
            </a:r>
            <a:endParaRPr lang="uk-UA" sz="3000" b="1" dirty="0"/>
          </a:p>
        </p:txBody>
      </p:sp>
      <p:sp>
        <p:nvSpPr>
          <p:cNvPr id="13" name="Объект 12"/>
          <p:cNvSpPr>
            <a:spLocks noGrp="1"/>
          </p:cNvSpPr>
          <p:nvPr>
            <p:ph idx="1"/>
          </p:nvPr>
        </p:nvSpPr>
        <p:spPr>
          <a:xfrm>
            <a:off x="1394400" y="1412776"/>
            <a:ext cx="7498080" cy="4800600"/>
          </a:xfrm>
        </p:spPr>
        <p:txBody>
          <a:bodyPr>
            <a:normAutofit/>
          </a:bodyPr>
          <a:lstStyle/>
          <a:p>
            <a:pPr marL="82296" indent="0">
              <a:buNone/>
            </a:pPr>
            <a:r>
              <a:rPr lang="uk-UA" sz="3000" b="1" dirty="0" smtClean="0"/>
              <a:t>Державне агентство лісових ресурсів України </a:t>
            </a:r>
            <a:r>
              <a:rPr lang="uk-UA" sz="3000" b="1" dirty="0" smtClean="0">
                <a:solidFill>
                  <a:srgbClr val="C00000"/>
                </a:solidFill>
              </a:rPr>
              <a:t>(</a:t>
            </a:r>
            <a:r>
              <a:rPr lang="uk-UA" sz="3000" b="1" dirty="0" err="1" smtClean="0">
                <a:solidFill>
                  <a:srgbClr val="C00000"/>
                </a:solidFill>
              </a:rPr>
              <a:t>Держлісагенство</a:t>
            </a:r>
            <a:r>
              <a:rPr lang="uk-UA" sz="3000" b="1" dirty="0" smtClean="0">
                <a:solidFill>
                  <a:srgbClr val="C00000"/>
                </a:solidFill>
              </a:rPr>
              <a:t>)</a:t>
            </a:r>
          </a:p>
          <a:p>
            <a:pPr marL="82296" indent="0">
              <a:buNone/>
            </a:pPr>
            <a:endParaRPr lang="en-US" sz="3000" b="1" dirty="0" smtClean="0">
              <a:solidFill>
                <a:srgbClr val="C00000"/>
              </a:solidFill>
            </a:endParaRPr>
          </a:p>
          <a:p>
            <a:pPr marL="82296" indent="0">
              <a:buNone/>
            </a:pPr>
            <a:r>
              <a:rPr lang="ru-RU" sz="3000" b="1" dirty="0" err="1">
                <a:solidFill>
                  <a:srgbClr val="C00000"/>
                </a:solidFill>
              </a:rPr>
              <a:t>Положення</a:t>
            </a:r>
            <a:r>
              <a:rPr lang="ru-RU" sz="3000" b="1" dirty="0">
                <a:solidFill>
                  <a:srgbClr val="C00000"/>
                </a:solidFill>
              </a:rPr>
              <a:t> про </a:t>
            </a:r>
            <a:r>
              <a:rPr lang="ru-RU" sz="3000" b="1" dirty="0" err="1">
                <a:solidFill>
                  <a:srgbClr val="C00000"/>
                </a:solidFill>
              </a:rPr>
              <a:t>Державне</a:t>
            </a:r>
            <a:r>
              <a:rPr lang="ru-RU" sz="3000" b="1" dirty="0">
                <a:solidFill>
                  <a:srgbClr val="C00000"/>
                </a:solidFill>
              </a:rPr>
              <a:t> агентство </a:t>
            </a:r>
            <a:r>
              <a:rPr lang="ru-RU" sz="3000" b="1" dirty="0" err="1">
                <a:solidFill>
                  <a:srgbClr val="C00000"/>
                </a:solidFill>
              </a:rPr>
              <a:t>лісових</a:t>
            </a:r>
            <a:r>
              <a:rPr lang="ru-RU" sz="3000" b="1" dirty="0">
                <a:solidFill>
                  <a:srgbClr val="C00000"/>
                </a:solidFill>
              </a:rPr>
              <a:t> </a:t>
            </a:r>
            <a:r>
              <a:rPr lang="ru-RU" sz="3000" b="1" dirty="0" err="1">
                <a:solidFill>
                  <a:srgbClr val="C00000"/>
                </a:solidFill>
              </a:rPr>
              <a:t>ресурсів</a:t>
            </a:r>
            <a:r>
              <a:rPr lang="ru-RU" sz="3000" b="1" dirty="0">
                <a:solidFill>
                  <a:srgbClr val="C00000"/>
                </a:solidFill>
              </a:rPr>
              <a:t> </a:t>
            </a:r>
            <a:r>
              <a:rPr lang="ru-RU" sz="3000" b="1" dirty="0" err="1" smtClean="0">
                <a:solidFill>
                  <a:srgbClr val="C00000"/>
                </a:solidFill>
              </a:rPr>
              <a:t>України</a:t>
            </a:r>
            <a:r>
              <a:rPr lang="en-US" sz="3000" b="1" dirty="0" smtClean="0">
                <a:solidFill>
                  <a:srgbClr val="C00000"/>
                </a:solidFill>
              </a:rPr>
              <a:t> </a:t>
            </a:r>
            <a:r>
              <a:rPr lang="uk-UA" sz="3000" b="1" dirty="0" smtClean="0"/>
              <a:t>: затверджено Постановою КМУ </a:t>
            </a:r>
            <a:r>
              <a:rPr lang="ru-RU" sz="3000" b="1" dirty="0" err="1" smtClean="0"/>
              <a:t>від</a:t>
            </a:r>
            <a:r>
              <a:rPr lang="ru-RU" sz="3000" b="1" dirty="0" smtClean="0"/>
              <a:t> </a:t>
            </a:r>
            <a:r>
              <a:rPr lang="ru-RU" sz="3000" b="1" dirty="0"/>
              <a:t>8 </a:t>
            </a:r>
            <a:r>
              <a:rPr lang="ru-RU" sz="3000" b="1" dirty="0" err="1"/>
              <a:t>жовтня</a:t>
            </a:r>
            <a:r>
              <a:rPr lang="ru-RU" sz="3000" b="1" dirty="0"/>
              <a:t> 2014 р. </a:t>
            </a:r>
            <a:r>
              <a:rPr lang="ru-RU" sz="3000" b="1" dirty="0" smtClean="0"/>
              <a:t>    № </a:t>
            </a:r>
            <a:r>
              <a:rPr lang="ru-RU" sz="3000" b="1" dirty="0"/>
              <a:t>521 </a:t>
            </a:r>
          </a:p>
          <a:p>
            <a:pPr marL="82296" indent="0">
              <a:buNone/>
            </a:pPr>
            <a:endParaRPr lang="ru-RU" sz="3000" b="1" dirty="0">
              <a:solidFill>
                <a:srgbClr val="C00000"/>
              </a:solidFill>
            </a:endParaRPr>
          </a:p>
          <a:p>
            <a:pPr marL="82296" indent="0">
              <a:buNone/>
            </a:pPr>
            <a:r>
              <a:rPr lang="en-US" sz="3000" b="1" dirty="0" smtClean="0"/>
              <a:t>URL</a:t>
            </a:r>
            <a:r>
              <a:rPr lang="en-US" sz="3000" b="1" dirty="0"/>
              <a:t>: </a:t>
            </a:r>
            <a:r>
              <a:rPr lang="en-US" sz="3000" b="1" dirty="0">
                <a:solidFill>
                  <a:srgbClr val="C00000"/>
                </a:solidFill>
              </a:rPr>
              <a:t>http://</a:t>
            </a:r>
            <a:r>
              <a:rPr lang="en-US" sz="3000" b="1" dirty="0" smtClean="0">
                <a:solidFill>
                  <a:srgbClr val="C00000"/>
                </a:solidFill>
              </a:rPr>
              <a:t>dklg.kmu.gov.ua/forest/</a:t>
            </a:r>
            <a:endParaRPr lang="uk-UA" sz="3000" b="1" dirty="0">
              <a:solidFill>
                <a:srgbClr val="C00000"/>
              </a:solidFill>
            </a:endParaRPr>
          </a:p>
        </p:txBody>
      </p:sp>
    </p:spTree>
    <p:extLst>
      <p:ext uri="{BB962C8B-B14F-4D97-AF65-F5344CB8AC3E}">
        <p14:creationId xmlns:p14="http://schemas.microsoft.com/office/powerpoint/2010/main" val="22157524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638"/>
            <a:ext cx="7498080" cy="778098"/>
          </a:xfrm>
        </p:spPr>
        <p:txBody>
          <a:bodyPr/>
          <a:lstStyle/>
          <a:p>
            <a:pPr algn="ctr"/>
            <a:r>
              <a:rPr lang="uk-UA" sz="3200" b="1" dirty="0" smtClean="0">
                <a:solidFill>
                  <a:srgbClr val="C00000"/>
                </a:solidFill>
              </a:rPr>
              <a:t>Особливості правового режиму ЗЛГП</a:t>
            </a:r>
            <a:endParaRPr lang="ru-RU" dirty="0">
              <a:solidFill>
                <a:srgbClr val="C00000"/>
              </a:solidFill>
            </a:endParaRPr>
          </a:p>
        </p:txBody>
      </p:sp>
      <p:sp>
        <p:nvSpPr>
          <p:cNvPr id="3" name="Объект 2"/>
          <p:cNvSpPr>
            <a:spLocks noGrp="1"/>
          </p:cNvSpPr>
          <p:nvPr>
            <p:ph idx="1"/>
          </p:nvPr>
        </p:nvSpPr>
        <p:spPr>
          <a:xfrm>
            <a:off x="1043608" y="1052736"/>
            <a:ext cx="7890080" cy="5616624"/>
          </a:xfrm>
        </p:spPr>
        <p:txBody>
          <a:bodyPr>
            <a:normAutofit/>
          </a:bodyPr>
          <a:lstStyle/>
          <a:p>
            <a:pPr marL="82296" indent="0">
              <a:buNone/>
            </a:pPr>
            <a:r>
              <a:rPr lang="ru-RU" b="1" dirty="0"/>
              <a:t>Основною </a:t>
            </a:r>
            <a:r>
              <a:rPr lang="ru-RU" b="1" dirty="0" err="1"/>
              <a:t>особливістю</a:t>
            </a:r>
            <a:r>
              <a:rPr lang="ru-RU" b="1" dirty="0"/>
              <a:t> </a:t>
            </a:r>
            <a:r>
              <a:rPr lang="ru-RU" dirty="0"/>
              <a:t>правового режиму </a:t>
            </a:r>
            <a:r>
              <a:rPr lang="ru-RU" dirty="0" smtClean="0"/>
              <a:t>ЗЛГП </a:t>
            </a:r>
            <a:r>
              <a:rPr lang="ru-RU" dirty="0"/>
              <a:t>є </a:t>
            </a:r>
            <a:r>
              <a:rPr lang="ru-RU" dirty="0" err="1"/>
              <a:t>його</a:t>
            </a:r>
            <a:r>
              <a:rPr lang="ru-RU" dirty="0"/>
              <a:t> </a:t>
            </a:r>
            <a:r>
              <a:rPr lang="ru-RU" dirty="0" err="1"/>
              <a:t>нерозривний</a:t>
            </a:r>
            <a:r>
              <a:rPr lang="ru-RU" dirty="0"/>
              <a:t> </a:t>
            </a:r>
            <a:r>
              <a:rPr lang="ru-RU" b="1" dirty="0" err="1"/>
              <a:t>зв’язок</a:t>
            </a:r>
            <a:r>
              <a:rPr lang="ru-RU" b="1" dirty="0"/>
              <a:t> </a:t>
            </a:r>
            <a:r>
              <a:rPr lang="ru-RU" b="1" dirty="0" err="1"/>
              <a:t>із</a:t>
            </a:r>
            <a:r>
              <a:rPr lang="ru-RU" b="1" dirty="0"/>
              <a:t> </a:t>
            </a:r>
            <a:r>
              <a:rPr lang="ru-RU" b="1" dirty="0" err="1"/>
              <a:t>правовим</a:t>
            </a:r>
            <a:r>
              <a:rPr lang="ru-RU" b="1" dirty="0"/>
              <a:t> режимом </a:t>
            </a:r>
            <a:r>
              <a:rPr lang="ru-RU" b="1" dirty="0" err="1"/>
              <a:t>лісових</a:t>
            </a:r>
            <a:r>
              <a:rPr lang="ru-RU" b="1" dirty="0"/>
              <a:t> </a:t>
            </a:r>
            <a:r>
              <a:rPr lang="ru-RU" b="1" dirty="0" err="1"/>
              <a:t>ресурсів</a:t>
            </a:r>
            <a:r>
              <a:rPr lang="ru-RU" dirty="0"/>
              <a:t>, </a:t>
            </a:r>
            <a:r>
              <a:rPr lang="ru-RU" dirty="0" err="1"/>
              <a:t>що</a:t>
            </a:r>
            <a:r>
              <a:rPr lang="ru-RU" dirty="0"/>
              <a:t> </a:t>
            </a:r>
            <a:r>
              <a:rPr lang="ru-RU" dirty="0" err="1"/>
              <a:t>знаходяться</a:t>
            </a:r>
            <a:r>
              <a:rPr lang="ru-RU" dirty="0"/>
              <a:t> на </a:t>
            </a:r>
            <a:r>
              <a:rPr lang="ru-RU" dirty="0" err="1"/>
              <a:t>цих</a:t>
            </a:r>
            <a:r>
              <a:rPr lang="ru-RU" dirty="0"/>
              <a:t> землях.</a:t>
            </a:r>
          </a:p>
          <a:p>
            <a:pPr marL="82296" indent="0">
              <a:buNone/>
            </a:pPr>
            <a:endParaRPr lang="ru-RU" dirty="0" smtClean="0"/>
          </a:p>
          <a:p>
            <a:pPr marL="82296" indent="0">
              <a:buNone/>
            </a:pPr>
            <a:r>
              <a:rPr lang="ru-RU" b="1" dirty="0" err="1" smtClean="0"/>
              <a:t>Правовий</a:t>
            </a:r>
            <a:r>
              <a:rPr lang="ru-RU" b="1" dirty="0" smtClean="0"/>
              <a:t> </a:t>
            </a:r>
            <a:r>
              <a:rPr lang="ru-RU" b="1" dirty="0"/>
              <a:t>режим </a:t>
            </a:r>
            <a:r>
              <a:rPr lang="ru-RU" b="1" dirty="0" smtClean="0"/>
              <a:t>ЗЛГП </a:t>
            </a:r>
            <a:r>
              <a:rPr lang="ru-RU" b="1" dirty="0" err="1" smtClean="0"/>
              <a:t>визначається</a:t>
            </a:r>
            <a:r>
              <a:rPr lang="ru-RU" b="1" dirty="0" smtClean="0"/>
              <a:t>:</a:t>
            </a:r>
            <a:endParaRPr lang="ru-RU" b="1" dirty="0"/>
          </a:p>
          <a:p>
            <a:pPr marL="82296" indent="0">
              <a:buNone/>
            </a:pPr>
            <a:r>
              <a:rPr lang="ru-RU" dirty="0">
                <a:solidFill>
                  <a:srgbClr val="0070C0"/>
                </a:solidFill>
              </a:rPr>
              <a:t>1)</a:t>
            </a:r>
            <a:r>
              <a:rPr lang="ru-RU" dirty="0"/>
              <a:t>	гл. 11 </a:t>
            </a:r>
            <a:r>
              <a:rPr lang="ru-RU" dirty="0" smtClean="0"/>
              <a:t>Земельного кодексу </a:t>
            </a:r>
            <a:r>
              <a:rPr lang="ru-RU" dirty="0" err="1" smtClean="0"/>
              <a:t>України</a:t>
            </a:r>
            <a:r>
              <a:rPr lang="ru-RU" dirty="0" smtClean="0"/>
              <a:t>; </a:t>
            </a:r>
            <a:endParaRPr lang="ru-RU" dirty="0"/>
          </a:p>
          <a:p>
            <a:pPr marL="82296" indent="0">
              <a:buNone/>
            </a:pPr>
            <a:r>
              <a:rPr lang="ru-RU" dirty="0">
                <a:solidFill>
                  <a:srgbClr val="0070C0"/>
                </a:solidFill>
              </a:rPr>
              <a:t>2)</a:t>
            </a:r>
            <a:r>
              <a:rPr lang="ru-RU" dirty="0"/>
              <a:t>	</a:t>
            </a:r>
            <a:r>
              <a:rPr lang="ru-RU" dirty="0" err="1"/>
              <a:t>Лісовим</a:t>
            </a:r>
            <a:r>
              <a:rPr lang="ru-RU" dirty="0"/>
              <a:t> кодексом </a:t>
            </a:r>
            <a:r>
              <a:rPr lang="ru-RU" dirty="0" err="1"/>
              <a:t>України</a:t>
            </a:r>
            <a:r>
              <a:rPr lang="ru-RU" dirty="0"/>
              <a:t> </a:t>
            </a:r>
            <a:r>
              <a:rPr lang="ru-RU" dirty="0" err="1"/>
              <a:t>від</a:t>
            </a:r>
            <a:r>
              <a:rPr lang="ru-RU" dirty="0"/>
              <a:t> 21 </a:t>
            </a:r>
            <a:r>
              <a:rPr lang="ru-RU" dirty="0" err="1"/>
              <a:t>січня</a:t>
            </a:r>
            <a:r>
              <a:rPr lang="ru-RU" dirty="0"/>
              <a:t> 1994 р. (в </a:t>
            </a:r>
            <a:r>
              <a:rPr lang="ru-RU" dirty="0" err="1"/>
              <a:t>редакції</a:t>
            </a:r>
            <a:r>
              <a:rPr lang="ru-RU" dirty="0"/>
              <a:t> </a:t>
            </a:r>
            <a:r>
              <a:rPr lang="ru-RU" dirty="0" err="1"/>
              <a:t>від</a:t>
            </a:r>
            <a:r>
              <a:rPr lang="ru-RU" dirty="0"/>
              <a:t> </a:t>
            </a:r>
            <a:r>
              <a:rPr lang="ru-RU" dirty="0" smtClean="0"/>
              <a:t>08 </a:t>
            </a:r>
            <a:r>
              <a:rPr lang="ru-RU" dirty="0"/>
              <a:t>лютого 2006 р</a:t>
            </a:r>
            <a:r>
              <a:rPr lang="ru-RU" dirty="0" smtClean="0"/>
              <a:t>.).</a:t>
            </a:r>
            <a:endParaRPr lang="ru-RU" dirty="0"/>
          </a:p>
          <a:p>
            <a:pPr marL="82296" indent="0">
              <a:buNone/>
            </a:pPr>
            <a:endParaRPr lang="ru-RU" dirty="0"/>
          </a:p>
        </p:txBody>
      </p:sp>
    </p:spTree>
    <p:extLst>
      <p:ext uri="{BB962C8B-B14F-4D97-AF65-F5344CB8AC3E}">
        <p14:creationId xmlns:p14="http://schemas.microsoft.com/office/powerpoint/2010/main" val="338017666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«Ліс» як правова категорія</a:t>
            </a:r>
            <a:endParaRPr lang="uk-UA" dirty="0"/>
          </a:p>
        </p:txBody>
      </p:sp>
      <p:sp>
        <p:nvSpPr>
          <p:cNvPr id="3" name="Объект 2"/>
          <p:cNvSpPr>
            <a:spLocks noGrp="1"/>
          </p:cNvSpPr>
          <p:nvPr>
            <p:ph idx="1"/>
          </p:nvPr>
        </p:nvSpPr>
        <p:spPr>
          <a:xfrm>
            <a:off x="1187624" y="1447800"/>
            <a:ext cx="7746064" cy="4800600"/>
          </a:xfrm>
        </p:spPr>
        <p:txBody>
          <a:bodyPr>
            <a:normAutofit/>
          </a:bodyPr>
          <a:lstStyle/>
          <a:p>
            <a:pPr marL="82296" indent="0">
              <a:buNone/>
            </a:pPr>
            <a:r>
              <a:rPr lang="uk-UA" sz="2600" b="1" dirty="0" smtClean="0">
                <a:solidFill>
                  <a:srgbClr val="C00000"/>
                </a:solidFill>
              </a:rPr>
              <a:t>Ліс</a:t>
            </a:r>
            <a:r>
              <a:rPr lang="uk-UA" sz="2600" dirty="0" smtClean="0"/>
              <a:t> – тип природних комплексів (екосистема), у якому поєднуються переважно деревна та чагарникова рослинність з відповідними ґрунтами, трав'яною рослинністю, тваринним світом, мікроорганізмами та іншими природними компонентами, що взаємопов'язані у своєму розвитку, впливають один на одного і на навколишнє природне середовище.</a:t>
            </a:r>
          </a:p>
          <a:p>
            <a:pPr marL="82296" indent="0" algn="r">
              <a:buNone/>
            </a:pPr>
            <a:endParaRPr lang="ru-RU" sz="2800" dirty="0" smtClean="0">
              <a:solidFill>
                <a:srgbClr val="002060"/>
              </a:solidFill>
            </a:endParaRPr>
          </a:p>
          <a:p>
            <a:pPr marL="82296" indent="0" algn="r">
              <a:buNone/>
            </a:pPr>
            <a:r>
              <a:rPr lang="ru-RU" sz="2800" dirty="0" smtClean="0">
                <a:solidFill>
                  <a:srgbClr val="002060"/>
                </a:solidFill>
              </a:rPr>
              <a:t>(ст. 1 </a:t>
            </a:r>
            <a:r>
              <a:rPr lang="ru-RU" sz="2800" dirty="0" err="1" smtClean="0">
                <a:solidFill>
                  <a:srgbClr val="002060"/>
                </a:solidFill>
              </a:rPr>
              <a:t>ЛК</a:t>
            </a:r>
            <a:r>
              <a:rPr lang="ru-RU" sz="2800" dirty="0" smtClean="0">
                <a:solidFill>
                  <a:srgbClr val="002060"/>
                </a:solidFill>
              </a:rPr>
              <a:t> </a:t>
            </a:r>
            <a:r>
              <a:rPr lang="ru-RU" sz="2800" dirty="0" err="1" smtClean="0">
                <a:solidFill>
                  <a:srgbClr val="002060"/>
                </a:solidFill>
              </a:rPr>
              <a:t>України</a:t>
            </a:r>
            <a:r>
              <a:rPr lang="ru-RU" sz="2800" dirty="0" smtClean="0">
                <a:solidFill>
                  <a:srgbClr val="002060"/>
                </a:solidFill>
              </a:rPr>
              <a:t>)</a:t>
            </a:r>
            <a:endParaRPr lang="uk-UA" sz="2800" dirty="0">
              <a:solidFill>
                <a:srgbClr val="002060"/>
              </a:solidFill>
            </a:endParaRPr>
          </a:p>
        </p:txBody>
      </p:sp>
    </p:spTree>
    <p:extLst>
      <p:ext uri="{BB962C8B-B14F-4D97-AF65-F5344CB8AC3E}">
        <p14:creationId xmlns:p14="http://schemas.microsoft.com/office/powerpoint/2010/main" val="105136394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олнцестояние">
  <a:themeElements>
    <a:clrScheme name="Солнцестояние">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Солнцестояние">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Солнцестояние">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4235</TotalTime>
  <Words>3272</Words>
  <Application>Microsoft Office PowerPoint</Application>
  <PresentationFormat>Екран (4:3)</PresentationFormat>
  <Paragraphs>264</Paragraphs>
  <Slides>42</Slides>
  <Notes>0</Notes>
  <HiddenSlides>0</HiddenSlides>
  <MMClips>0</MMClips>
  <ScaleCrop>false</ScaleCrop>
  <HeadingPairs>
    <vt:vector size="6" baseType="variant">
      <vt:variant>
        <vt:lpstr>Використані шрифти</vt:lpstr>
      </vt:variant>
      <vt:variant>
        <vt:i4>6</vt:i4>
      </vt:variant>
      <vt:variant>
        <vt:lpstr>Тема</vt:lpstr>
      </vt:variant>
      <vt:variant>
        <vt:i4>1</vt:i4>
      </vt:variant>
      <vt:variant>
        <vt:lpstr>Заголовки слайдів</vt:lpstr>
      </vt:variant>
      <vt:variant>
        <vt:i4>42</vt:i4>
      </vt:variant>
    </vt:vector>
  </HeadingPairs>
  <TitlesOfParts>
    <vt:vector size="49" baseType="lpstr">
      <vt:lpstr>Calibri</vt:lpstr>
      <vt:lpstr>Corbel</vt:lpstr>
      <vt:lpstr>Gill Sans MT</vt:lpstr>
      <vt:lpstr>Verdana</vt:lpstr>
      <vt:lpstr>Wingdings</vt:lpstr>
      <vt:lpstr>Wingdings 2</vt:lpstr>
      <vt:lpstr>Солнцестояние</vt:lpstr>
      <vt:lpstr>ПРАВОВИЙ РЕЖИМ ЗЕМЕЛЬ для інших видів природокористування</vt:lpstr>
      <vt:lpstr>Основні питання теми</vt:lpstr>
      <vt:lpstr>Поняття земель лісогосподарського призначення </vt:lpstr>
      <vt:lpstr>Презентація PowerPoint</vt:lpstr>
      <vt:lpstr>Презентація PowerPoint</vt:lpstr>
      <vt:lpstr>Нормативні засади правового режиму ЗЛГП</vt:lpstr>
      <vt:lpstr>ЦОВВ у сфері лісового господарства </vt:lpstr>
      <vt:lpstr>Особливості правового режиму ЗЛГП</vt:lpstr>
      <vt:lpstr>«Ліс» як правова категорія</vt:lpstr>
      <vt:lpstr>Лісова ділянка  vs  Земельна лісова ділянка</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Правові форми використання ЗЛГП</vt:lpstr>
      <vt:lpstr>Право приватної власності на ЗЛГП</vt:lpstr>
      <vt:lpstr>Презентація PowerPoint</vt:lpstr>
      <vt:lpstr>Презентація PowerPoint</vt:lpstr>
      <vt:lpstr>Право приватної власності на ЗЛГП</vt:lpstr>
      <vt:lpstr>Презентація PowerPoint</vt:lpstr>
      <vt:lpstr>Презентація PowerPoint</vt:lpstr>
      <vt:lpstr>Особливості правового режиму ЗВФ</vt:lpstr>
      <vt:lpstr>Нормативні засади правового режиму ЗВФ</vt:lpstr>
      <vt:lpstr>Презентація PowerPoint</vt:lpstr>
      <vt:lpstr>Презентація PowerPoint</vt:lpstr>
      <vt:lpstr>ЦОВВ у сфері водного господарства </vt:lpstr>
      <vt:lpstr>Правові форми використання ЗВФ</vt:lpstr>
      <vt:lpstr>Право постійного користування на ЗВФ</vt:lpstr>
      <vt:lpstr>Право приватної власності на ЗВФ</vt:lpstr>
      <vt:lpstr>Право приватної власності на ЗВФ</vt:lpstr>
      <vt:lpstr>Спеціальні зони та території на ЗВФ</vt:lpstr>
      <vt:lpstr>Особливості правового режиму земель геологічного фонду (для надрокористування)   (слайд 1)</vt:lpstr>
      <vt:lpstr>Особливості правового режиму земель геологічного фонду (для надрокористування)  (слайд 2)</vt:lpstr>
      <vt:lpstr>Нормативні засади правового режиму мисливських угідь</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vector>
  </TitlesOfParts>
  <Company>Deftones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Поняття, предмет та система земельного права України</dc:title>
  <dc:creator>Customer</dc:creator>
  <cp:lastModifiedBy>vice-rector</cp:lastModifiedBy>
  <cp:revision>382</cp:revision>
  <cp:lastPrinted>2017-04-27T06:17:58Z</cp:lastPrinted>
  <dcterms:created xsi:type="dcterms:W3CDTF">2010-09-03T10:03:27Z</dcterms:created>
  <dcterms:modified xsi:type="dcterms:W3CDTF">2022-11-26T11:49:43Z</dcterms:modified>
</cp:coreProperties>
</file>