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9" r:id="rId4"/>
    <p:sldId id="257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0BB883-61AD-4EE0-BA95-844917C4327A}" type="doc">
      <dgm:prSet loTypeId="urn:microsoft.com/office/officeart/2005/8/layout/hierarchy1" loCatId="hierarchy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DF10EA3B-7CD2-4FA9-B829-E89D25638DA6}">
      <dgm:prSet phldrT="[Текст]" custT="1"/>
      <dgm:spPr/>
      <dgm:t>
        <a:bodyPr/>
        <a:lstStyle/>
        <a:p>
          <a:r>
            <a:rPr lang="uk-UA" sz="3200" dirty="0" smtClean="0">
              <a:solidFill>
                <a:schemeClr val="accent4">
                  <a:lumMod val="50000"/>
                </a:schemeClr>
              </a:solidFill>
            </a:rPr>
            <a:t>Електротравми</a:t>
          </a:r>
          <a:endParaRPr lang="ru-RU" sz="3200" dirty="0">
            <a:solidFill>
              <a:schemeClr val="accent4">
                <a:lumMod val="50000"/>
              </a:schemeClr>
            </a:solidFill>
          </a:endParaRPr>
        </a:p>
      </dgm:t>
    </dgm:pt>
    <dgm:pt modelId="{9E5624F1-E264-4C8B-877D-A17252F08E09}" type="parTrans" cxnId="{2DCB88FD-32C5-49E3-BDC9-8E8A12FA7A0A}">
      <dgm:prSet/>
      <dgm:spPr/>
      <dgm:t>
        <a:bodyPr/>
        <a:lstStyle/>
        <a:p>
          <a:endParaRPr lang="ru-RU"/>
        </a:p>
      </dgm:t>
    </dgm:pt>
    <dgm:pt modelId="{DDCF4687-206C-478D-9A7C-EEB9CD9056BC}" type="sibTrans" cxnId="{2DCB88FD-32C5-49E3-BDC9-8E8A12FA7A0A}">
      <dgm:prSet/>
      <dgm:spPr/>
      <dgm:t>
        <a:bodyPr/>
        <a:lstStyle/>
        <a:p>
          <a:endParaRPr lang="ru-RU"/>
        </a:p>
      </dgm:t>
    </dgm:pt>
    <dgm:pt modelId="{D37AD5D3-D5C5-40E1-8994-3D426758DAB7}">
      <dgm:prSet phldrT="[Текст]" custT="1"/>
      <dgm:spPr/>
      <dgm:t>
        <a:bodyPr/>
        <a:lstStyle/>
        <a:p>
          <a:r>
            <a:rPr lang="uk-UA" sz="2400" b="0" dirty="0" smtClean="0">
              <a:solidFill>
                <a:schemeClr val="accent4">
                  <a:lumMod val="50000"/>
                </a:schemeClr>
              </a:solidFill>
            </a:rPr>
            <a:t>Місцеві</a:t>
          </a:r>
        </a:p>
        <a:p>
          <a:r>
            <a:rPr lang="uk-UA" sz="2000" dirty="0" smtClean="0">
              <a:solidFill>
                <a:schemeClr val="accent4">
                  <a:lumMod val="50000"/>
                </a:schemeClr>
              </a:solidFill>
            </a:rPr>
            <a:t>(електричні опіки, механічні ушкодження)</a:t>
          </a:r>
          <a:endParaRPr lang="ru-RU" sz="2000" dirty="0">
            <a:solidFill>
              <a:schemeClr val="accent4">
                <a:lumMod val="50000"/>
              </a:schemeClr>
            </a:solidFill>
          </a:endParaRPr>
        </a:p>
      </dgm:t>
    </dgm:pt>
    <dgm:pt modelId="{0FFBF71D-17A0-48A0-8DE1-5DEB1DAEA627}" type="parTrans" cxnId="{0D3188B9-E004-443D-B9B6-FE1A1241EBEE}">
      <dgm:prSet/>
      <dgm:spPr/>
      <dgm:t>
        <a:bodyPr/>
        <a:lstStyle/>
        <a:p>
          <a:endParaRPr lang="ru-RU"/>
        </a:p>
      </dgm:t>
    </dgm:pt>
    <dgm:pt modelId="{2614E1FE-57D9-486A-97E7-450D38E24A0E}" type="sibTrans" cxnId="{0D3188B9-E004-443D-B9B6-FE1A1241EBEE}">
      <dgm:prSet/>
      <dgm:spPr/>
      <dgm:t>
        <a:bodyPr/>
        <a:lstStyle/>
        <a:p>
          <a:endParaRPr lang="ru-RU"/>
        </a:p>
      </dgm:t>
    </dgm:pt>
    <dgm:pt modelId="{A8241849-E1B3-4BD1-89CC-7CB16B77F5A6}">
      <dgm:prSet phldrT="[Текст]" custT="1"/>
      <dgm:spPr/>
      <dgm:t>
        <a:bodyPr/>
        <a:lstStyle/>
        <a:p>
          <a:r>
            <a:rPr lang="uk-UA" sz="2800" dirty="0" smtClean="0">
              <a:solidFill>
                <a:schemeClr val="accent4">
                  <a:lumMod val="50000"/>
                </a:schemeClr>
              </a:solidFill>
            </a:rPr>
            <a:t>Електричні удари</a:t>
          </a:r>
          <a:endParaRPr lang="ru-RU" sz="2800" dirty="0">
            <a:solidFill>
              <a:schemeClr val="accent4">
                <a:lumMod val="50000"/>
              </a:schemeClr>
            </a:solidFill>
          </a:endParaRPr>
        </a:p>
      </dgm:t>
    </dgm:pt>
    <dgm:pt modelId="{7E71769A-B064-4A27-B7AE-9197396D7B28}" type="parTrans" cxnId="{2BD73169-380D-4F12-862C-8B7DDCEA9354}">
      <dgm:prSet/>
      <dgm:spPr/>
      <dgm:t>
        <a:bodyPr/>
        <a:lstStyle/>
        <a:p>
          <a:endParaRPr lang="ru-RU"/>
        </a:p>
      </dgm:t>
    </dgm:pt>
    <dgm:pt modelId="{EFD6C01A-44A2-4EDA-9DB8-E43A7A82D640}" type="sibTrans" cxnId="{2BD73169-380D-4F12-862C-8B7DDCEA9354}">
      <dgm:prSet/>
      <dgm:spPr/>
      <dgm:t>
        <a:bodyPr/>
        <a:lstStyle/>
        <a:p>
          <a:endParaRPr lang="ru-RU"/>
        </a:p>
      </dgm:t>
    </dgm:pt>
    <dgm:pt modelId="{6A986D32-95DE-4470-BF4F-6E3097B7552A}" type="pres">
      <dgm:prSet presAssocID="{7A0BB883-61AD-4EE0-BA95-844917C4327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6AAE7B8-1139-49C9-9DED-4479AD4A5CE4}" type="pres">
      <dgm:prSet presAssocID="{DF10EA3B-7CD2-4FA9-B829-E89D25638DA6}" presName="hierRoot1" presStyleCnt="0"/>
      <dgm:spPr/>
    </dgm:pt>
    <dgm:pt modelId="{0A43D66F-9253-4160-815C-DDE652F9E790}" type="pres">
      <dgm:prSet presAssocID="{DF10EA3B-7CD2-4FA9-B829-E89D25638DA6}" presName="composite" presStyleCnt="0"/>
      <dgm:spPr/>
    </dgm:pt>
    <dgm:pt modelId="{885B63D0-E40C-4F52-BB26-27932858260D}" type="pres">
      <dgm:prSet presAssocID="{DF10EA3B-7CD2-4FA9-B829-E89D25638DA6}" presName="background" presStyleLbl="node0" presStyleIdx="0" presStyleCnt="1"/>
      <dgm:spPr/>
    </dgm:pt>
    <dgm:pt modelId="{303CCA6A-5499-4C3D-A532-EDCB303F8F7A}" type="pres">
      <dgm:prSet presAssocID="{DF10EA3B-7CD2-4FA9-B829-E89D25638DA6}" presName="text" presStyleLbl="fgAcc0" presStyleIdx="0" presStyleCnt="1" custScaleX="125642" custScaleY="649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BAD1141-85F5-44AC-AC85-D89FD11EF049}" type="pres">
      <dgm:prSet presAssocID="{DF10EA3B-7CD2-4FA9-B829-E89D25638DA6}" presName="hierChild2" presStyleCnt="0"/>
      <dgm:spPr/>
    </dgm:pt>
    <dgm:pt modelId="{92740DA6-2141-41FB-BF64-56AD50E49399}" type="pres">
      <dgm:prSet presAssocID="{0FFBF71D-17A0-48A0-8DE1-5DEB1DAEA627}" presName="Name10" presStyleLbl="parChTrans1D2" presStyleIdx="0" presStyleCnt="2"/>
      <dgm:spPr/>
      <dgm:t>
        <a:bodyPr/>
        <a:lstStyle/>
        <a:p>
          <a:endParaRPr lang="ru-RU"/>
        </a:p>
      </dgm:t>
    </dgm:pt>
    <dgm:pt modelId="{C3692377-9278-45F6-A177-ECBEF062BD73}" type="pres">
      <dgm:prSet presAssocID="{D37AD5D3-D5C5-40E1-8994-3D426758DAB7}" presName="hierRoot2" presStyleCnt="0"/>
      <dgm:spPr/>
    </dgm:pt>
    <dgm:pt modelId="{AAAF0A08-586F-41BA-98D4-E2440F2DC39B}" type="pres">
      <dgm:prSet presAssocID="{D37AD5D3-D5C5-40E1-8994-3D426758DAB7}" presName="composite2" presStyleCnt="0"/>
      <dgm:spPr/>
    </dgm:pt>
    <dgm:pt modelId="{87EE0C79-523E-46ED-9ECA-44ED755DD2B5}" type="pres">
      <dgm:prSet presAssocID="{D37AD5D3-D5C5-40E1-8994-3D426758DAB7}" presName="background2" presStyleLbl="node2" presStyleIdx="0" presStyleCnt="2"/>
      <dgm:spPr/>
    </dgm:pt>
    <dgm:pt modelId="{9FBF682D-F867-4408-93C7-39F628E8E5D4}" type="pres">
      <dgm:prSet presAssocID="{D37AD5D3-D5C5-40E1-8994-3D426758DAB7}" presName="text2" presStyleLbl="fgAcc2" presStyleIdx="0" presStyleCnt="2" custScaleX="86435" custScaleY="738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27346C4-E914-4135-98E6-E72945908843}" type="pres">
      <dgm:prSet presAssocID="{D37AD5D3-D5C5-40E1-8994-3D426758DAB7}" presName="hierChild3" presStyleCnt="0"/>
      <dgm:spPr/>
    </dgm:pt>
    <dgm:pt modelId="{AD27A430-0F37-4FBF-8BD7-FBF346D1E13F}" type="pres">
      <dgm:prSet presAssocID="{7E71769A-B064-4A27-B7AE-9197396D7B28}" presName="Name10" presStyleLbl="parChTrans1D2" presStyleIdx="1" presStyleCnt="2"/>
      <dgm:spPr/>
      <dgm:t>
        <a:bodyPr/>
        <a:lstStyle/>
        <a:p>
          <a:endParaRPr lang="ru-RU"/>
        </a:p>
      </dgm:t>
    </dgm:pt>
    <dgm:pt modelId="{A83FA15B-78AF-472E-BFAA-AE1C4148F2E5}" type="pres">
      <dgm:prSet presAssocID="{A8241849-E1B3-4BD1-89CC-7CB16B77F5A6}" presName="hierRoot2" presStyleCnt="0"/>
      <dgm:spPr/>
    </dgm:pt>
    <dgm:pt modelId="{337C4493-2358-4527-B709-4798DABEEE1F}" type="pres">
      <dgm:prSet presAssocID="{A8241849-E1B3-4BD1-89CC-7CB16B77F5A6}" presName="composite2" presStyleCnt="0"/>
      <dgm:spPr/>
    </dgm:pt>
    <dgm:pt modelId="{D7CBFE9A-66D3-4A25-96DF-538D48BDDACA}" type="pres">
      <dgm:prSet presAssocID="{A8241849-E1B3-4BD1-89CC-7CB16B77F5A6}" presName="background2" presStyleLbl="node2" presStyleIdx="1" presStyleCnt="2"/>
      <dgm:spPr/>
    </dgm:pt>
    <dgm:pt modelId="{5F3CA770-9817-4CAF-ACB6-2F817260F561}" type="pres">
      <dgm:prSet presAssocID="{A8241849-E1B3-4BD1-89CC-7CB16B77F5A6}" presName="text2" presStyleLbl="fgAcc2" presStyleIdx="1" presStyleCnt="2" custScaleX="85398" custScaleY="738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C26E87E-E2B9-414F-8063-1070F47D3785}" type="pres">
      <dgm:prSet presAssocID="{A8241849-E1B3-4BD1-89CC-7CB16B77F5A6}" presName="hierChild3" presStyleCnt="0"/>
      <dgm:spPr/>
    </dgm:pt>
  </dgm:ptLst>
  <dgm:cxnLst>
    <dgm:cxn modelId="{9F248A8F-1816-4E95-A8B7-32D99B060CA0}" type="presOf" srcId="{7A0BB883-61AD-4EE0-BA95-844917C4327A}" destId="{6A986D32-95DE-4470-BF4F-6E3097B7552A}" srcOrd="0" destOrd="0" presId="urn:microsoft.com/office/officeart/2005/8/layout/hierarchy1"/>
    <dgm:cxn modelId="{2DCB88FD-32C5-49E3-BDC9-8E8A12FA7A0A}" srcId="{7A0BB883-61AD-4EE0-BA95-844917C4327A}" destId="{DF10EA3B-7CD2-4FA9-B829-E89D25638DA6}" srcOrd="0" destOrd="0" parTransId="{9E5624F1-E264-4C8B-877D-A17252F08E09}" sibTransId="{DDCF4687-206C-478D-9A7C-EEB9CD9056BC}"/>
    <dgm:cxn modelId="{CB6B4C0C-F718-4482-9FC1-A816769AB3CB}" type="presOf" srcId="{D37AD5D3-D5C5-40E1-8994-3D426758DAB7}" destId="{9FBF682D-F867-4408-93C7-39F628E8E5D4}" srcOrd="0" destOrd="0" presId="urn:microsoft.com/office/officeart/2005/8/layout/hierarchy1"/>
    <dgm:cxn modelId="{14A1A34B-B9A8-4542-9D29-60DC51AB05F6}" type="presOf" srcId="{7E71769A-B064-4A27-B7AE-9197396D7B28}" destId="{AD27A430-0F37-4FBF-8BD7-FBF346D1E13F}" srcOrd="0" destOrd="0" presId="urn:microsoft.com/office/officeart/2005/8/layout/hierarchy1"/>
    <dgm:cxn modelId="{0D3188B9-E004-443D-B9B6-FE1A1241EBEE}" srcId="{DF10EA3B-7CD2-4FA9-B829-E89D25638DA6}" destId="{D37AD5D3-D5C5-40E1-8994-3D426758DAB7}" srcOrd="0" destOrd="0" parTransId="{0FFBF71D-17A0-48A0-8DE1-5DEB1DAEA627}" sibTransId="{2614E1FE-57D9-486A-97E7-450D38E24A0E}"/>
    <dgm:cxn modelId="{3A876D26-61E5-4D8B-A122-9186F217DE1E}" type="presOf" srcId="{DF10EA3B-7CD2-4FA9-B829-E89D25638DA6}" destId="{303CCA6A-5499-4C3D-A532-EDCB303F8F7A}" srcOrd="0" destOrd="0" presId="urn:microsoft.com/office/officeart/2005/8/layout/hierarchy1"/>
    <dgm:cxn modelId="{54BCD15B-4B9B-4BFB-B3E3-4FA773A7FB23}" type="presOf" srcId="{0FFBF71D-17A0-48A0-8DE1-5DEB1DAEA627}" destId="{92740DA6-2141-41FB-BF64-56AD50E49399}" srcOrd="0" destOrd="0" presId="urn:microsoft.com/office/officeart/2005/8/layout/hierarchy1"/>
    <dgm:cxn modelId="{2BD73169-380D-4F12-862C-8B7DDCEA9354}" srcId="{DF10EA3B-7CD2-4FA9-B829-E89D25638DA6}" destId="{A8241849-E1B3-4BD1-89CC-7CB16B77F5A6}" srcOrd="1" destOrd="0" parTransId="{7E71769A-B064-4A27-B7AE-9197396D7B28}" sibTransId="{EFD6C01A-44A2-4EDA-9DB8-E43A7A82D640}"/>
    <dgm:cxn modelId="{75C0D900-DE35-488B-ACE9-9A8D69BBC5ED}" type="presOf" srcId="{A8241849-E1B3-4BD1-89CC-7CB16B77F5A6}" destId="{5F3CA770-9817-4CAF-ACB6-2F817260F561}" srcOrd="0" destOrd="0" presId="urn:microsoft.com/office/officeart/2005/8/layout/hierarchy1"/>
    <dgm:cxn modelId="{DB521ABA-BA47-437D-BDA9-EF5140384A83}" type="presParOf" srcId="{6A986D32-95DE-4470-BF4F-6E3097B7552A}" destId="{06AAE7B8-1139-49C9-9DED-4479AD4A5CE4}" srcOrd="0" destOrd="0" presId="urn:microsoft.com/office/officeart/2005/8/layout/hierarchy1"/>
    <dgm:cxn modelId="{283413D9-BF74-4EB1-B82A-A597FD3BA300}" type="presParOf" srcId="{06AAE7B8-1139-49C9-9DED-4479AD4A5CE4}" destId="{0A43D66F-9253-4160-815C-DDE652F9E790}" srcOrd="0" destOrd="0" presId="urn:microsoft.com/office/officeart/2005/8/layout/hierarchy1"/>
    <dgm:cxn modelId="{666CF045-EEF0-4264-97D0-76D8EB4F1D1A}" type="presParOf" srcId="{0A43D66F-9253-4160-815C-DDE652F9E790}" destId="{885B63D0-E40C-4F52-BB26-27932858260D}" srcOrd="0" destOrd="0" presId="urn:microsoft.com/office/officeart/2005/8/layout/hierarchy1"/>
    <dgm:cxn modelId="{667F3067-7AF8-4449-9CC7-B0D035BFA4B8}" type="presParOf" srcId="{0A43D66F-9253-4160-815C-DDE652F9E790}" destId="{303CCA6A-5499-4C3D-A532-EDCB303F8F7A}" srcOrd="1" destOrd="0" presId="urn:microsoft.com/office/officeart/2005/8/layout/hierarchy1"/>
    <dgm:cxn modelId="{93AA5A57-68E3-40F4-A3BA-FAC596B5E069}" type="presParOf" srcId="{06AAE7B8-1139-49C9-9DED-4479AD4A5CE4}" destId="{DBAD1141-85F5-44AC-AC85-D89FD11EF049}" srcOrd="1" destOrd="0" presId="urn:microsoft.com/office/officeart/2005/8/layout/hierarchy1"/>
    <dgm:cxn modelId="{3133AA58-035A-4225-A49A-FF52888E443D}" type="presParOf" srcId="{DBAD1141-85F5-44AC-AC85-D89FD11EF049}" destId="{92740DA6-2141-41FB-BF64-56AD50E49399}" srcOrd="0" destOrd="0" presId="urn:microsoft.com/office/officeart/2005/8/layout/hierarchy1"/>
    <dgm:cxn modelId="{2709B4C0-3E9B-4C89-8896-2C3063A1FDE4}" type="presParOf" srcId="{DBAD1141-85F5-44AC-AC85-D89FD11EF049}" destId="{C3692377-9278-45F6-A177-ECBEF062BD73}" srcOrd="1" destOrd="0" presId="urn:microsoft.com/office/officeart/2005/8/layout/hierarchy1"/>
    <dgm:cxn modelId="{D27A54C4-363F-4ED8-99A7-25C9E9AA7BB3}" type="presParOf" srcId="{C3692377-9278-45F6-A177-ECBEF062BD73}" destId="{AAAF0A08-586F-41BA-98D4-E2440F2DC39B}" srcOrd="0" destOrd="0" presId="urn:microsoft.com/office/officeart/2005/8/layout/hierarchy1"/>
    <dgm:cxn modelId="{CB0718B7-6033-4A5B-A6A3-13C1888E7C6A}" type="presParOf" srcId="{AAAF0A08-586F-41BA-98D4-E2440F2DC39B}" destId="{87EE0C79-523E-46ED-9ECA-44ED755DD2B5}" srcOrd="0" destOrd="0" presId="urn:microsoft.com/office/officeart/2005/8/layout/hierarchy1"/>
    <dgm:cxn modelId="{732A53C8-BDC2-4BE7-A999-175C2A31B3B9}" type="presParOf" srcId="{AAAF0A08-586F-41BA-98D4-E2440F2DC39B}" destId="{9FBF682D-F867-4408-93C7-39F628E8E5D4}" srcOrd="1" destOrd="0" presId="urn:microsoft.com/office/officeart/2005/8/layout/hierarchy1"/>
    <dgm:cxn modelId="{41DC4A7D-A3F9-429E-9D35-7808970C85BD}" type="presParOf" srcId="{C3692377-9278-45F6-A177-ECBEF062BD73}" destId="{627346C4-E914-4135-98E6-E72945908843}" srcOrd="1" destOrd="0" presId="urn:microsoft.com/office/officeart/2005/8/layout/hierarchy1"/>
    <dgm:cxn modelId="{00301BA9-C6C2-4217-82A6-F55814C23DB8}" type="presParOf" srcId="{DBAD1141-85F5-44AC-AC85-D89FD11EF049}" destId="{AD27A430-0F37-4FBF-8BD7-FBF346D1E13F}" srcOrd="2" destOrd="0" presId="urn:microsoft.com/office/officeart/2005/8/layout/hierarchy1"/>
    <dgm:cxn modelId="{FF536209-BD69-46A6-B5DC-5F0A00D61C59}" type="presParOf" srcId="{DBAD1141-85F5-44AC-AC85-D89FD11EF049}" destId="{A83FA15B-78AF-472E-BFAA-AE1C4148F2E5}" srcOrd="3" destOrd="0" presId="urn:microsoft.com/office/officeart/2005/8/layout/hierarchy1"/>
    <dgm:cxn modelId="{03DA5CD5-EF9A-43E4-84CA-4A818061F952}" type="presParOf" srcId="{A83FA15B-78AF-472E-BFAA-AE1C4148F2E5}" destId="{337C4493-2358-4527-B709-4798DABEEE1F}" srcOrd="0" destOrd="0" presId="urn:microsoft.com/office/officeart/2005/8/layout/hierarchy1"/>
    <dgm:cxn modelId="{6E4B58E1-A053-461A-B61B-BFE5C972FE45}" type="presParOf" srcId="{337C4493-2358-4527-B709-4798DABEEE1F}" destId="{D7CBFE9A-66D3-4A25-96DF-538D48BDDACA}" srcOrd="0" destOrd="0" presId="urn:microsoft.com/office/officeart/2005/8/layout/hierarchy1"/>
    <dgm:cxn modelId="{9405E4D4-7ADD-4E34-BB53-A785CD62094A}" type="presParOf" srcId="{337C4493-2358-4527-B709-4798DABEEE1F}" destId="{5F3CA770-9817-4CAF-ACB6-2F817260F561}" srcOrd="1" destOrd="0" presId="urn:microsoft.com/office/officeart/2005/8/layout/hierarchy1"/>
    <dgm:cxn modelId="{D96C6B87-EEFA-471D-B17A-A90E6E96D5E9}" type="presParOf" srcId="{A83FA15B-78AF-472E-BFAA-AE1C4148F2E5}" destId="{AC26E87E-E2B9-414F-8063-1070F47D3785}" srcOrd="1" destOrd="0" presId="urn:microsoft.com/office/officeart/2005/8/layout/hierarchy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429124" y="1071546"/>
            <a:ext cx="4714876" cy="254159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429124" y="3643314"/>
            <a:ext cx="4714876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-3922147" y="-452802"/>
            <a:ext cx="12608947" cy="657896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текс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514600"/>
            <a:ext cx="6324600" cy="552450"/>
          </a:xfrm>
        </p:spPr>
        <p:txBody>
          <a:bodyPr/>
          <a:lstStyle>
            <a:lvl1pPr algn="ctr">
              <a:defRPr sz="480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124200"/>
            <a:ext cx="6324600" cy="381000"/>
          </a:xfrm>
        </p:spPr>
        <p:txBody>
          <a:bodyPr/>
          <a:lstStyle>
            <a:lvl1pPr marL="0" indent="0" algn="ctr">
              <a:defRPr>
                <a:ln>
                  <a:noFill/>
                </a:ln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89725"/>
            <a:ext cx="2133600" cy="168275"/>
          </a:xfrm>
        </p:spPr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fld id="{5B106E36-FD25-4E2D-B0AA-010F637433A0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689725"/>
            <a:ext cx="2133600" cy="168275"/>
          </a:xfrm>
        </p:spPr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57931039"/>
      </p:ext>
    </p:extLst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37917504"/>
      </p:ext>
    </p:extLst>
  </p:cSld>
  <p:clrMapOvr>
    <a:masterClrMapping/>
  </p:clrMapOvr>
  <p:transition spd="med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90600"/>
            <a:ext cx="6553200" cy="685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76400"/>
            <a:ext cx="6096000" cy="464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40070550"/>
      </p:ext>
    </p:extLst>
  </p:cSld>
  <p:clrMapOvr>
    <a:masterClrMapping/>
  </p:clrMapOvr>
  <p:transition spd="med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599" y="5157787"/>
            <a:ext cx="7504113" cy="1362075"/>
          </a:xfrm>
        </p:spPr>
        <p:txBody>
          <a:bodyPr anchor="t"/>
          <a:lstStyle>
            <a:lvl1pPr algn="l">
              <a:defRPr sz="4000" b="1" cap="all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599" y="3657600"/>
            <a:ext cx="7504113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3368663"/>
      </p:ext>
    </p:extLst>
  </p:cSld>
  <p:clrMapOvr>
    <a:masterClrMapping/>
  </p:clrMapOvr>
  <p:transition spd="med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914400"/>
            <a:ext cx="7239000" cy="914400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200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1981200"/>
            <a:ext cx="3200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94487988"/>
      </p:ext>
    </p:extLst>
  </p:cSld>
  <p:clrMapOvr>
    <a:masterClrMapping/>
  </p:clrMapOvr>
  <p:transition spd="med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68362"/>
            <a:ext cx="6400800" cy="884238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809750"/>
            <a:ext cx="3124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449512"/>
            <a:ext cx="3124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43401" y="1809750"/>
            <a:ext cx="3048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43401" y="2449512"/>
            <a:ext cx="3048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73919995"/>
      </p:ext>
    </p:extLst>
  </p:cSld>
  <p:clrMapOvr>
    <a:masterClrMapping/>
  </p:clrMapOvr>
  <p:transition spd="med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13645493"/>
      </p:ext>
    </p:extLst>
  </p:cSld>
  <p:clrMapOvr>
    <a:masterClrMapping/>
  </p:clrMapOvr>
  <p:transition spd="med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15387678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931709"/>
            <a:ext cx="2474913" cy="9732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14400"/>
            <a:ext cx="3968750" cy="5211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2133600"/>
            <a:ext cx="2474913" cy="3929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90226500"/>
      </p:ext>
    </p:extLst>
  </p:cSld>
  <p:clrMapOvr>
    <a:masterClrMapping/>
  </p:clrMapOvr>
  <p:transition spd="med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5334000"/>
            <a:ext cx="369728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1146175"/>
            <a:ext cx="369728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0" y="5900738"/>
            <a:ext cx="369728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18958910"/>
      </p:ext>
    </p:extLst>
  </p:cSld>
  <p:clrMapOvr>
    <a:masterClrMapping/>
  </p:clrMapOvr>
  <p:transition spd="med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90600"/>
            <a:ext cx="6781800" cy="457200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1524000"/>
            <a:ext cx="6096000" cy="4114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09466011"/>
      </p:ext>
    </p:extLst>
  </p:cSld>
  <p:clrMapOvr>
    <a:masterClrMapping/>
  </p:clrMapOvr>
  <p:transition spd="med"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914400"/>
            <a:ext cx="495300" cy="4876800"/>
          </a:xfrm>
        </p:spPr>
        <p:txBody>
          <a:bodyPr vert="eaVert"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990600"/>
            <a:ext cx="6134100" cy="464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02161202"/>
      </p:ext>
    </p:extLst>
  </p:cSld>
  <p:clrMapOvr>
    <a:masterClrMapping/>
  </p:clrMapOvr>
  <p:transition spd="med"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82000" cy="457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838200"/>
            <a:ext cx="41148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1148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9199940"/>
      </p:ext>
    </p:extLst>
  </p:cSld>
  <p:clrMapOvr>
    <a:masterClrMapping/>
  </p:clrMapOvr>
  <p:transition spd="med"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81000" y="381000"/>
            <a:ext cx="8382000" cy="457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838200"/>
            <a:ext cx="4114800" cy="2667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838200"/>
            <a:ext cx="4114800" cy="2667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81000" y="3657600"/>
            <a:ext cx="4114800" cy="2667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657600"/>
            <a:ext cx="4114800" cy="2667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48916628"/>
      </p:ext>
    </p:extLst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2910" y="2071678"/>
            <a:ext cx="5143536" cy="2000264"/>
          </a:xfrm>
        </p:spPr>
        <p:txBody>
          <a:bodyPr anchor="t"/>
          <a:lstStyle>
            <a:lvl1pPr algn="l">
              <a:defRPr sz="4000" b="1" cap="all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42910" y="571480"/>
            <a:ext cx="5143536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и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Заголовок и 2 именованны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Заголовок тольк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Заголовок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3" name="Picture 15" descr="C:\Users\malves\AppData\Local\Microsoft\Windows\Temporary Internet Files\Content.IE5\SGE5N6DW\MPj04387460000[1].jpg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5143499" cy="6858000"/>
          </a:xfrm>
          <a:prstGeom prst="rect">
            <a:avLst/>
          </a:prstGeom>
          <a:noFill/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0" y="1676400"/>
            <a:ext cx="541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0" y="2362200"/>
            <a:ext cx="49530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61150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 b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fld id="{5B106E36-FD25-4E2D-B0AA-010F637433A0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89725"/>
            <a:ext cx="2895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 b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89725"/>
            <a:ext cx="2133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ransition spd="med">
    <p:fade thruBlk="1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54642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546422"/>
          </a:solidFill>
          <a:latin typeface="Impac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546422"/>
          </a:solidFill>
          <a:latin typeface="Impac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546422"/>
          </a:solidFill>
          <a:latin typeface="Impac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546422"/>
          </a:solidFill>
          <a:latin typeface="Impac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200000"/>
        <a:defRPr sz="2400" b="1">
          <a:solidFill>
            <a:srgbClr val="38702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200000"/>
        <a:defRPr sz="2000" b="1">
          <a:solidFill>
            <a:srgbClr val="38702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200000"/>
        <a:defRPr b="1">
          <a:solidFill>
            <a:srgbClr val="38702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rgbClr val="38702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rgbClr val="38702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071934" y="4000504"/>
            <a:ext cx="3071834" cy="1785950"/>
          </a:xfrm>
        </p:spPr>
        <p:txBody>
          <a:bodyPr/>
          <a:lstStyle/>
          <a:p>
            <a:endParaRPr lang="ru-RU" sz="1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ctrTitle"/>
          </p:nvPr>
        </p:nvSpPr>
        <p:spPr>
          <a:xfrm>
            <a:off x="914400" y="2514600"/>
            <a:ext cx="6324600" cy="842962"/>
          </a:xfrm>
        </p:spPr>
        <p:txBody>
          <a:bodyPr/>
          <a:lstStyle/>
          <a:p>
            <a:r>
              <a:rPr lang="uk-UA" sz="3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Ураження електричним струмом</a:t>
            </a:r>
            <a:br>
              <a:rPr lang="uk-UA" sz="3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uk-UA" sz="3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Перша медична допомога при електротравмах</a:t>
            </a:r>
            <a:endParaRPr lang="ru-RU" sz="36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86182" y="1857364"/>
            <a:ext cx="42862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3) При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ураженнях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електричним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струмом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уявна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смерть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пов'язана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зупинкою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дихання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, тому в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цих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випадках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необхідно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негайно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приступити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до штучного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дихання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, яке повинно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проводитися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ритмічно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тривало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Одночасно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рекомендується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розтирати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тіло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постраждалого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винним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спиртом, а до носа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піднести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вату,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змочену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нашатирним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спиртом.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7892" name="Picture 4" descr="https://encrypted-tbn3.gstatic.com/images?q=tbn:ANd9GcTee8AiLSKNWfQTZzG1daWC4uG5VAwnWUE-Lw8eXebBvaEMnaTvE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4857760"/>
            <a:ext cx="3643338" cy="1647138"/>
          </a:xfrm>
          <a:prstGeom prst="rect">
            <a:avLst/>
          </a:prstGeom>
          <a:noFill/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0" y="2500306"/>
            <a:ext cx="3357586" cy="2500330"/>
          </a:xfrm>
          <a:prstGeom prst="wedgeRoundRectCallout">
            <a:avLst>
              <a:gd name="adj1" fmla="val 63593"/>
              <a:gd name="adj2" fmla="val 5083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844" y="2571744"/>
            <a:ext cx="31432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</a:rPr>
              <a:t>Зупинка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</a:rPr>
              <a:t>дихання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</a:rPr>
              <a:t>може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</a:rPr>
              <a:t>відбутися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 через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</a:rPr>
              <a:t>кілька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 годин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</a:rPr>
              <a:t>після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</a:rPr>
              <a:t>електротравми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, особливо у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</a:rPr>
              <a:t>осіб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</a:rPr>
              <a:t>виведених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</a:rPr>
              <a:t>зі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 стану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</a:rPr>
              <a:t>уявної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</a:rPr>
              <a:t>смерті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. У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</a:rPr>
              <a:t>зв'язку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</a:rPr>
              <a:t>з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</a:rPr>
              <a:t>цим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</a:rPr>
              <a:t>кожен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</a:rPr>
              <a:t>потерпілий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</a:rPr>
              <a:t>після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</a:rPr>
              <a:t>важкої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</a:rPr>
              <a:t>електротравми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</a:rPr>
              <a:t>протягом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</a:rPr>
              <a:t>однієї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</a:rPr>
              <a:t>доби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 повинен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</a:rPr>
              <a:t>знаходитися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</a:rPr>
              <a:t>під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</a:rPr>
              <a:t>медичним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</a:rPr>
              <a:t>спостереженням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00496" y="1928802"/>
            <a:ext cx="42148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4)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Знайдіть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тілі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хворого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місця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, де входив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виходив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струм (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це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точки темного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кольору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),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охолодіть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їх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вологою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серветкою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або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водою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перебінтуйте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8914" name="Picture 2" descr="https://encrypted-tbn2.gstatic.com/images?q=tbn:ANd9GcSGcSz0PiAC5aITbmURzujxOX0WzSXlQfJotUJXK7JYpb96itF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5" y="4143380"/>
            <a:ext cx="3111503" cy="2000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00496" y="1857364"/>
            <a:ext cx="40719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6)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Можна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дати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хворому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заспокійливі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серцеві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засоби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(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корвалол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краплі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Зеленіна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т.п.),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болезаспокійливі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(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анальгін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седальгін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).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9938" name="Picture 2" descr="https://encrypted-tbn1.gstatic.com/images?q=tbn:ANd9GcSjQct0iFbTmyF8-XjCRv68fIE8IK6jC3veeXN3thVEijvIubf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3429000"/>
            <a:ext cx="1643074" cy="1643074"/>
          </a:xfrm>
          <a:prstGeom prst="rect">
            <a:avLst/>
          </a:prstGeom>
          <a:noFill/>
        </p:spPr>
      </p:pic>
      <p:sp>
        <p:nvSpPr>
          <p:cNvPr id="39940" name="AutoShape 4" descr="data:image/jpeg;base64,/9j/4AAQSkZJRgABAQAAAQABAAD/2wCEAAkGBhMSEBQUEhQWFRUWFhcWGBYVGBgYGBkaGhcYGBgXGBgXHyYeGBokGhcVHy8gIycpLC0sFR4xNTAqNSYtLCkBCQoKDgwOGg8PGiwkHCQpLCwsLDApKS0sLCosLCwtLCksLSovLSwpLiwsKS8sLCosLDUqLSksKiwsLCksKSwpLP/AABEIAOEA4QMBIgACEQEDEQH/xAAcAAEAAgMBAQEAAAAAAAAAAAAABQYDBAcCCAH/xABNEAACAQIEAgYFBwkGBAUFAAABAgMAEQQSITEFQQYTIlFhcQcygZGxFCMzQlKhwRVDYnJzgpKy0SQ0U8LS8DV0g+FEVGOi8RYXJbPD/8QAGwEBAAMBAQEBAAAAAAAAAAAAAAECAwQFBgf/xAA3EQACAQIDAwoFAwQDAAAAAAAAAQIDEQQhMRJB8AUTIlFhcYGRodEUMkJSsWLB4QYjsvEzU6L/2gAMAwEAAhEDEQA/AO40pSgFKUoBSlKAUpSgFKUoBSlKAUpXiaZUUsxCqNSWIAHmTtQHulVXFdP42Yx4KN8ZIP8ACFox+tKdAPEXFeYeC8QxDBsVifk67iHCaH96U3J8hcVXa6js+ElFXqtRXbr5LPzy7S2UqLh4Aq/nsQ3i0zn8ay/knulmH/UJ+N6nMwcYbpehv0rQPDWA0nm98f4pWq8M4vZpza2xw2uoBtdOVydbbUI2I/cvX2JmlRbRTACzzNfww+mvPRfuvtXjPOP8Q3NtUh0sL30caHb2UI2V9y9fYl6VBYrjZhTPM/VrcC8kRA18Q9tPOqZxf0vmOTLAEnXmxR4hf9G7EkeJAqHJLU6qGCq4j/jV+3RebyOoUrnnRn0qnE4mOB4QpkNgyMSAbE6hgO6uh0UlLQyxGFq4aSjVVnqKUpVjnFKUoBSlKAUpSgFKV4kmC7mgPdK1TxFO+n5SSo2kTZm1StUcQTvrOkwOxpdCx7pSlSQK+eum/G5pcfiUkdmSOZ0RSTlUKSBZQbbDevoWvmzpV/xHGf8AMS/zmsquh9B/T8VLEO/UbPDOmmMw6BIZiiDZbAgX/WBqSj9KXEB+eB80j/01oYHoZNLoLBrXKBXdlB2z5FIT21oPwGfrAixtIWF16oFww7xl5Vj0kfRxnyZiKjinCUlrp49/aWRPS1jx9ZD5ov4Cs6emHGjcRHzU/gRUfgvRhxCSx6kIDzkdV+4Et91S0PoXxZ9aWBfIuf8AKKstvtMai5JjlLY8P4PSemfE84oT+64/z14X0tSc4u7aWYbf9SttfQlLzxMf8Df1ofQlLyxKfwN/Wp/uHK3yM+r/ANGD/wC7TafNPp/6z22A2IN/b3mtTHelvFkfNEJpYXAc+dyo7XnpqdK3H9CuI5TwnzDj8DWljfQ9jEUnrICAL6M/4pTpkbHJCzi1ftv+5A4TCY3iUl1Es783Y9lb8sx7KDwq+cB9DI0bFy3/APTi28i519wHnVl6H4WHAYRYjIvZuzHZmLE65Rc7Cw30WrNhsQJEV19VhceR2q8aa3njYnlmrNunRezFaW1t+3hYrGO6KYaCTBtBEsZTEAXUakMjghmOra5Tr3VbKjOOfmP+Yj/zVJ1olY8yc3KMbvr9xSlKkxFKUoBSlKAUpSgFV/isxzt7asFVfjB7b/vfhVJ6F46mliJ7Btfs1+NiNZPAD8K1sZtJ+5X5KNZtfqr+FYmhuifXf6l6lMHN8B8KgV9b/pVK4I6fur8KsiGWSA9kVkrDhPUFZq2RiDXz1xGw41Nm2+WN/wDs/rX0Ka550O6KK3Esbi5VvlxMqxAjS4Y5pPPkPae6qzV7HqcnYiFDnJT+1rxZHxtI2EaITJh1zoGkaTJdspedjY3dmZ1ULyWPkCLznQHhqwGRYsQuIjKZiUFlVgQANzqdTyqZ4v0JwuIfPIna71NqkuGcKiw6ZIlCr8fOrnzdLDSjUUnu0d3+NCi4PpVi1EXWOWCSR52yqTKk0RlRRpuqq40trlqewXTfrCiCL5x8pAzjJlaDr75yB2sulrb87a1ZjEDa4GhuNOY2NYG4ZCVymKMrfNlKLbN9q1rX8aGsaNWOkyqYnpXP1wCmJFD4lSjgk2hjzKXbN2c24sLAMD2qkYOnELJmKupCwEqco+msAAzECysbMTYCpnEcKhkZWeJGZdiygkeRIrBJ0ew7PnMS5r5swuCTnElzbftgHWhKhVTdpGjh+nGFdkUMwZzGFBQi5k9X2A2BOwuO8VsycTjngd4mzKC6k2I1W4O/v8QRWTGdHoJWzunbzBswJBuuS1iDp6iaeFYG4PFh4pRECoftEXJFwgXS+2ij3UNIc6n0rWIRsTAjAuryyFQFiHqm4HvvZdNeWlWePGBIFeVeqFhdeS3NgNPZUDB1xJXDxqrlFvOw0tc9kHwuTbXy51YYMOGiQOVksBdtwSOfvoaRSWaNLik4dcM67NNEw8iCRUvWvisOrGO49Vww8CAbHStihptXVhSlKFRSlKAUpSgFKUoBVY4rES7+34j+lWeqX6QOK4eCCT+0rFOEJRLqzM247BBPw3qk1kXhqYMThSQ401Itr3V+PhSTJqO0ABr3WrkMXTTGv/4g2/UX+lZG6S44f+Jb+Af6a5XUjF2Z0qlJq6OurhjmG30eXfnUngoD4bAb91cRfpRjV2xLX8UH+mrh6NOmHWyOuMxeUjLkDBUVtdRmIt3e+rQmpaFZ03HU69hBZBes1eUIsLbcq9V1nKKo0nAYjLO4hxEkjzSfQzyRga3JY9YqL+NXmquQ5MyiEzRtLIHVJOrkGoKlSSoI0N+0DtbnUqTWhWbai7ECuLwnVxukvEgZJDCEXESMwkW11IdyOY2vvUhjYUggWeXHcQhVmyhZCjMDroVMZP1SfKoc9F8UsGGVoWtHinkyxMnWJEctruCMz3Da3vtr3WFuDnFWjdJliTDyBTiNXMspZcxNzcoqmxv+cFX5yXWcMK1Z3TWdlbLeYsezwCMtxWYCUXjzQQyZgADpkivsw99esNNiGYKnE4mYp1oV8KAcl7ZjZ10vVbJn6vh3WrNE2Hkmjd+qZioGTIwBU3GWw2N8pqQkEknES0U2+B1leL1wHIIydnKT91tqc4+zyQWLk3p1Zb813/sTGHx2MbJ1eMwEucEoOrcFgtwxXLMb2sb2HKsq43iN7XwDnNlsJJlObmuza+FUfgJlzcM6kXkMeJCk7LmkkXO3eFBzW52tzrxgkZRCFId14qwUyH1mAjsWIBOp3IFNvsXkVWOdk3Hiy9zoI4jxEb4XDv8AqYph/NDWrxDjONyHPgDax1XERHl+kFqAwOPkjPFSQBM8sUarHdu2+dexoC1gS231a2uh2KKpi8K2f5pi8fWgq/VuNLq2o2B/fqNpfavX3N4YpSko21v6X9jceJurV55+qjyLmjQklmF8wW9tLm22o3G1WFMMHwqLAxRSq5SScwXQ7g728edV9cTEsmkTzTlEAQ+pa5Knw1G9tyNtTU8mNligLzhS99ETuNgFudyNSd6odS0NrD4bq0jXMWIOrNuSQxJPtNbdaMeMukTSKYyzWCncEhsoPja1b1AKUpQkUpSgFKUoBSlKAVyb0vdBocjYuPMJXcBgX7J7J7QB59kaeNdYJrknpK6VLiXWCI3RDct3na48B99658RU5uDe82oQ2523HKsL0embZre0Vvv0YlUC8h+7TWrDw/D2sKmhglYa/Ej4Gvm63KdRS3W7j26eFhbf5lDxXRScH6S/tFS3QToSMTi1jnY5O1mysAdATYaczU9xBK/Oj2K+T4hJR9U3t56H7r1theUKkmlK1u4zrYWKTtfzO0cPwKQxJFGLIihVBJJsPE71sVrYDHpNGHQ3B948D41s19KndZHhtW1FUHF2fFM0c8CtFLLmjeRQWvJE2QjcAiNh7txer9VMxGHiEkhbBpiM+IdWJjVyg1OduwxI0t5key8Um7FJwU1Znp+G4h5HKyB0mkhdgkpGQJOMyCzagwGxy2vk211yYTCY1OoJzkRsyOmcNmWRpe2SSc2QdQRrfRqh8uBZcz8KVbjS0aqS2cLYdldLHNfTQGv1U4UIpJOomjEZCkCSSMkkuOxaUA26tz7K25nv8l7mXw6vdN8Zlj6KHF9oYq+kOHy3t62VxJdvrPcKT3XA5XNhqiQxYEyiKPEY2N2do1tiMQVJU2NizMtr17hMBtk4njFva2cgjUXW5lh0uLkXOoBtVea4sawhsRte5dsgvewvWA8MiuD1UejZx2F0b7Q00bQa76VUoMSzEiPi50AN5I8MQQUMlwQq37AZvJSa3o0xlrpxDDPZsvagHrfZJSYa+FQ6dt/59izimTi8IhDmQRIHLZywUXLAMoYnmbMwv+ka1OJcKiDvOEAlMZQuCdVtsRex2HLlWmPynyfBP+7MnwZqwcQxXEhGc2HwrCx1SeQcu5oqrsdq8yuxHqESzMCsVolyAtOQO/YeQufxHOZ4Vj42jIVy4jAVpDoDZblrnlzv8arTYVCiNipTlyoDBGWs8mp0F7gXvbwGpFWDD4XrsOFy9SCwIUKLhVII0I30HKqErQkXa+QjUX5fqmstYTGFyAbA2HkFNZqAUpShIpSlAKUpQClK1eKcQWCGSV/VRSx8bbD2mw9tAU30ldKTGow0R7bi7kclOy+3c+HnXNUgA8Sd69z49ppXlc3Z2JPt7vDl7K/Yxc181j6znO249vDU1CJIcMgBOtS9qjuHLrUmVr52s7yPSjoamOhBWolGsamsaOzUHMtbUHkUmWnox0gOHkGp6ttGHd4jxG9dSRwQCNQdQa4LDPaunejzjfWwmJj2o9v1T/Q6e0V9ZydXco7EtTxcZSSe0i21VmmmUydSD9O+cqodgLNlsrEAgvlB12PLcWmqs+GkdpOrbLbEPcdY0Wa4YDtqCdGKta1javVPMqfK7Hr8s4xCM0JcFlJyxt2Uzyh9mOZgqxEfrnStPE9KJbN1mGEoUyWOR1FwiZdHBsLyOpO9gdBqK2TgMdGyv1rSLndnRLXy5rqAXIvddLCwFhpzrzgMTjyyrIJQLi5yQtqyxaaEDqwev1HaFlv3Ece1NZdJeFzyvSSNbgYeMMhsigqGFnZbMMvzZyoXAF+yL6WrXTH4KViRg85ASMgBMovJ1SgAkKT2kB7lcDlYbEnFMfGQDF1t43Y/NN6w66wuptskWm56zTwm+Dt1seaSNQQ7AHIUzBXurhX7S3IDWPMX7qnaa3l4SnJ22vQrefhclwYiASoPrAZrZAos1s1iQQN7G97G36uE4dLHYGXKziU/SNbICASbNlXtka2+6rZ+TIrFRGoBtcAAA2YsNu5iT5k1qDozhxYBWFgRpJINDbs+tqug7Owq3OS6zX+8t69StpwHh+YWmGQxto2tyMoD5m7NlWKULp9eSx0sNjDdH8i9dHiSykykqgHVsG5b6EFRrvpbSpeXojARlGdVtlyhjlsM+XQ39UyOQNhfuAAzSYIRYfqwSQoaxOW+tz9UAc+6pdWTVmy8HUv0rGLg3D0NpCoLWFiQDltcXXuOu9TNR3Bfox5VI1mXWhjl3X9b/KayVjl3X9b8DWSgFKUoSKUpQClKUAqhel/i3V4WOIGxlfXyTW38RX3Vfa416bpc+KhjOyxZvazN+CiqT+UvTTclYqeFmFtxUlhmHfVLfhtvVcivz5PKNpPjXiVsHGpmpeh68J1I/T6nSeHnWpVEBvXIVlxI2kH31k/K2MGzj3mvOnyRKTupo6FiHbOLOo431TUNKwtrVFkxmKbeQD314CTneT41enyW4rOaIlXk9IP0Lk0oHMVM9A+NiLHRDNo56s68m0H35T7K5p8jY7yGpLhC9VKjqTdWBv5G/wCFethqEaTvtX8DjrSnKLTjbxPqOqfjsNh3L/KXyoMRIefa7EgIJAuoCljfll3FW5GuAe8XqBwvDUmadZASOslGhI9ZWjbb9Fmr1jx6kdqNiMw/DYg6k4uKQCVriTskO7KXyZXFmJjcDf12GuoOzDwORWQLifmwAGVZHBZj14vmvcesgAB1KH7Irfl6IwEELmQnrAzLbMyyEl0YsDobm1rEciK1T0IjDZkc3JuesVZBr1nI2FwJLKeWXY3Nxyc1JfT6mKDhmNVrdYzArCuYSXy26vrm7e5Npbdk+sNth+w4jiSjKY1YjKc7FAPo1zKctye3mN7crag6G6HOL5ZRq7PcqRkLFDdLNoUyEIDoA7DXnibgWLjzWlziR1sOtkj6pbqxVDqSDlEYO40+01CNma3S8zPBxLHFlUoASQGJiYqguLEEOM+Zbk2IykWNSHAuKSzFxImXLlOistiSwMZzesyhVJYaHOPbASHHQxGSSVY9F7UrqUB6krY3YDMZcpHncki4rG3H8Y2fqpYXILZVV4WYgGYgmx7hFpbYbgk2mz1LRnKObUvIvVafFfo28j8DWvwPj8eJEmUgNHI8bLmUnsuVDWGoDWuL/fvWxxT6M+R+FGmsmdpi4L9GPKv3inGkgsDdna+WNdWa3cO7xqLjxkoVI4lAzKS0rHsxgEi50sTtYfda9aqRgiTI1u1eXEOd76EJbYHIOyCDa3fUELQm+HNOVDTgKzPcIPqrltYnmb3PtqTqLwPEGmIIUiMEBWYEFzY3YA7L3VKUApSlCRSlKAUpSgFcQ9LTE8SbwijHxP412+uUekGdVxz3NiUQj+GqTjtKxpTnsSucwynuNOrPcfcavfCOvJ1ZQLaEWOth+Ps1PhU9w2THBRdYSe+58e4jw+/bc4PC3+o7VjLfT6nJGhbuPuNYmhb7J9xrvMM/ELepBf8AWbv0591/u8bZ5MRxAO2WOErcWJJ+wt9mvbNm138DpcsH+ot8f+n1/g+fyrdx9xryxbuPuNfQBxPEecUA8c5I8t7/AHVq4uXHfZhOve17WGtibb30vyHfpPwiW8h45vd6nBDK3cfcakMDckCx37jXTOIzYyzXWO9tMpJ1ut9ztbN91V7FSYm5uqe82Hhvc/8AerqglvMZYhy3Hb+GNeCI98afyitPgv0k/wC1f41s8F/u0N9+qj/kFa3BfpJ/2r/GtjjJalK08diXT1Qtrbtfv1NxtbQ+NCG7G5XLOn3SV58QcFZoVR4zmKlnds2jKBsl7EG/xsLsvSUq1pYmC9rtx3cWXQu6WDot+diPG2taPGOiqzs8+HZQ06BWcG9xayup1G3d3Ct6EoxleREJxloUvEvN1eKw0+KDMtyOslysCQCQb6aMdlvzrQwXBkkWXICjIDG0iN1iuX1Op3vZgNdjVgX0fRXkkbExT5WVVVmyXZbZkkdWJViFI0vbc32rfjGFwvVJEzYUtnjmWUi9jFIyynPdJMrqtnW41y87V0yrxguj7EVKqhqUXhOGiM8TQqUZHDOksqqoAI1VzlPZYeqddedWKD0jzI+ITFqXW7BMgBKkAWW4AUqV7WbwPfW3hOg0mPm+U4m0aNbRNC6qqqpVCPmgQubUk9q1hvUhi/RvDHh50SVyJACM4VgmW50sBvpr+iKSrUprpceJaE1NXJp8fFHh7Sa5rBUHrMb6AAa2uN618TKzEdegeQnNFhl1CjSxkOxNwT/2vWtgMLlSKTD5e2n00lyIowosRci11J3raweEaVisN1j9WTEt9LLY6qh3AuN/9nzwtCZwUUqonXMrOXJ7Isqgg2VfAd5qQrWzL2VBvlYKdbkdk7+NrH21s0ApSlCRSlKAUpSgFcX9KItxCS+YBo4h2BcnTbw57/artFch9JTMuPJDsAVjFlEZ1On1hcnXYd1CsldEbwvFGFUXq3ZbXvuQLnQ20vt7/CrRhOOEFfmZCtiScpzCxt6tviQfCqfhMawTP18gGbLokBO5uSLaAWJ1qew2PcPlOKlW0ohLZMLYE/WIIuF8SKW7fyUckvqLXBx5W7PVzpcaN1fepIIsT3e8isHysoVbrp3BvoIzzuvazNpY6jyG9QuG6REqD8rxAuUAHU4W5zqzX9XYAa+Y762vy83VPIMZiCEWJjlhwhPzqs9tF3VVYt3ZTvV42W/jyIVeG+RvflCRSfnZmyWJvAlnFwLXB5330+FauPkkQEnEShc1gDCrHmfO3ZPd5VLvw+b/AM/Jy/N4bnt+b53HvqPnwctrjHuR3hMN5ckqbrs48De5Wsfin0+dlN+fUqANed9tjpvrULPK1yM7ntAaxgd9/h8Ks+O4dN/5qQ/9OH8EqvYzBSf47n9yP/TVbrj/AEWOz8F/u0P7KP8AkFa3BfpJ/wBq/wAa2OCC2Fgub/NR69/YGula/BfXn/av8aqUJavxluLHauY9Iel+OjkeOOLqSC17t1pBYg5kJspBW9gQQM57rDoWF4oj4cTK2Zcha530GoYDZgQQR31rOk4JN7w8iPMbKxBzDNl6wjcLmawU76k2vuLkjW1UnpXxmbCMqYZ2gjmMj3yhl7LadWWJIZgQzX5sLa3q6YDpTDiHyKpMi+sCNAwXMQrH1rEW0868/JQ4KPEsuZWAAsOrBGVhmY9m4J219m1aclGV2rnLFxupRzOPR8IlxGaSNOuLObnTrGYm7MI1NyBnAJAIF+XKzPHjcBEsk4RsgPVROWcXVclyBe1lfSxG3lV54dBDicOIcQEMqFkcdkOHQ5TIttVY2DZh9oVGzcTsJYcRIUmjhaBZMrEszklJRkBNyqxNp9a4G1dE8U5ZNZFp1lbPR/7syL4Z6U5AoE8IlNgC0JAObtGxR7W0y8+/yFh/+q4cTw98RGR2Y2LpcFkbKTlb27HnVPwEnDJJVR06hQpMmcyZmlcAFQ+pjRO1uRckaaVudJuBYfh3D5uoYt8qeJQWIY5QAbBgNVsrH96q1HSkuirMfEU5QlKL0LV0WwqycPgRtjFDfxsqm33Vmm4g8jdVhAAo0aW3YSxGijZjY8u41F8Awc02Fw6B8kPURZivrNddQDy/+NxcVasNhkiQIgCqNAB/vU1zGsPlXcauD4asKqq6kvdmO7NY3JqQqOw/FopmIjYNkcAkbXs2x57HWpGhMWnmhSlKFhSlKAUpSgFci9JKM2PYBGZckezooPPnqPMWrrtch9JDp+UWzlh83Htbubl79dqDUi+H4N8pX5O7KVdbGWLQP61vHzvU3w/hkgKn5NK1pFlsZ8PYsotc6XItyvUNgVgJZQZM2U3FhsLMbC1ibACp7CDCANmaS5tm1B1GbUW0vck6Vaz6vyZuP6fUz4bo+VXKMFLe6G/ymDNaMEAeXaN/G1bcfBW54B2GREytiMOV7CGNWt9rKW1/SNeVweCy5s8wG2hbS4vYEi4Fhtf33rPLHhbjM8/q5b5uQzEEkD9I2J00HdU5/b+fcz5pfYuPAxNwuQAXwk2ixC5xMH5oWjY/pC17+/lbQxPCGK5fkclrZf7xBtobacrgH2nvqZaLCq1wZEzZlsuzKyBjdbFbASAgHmNb2tTEdHowuUPIALmysADcAG9hY7feaq3bd+fctsL7UQ3EuKxqSpzAjQjKx18wLH2VXcZxSM8z/C39Kz8e4wyzSLkBysRfNDr79ffUE/FCzWKAX09aP/Lr7qtzeVzpO9cFa+GhPfFH/IK1uC/ST/tX+NZ+A/3SD9jH/Ita/B2Aeck2HWvqfOqFDV6WcMJRpo4+skVCMg3YalbDmVJJtzBYb2qt+jvizyy4iCZciyLnVCCP0HAvqRbL46V0WucekTpkY8VFho1STJaSUNY7ghU2zRtYhwykEXWtYRnU6KMZ05ympKWS3bmR54bLw+WaWR2AidAjKAc4lzKXsTuEUi32iO7Wzxsk/VyQSSMAQ0hjkZbgAnISD3nbxO1QnEeKLicOFlzhLrq5u6qGDOucfSrlW4JAcFQSGF2FumijhRUw6Wsgy5PVC3Op17W5Pee/W9UkmnZnFTo7EnH6de2+Zr9SUlcIrMshhnS5JIYdl9WudURB+8RtWxwWcSYnFycgYYxfkFjzke+U1iysMRhvnCyPHKo0ytcBGGbkdFcbDc1U+L45i7YSMm2Ixb5yNzGnVxZb9xyPf9S3M1UvOoqefb+V/Jv4vo9h8ORNiGiAeaYOj69ZG0jFGQC56xQVa662JFU3pbPAwRcLJJ1CMSscl/WY9vq7i+UALodix79dw4STE9Zi8TcLa6xjSST7EUa7rGLgFrbXtc3IqeMZi/bFjoLWtYcgByFSeVWqrRRsn58Pq8TsXAeOLBhsGjC/WRRi4I0+bJXTmTkb3UkxD8RCiMZI1Nyx3F1bKy8iQNLcs3dUVwOIPJgkKZr4eIg8kAjbO/nqFH7QnlVmkx6qOpwoAy6O+yRgaE3O7aG2+1QevFuStJ5dW/REhBgI4VVY1CjPc25mxuT41vVEcIZepTJmKiQgM277ln8ixNS9Drha2QpSlC4pSlAKUpQCuSekSW3ET2ip6uPYX79N9663XJ/SF/xBu2U+bTlfkfvqUSiM4fj7fnyNf8Mn8fEVYsPjAERvlLAA2Nozqb3N7ag2I/DWoXhz2IviQBcaZRry39h93hViwmIAAvib9pNwbDcgG3fbw5DuFW44yJMzY6zL/aZBfQXS+hG5IO1xuLb+dbr4zQMJnF4s2fLcaKt2yZv0GJFvrbi+vlJrMb42wIuFyqLLy18P6+VZ8Ld9FxOdvWGjAWFwRYEXHaXn+BFuOMiDa4bNmjvnMmp1IynluPh4VjxVbUMBRbFix01PgoHxBPtrUxZrF6knK+kn95l+h9c7x4gn2lTlJ8qhU9dfo9/qpMD7Mxtfzqa6R9Z8plss1s5sVbs+wZtvZUIBJmF1l3+s1x7QGuRXV9IPoTgJ/skH7GPv+wvfrUUeHGdMVGCqlpTq6CQCzg3ytoTpoeRsdbVKcA/umH/YxfyLWvwg9rEftH+Nc6dncqR+H6NzwLOYJI0L9TlNmI7DXbMWzGxTsWudNdCahJcTE8gXHzYeUBGGaIBnD5gVZWjTMvZJXLcjsajXWR4kI8THklzFd+yzL8DY+0GqvxLoZPEgkwxaWM3GUC7ry1XUMPED2VMMRtd5ljefw62oxuuv+DFxbBPLIiYSWNhYal1iJIOZbrJla9wCNGsdiLkVdOHYjqxkZTG6mMWsTlRvWj03CEPYjTKU3rna4vEjsyQM4GhDRsDl5qTbUW79t6m+jvSYI+UZnA0RGNytwexr3sAvdqDpc0ldu7PHpYhOo5PV8cZl1xeGVJMG6szXmIuWYg5oJhopJC622FV78hddAcUkwgljfGdth2QGnk1J+qQC9iPteFTnGMSqRYaQuCvXpICB9Uq5NhuRZvvrl/SLpTPMiwsQsYu5VRlDFmLi9uQBAA8L6nWqm+Kq06d9pdy7cvY0vk6NmPWoxGrErMTa4GYnIeZG/eK8u4AA62Nh9k9YR7A0fZ8xat/g+GyYeUsNZoZMvgkal7/vOgt+zPeKrrbjzFSeP8uy7a952jh0V+HwZXVF6tM7tbSPILi+h10Glr35VnRklZbjJFI4yR7GYnVne2pUD2G3lXjo9wpZsJhC+qpEhy8mORLX8NDp41kucMQ8i9biptFUAdnT1b8hYC5Hd3XNQfSKLdsssiwTi2T9YfA1mqCkx75YQWBYTRq7J6pJzZlGndb31O0OhPNoUpShYUpSgFKUoBXJvSDMBxFu1l+bj+rmrrNcm6eufyhILuOzHqgv9XX27fdUolGlgHAVjnXRdPmhpYgX1XyBPKp2DE2CkzJZrkf2bfdffe/dv41FYFHYEF5gDYWyDYkKeem/u22qdweJfOO1iSQdiii+p0N9gf6VdccWJM0GLQ3vKhsuo+TgagAAm4NgDl5chpW7DiSwQpKtwr3YQWuLn+Ha2l7+NYetZlUBsUNdSEzZr21PaOm3la9xvXuXENYkSYkAE2IQG97KFBJubFSeXrGp44yIPLY+XNbrgLlgoaMEmwF75dtx99a0HEySVd8/ayhsqoOfjzt56e7ejx5QuWXEMOyNUJsdfV1Ont7q8HHZyRkddL9oWvf27+FUl3EnP+kHDlM8jEi5Yn6Nz94NjUKMAoYG43+wy/eTp51vdI5B8pl7Ex7Z1CQEewsha3mTUTE4zrZZRqNSkNh55UB91bWdtQfQnAh/ZYLf4MfO/wBQc+dQmA6Q4ZZcSjTxq4lkGVmCm9zp2rXqb4Eb4WD9jH/ItcK6SH/8jjP+Yk/mNc5x4mu6CUkr5lrj4r41eOjnGYlwqmSWNNW9Z1X6x7zXE141WOafOc3fXFh09rPqPqP6ji8FhVUt9SXo/Y6B044rPLiY2wuIw7Qxqx0zMbk2ZTlJFzZTmuCMota5vBYjisk0eseaaNlZZxmzWG6Fvr6i4La6Eb2vWVYg3Gh7xWRsS5IJZiRsSST99dx+b1cY6ruywRYlpMQjFiwyLYE3C66qo+qB3CtDD4MO+eT6NEjLa2zExghAeRNiSeSqx5WMjwotKY3AGY3WwAF2Km3tJT761sZMvZRSMiAC/JmACtJ4glNP0Ih3mgaTW0+s9wYpnklZtPm5gBsAFgawA5C2luVrcqrrcvMVN4Z+zKx5ROT5v2P/AO4HsqEbl5ihlJ3aO28FxLpw2AxLmcxRKo8Sg1/37dKwNMyoyBySCxmmsWy65zFGfruQSLj7raa3BMbLJhocPD2LQxdZMfqgovZUDdzcC2m+leoo/owY9ASsEJsLgqAJJL+ROu/LQawfWQ+VdxKdQEhw6quUDEp5kXIVjfUkqF7qsdVjizdU+DjZrvLig55erGc3sBye+rPQiLvKQpSlDQUpSgFKUoBXIPSNjkg4k3XO8YkjjZGAJWw0J7Ot7qeVdfqudNegsHEogkt0dLmOVLZlvuNfWU2Fx4cqEo5rwrjeG0Jx0O3OQqb99mOnLT9Ad5q14TiOGIBTFwmxzAddcXDOw+toO0oPgtc5456COIxEmBosSvKxCP7Vk7P/ALqp/EOgXEofpMDN5rGzj3x3FLsk+jOG4qJCScSjDt2Be+5SxNzv2W/j0qS/K8P+Kn8Qr5HngljNnikQ9xDL8RWt8pPew/eNQ7sjI+vJeKQ/4qfxCojHcbw43miHnIo+Jr5aE5PefvqQwXBcTL9FhppP1Inb+UUsLnZOLca4fcs00RJOuVyx9yE1XJeO4V2ywozk6XswH3m/3VDcI9FXFJrWwjRjvmKx28wxzfdXVugvodGFkWbFyLI6m6xpfICNiWYAtbusB51N2Tc6FwqAph4kbQrGikeIUA/CuC9Jf+IYz9vJ/Ma+ha4N0w4NPHjsUzQyZXlZ1cIxUq2oIYC3Oh5nKEXKEbLeVM1uYf1RWgZhfet7DOMorno/Mfb/ANayUuT42/7F/jIy0peldR+Qk/wWfJhpGDWYOI185UZS37qCU35EitG48hb7rXI9iAL5tXtDbDJ4vKT49mFB9zv/ABV+BCTa1yTsPrMW9Ueb2XyjNQdV8kuw9zsVw7X9aRwvsX5yT/3PEP3DUQ3LzFSHGZRnCA3EQyXGzNctIw7wXLW8MtR7cvMUM5PppdR2Lh0kYwWCL5mOSPJGt+22RQMwHJd/92MpI8WBilxOIfUnMTYacljQd9rDflyA01eAYuGHh8GImICxwL2jyuiggDmSQAOfLnUdwXh8nE51xmKUrh0N8NAfrd00g5+Hf5DtQfV7doqMdbcM2OjXCJcVOOIYxSpAPyaA/mkP1273IPPa/kFudKUNIQUVYUpShcUpSgFKUoBSlKAUpSgFqxtAp3UH2CslKAxph1GygeQA+FZKUoBSlKAUpSgNfE8PikFpI0cdzqrfEVE4noHgJPWwsQ/UXJ/Jap6lA+ktl6FMxPolwDeqssf6kjH+fNUVifQxH+axUi/ror/y5a6RShzywtGWsUcuf0V4pIwiTQvZmYFg6esE7s3OND7605Og2PhBZIVkcXVMki9nSxk7eUl7aDuOu9ddpQzeCpPRWPnvE9GcbH6+EnHiqFx70uKi52KEB1ZDcaMCvxr6Yry8YYWIBHcdfjU3OV8l073TZyboF0cmx0cbYpicFCxMUZ0EjXO/egNxr4gaXrrSrYWFFUAWAsBsBX7UHo0qSpxshSlKGopSlAKUpQClKUApSlAKUpQClKUApSlAKUpQClKUApSlAKUpQClKUApSlAKUpQClKUApSlAKUp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2" name="AutoShape 6" descr="data:image/jpeg;base64,/9j/4AAQSkZJRgABAQAAAQABAAD/2wCEAAkGBhMSEBQUEhQWFRUWFhcWGBYVGBgYGBkaGhcYGBgXGBgXHyYeGBokGhcVHy8gIycpLC0sFR4xNTAqNSYtLCkBCQoKDgwOGg8PGiwkHCQpLCwsLDApKS0sLCosLCwtLCksLSovLSwpLiwsKS8sLCosLDUqLSksKiwsLCksKSwpLP/AABEIAOEA4QMBIgACEQEDEQH/xAAcAAEAAgMBAQEAAAAAAAAAAAAABQYDBAcCCAH/xABNEAACAQIEAgYFBwkGBAUFAAABAgMAEQQSITEFQQYTIlFhcQcygZGxFCMzQlKhwRVDYnJzgpKy0SQ0U8LS8DV0g+FEVGOi8RYXJbPD/8QAGwEBAAMBAQEBAAAAAAAAAAAAAAECAwQFBgf/xAA3EQACAQIDAwoFAwQDAAAAAAAAAQIDEQQhMRJB8AUTIlFhcYGRodEUMkJSsWLB4QYjsvEzU6L/2gAMAwEAAhEDEQA/AO40pSgFKUoBSlKAUpSgFKUoBSlKAUpXiaZUUsxCqNSWIAHmTtQHulVXFdP42Yx4KN8ZIP8ACFox+tKdAPEXFeYeC8QxDBsVifk67iHCaH96U3J8hcVXa6js+ElFXqtRXbr5LPzy7S2UqLh4Aq/nsQ3i0zn8ay/knulmH/UJ+N6nMwcYbpehv0rQPDWA0nm98f4pWq8M4vZpza2xw2uoBtdOVydbbUI2I/cvX2JmlRbRTACzzNfww+mvPRfuvtXjPOP8Q3NtUh0sL30caHb2UI2V9y9fYl6VBYrjZhTPM/VrcC8kRA18Q9tPOqZxf0vmOTLAEnXmxR4hf9G7EkeJAqHJLU6qGCq4j/jV+3RebyOoUrnnRn0qnE4mOB4QpkNgyMSAbE6hgO6uh0UlLQyxGFq4aSjVVnqKUpVjnFKUoBSlKAUpSgFKV4kmC7mgPdK1TxFO+n5SSo2kTZm1StUcQTvrOkwOxpdCx7pSlSQK+eum/G5pcfiUkdmSOZ0RSTlUKSBZQbbDevoWvmzpV/xHGf8AMS/zmsquh9B/T8VLEO/UbPDOmmMw6BIZiiDZbAgX/WBqSj9KXEB+eB80j/01oYHoZNLoLBrXKBXdlB2z5FIT21oPwGfrAixtIWF16oFww7xl5Vj0kfRxnyZiKjinCUlrp49/aWRPS1jx9ZD5ov4Cs6emHGjcRHzU/gRUfgvRhxCSx6kIDzkdV+4Et91S0PoXxZ9aWBfIuf8AKKstvtMai5JjlLY8P4PSemfE84oT+64/z14X0tSc4u7aWYbf9SttfQlLzxMf8Df1ofQlLyxKfwN/Wp/uHK3yM+r/ANGD/wC7TafNPp/6z22A2IN/b3mtTHelvFkfNEJpYXAc+dyo7XnpqdK3H9CuI5TwnzDj8DWljfQ9jEUnrICAL6M/4pTpkbHJCzi1ftv+5A4TCY3iUl1Es783Y9lb8sx7KDwq+cB9DI0bFy3/APTi28i519wHnVl6H4WHAYRYjIvZuzHZmLE65Rc7Cw30WrNhsQJEV19VhceR2q8aa3njYnlmrNunRezFaW1t+3hYrGO6KYaCTBtBEsZTEAXUakMjghmOra5Tr3VbKjOOfmP+Yj/zVJ1olY8yc3KMbvr9xSlKkxFKUoBSlKAUpSgFV/isxzt7asFVfjB7b/vfhVJ6F46mliJ7Btfs1+NiNZPAD8K1sZtJ+5X5KNZtfqr+FYmhuifXf6l6lMHN8B8KgV9b/pVK4I6fur8KsiGWSA9kVkrDhPUFZq2RiDXz1xGw41Nm2+WN/wDs/rX0Ka550O6KK3Esbi5VvlxMqxAjS4Y5pPPkPae6qzV7HqcnYiFDnJT+1rxZHxtI2EaITJh1zoGkaTJdspedjY3dmZ1ULyWPkCLznQHhqwGRYsQuIjKZiUFlVgQANzqdTyqZ4v0JwuIfPIna71NqkuGcKiw6ZIlCr8fOrnzdLDSjUUnu0d3+NCi4PpVi1EXWOWCSR52yqTKk0RlRRpuqq40trlqewXTfrCiCL5x8pAzjJlaDr75yB2sulrb87a1ZjEDa4GhuNOY2NYG4ZCVymKMrfNlKLbN9q1rX8aGsaNWOkyqYnpXP1wCmJFD4lSjgk2hjzKXbN2c24sLAMD2qkYOnELJmKupCwEqco+msAAzECysbMTYCpnEcKhkZWeJGZdiygkeRIrBJ0ew7PnMS5r5swuCTnElzbftgHWhKhVTdpGjh+nGFdkUMwZzGFBQi5k9X2A2BOwuO8VsycTjngd4mzKC6k2I1W4O/v8QRWTGdHoJWzunbzBswJBuuS1iDp6iaeFYG4PFh4pRECoftEXJFwgXS+2ij3UNIc6n0rWIRsTAjAuryyFQFiHqm4HvvZdNeWlWePGBIFeVeqFhdeS3NgNPZUDB1xJXDxqrlFvOw0tc9kHwuTbXy51YYMOGiQOVksBdtwSOfvoaRSWaNLik4dcM67NNEw8iCRUvWvisOrGO49Vww8CAbHStihptXVhSlKFRSlKAUpSgFKUoBVY4rES7+34j+lWeqX6QOK4eCCT+0rFOEJRLqzM247BBPw3qk1kXhqYMThSQ401Itr3V+PhSTJqO0ABr3WrkMXTTGv/4g2/UX+lZG6S44f+Jb+Af6a5XUjF2Z0qlJq6OurhjmG30eXfnUngoD4bAb91cRfpRjV2xLX8UH+mrh6NOmHWyOuMxeUjLkDBUVtdRmIt3e+rQmpaFZ03HU69hBZBes1eUIsLbcq9V1nKKo0nAYjLO4hxEkjzSfQzyRga3JY9YqL+NXmquQ5MyiEzRtLIHVJOrkGoKlSSoI0N+0DtbnUqTWhWbai7ECuLwnVxukvEgZJDCEXESMwkW11IdyOY2vvUhjYUggWeXHcQhVmyhZCjMDroVMZP1SfKoc9F8UsGGVoWtHinkyxMnWJEctruCMz3Da3vtr3WFuDnFWjdJliTDyBTiNXMspZcxNzcoqmxv+cFX5yXWcMK1Z3TWdlbLeYsezwCMtxWYCUXjzQQyZgADpkivsw99esNNiGYKnE4mYp1oV8KAcl7ZjZ10vVbJn6vh3WrNE2Hkmjd+qZioGTIwBU3GWw2N8pqQkEknES0U2+B1leL1wHIIydnKT91tqc4+zyQWLk3p1Zb813/sTGHx2MbJ1eMwEucEoOrcFgtwxXLMb2sb2HKsq43iN7XwDnNlsJJlObmuza+FUfgJlzcM6kXkMeJCk7LmkkXO3eFBzW52tzrxgkZRCFId14qwUyH1mAjsWIBOp3IFNvsXkVWOdk3Hiy9zoI4jxEb4XDv8AqYph/NDWrxDjONyHPgDax1XERHl+kFqAwOPkjPFSQBM8sUarHdu2+dexoC1gS231a2uh2KKpi8K2f5pi8fWgq/VuNLq2o2B/fqNpfavX3N4YpSko21v6X9jceJurV55+qjyLmjQklmF8wW9tLm22o3G1WFMMHwqLAxRSq5SScwXQ7g728edV9cTEsmkTzTlEAQ+pa5Knw1G9tyNtTU8mNligLzhS99ETuNgFudyNSd6odS0NrD4bq0jXMWIOrNuSQxJPtNbdaMeMukTSKYyzWCncEhsoPja1b1AKUpQkUpSgFKUoBSlKAVyb0vdBocjYuPMJXcBgX7J7J7QB59kaeNdYJrknpK6VLiXWCI3RDct3na48B99658RU5uDe82oQ2523HKsL0embZre0Vvv0YlUC8h+7TWrDw/D2sKmhglYa/Ej4Gvm63KdRS3W7j26eFhbf5lDxXRScH6S/tFS3QToSMTi1jnY5O1mysAdATYaczU9xBK/Oj2K+T4hJR9U3t56H7r1theUKkmlK1u4zrYWKTtfzO0cPwKQxJFGLIihVBJJsPE71sVrYDHpNGHQ3B948D41s19KndZHhtW1FUHF2fFM0c8CtFLLmjeRQWvJE2QjcAiNh7txer9VMxGHiEkhbBpiM+IdWJjVyg1OduwxI0t5key8Um7FJwU1Znp+G4h5HKyB0mkhdgkpGQJOMyCzagwGxy2vk211yYTCY1OoJzkRsyOmcNmWRpe2SSc2QdQRrfRqh8uBZcz8KVbjS0aqS2cLYdldLHNfTQGv1U4UIpJOomjEZCkCSSMkkuOxaUA26tz7K25nv8l7mXw6vdN8Zlj6KHF9oYq+kOHy3t62VxJdvrPcKT3XA5XNhqiQxYEyiKPEY2N2do1tiMQVJU2NizMtr17hMBtk4njFva2cgjUXW5lh0uLkXOoBtVea4sawhsRte5dsgvewvWA8MiuD1UejZx2F0b7Q00bQa76VUoMSzEiPi50AN5I8MQQUMlwQq37AZvJSa3o0xlrpxDDPZsvagHrfZJSYa+FQ6dt/59izimTi8IhDmQRIHLZywUXLAMoYnmbMwv+ka1OJcKiDvOEAlMZQuCdVtsRex2HLlWmPynyfBP+7MnwZqwcQxXEhGc2HwrCx1SeQcu5oqrsdq8yuxHqESzMCsVolyAtOQO/YeQufxHOZ4Vj42jIVy4jAVpDoDZblrnlzv8arTYVCiNipTlyoDBGWs8mp0F7gXvbwGpFWDD4XrsOFy9SCwIUKLhVII0I30HKqErQkXa+QjUX5fqmstYTGFyAbA2HkFNZqAUpShIpSlAKUpQClK1eKcQWCGSV/VRSx8bbD2mw9tAU30ldKTGow0R7bi7kclOy+3c+HnXNUgA8Sd69z49ppXlc3Z2JPt7vDl7K/Yxc181j6znO249vDU1CJIcMgBOtS9qjuHLrUmVr52s7yPSjoamOhBWolGsamsaOzUHMtbUHkUmWnox0gOHkGp6ttGHd4jxG9dSRwQCNQdQa4LDPaunejzjfWwmJj2o9v1T/Q6e0V9ZydXco7EtTxcZSSe0i21VmmmUydSD9O+cqodgLNlsrEAgvlB12PLcWmqs+GkdpOrbLbEPcdY0Wa4YDtqCdGKta1javVPMqfK7Hr8s4xCM0JcFlJyxt2Uzyh9mOZgqxEfrnStPE9KJbN1mGEoUyWOR1FwiZdHBsLyOpO9gdBqK2TgMdGyv1rSLndnRLXy5rqAXIvddLCwFhpzrzgMTjyyrIJQLi5yQtqyxaaEDqwev1HaFlv3Ece1NZdJeFzyvSSNbgYeMMhsigqGFnZbMMvzZyoXAF+yL6WrXTH4KViRg85ASMgBMovJ1SgAkKT2kB7lcDlYbEnFMfGQDF1t43Y/NN6w66wuptskWm56zTwm+Dt1seaSNQQ7AHIUzBXurhX7S3IDWPMX7qnaa3l4SnJ22vQrefhclwYiASoPrAZrZAos1s1iQQN7G97G36uE4dLHYGXKziU/SNbICASbNlXtka2+6rZ+TIrFRGoBtcAAA2YsNu5iT5k1qDozhxYBWFgRpJINDbs+tqug7Owq3OS6zX+8t69StpwHh+YWmGQxto2tyMoD5m7NlWKULp9eSx0sNjDdH8i9dHiSykykqgHVsG5b6EFRrvpbSpeXojARlGdVtlyhjlsM+XQ39UyOQNhfuAAzSYIRYfqwSQoaxOW+tz9UAc+6pdWTVmy8HUv0rGLg3D0NpCoLWFiQDltcXXuOu9TNR3Bfox5VI1mXWhjl3X9b/KayVjl3X9b8DWSgFKUoSKUpQClKUAqhel/i3V4WOIGxlfXyTW38RX3Vfa416bpc+KhjOyxZvazN+CiqT+UvTTclYqeFmFtxUlhmHfVLfhtvVcivz5PKNpPjXiVsHGpmpeh68J1I/T6nSeHnWpVEBvXIVlxI2kH31k/K2MGzj3mvOnyRKTupo6FiHbOLOo431TUNKwtrVFkxmKbeQD314CTneT41enyW4rOaIlXk9IP0Lk0oHMVM9A+NiLHRDNo56s68m0H35T7K5p8jY7yGpLhC9VKjqTdWBv5G/wCFethqEaTvtX8DjrSnKLTjbxPqOqfjsNh3L/KXyoMRIefa7EgIJAuoCljfll3FW5GuAe8XqBwvDUmadZASOslGhI9ZWjbb9Fmr1jx6kdqNiMw/DYg6k4uKQCVriTskO7KXyZXFmJjcDf12GuoOzDwORWQLifmwAGVZHBZj14vmvcesgAB1KH7Irfl6IwEELmQnrAzLbMyyEl0YsDobm1rEciK1T0IjDZkc3JuesVZBr1nI2FwJLKeWXY3Nxyc1JfT6mKDhmNVrdYzArCuYSXy26vrm7e5Npbdk+sNth+w4jiSjKY1YjKc7FAPo1zKctye3mN7crag6G6HOL5ZRq7PcqRkLFDdLNoUyEIDoA7DXnibgWLjzWlziR1sOtkj6pbqxVDqSDlEYO40+01CNma3S8zPBxLHFlUoASQGJiYqguLEEOM+Zbk2IykWNSHAuKSzFxImXLlOistiSwMZzesyhVJYaHOPbASHHQxGSSVY9F7UrqUB6krY3YDMZcpHncki4rG3H8Y2fqpYXILZVV4WYgGYgmx7hFpbYbgk2mz1LRnKObUvIvVafFfo28j8DWvwPj8eJEmUgNHI8bLmUnsuVDWGoDWuL/fvWxxT6M+R+FGmsmdpi4L9GPKv3inGkgsDdna+WNdWa3cO7xqLjxkoVI4lAzKS0rHsxgEi50sTtYfda9aqRgiTI1u1eXEOd76EJbYHIOyCDa3fUELQm+HNOVDTgKzPcIPqrltYnmb3PtqTqLwPEGmIIUiMEBWYEFzY3YA7L3VKUApSlCRSlKAUpSgFcQ9LTE8SbwijHxP412+uUekGdVxz3NiUQj+GqTjtKxpTnsSucwynuNOrPcfcavfCOvJ1ZQLaEWOth+Ps1PhU9w2THBRdYSe+58e4jw+/bc4PC3+o7VjLfT6nJGhbuPuNYmhb7J9xrvMM/ELepBf8AWbv0591/u8bZ5MRxAO2WOErcWJJ+wt9mvbNm138DpcsH+ot8f+n1/g+fyrdx9xryxbuPuNfQBxPEecUA8c5I8t7/AHVq4uXHfZhOve17WGtibb30vyHfpPwiW8h45vd6nBDK3cfcakMDckCx37jXTOIzYyzXWO9tMpJ1ut9ztbN91V7FSYm5uqe82Hhvc/8AerqglvMZYhy3Hb+GNeCI98afyitPgv0k/wC1f41s8F/u0N9+qj/kFa3BfpJ/2r/GtjjJalK08diXT1Qtrbtfv1NxtbQ+NCG7G5XLOn3SV58QcFZoVR4zmKlnds2jKBsl7EG/xsLsvSUq1pYmC9rtx3cWXQu6WDot+diPG2taPGOiqzs8+HZQ06BWcG9xayup1G3d3Ct6EoxleREJxloUvEvN1eKw0+KDMtyOslysCQCQb6aMdlvzrQwXBkkWXICjIDG0iN1iuX1Op3vZgNdjVgX0fRXkkbExT5WVVVmyXZbZkkdWJViFI0vbc32rfjGFwvVJEzYUtnjmWUi9jFIyynPdJMrqtnW41y87V0yrxguj7EVKqhqUXhOGiM8TQqUZHDOksqqoAI1VzlPZYeqddedWKD0jzI+ITFqXW7BMgBKkAWW4AUqV7WbwPfW3hOg0mPm+U4m0aNbRNC6qqqpVCPmgQubUk9q1hvUhi/RvDHh50SVyJACM4VgmW50sBvpr+iKSrUprpceJaE1NXJp8fFHh7Sa5rBUHrMb6AAa2uN618TKzEdegeQnNFhl1CjSxkOxNwT/2vWtgMLlSKTD5e2n00lyIowosRci11J3raweEaVisN1j9WTEt9LLY6qh3AuN/9nzwtCZwUUqonXMrOXJ7Isqgg2VfAd5qQrWzL2VBvlYKdbkdk7+NrH21s0ApSlCRSlKAUpSgFcX9KItxCS+YBo4h2BcnTbw57/artFch9JTMuPJDsAVjFlEZ1On1hcnXYd1CsldEbwvFGFUXq3ZbXvuQLnQ20vt7/CrRhOOEFfmZCtiScpzCxt6tviQfCqfhMawTP18gGbLokBO5uSLaAWJ1qew2PcPlOKlW0ohLZMLYE/WIIuF8SKW7fyUckvqLXBx5W7PVzpcaN1fepIIsT3e8isHysoVbrp3BvoIzzuvazNpY6jyG9QuG6REqD8rxAuUAHU4W5zqzX9XYAa+Y762vy83VPIMZiCEWJjlhwhPzqs9tF3VVYt3ZTvV42W/jyIVeG+RvflCRSfnZmyWJvAlnFwLXB5330+FauPkkQEnEShc1gDCrHmfO3ZPd5VLvw+b/AM/Jy/N4bnt+b53HvqPnwctrjHuR3hMN5ckqbrs48De5Wsfin0+dlN+fUqANed9tjpvrULPK1yM7ntAaxgd9/h8Ks+O4dN/5qQ/9OH8EqvYzBSf47n9yP/TVbrj/AEWOz8F/u0P7KP8AkFa3BfpJ/wBq/wAa2OCC2Fgub/NR69/YGula/BfXn/av8aqUJavxluLHauY9Iel+OjkeOOLqSC17t1pBYg5kJspBW9gQQM57rDoWF4oj4cTK2Zcha530GoYDZgQQR31rOk4JN7w8iPMbKxBzDNl6wjcLmawU76k2vuLkjW1UnpXxmbCMqYZ2gjmMj3yhl7LadWWJIZgQzX5sLa3q6YDpTDiHyKpMi+sCNAwXMQrH1rEW0868/JQ4KPEsuZWAAsOrBGVhmY9m4J219m1aclGV2rnLFxupRzOPR8IlxGaSNOuLObnTrGYm7MI1NyBnAJAIF+XKzPHjcBEsk4RsgPVROWcXVclyBe1lfSxG3lV54dBDicOIcQEMqFkcdkOHQ5TIttVY2DZh9oVGzcTsJYcRIUmjhaBZMrEszklJRkBNyqxNp9a4G1dE8U5ZNZFp1lbPR/7syL4Z6U5AoE8IlNgC0JAObtGxR7W0y8+/yFh/+q4cTw98RGR2Y2LpcFkbKTlb27HnVPwEnDJJVR06hQpMmcyZmlcAFQ+pjRO1uRckaaVudJuBYfh3D5uoYt8qeJQWIY5QAbBgNVsrH96q1HSkuirMfEU5QlKL0LV0WwqycPgRtjFDfxsqm33Vmm4g8jdVhAAo0aW3YSxGijZjY8u41F8Awc02Fw6B8kPURZivrNddQDy/+NxcVasNhkiQIgCqNAB/vU1zGsPlXcauD4asKqq6kvdmO7NY3JqQqOw/FopmIjYNkcAkbXs2x57HWpGhMWnmhSlKFhSlKAUpSgFci9JKM2PYBGZckezooPPnqPMWrrtch9JDp+UWzlh83Htbubl79dqDUi+H4N8pX5O7KVdbGWLQP61vHzvU3w/hkgKn5NK1pFlsZ8PYsotc6XItyvUNgVgJZQZM2U3FhsLMbC1ibACp7CDCANmaS5tm1B1GbUW0vck6Vaz6vyZuP6fUz4bo+VXKMFLe6G/ymDNaMEAeXaN/G1bcfBW54B2GREytiMOV7CGNWt9rKW1/SNeVweCy5s8wG2hbS4vYEi4Fhtf33rPLHhbjM8/q5b5uQzEEkD9I2J00HdU5/b+fcz5pfYuPAxNwuQAXwk2ixC5xMH5oWjY/pC17+/lbQxPCGK5fkclrZf7xBtobacrgH2nvqZaLCq1wZEzZlsuzKyBjdbFbASAgHmNb2tTEdHowuUPIALmysADcAG9hY7feaq3bd+fctsL7UQ3EuKxqSpzAjQjKx18wLH2VXcZxSM8z/C39Kz8e4wyzSLkBysRfNDr79ffUE/FCzWKAX09aP/Lr7qtzeVzpO9cFa+GhPfFH/IK1uC/ST/tX+NZ+A/3SD9jH/Ita/B2Aeck2HWvqfOqFDV6WcMJRpo4+skVCMg3YalbDmVJJtzBYb2qt+jvizyy4iCZciyLnVCCP0HAvqRbL46V0WucekTpkY8VFho1STJaSUNY7ghU2zRtYhwykEXWtYRnU6KMZ05ympKWS3bmR54bLw+WaWR2AidAjKAc4lzKXsTuEUi32iO7Wzxsk/VyQSSMAQ0hjkZbgAnISD3nbxO1QnEeKLicOFlzhLrq5u6qGDOucfSrlW4JAcFQSGF2FumijhRUw6Wsgy5PVC3Op17W5Pee/W9UkmnZnFTo7EnH6de2+Zr9SUlcIrMshhnS5JIYdl9WudURB+8RtWxwWcSYnFycgYYxfkFjzke+U1iysMRhvnCyPHKo0ytcBGGbkdFcbDc1U+L45i7YSMm2Ixb5yNzGnVxZb9xyPf9S3M1UvOoqefb+V/Jv4vo9h8ORNiGiAeaYOj69ZG0jFGQC56xQVa662JFU3pbPAwRcLJJ1CMSscl/WY9vq7i+UALodix79dw4STE9Zi8TcLa6xjSST7EUa7rGLgFrbXtc3IqeMZi/bFjoLWtYcgByFSeVWqrRRsn58Pq8TsXAeOLBhsGjC/WRRi4I0+bJXTmTkb3UkxD8RCiMZI1Nyx3F1bKy8iQNLcs3dUVwOIPJgkKZr4eIg8kAjbO/nqFH7QnlVmkx6qOpwoAy6O+yRgaE3O7aG2+1QevFuStJ5dW/REhBgI4VVY1CjPc25mxuT41vVEcIZepTJmKiQgM277ln8ixNS9Drha2QpSlC4pSlAKUpQCuSekSW3ET2ip6uPYX79N9663XJ/SF/xBu2U+bTlfkfvqUSiM4fj7fnyNf8Mn8fEVYsPjAERvlLAA2Nozqb3N7ag2I/DWoXhz2IviQBcaZRry39h93hViwmIAAvib9pNwbDcgG3fbw5DuFW44yJMzY6zL/aZBfQXS+hG5IO1xuLb+dbr4zQMJnF4s2fLcaKt2yZv0GJFvrbi+vlJrMb42wIuFyqLLy18P6+VZ8Ld9FxOdvWGjAWFwRYEXHaXn+BFuOMiDa4bNmjvnMmp1IynluPh4VjxVbUMBRbFix01PgoHxBPtrUxZrF6knK+kn95l+h9c7x4gn2lTlJ8qhU9dfo9/qpMD7Mxtfzqa6R9Z8plss1s5sVbs+wZtvZUIBJmF1l3+s1x7QGuRXV9IPoTgJ/skH7GPv+wvfrUUeHGdMVGCqlpTq6CQCzg3ytoTpoeRsdbVKcA/umH/YxfyLWvwg9rEftH+Nc6dncqR+H6NzwLOYJI0L9TlNmI7DXbMWzGxTsWudNdCahJcTE8gXHzYeUBGGaIBnD5gVZWjTMvZJXLcjsajXWR4kI8THklzFd+yzL8DY+0GqvxLoZPEgkwxaWM3GUC7ry1XUMPED2VMMRtd5ljefw62oxuuv+DFxbBPLIiYSWNhYal1iJIOZbrJla9wCNGsdiLkVdOHYjqxkZTG6mMWsTlRvWj03CEPYjTKU3rna4vEjsyQM4GhDRsDl5qTbUW79t6m+jvSYI+UZnA0RGNytwexr3sAvdqDpc0ldu7PHpYhOo5PV8cZl1xeGVJMG6szXmIuWYg5oJhopJC622FV78hddAcUkwgljfGdth2QGnk1J+qQC9iPteFTnGMSqRYaQuCvXpICB9Uq5NhuRZvvrl/SLpTPMiwsQsYu5VRlDFmLi9uQBAA8L6nWqm+Kq06d9pdy7cvY0vk6NmPWoxGrErMTa4GYnIeZG/eK8u4AA62Nh9k9YR7A0fZ8xat/g+GyYeUsNZoZMvgkal7/vOgt+zPeKrrbjzFSeP8uy7a952jh0V+HwZXVF6tM7tbSPILi+h10Glr35VnRklZbjJFI4yR7GYnVne2pUD2G3lXjo9wpZsJhC+qpEhy8mORLX8NDp41kucMQ8i9biptFUAdnT1b8hYC5Hd3XNQfSKLdsssiwTi2T9YfA1mqCkx75YQWBYTRq7J6pJzZlGndb31O0OhPNoUpShYUpSgFKUoBXJvSDMBxFu1l+bj+rmrrNcm6eufyhILuOzHqgv9XX27fdUolGlgHAVjnXRdPmhpYgX1XyBPKp2DE2CkzJZrkf2bfdffe/dv41FYFHYEF5gDYWyDYkKeem/u22qdweJfOO1iSQdiii+p0N9gf6VdccWJM0GLQ3vKhsuo+TgagAAm4NgDl5chpW7DiSwQpKtwr3YQWuLn+Ha2l7+NYetZlUBsUNdSEzZr21PaOm3la9xvXuXENYkSYkAE2IQG97KFBJubFSeXrGp44yIPLY+XNbrgLlgoaMEmwF75dtx99a0HEySVd8/ayhsqoOfjzt56e7ejx5QuWXEMOyNUJsdfV1Ont7q8HHZyRkddL9oWvf27+FUl3EnP+kHDlM8jEi5Yn6Nz94NjUKMAoYG43+wy/eTp51vdI5B8pl7Ex7Z1CQEewsha3mTUTE4zrZZRqNSkNh55UB91bWdtQfQnAh/ZYLf4MfO/wBQc+dQmA6Q4ZZcSjTxq4lkGVmCm9zp2rXqb4Eb4WD9jH/ItcK6SH/8jjP+Yk/mNc5x4mu6CUkr5lrj4r41eOjnGYlwqmSWNNW9Z1X6x7zXE141WOafOc3fXFh09rPqPqP6ji8FhVUt9SXo/Y6B044rPLiY2wuIw7Qxqx0zMbk2ZTlJFzZTmuCMota5vBYjisk0eseaaNlZZxmzWG6Fvr6i4La6Eb2vWVYg3Gh7xWRsS5IJZiRsSST99dx+b1cY6ruywRYlpMQjFiwyLYE3C66qo+qB3CtDD4MO+eT6NEjLa2zExghAeRNiSeSqx5WMjwotKY3AGY3WwAF2Km3tJT761sZMvZRSMiAC/JmACtJ4glNP0Ih3mgaTW0+s9wYpnklZtPm5gBsAFgawA5C2luVrcqrrcvMVN4Z+zKx5ROT5v2P/AO4HsqEbl5ihlJ3aO28FxLpw2AxLmcxRKo8Sg1/37dKwNMyoyBySCxmmsWy65zFGfruQSLj7raa3BMbLJhocPD2LQxdZMfqgovZUDdzcC2m+leoo/owY9ASsEJsLgqAJJL+ROu/LQawfWQ+VdxKdQEhw6quUDEp5kXIVjfUkqF7qsdVjizdU+DjZrvLig55erGc3sBye+rPQiLvKQpSlDQUpSgFKUoBXIPSNjkg4k3XO8YkjjZGAJWw0J7Ot7qeVdfqudNegsHEogkt0dLmOVLZlvuNfWU2Fx4cqEo5rwrjeG0Jx0O3OQqb99mOnLT9Ad5q14TiOGIBTFwmxzAddcXDOw+toO0oPgtc5456COIxEmBosSvKxCP7Vk7P/ALqp/EOgXEofpMDN5rGzj3x3FLsk+jOG4qJCScSjDt2Be+5SxNzv2W/j0qS/K8P+Kn8Qr5HngljNnikQ9xDL8RWt8pPew/eNQ7sjI+vJeKQ/4qfxCojHcbw43miHnIo+Jr5aE5PefvqQwXBcTL9FhppP1Inb+UUsLnZOLca4fcs00RJOuVyx9yE1XJeO4V2ywozk6XswH3m/3VDcI9FXFJrWwjRjvmKx28wxzfdXVugvodGFkWbFyLI6m6xpfICNiWYAtbusB51N2Tc6FwqAph4kbQrGikeIUA/CuC9Jf+IYz9vJ/Ma+ha4N0w4NPHjsUzQyZXlZ1cIxUq2oIYC3Oh5nKEXKEbLeVM1uYf1RWgZhfet7DOMorno/Mfb/ANayUuT42/7F/jIy0peldR+Qk/wWfJhpGDWYOI185UZS37qCU35EitG48hb7rXI9iAL5tXtDbDJ4vKT49mFB9zv/ABV+BCTa1yTsPrMW9Ueb2XyjNQdV8kuw9zsVw7X9aRwvsX5yT/3PEP3DUQ3LzFSHGZRnCA3EQyXGzNctIw7wXLW8MtR7cvMUM5PppdR2Lh0kYwWCL5mOSPJGt+22RQMwHJd/92MpI8WBilxOIfUnMTYacljQd9rDflyA01eAYuGHh8GImICxwL2jyuiggDmSQAOfLnUdwXh8nE51xmKUrh0N8NAfrd00g5+Hf5DtQfV7doqMdbcM2OjXCJcVOOIYxSpAPyaA/mkP1273IPPa/kFudKUNIQUVYUpShcUpSgFKUoBSlKAUpSgFqxtAp3UH2CslKAxph1GygeQA+FZKUoBSlKAUpSgNfE8PikFpI0cdzqrfEVE4noHgJPWwsQ/UXJ/Jap6lA+ktl6FMxPolwDeqssf6kjH+fNUVifQxH+axUi/ror/y5a6RShzywtGWsUcuf0V4pIwiTQvZmYFg6esE7s3OND7605Og2PhBZIVkcXVMki9nSxk7eUl7aDuOu9ddpQzeCpPRWPnvE9GcbH6+EnHiqFx70uKi52KEB1ZDcaMCvxr6Yry8YYWIBHcdfjU3OV8l073TZyboF0cmx0cbYpicFCxMUZ0EjXO/egNxr4gaXrrSrYWFFUAWAsBsBX7UHo0qSpxshSlKGopSlAKUpQClKUApSlAKUpQClKUApSlAKUpQClKUApSlAKUpQClKUApSlAKUpQClKUApSlAKUp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4" name="AutoShape 8" descr="data:image/jpeg;base64,/9j/4AAQSkZJRgABAQAAAQABAAD/2wCEAAkGBhMSEBQUEhQWFRUWFhcWGBYVGBgYGBkaGhcYGBgXGBgXHyYeGBokGhcVHy8gIycpLC0sFR4xNTAqNSYtLCkBCQoKDgwOGg8PGiwkHCQpLCwsLDApKS0sLCosLCwtLCksLSovLSwpLiwsKS8sLCosLDUqLSksKiwsLCksKSwpLP/AABEIAOEA4QMBIgACEQEDEQH/xAAcAAEAAgMBAQEAAAAAAAAAAAAABQYDBAcCCAH/xABNEAACAQIEAgYFBwkGBAUFAAABAgMAEQQSITEFQQYTIlFhcQcygZGxFCMzQlKhwRVDYnJzgpKy0SQ0U8LS8DV0g+FEVGOi8RYXJbPD/8QAGwEBAAMBAQEBAAAAAAAAAAAAAAECAwQFBgf/xAA3EQACAQIDAwoFAwQDAAAAAAAAAQIDEQQhMRJB8AUTIlFhcYGRodEUMkJSsWLB4QYjsvEzU6L/2gAMAwEAAhEDEQA/AO40pSgFKUoBSlKAUpSgFKUoBSlKAUpXiaZUUsxCqNSWIAHmTtQHulVXFdP42Yx4KN8ZIP8ACFox+tKdAPEXFeYeC8QxDBsVifk67iHCaH96U3J8hcVXa6js+ElFXqtRXbr5LPzy7S2UqLh4Aq/nsQ3i0zn8ay/knulmH/UJ+N6nMwcYbpehv0rQPDWA0nm98f4pWq8M4vZpza2xw2uoBtdOVydbbUI2I/cvX2JmlRbRTACzzNfww+mvPRfuvtXjPOP8Q3NtUh0sL30caHb2UI2V9y9fYl6VBYrjZhTPM/VrcC8kRA18Q9tPOqZxf0vmOTLAEnXmxR4hf9G7EkeJAqHJLU6qGCq4j/jV+3RebyOoUrnnRn0qnE4mOB4QpkNgyMSAbE6hgO6uh0UlLQyxGFq4aSjVVnqKUpVjnFKUoBSlKAUpSgFKV4kmC7mgPdK1TxFO+n5SSo2kTZm1StUcQTvrOkwOxpdCx7pSlSQK+eum/G5pcfiUkdmSOZ0RSTlUKSBZQbbDevoWvmzpV/xHGf8AMS/zmsquh9B/T8VLEO/UbPDOmmMw6BIZiiDZbAgX/WBqSj9KXEB+eB80j/01oYHoZNLoLBrXKBXdlB2z5FIT21oPwGfrAixtIWF16oFww7xl5Vj0kfRxnyZiKjinCUlrp49/aWRPS1jx9ZD5ov4Cs6emHGjcRHzU/gRUfgvRhxCSx6kIDzkdV+4Et91S0PoXxZ9aWBfIuf8AKKstvtMai5JjlLY8P4PSemfE84oT+64/z14X0tSc4u7aWYbf9SttfQlLzxMf8Df1ofQlLyxKfwN/Wp/uHK3yM+r/ANGD/wC7TafNPp/6z22A2IN/b3mtTHelvFkfNEJpYXAc+dyo7XnpqdK3H9CuI5TwnzDj8DWljfQ9jEUnrICAL6M/4pTpkbHJCzi1ftv+5A4TCY3iUl1Es783Y9lb8sx7KDwq+cB9DI0bFy3/APTi28i519wHnVl6H4WHAYRYjIvZuzHZmLE65Rc7Cw30WrNhsQJEV19VhceR2q8aa3njYnlmrNunRezFaW1t+3hYrGO6KYaCTBtBEsZTEAXUakMjghmOra5Tr3VbKjOOfmP+Yj/zVJ1olY8yc3KMbvr9xSlKkxFKUoBSlKAUpSgFV/isxzt7asFVfjB7b/vfhVJ6F46mliJ7Btfs1+NiNZPAD8K1sZtJ+5X5KNZtfqr+FYmhuifXf6l6lMHN8B8KgV9b/pVK4I6fur8KsiGWSA9kVkrDhPUFZq2RiDXz1xGw41Nm2+WN/wDs/rX0Ka550O6KK3Esbi5VvlxMqxAjS4Y5pPPkPae6qzV7HqcnYiFDnJT+1rxZHxtI2EaITJh1zoGkaTJdspedjY3dmZ1ULyWPkCLznQHhqwGRYsQuIjKZiUFlVgQANzqdTyqZ4v0JwuIfPIna71NqkuGcKiw6ZIlCr8fOrnzdLDSjUUnu0d3+NCi4PpVi1EXWOWCSR52yqTKk0RlRRpuqq40trlqewXTfrCiCL5x8pAzjJlaDr75yB2sulrb87a1ZjEDa4GhuNOY2NYG4ZCVymKMrfNlKLbN9q1rX8aGsaNWOkyqYnpXP1wCmJFD4lSjgk2hjzKXbN2c24sLAMD2qkYOnELJmKupCwEqco+msAAzECysbMTYCpnEcKhkZWeJGZdiygkeRIrBJ0ew7PnMS5r5swuCTnElzbftgHWhKhVTdpGjh+nGFdkUMwZzGFBQi5k9X2A2BOwuO8VsycTjngd4mzKC6k2I1W4O/v8QRWTGdHoJWzunbzBswJBuuS1iDp6iaeFYG4PFh4pRECoftEXJFwgXS+2ij3UNIc6n0rWIRsTAjAuryyFQFiHqm4HvvZdNeWlWePGBIFeVeqFhdeS3NgNPZUDB1xJXDxqrlFvOw0tc9kHwuTbXy51YYMOGiQOVksBdtwSOfvoaRSWaNLik4dcM67NNEw8iCRUvWvisOrGO49Vww8CAbHStihptXVhSlKFRSlKAUpSgFKUoBVY4rES7+34j+lWeqX6QOK4eCCT+0rFOEJRLqzM247BBPw3qk1kXhqYMThSQ401Itr3V+PhSTJqO0ABr3WrkMXTTGv/4g2/UX+lZG6S44f+Jb+Af6a5XUjF2Z0qlJq6OurhjmG30eXfnUngoD4bAb91cRfpRjV2xLX8UH+mrh6NOmHWyOuMxeUjLkDBUVtdRmIt3e+rQmpaFZ03HU69hBZBes1eUIsLbcq9V1nKKo0nAYjLO4hxEkjzSfQzyRga3JY9YqL+NXmquQ5MyiEzRtLIHVJOrkGoKlSSoI0N+0DtbnUqTWhWbai7ECuLwnVxukvEgZJDCEXESMwkW11IdyOY2vvUhjYUggWeXHcQhVmyhZCjMDroVMZP1SfKoc9F8UsGGVoWtHinkyxMnWJEctruCMz3Da3vtr3WFuDnFWjdJliTDyBTiNXMspZcxNzcoqmxv+cFX5yXWcMK1Z3TWdlbLeYsezwCMtxWYCUXjzQQyZgADpkivsw99esNNiGYKnE4mYp1oV8KAcl7ZjZ10vVbJn6vh3WrNE2Hkmjd+qZioGTIwBU3GWw2N8pqQkEknES0U2+B1leL1wHIIydnKT91tqc4+zyQWLk3p1Zb813/sTGHx2MbJ1eMwEucEoOrcFgtwxXLMb2sb2HKsq43iN7XwDnNlsJJlObmuza+FUfgJlzcM6kXkMeJCk7LmkkXO3eFBzW52tzrxgkZRCFId14qwUyH1mAjsWIBOp3IFNvsXkVWOdk3Hiy9zoI4jxEb4XDv8AqYph/NDWrxDjONyHPgDax1XERHl+kFqAwOPkjPFSQBM8sUarHdu2+dexoC1gS231a2uh2KKpi8K2f5pi8fWgq/VuNLq2o2B/fqNpfavX3N4YpSko21v6X9jceJurV55+qjyLmjQklmF8wW9tLm22o3G1WFMMHwqLAxRSq5SScwXQ7g728edV9cTEsmkTzTlEAQ+pa5Knw1G9tyNtTU8mNligLzhS99ETuNgFudyNSd6odS0NrD4bq0jXMWIOrNuSQxJPtNbdaMeMukTSKYyzWCncEhsoPja1b1AKUpQkUpSgFKUoBSlKAVyb0vdBocjYuPMJXcBgX7J7J7QB59kaeNdYJrknpK6VLiXWCI3RDct3na48B99658RU5uDe82oQ2523HKsL0embZre0Vvv0YlUC8h+7TWrDw/D2sKmhglYa/Ej4Gvm63KdRS3W7j26eFhbf5lDxXRScH6S/tFS3QToSMTi1jnY5O1mysAdATYaczU9xBK/Oj2K+T4hJR9U3t56H7r1theUKkmlK1u4zrYWKTtfzO0cPwKQxJFGLIihVBJJsPE71sVrYDHpNGHQ3B948D41s19KndZHhtW1FUHF2fFM0c8CtFLLmjeRQWvJE2QjcAiNh7txer9VMxGHiEkhbBpiM+IdWJjVyg1OduwxI0t5key8Um7FJwU1Znp+G4h5HKyB0mkhdgkpGQJOMyCzagwGxy2vk211yYTCY1OoJzkRsyOmcNmWRpe2SSc2QdQRrfRqh8uBZcz8KVbjS0aqS2cLYdldLHNfTQGv1U4UIpJOomjEZCkCSSMkkuOxaUA26tz7K25nv8l7mXw6vdN8Zlj6KHF9oYq+kOHy3t62VxJdvrPcKT3XA5XNhqiQxYEyiKPEY2N2do1tiMQVJU2NizMtr17hMBtk4njFva2cgjUXW5lh0uLkXOoBtVea4sawhsRte5dsgvewvWA8MiuD1UejZx2F0b7Q00bQa76VUoMSzEiPi50AN5I8MQQUMlwQq37AZvJSa3o0xlrpxDDPZsvagHrfZJSYa+FQ6dt/59izimTi8IhDmQRIHLZywUXLAMoYnmbMwv+ka1OJcKiDvOEAlMZQuCdVtsRex2HLlWmPynyfBP+7MnwZqwcQxXEhGc2HwrCx1SeQcu5oqrsdq8yuxHqESzMCsVolyAtOQO/YeQufxHOZ4Vj42jIVy4jAVpDoDZblrnlzv8arTYVCiNipTlyoDBGWs8mp0F7gXvbwGpFWDD4XrsOFy9SCwIUKLhVII0I30HKqErQkXa+QjUX5fqmstYTGFyAbA2HkFNZqAUpShIpSlAKUpQClK1eKcQWCGSV/VRSx8bbD2mw9tAU30ldKTGow0R7bi7kclOy+3c+HnXNUgA8Sd69z49ppXlc3Z2JPt7vDl7K/Yxc181j6znO249vDU1CJIcMgBOtS9qjuHLrUmVr52s7yPSjoamOhBWolGsamsaOzUHMtbUHkUmWnox0gOHkGp6ttGHd4jxG9dSRwQCNQdQa4LDPaunejzjfWwmJj2o9v1T/Q6e0V9ZydXco7EtTxcZSSe0i21VmmmUydSD9O+cqodgLNlsrEAgvlB12PLcWmqs+GkdpOrbLbEPcdY0Wa4YDtqCdGKta1javVPMqfK7Hr8s4xCM0JcFlJyxt2Uzyh9mOZgqxEfrnStPE9KJbN1mGEoUyWOR1FwiZdHBsLyOpO9gdBqK2TgMdGyv1rSLndnRLXy5rqAXIvddLCwFhpzrzgMTjyyrIJQLi5yQtqyxaaEDqwev1HaFlv3Ece1NZdJeFzyvSSNbgYeMMhsigqGFnZbMMvzZyoXAF+yL6WrXTH4KViRg85ASMgBMovJ1SgAkKT2kB7lcDlYbEnFMfGQDF1t43Y/NN6w66wuptskWm56zTwm+Dt1seaSNQQ7AHIUzBXurhX7S3IDWPMX7qnaa3l4SnJ22vQrefhclwYiASoPrAZrZAos1s1iQQN7G97G36uE4dLHYGXKziU/SNbICASbNlXtka2+6rZ+TIrFRGoBtcAAA2YsNu5iT5k1qDozhxYBWFgRpJINDbs+tqug7Owq3OS6zX+8t69StpwHh+YWmGQxto2tyMoD5m7NlWKULp9eSx0sNjDdH8i9dHiSykykqgHVsG5b6EFRrvpbSpeXojARlGdVtlyhjlsM+XQ39UyOQNhfuAAzSYIRYfqwSQoaxOW+tz9UAc+6pdWTVmy8HUv0rGLg3D0NpCoLWFiQDltcXXuOu9TNR3Bfox5VI1mXWhjl3X9b/KayVjl3X9b8DWSgFKUoSKUpQClKUAqhel/i3V4WOIGxlfXyTW38RX3Vfa416bpc+KhjOyxZvazN+CiqT+UvTTclYqeFmFtxUlhmHfVLfhtvVcivz5PKNpPjXiVsHGpmpeh68J1I/T6nSeHnWpVEBvXIVlxI2kH31k/K2MGzj3mvOnyRKTupo6FiHbOLOo431TUNKwtrVFkxmKbeQD314CTneT41enyW4rOaIlXk9IP0Lk0oHMVM9A+NiLHRDNo56s68m0H35T7K5p8jY7yGpLhC9VKjqTdWBv5G/wCFethqEaTvtX8DjrSnKLTjbxPqOqfjsNh3L/KXyoMRIefa7EgIJAuoCljfll3FW5GuAe8XqBwvDUmadZASOslGhI9ZWjbb9Fmr1jx6kdqNiMw/DYg6k4uKQCVriTskO7KXyZXFmJjcDf12GuoOzDwORWQLifmwAGVZHBZj14vmvcesgAB1KH7Irfl6IwEELmQnrAzLbMyyEl0YsDobm1rEciK1T0IjDZkc3JuesVZBr1nI2FwJLKeWXY3Nxyc1JfT6mKDhmNVrdYzArCuYSXy26vrm7e5Npbdk+sNth+w4jiSjKY1YjKc7FAPo1zKctye3mN7crag6G6HOL5ZRq7PcqRkLFDdLNoUyEIDoA7DXnibgWLjzWlziR1sOtkj6pbqxVDqSDlEYO40+01CNma3S8zPBxLHFlUoASQGJiYqguLEEOM+Zbk2IykWNSHAuKSzFxImXLlOistiSwMZzesyhVJYaHOPbASHHQxGSSVY9F7UrqUB6krY3YDMZcpHncki4rG3H8Y2fqpYXILZVV4WYgGYgmx7hFpbYbgk2mz1LRnKObUvIvVafFfo28j8DWvwPj8eJEmUgNHI8bLmUnsuVDWGoDWuL/fvWxxT6M+R+FGmsmdpi4L9GPKv3inGkgsDdna+WNdWa3cO7xqLjxkoVI4lAzKS0rHsxgEi50sTtYfda9aqRgiTI1u1eXEOd76EJbYHIOyCDa3fUELQm+HNOVDTgKzPcIPqrltYnmb3PtqTqLwPEGmIIUiMEBWYEFzY3YA7L3VKUApSlCRSlKAUpSgFcQ9LTE8SbwijHxP412+uUekGdVxz3NiUQj+GqTjtKxpTnsSucwynuNOrPcfcavfCOvJ1ZQLaEWOth+Ps1PhU9w2THBRdYSe+58e4jw+/bc4PC3+o7VjLfT6nJGhbuPuNYmhb7J9xrvMM/ELepBf8AWbv0591/u8bZ5MRxAO2WOErcWJJ+wt9mvbNm138DpcsH+ot8f+n1/g+fyrdx9xryxbuPuNfQBxPEecUA8c5I8t7/AHVq4uXHfZhOve17WGtibb30vyHfpPwiW8h45vd6nBDK3cfcakMDckCx37jXTOIzYyzXWO9tMpJ1ut9ztbN91V7FSYm5uqe82Hhvc/8AerqglvMZYhy3Hb+GNeCI98afyitPgv0k/wC1f41s8F/u0N9+qj/kFa3BfpJ/2r/GtjjJalK08diXT1Qtrbtfv1NxtbQ+NCG7G5XLOn3SV58QcFZoVR4zmKlnds2jKBsl7EG/xsLsvSUq1pYmC9rtx3cWXQu6WDot+diPG2taPGOiqzs8+HZQ06BWcG9xayup1G3d3Ct6EoxleREJxloUvEvN1eKw0+KDMtyOslysCQCQb6aMdlvzrQwXBkkWXICjIDG0iN1iuX1Op3vZgNdjVgX0fRXkkbExT5WVVVmyXZbZkkdWJViFI0vbc32rfjGFwvVJEzYUtnjmWUi9jFIyynPdJMrqtnW41y87V0yrxguj7EVKqhqUXhOGiM8TQqUZHDOksqqoAI1VzlPZYeqddedWKD0jzI+ITFqXW7BMgBKkAWW4AUqV7WbwPfW3hOg0mPm+U4m0aNbRNC6qqqpVCPmgQubUk9q1hvUhi/RvDHh50SVyJACM4VgmW50sBvpr+iKSrUprpceJaE1NXJp8fFHh7Sa5rBUHrMb6AAa2uN618TKzEdegeQnNFhl1CjSxkOxNwT/2vWtgMLlSKTD5e2n00lyIowosRci11J3raweEaVisN1j9WTEt9LLY6qh3AuN/9nzwtCZwUUqonXMrOXJ7Isqgg2VfAd5qQrWzL2VBvlYKdbkdk7+NrH21s0ApSlCRSlKAUpSgFcX9KItxCS+YBo4h2BcnTbw57/artFch9JTMuPJDsAVjFlEZ1On1hcnXYd1CsldEbwvFGFUXq3ZbXvuQLnQ20vt7/CrRhOOEFfmZCtiScpzCxt6tviQfCqfhMawTP18gGbLokBO5uSLaAWJ1qew2PcPlOKlW0ohLZMLYE/WIIuF8SKW7fyUckvqLXBx5W7PVzpcaN1fepIIsT3e8isHysoVbrp3BvoIzzuvazNpY6jyG9QuG6REqD8rxAuUAHU4W5zqzX9XYAa+Y762vy83VPIMZiCEWJjlhwhPzqs9tF3VVYt3ZTvV42W/jyIVeG+RvflCRSfnZmyWJvAlnFwLXB5330+FauPkkQEnEShc1gDCrHmfO3ZPd5VLvw+b/AM/Jy/N4bnt+b53HvqPnwctrjHuR3hMN5ckqbrs48De5Wsfin0+dlN+fUqANed9tjpvrULPK1yM7ntAaxgd9/h8Ks+O4dN/5qQ/9OH8EqvYzBSf47n9yP/TVbrj/AEWOz8F/u0P7KP8AkFa3BfpJ/wBq/wAa2OCC2Fgub/NR69/YGula/BfXn/av8aqUJavxluLHauY9Iel+OjkeOOLqSC17t1pBYg5kJspBW9gQQM57rDoWF4oj4cTK2Zcha530GoYDZgQQR31rOk4JN7w8iPMbKxBzDNl6wjcLmawU76k2vuLkjW1UnpXxmbCMqYZ2gjmMj3yhl7LadWWJIZgQzX5sLa3q6YDpTDiHyKpMi+sCNAwXMQrH1rEW0868/JQ4KPEsuZWAAsOrBGVhmY9m4J219m1aclGV2rnLFxupRzOPR8IlxGaSNOuLObnTrGYm7MI1NyBnAJAIF+XKzPHjcBEsk4RsgPVROWcXVclyBe1lfSxG3lV54dBDicOIcQEMqFkcdkOHQ5TIttVY2DZh9oVGzcTsJYcRIUmjhaBZMrEszklJRkBNyqxNp9a4G1dE8U5ZNZFp1lbPR/7syL4Z6U5AoE8IlNgC0JAObtGxR7W0y8+/yFh/+q4cTw98RGR2Y2LpcFkbKTlb27HnVPwEnDJJVR06hQpMmcyZmlcAFQ+pjRO1uRckaaVudJuBYfh3D5uoYt8qeJQWIY5QAbBgNVsrH96q1HSkuirMfEU5QlKL0LV0WwqycPgRtjFDfxsqm33Vmm4g8jdVhAAo0aW3YSxGijZjY8u41F8Awc02Fw6B8kPURZivrNddQDy/+NxcVasNhkiQIgCqNAB/vU1zGsPlXcauD4asKqq6kvdmO7NY3JqQqOw/FopmIjYNkcAkbXs2x57HWpGhMWnmhSlKFhSlKAUpSgFci9JKM2PYBGZckezooPPnqPMWrrtch9JDp+UWzlh83Htbubl79dqDUi+H4N8pX5O7KVdbGWLQP61vHzvU3w/hkgKn5NK1pFlsZ8PYsotc6XItyvUNgVgJZQZM2U3FhsLMbC1ibACp7CDCANmaS5tm1B1GbUW0vck6Vaz6vyZuP6fUz4bo+VXKMFLe6G/ymDNaMEAeXaN/G1bcfBW54B2GREytiMOV7CGNWt9rKW1/SNeVweCy5s8wG2hbS4vYEi4Fhtf33rPLHhbjM8/q5b5uQzEEkD9I2J00HdU5/b+fcz5pfYuPAxNwuQAXwk2ixC5xMH5oWjY/pC17+/lbQxPCGK5fkclrZf7xBtobacrgH2nvqZaLCq1wZEzZlsuzKyBjdbFbASAgHmNb2tTEdHowuUPIALmysADcAG9hY7feaq3bd+fctsL7UQ3EuKxqSpzAjQjKx18wLH2VXcZxSM8z/C39Kz8e4wyzSLkBysRfNDr79ffUE/FCzWKAX09aP/Lr7qtzeVzpO9cFa+GhPfFH/IK1uC/ST/tX+NZ+A/3SD9jH/Ita/B2Aeck2HWvqfOqFDV6WcMJRpo4+skVCMg3YalbDmVJJtzBYb2qt+jvizyy4iCZciyLnVCCP0HAvqRbL46V0WucekTpkY8VFho1STJaSUNY7ghU2zRtYhwykEXWtYRnU6KMZ05ympKWS3bmR54bLw+WaWR2AidAjKAc4lzKXsTuEUi32iO7Wzxsk/VyQSSMAQ0hjkZbgAnISD3nbxO1QnEeKLicOFlzhLrq5u6qGDOucfSrlW4JAcFQSGF2FumijhRUw6Wsgy5PVC3Op17W5Pee/W9UkmnZnFTo7EnH6de2+Zr9SUlcIrMshhnS5JIYdl9WudURB+8RtWxwWcSYnFycgYYxfkFjzke+U1iysMRhvnCyPHKo0ytcBGGbkdFcbDc1U+L45i7YSMm2Ixb5yNzGnVxZb9xyPf9S3M1UvOoqefb+V/Jv4vo9h8ORNiGiAeaYOj69ZG0jFGQC56xQVa662JFU3pbPAwRcLJJ1CMSscl/WY9vq7i+UALodix79dw4STE9Zi8TcLa6xjSST7EUa7rGLgFrbXtc3IqeMZi/bFjoLWtYcgByFSeVWqrRRsn58Pq8TsXAeOLBhsGjC/WRRi4I0+bJXTmTkb3UkxD8RCiMZI1Nyx3F1bKy8iQNLcs3dUVwOIPJgkKZr4eIg8kAjbO/nqFH7QnlVmkx6qOpwoAy6O+yRgaE3O7aG2+1QevFuStJ5dW/REhBgI4VVY1CjPc25mxuT41vVEcIZepTJmKiQgM277ln8ixNS9Drha2QpSlC4pSlAKUpQCuSekSW3ET2ip6uPYX79N9663XJ/SF/xBu2U+bTlfkfvqUSiM4fj7fnyNf8Mn8fEVYsPjAERvlLAA2Nozqb3N7ag2I/DWoXhz2IviQBcaZRry39h93hViwmIAAvib9pNwbDcgG3fbw5DuFW44yJMzY6zL/aZBfQXS+hG5IO1xuLb+dbr4zQMJnF4s2fLcaKt2yZv0GJFvrbi+vlJrMb42wIuFyqLLy18P6+VZ8Ld9FxOdvWGjAWFwRYEXHaXn+BFuOMiDa4bNmjvnMmp1IynluPh4VjxVbUMBRbFix01PgoHxBPtrUxZrF6knK+kn95l+h9c7x4gn2lTlJ8qhU9dfo9/qpMD7Mxtfzqa6R9Z8plss1s5sVbs+wZtvZUIBJmF1l3+s1x7QGuRXV9IPoTgJ/skH7GPv+wvfrUUeHGdMVGCqlpTq6CQCzg3ytoTpoeRsdbVKcA/umH/YxfyLWvwg9rEftH+Nc6dncqR+H6NzwLOYJI0L9TlNmI7DXbMWzGxTsWudNdCahJcTE8gXHzYeUBGGaIBnD5gVZWjTMvZJXLcjsajXWR4kI8THklzFd+yzL8DY+0GqvxLoZPEgkwxaWM3GUC7ry1XUMPED2VMMRtd5ljefw62oxuuv+DFxbBPLIiYSWNhYal1iJIOZbrJla9wCNGsdiLkVdOHYjqxkZTG6mMWsTlRvWj03CEPYjTKU3rna4vEjsyQM4GhDRsDl5qTbUW79t6m+jvSYI+UZnA0RGNytwexr3sAvdqDpc0ldu7PHpYhOo5PV8cZl1xeGVJMG6szXmIuWYg5oJhopJC622FV78hddAcUkwgljfGdth2QGnk1J+qQC9iPteFTnGMSqRYaQuCvXpICB9Uq5NhuRZvvrl/SLpTPMiwsQsYu5VRlDFmLi9uQBAA8L6nWqm+Kq06d9pdy7cvY0vk6NmPWoxGrErMTa4GYnIeZG/eK8u4AA62Nh9k9YR7A0fZ8xat/g+GyYeUsNZoZMvgkal7/vOgt+zPeKrrbjzFSeP8uy7a952jh0V+HwZXVF6tM7tbSPILi+h10Glr35VnRklZbjJFI4yR7GYnVne2pUD2G3lXjo9wpZsJhC+qpEhy8mORLX8NDp41kucMQ8i9biptFUAdnT1b8hYC5Hd3XNQfSKLdsssiwTi2T9YfA1mqCkx75YQWBYTRq7J6pJzZlGndb31O0OhPNoUpShYUpSgFKUoBXJvSDMBxFu1l+bj+rmrrNcm6eufyhILuOzHqgv9XX27fdUolGlgHAVjnXRdPmhpYgX1XyBPKp2DE2CkzJZrkf2bfdffe/dv41FYFHYEF5gDYWyDYkKeem/u22qdweJfOO1iSQdiii+p0N9gf6VdccWJM0GLQ3vKhsuo+TgagAAm4NgDl5chpW7DiSwQpKtwr3YQWuLn+Ha2l7+NYetZlUBsUNdSEzZr21PaOm3la9xvXuXENYkSYkAE2IQG97KFBJubFSeXrGp44yIPLY+XNbrgLlgoaMEmwF75dtx99a0HEySVd8/ayhsqoOfjzt56e7ejx5QuWXEMOyNUJsdfV1Ont7q8HHZyRkddL9oWvf27+FUl3EnP+kHDlM8jEi5Yn6Nz94NjUKMAoYG43+wy/eTp51vdI5B8pl7Ex7Z1CQEewsha3mTUTE4zrZZRqNSkNh55UB91bWdtQfQnAh/ZYLf4MfO/wBQc+dQmA6Q4ZZcSjTxq4lkGVmCm9zp2rXqb4Eb4WD9jH/ItcK6SH/8jjP+Yk/mNc5x4mu6CUkr5lrj4r41eOjnGYlwqmSWNNW9Z1X6x7zXE141WOafOc3fXFh09rPqPqP6ji8FhVUt9SXo/Y6B044rPLiY2wuIw7Qxqx0zMbk2ZTlJFzZTmuCMota5vBYjisk0eseaaNlZZxmzWG6Fvr6i4La6Eb2vWVYg3Gh7xWRsS5IJZiRsSST99dx+b1cY6ruywRYlpMQjFiwyLYE3C66qo+qB3CtDD4MO+eT6NEjLa2zExghAeRNiSeSqx5WMjwotKY3AGY3WwAF2Km3tJT761sZMvZRSMiAC/JmACtJ4glNP0Ih3mgaTW0+s9wYpnklZtPm5gBsAFgawA5C2luVrcqrrcvMVN4Z+zKx5ROT5v2P/AO4HsqEbl5ihlJ3aO28FxLpw2AxLmcxRKo8Sg1/37dKwNMyoyBySCxmmsWy65zFGfruQSLj7raa3BMbLJhocPD2LQxdZMfqgovZUDdzcC2m+leoo/owY9ASsEJsLgqAJJL+ROu/LQawfWQ+VdxKdQEhw6quUDEp5kXIVjfUkqF7qsdVjizdU+DjZrvLig55erGc3sBye+rPQiLvKQpSlDQUpSgFKUoBXIPSNjkg4k3XO8YkjjZGAJWw0J7Ot7qeVdfqudNegsHEogkt0dLmOVLZlvuNfWU2Fx4cqEo5rwrjeG0Jx0O3OQqb99mOnLT9Ad5q14TiOGIBTFwmxzAddcXDOw+toO0oPgtc5456COIxEmBosSvKxCP7Vk7P/ALqp/EOgXEofpMDN5rGzj3x3FLsk+jOG4qJCScSjDt2Be+5SxNzv2W/j0qS/K8P+Kn8Qr5HngljNnikQ9xDL8RWt8pPew/eNQ7sjI+vJeKQ/4qfxCojHcbw43miHnIo+Jr5aE5PefvqQwXBcTL9FhppP1Inb+UUsLnZOLca4fcs00RJOuVyx9yE1XJeO4V2ywozk6XswH3m/3VDcI9FXFJrWwjRjvmKx28wxzfdXVugvodGFkWbFyLI6m6xpfICNiWYAtbusB51N2Tc6FwqAph4kbQrGikeIUA/CuC9Jf+IYz9vJ/Ma+ha4N0w4NPHjsUzQyZXlZ1cIxUq2oIYC3Oh5nKEXKEbLeVM1uYf1RWgZhfet7DOMorno/Mfb/ANayUuT42/7F/jIy0peldR+Qk/wWfJhpGDWYOI185UZS37qCU35EitG48hb7rXI9iAL5tXtDbDJ4vKT49mFB9zv/ABV+BCTa1yTsPrMW9Ueb2XyjNQdV8kuw9zsVw7X9aRwvsX5yT/3PEP3DUQ3LzFSHGZRnCA3EQyXGzNctIw7wXLW8MtR7cvMUM5PppdR2Lh0kYwWCL5mOSPJGt+22RQMwHJd/92MpI8WBilxOIfUnMTYacljQd9rDflyA01eAYuGHh8GImICxwL2jyuiggDmSQAOfLnUdwXh8nE51xmKUrh0N8NAfrd00g5+Hf5DtQfV7doqMdbcM2OjXCJcVOOIYxSpAPyaA/mkP1273IPPa/kFudKUNIQUVYUpShcUpSgFKUoBSlKAUpSgFqxtAp3UH2CslKAxph1GygeQA+FZKUoBSlKAUpSgNfE8PikFpI0cdzqrfEVE4noHgJPWwsQ/UXJ/Jap6lA+ktl6FMxPolwDeqssf6kjH+fNUVifQxH+axUi/ror/y5a6RShzywtGWsUcuf0V4pIwiTQvZmYFg6esE7s3OND7605Og2PhBZIVkcXVMki9nSxk7eUl7aDuOu9ddpQzeCpPRWPnvE9GcbH6+EnHiqFx70uKi52KEB1ZDcaMCvxr6Yry8YYWIBHcdfjU3OV8l073TZyboF0cmx0cbYpicFCxMUZ0EjXO/egNxr4gaXrrSrYWFFUAWAsBsBX7UHo0qSpxshSlKGopSlAKUpQClKUApSlAKUpQClKUApSlAKUpQClKUApSlAKUpQClKUApSlAKUpQClKUApSlAKUp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6" name="AutoShape 10" descr="data:image/jpeg;base64,/9j/4AAQSkZJRgABAQAAAQABAAD/2wCEAAkGBhMSEBQUEhQWFRUWFhcWGBYVGBgYGBkaGhcYGBgXGBgXHyYeGBokGhcVHy8gIycpLC0sFR4xNTAqNSYtLCkBCQoKDgwOGg8PGiwkHCQpLCwsLDApKS0sLCosLCwtLCksLSovLSwpLiwsKS8sLCosLDUqLSksKiwsLCksKSwpLP/AABEIAOEA4QMBIgACEQEDEQH/xAAcAAEAAgMBAQEAAAAAAAAAAAAABQYDBAcCCAH/xABNEAACAQIEAgYFBwkGBAUFAAABAgMAEQQSITEFQQYTIlFhcQcygZGxFCMzQlKhwRVDYnJzgpKy0SQ0U8LS8DV0g+FEVGOi8RYXJbPD/8QAGwEBAAMBAQEBAAAAAAAAAAAAAAECAwQFBgf/xAA3EQACAQIDAwoFAwQDAAAAAAAAAQIDEQQhMRJB8AUTIlFhcYGRodEUMkJSsWLB4QYjsvEzU6L/2gAMAwEAAhEDEQA/AO40pSgFKUoBSlKAUpSgFKUoBSlKAUpXiaZUUsxCqNSWIAHmTtQHulVXFdP42Yx4KN8ZIP8ACFox+tKdAPEXFeYeC8QxDBsVifk67iHCaH96U3J8hcVXa6js+ElFXqtRXbr5LPzy7S2UqLh4Aq/nsQ3i0zn8ay/knulmH/UJ+N6nMwcYbpehv0rQPDWA0nm98f4pWq8M4vZpza2xw2uoBtdOVydbbUI2I/cvX2JmlRbRTACzzNfww+mvPRfuvtXjPOP8Q3NtUh0sL30caHb2UI2V9y9fYl6VBYrjZhTPM/VrcC8kRA18Q9tPOqZxf0vmOTLAEnXmxR4hf9G7EkeJAqHJLU6qGCq4j/jV+3RebyOoUrnnRn0qnE4mOB4QpkNgyMSAbE6hgO6uh0UlLQyxGFq4aSjVVnqKUpVjnFKUoBSlKAUpSgFKV4kmC7mgPdK1TxFO+n5SSo2kTZm1StUcQTvrOkwOxpdCx7pSlSQK+eum/G5pcfiUkdmSOZ0RSTlUKSBZQbbDevoWvmzpV/xHGf8AMS/zmsquh9B/T8VLEO/UbPDOmmMw6BIZiiDZbAgX/WBqSj9KXEB+eB80j/01oYHoZNLoLBrXKBXdlB2z5FIT21oPwGfrAixtIWF16oFww7xl5Vj0kfRxnyZiKjinCUlrp49/aWRPS1jx9ZD5ov4Cs6emHGjcRHzU/gRUfgvRhxCSx6kIDzkdV+4Et91S0PoXxZ9aWBfIuf8AKKstvtMai5JjlLY8P4PSemfE84oT+64/z14X0tSc4u7aWYbf9SttfQlLzxMf8Df1ofQlLyxKfwN/Wp/uHK3yM+r/ANGD/wC7TafNPp/6z22A2IN/b3mtTHelvFkfNEJpYXAc+dyo7XnpqdK3H9CuI5TwnzDj8DWljfQ9jEUnrICAL6M/4pTpkbHJCzi1ftv+5A4TCY3iUl1Es783Y9lb8sx7KDwq+cB9DI0bFy3/APTi28i519wHnVl6H4WHAYRYjIvZuzHZmLE65Rc7Cw30WrNhsQJEV19VhceR2q8aa3njYnlmrNunRezFaW1t+3hYrGO6KYaCTBtBEsZTEAXUakMjghmOra5Tr3VbKjOOfmP+Yj/zVJ1olY8yc3KMbvr9xSlKkxFKUoBSlKAUpSgFV/isxzt7asFVfjB7b/vfhVJ6F46mliJ7Btfs1+NiNZPAD8K1sZtJ+5X5KNZtfqr+FYmhuifXf6l6lMHN8B8KgV9b/pVK4I6fur8KsiGWSA9kVkrDhPUFZq2RiDXz1xGw41Nm2+WN/wDs/rX0Ka550O6KK3Esbi5VvlxMqxAjS4Y5pPPkPae6qzV7HqcnYiFDnJT+1rxZHxtI2EaITJh1zoGkaTJdspedjY3dmZ1ULyWPkCLznQHhqwGRYsQuIjKZiUFlVgQANzqdTyqZ4v0JwuIfPIna71NqkuGcKiw6ZIlCr8fOrnzdLDSjUUnu0d3+NCi4PpVi1EXWOWCSR52yqTKk0RlRRpuqq40trlqewXTfrCiCL5x8pAzjJlaDr75yB2sulrb87a1ZjEDa4GhuNOY2NYG4ZCVymKMrfNlKLbN9q1rX8aGsaNWOkyqYnpXP1wCmJFD4lSjgk2hjzKXbN2c24sLAMD2qkYOnELJmKupCwEqco+msAAzECysbMTYCpnEcKhkZWeJGZdiygkeRIrBJ0ew7PnMS5r5swuCTnElzbftgHWhKhVTdpGjh+nGFdkUMwZzGFBQi5k9X2A2BOwuO8VsycTjngd4mzKC6k2I1W4O/v8QRWTGdHoJWzunbzBswJBuuS1iDp6iaeFYG4PFh4pRECoftEXJFwgXS+2ij3UNIc6n0rWIRsTAjAuryyFQFiHqm4HvvZdNeWlWePGBIFeVeqFhdeS3NgNPZUDB1xJXDxqrlFvOw0tc9kHwuTbXy51YYMOGiQOVksBdtwSOfvoaRSWaNLik4dcM67NNEw8iCRUvWvisOrGO49Vww8CAbHStihptXVhSlKFRSlKAUpSgFKUoBVY4rES7+34j+lWeqX6QOK4eCCT+0rFOEJRLqzM247BBPw3qk1kXhqYMThSQ401Itr3V+PhSTJqO0ABr3WrkMXTTGv/4g2/UX+lZG6S44f+Jb+Af6a5XUjF2Z0qlJq6OurhjmG30eXfnUngoD4bAb91cRfpRjV2xLX8UH+mrh6NOmHWyOuMxeUjLkDBUVtdRmIt3e+rQmpaFZ03HU69hBZBes1eUIsLbcq9V1nKKo0nAYjLO4hxEkjzSfQzyRga3JY9YqL+NXmquQ5MyiEzRtLIHVJOrkGoKlSSoI0N+0DtbnUqTWhWbai7ECuLwnVxukvEgZJDCEXESMwkW11IdyOY2vvUhjYUggWeXHcQhVmyhZCjMDroVMZP1SfKoc9F8UsGGVoWtHinkyxMnWJEctruCMz3Da3vtr3WFuDnFWjdJliTDyBTiNXMspZcxNzcoqmxv+cFX5yXWcMK1Z3TWdlbLeYsezwCMtxWYCUXjzQQyZgADpkivsw99esNNiGYKnE4mYp1oV8KAcl7ZjZ10vVbJn6vh3WrNE2Hkmjd+qZioGTIwBU3GWw2N8pqQkEknES0U2+B1leL1wHIIydnKT91tqc4+zyQWLk3p1Zb813/sTGHx2MbJ1eMwEucEoOrcFgtwxXLMb2sb2HKsq43iN7XwDnNlsJJlObmuza+FUfgJlzcM6kXkMeJCk7LmkkXO3eFBzW52tzrxgkZRCFId14qwUyH1mAjsWIBOp3IFNvsXkVWOdk3Hiy9zoI4jxEb4XDv8AqYph/NDWrxDjONyHPgDax1XERHl+kFqAwOPkjPFSQBM8sUarHdu2+dexoC1gS231a2uh2KKpi8K2f5pi8fWgq/VuNLq2o2B/fqNpfavX3N4YpSko21v6X9jceJurV55+qjyLmjQklmF8wW9tLm22o3G1WFMMHwqLAxRSq5SScwXQ7g728edV9cTEsmkTzTlEAQ+pa5Knw1G9tyNtTU8mNligLzhS99ETuNgFudyNSd6odS0NrD4bq0jXMWIOrNuSQxJPtNbdaMeMukTSKYyzWCncEhsoPja1b1AKUpQkUpSgFKUoBSlKAVyb0vdBocjYuPMJXcBgX7J7J7QB59kaeNdYJrknpK6VLiXWCI3RDct3na48B99658RU5uDe82oQ2523HKsL0embZre0Vvv0YlUC8h+7TWrDw/D2sKmhglYa/Ej4Gvm63KdRS3W7j26eFhbf5lDxXRScH6S/tFS3QToSMTi1jnY5O1mysAdATYaczU9xBK/Oj2K+T4hJR9U3t56H7r1theUKkmlK1u4zrYWKTtfzO0cPwKQxJFGLIihVBJJsPE71sVrYDHpNGHQ3B948D41s19KndZHhtW1FUHF2fFM0c8CtFLLmjeRQWvJE2QjcAiNh7txer9VMxGHiEkhbBpiM+IdWJjVyg1OduwxI0t5key8Um7FJwU1Znp+G4h5HKyB0mkhdgkpGQJOMyCzagwGxy2vk211yYTCY1OoJzkRsyOmcNmWRpe2SSc2QdQRrfRqh8uBZcz8KVbjS0aqS2cLYdldLHNfTQGv1U4UIpJOomjEZCkCSSMkkuOxaUA26tz7K25nv8l7mXw6vdN8Zlj6KHF9oYq+kOHy3t62VxJdvrPcKT3XA5XNhqiQxYEyiKPEY2N2do1tiMQVJU2NizMtr17hMBtk4njFva2cgjUXW5lh0uLkXOoBtVea4sawhsRte5dsgvewvWA8MiuD1UejZx2F0b7Q00bQa76VUoMSzEiPi50AN5I8MQQUMlwQq37AZvJSa3o0xlrpxDDPZsvagHrfZJSYa+FQ6dt/59izimTi8IhDmQRIHLZywUXLAMoYnmbMwv+ka1OJcKiDvOEAlMZQuCdVtsRex2HLlWmPynyfBP+7MnwZqwcQxXEhGc2HwrCx1SeQcu5oqrsdq8yuxHqESzMCsVolyAtOQO/YeQufxHOZ4Vj42jIVy4jAVpDoDZblrnlzv8arTYVCiNipTlyoDBGWs8mp0F7gXvbwGpFWDD4XrsOFy9SCwIUKLhVII0I30HKqErQkXa+QjUX5fqmstYTGFyAbA2HkFNZqAUpShIpSlAKUpQClK1eKcQWCGSV/VRSx8bbD2mw9tAU30ldKTGow0R7bi7kclOy+3c+HnXNUgA8Sd69z49ppXlc3Z2JPt7vDl7K/Yxc181j6znO249vDU1CJIcMgBOtS9qjuHLrUmVr52s7yPSjoamOhBWolGsamsaOzUHMtbUHkUmWnox0gOHkGp6ttGHd4jxG9dSRwQCNQdQa4LDPaunejzjfWwmJj2o9v1T/Q6e0V9ZydXco7EtTxcZSSe0i21VmmmUydSD9O+cqodgLNlsrEAgvlB12PLcWmqs+GkdpOrbLbEPcdY0Wa4YDtqCdGKta1javVPMqfK7Hr8s4xCM0JcFlJyxt2Uzyh9mOZgqxEfrnStPE9KJbN1mGEoUyWOR1FwiZdHBsLyOpO9gdBqK2TgMdGyv1rSLndnRLXy5rqAXIvddLCwFhpzrzgMTjyyrIJQLi5yQtqyxaaEDqwev1HaFlv3Ece1NZdJeFzyvSSNbgYeMMhsigqGFnZbMMvzZyoXAF+yL6WrXTH4KViRg85ASMgBMovJ1SgAkKT2kB7lcDlYbEnFMfGQDF1t43Y/NN6w66wuptskWm56zTwm+Dt1seaSNQQ7AHIUzBXurhX7S3IDWPMX7qnaa3l4SnJ22vQrefhclwYiASoPrAZrZAos1s1iQQN7G97G36uE4dLHYGXKziU/SNbICASbNlXtka2+6rZ+TIrFRGoBtcAAA2YsNu5iT5k1qDozhxYBWFgRpJINDbs+tqug7Owq3OS6zX+8t69StpwHh+YWmGQxto2tyMoD5m7NlWKULp9eSx0sNjDdH8i9dHiSykykqgHVsG5b6EFRrvpbSpeXojARlGdVtlyhjlsM+XQ39UyOQNhfuAAzSYIRYfqwSQoaxOW+tz9UAc+6pdWTVmy8HUv0rGLg3D0NpCoLWFiQDltcXXuOu9TNR3Bfox5VI1mXWhjl3X9b/KayVjl3X9b8DWSgFKUoSKUpQClKUAqhel/i3V4WOIGxlfXyTW38RX3Vfa416bpc+KhjOyxZvazN+CiqT+UvTTclYqeFmFtxUlhmHfVLfhtvVcivz5PKNpPjXiVsHGpmpeh68J1I/T6nSeHnWpVEBvXIVlxI2kH31k/K2MGzj3mvOnyRKTupo6FiHbOLOo431TUNKwtrVFkxmKbeQD314CTneT41enyW4rOaIlXk9IP0Lk0oHMVM9A+NiLHRDNo56s68m0H35T7K5p8jY7yGpLhC9VKjqTdWBv5G/wCFethqEaTvtX8DjrSnKLTjbxPqOqfjsNh3L/KXyoMRIefa7EgIJAuoCljfll3FW5GuAe8XqBwvDUmadZASOslGhI9ZWjbb9Fmr1jx6kdqNiMw/DYg6k4uKQCVriTskO7KXyZXFmJjcDf12GuoOzDwORWQLifmwAGVZHBZj14vmvcesgAB1KH7Irfl6IwEELmQnrAzLbMyyEl0YsDobm1rEciK1T0IjDZkc3JuesVZBr1nI2FwJLKeWXY3Nxyc1JfT6mKDhmNVrdYzArCuYSXy26vrm7e5Npbdk+sNth+w4jiSjKY1YjKc7FAPo1zKctye3mN7crag6G6HOL5ZRq7PcqRkLFDdLNoUyEIDoA7DXnibgWLjzWlziR1sOtkj6pbqxVDqSDlEYO40+01CNma3S8zPBxLHFlUoASQGJiYqguLEEOM+Zbk2IykWNSHAuKSzFxImXLlOistiSwMZzesyhVJYaHOPbASHHQxGSSVY9F7UrqUB6krY3YDMZcpHncki4rG3H8Y2fqpYXILZVV4WYgGYgmx7hFpbYbgk2mz1LRnKObUvIvVafFfo28j8DWvwPj8eJEmUgNHI8bLmUnsuVDWGoDWuL/fvWxxT6M+R+FGmsmdpi4L9GPKv3inGkgsDdna+WNdWa3cO7xqLjxkoVI4lAzKS0rHsxgEi50sTtYfda9aqRgiTI1u1eXEOd76EJbYHIOyCDa3fUELQm+HNOVDTgKzPcIPqrltYnmb3PtqTqLwPEGmIIUiMEBWYEFzY3YA7L3VKUApSlCRSlKAUpSgFcQ9LTE8SbwijHxP412+uUekGdVxz3NiUQj+GqTjtKxpTnsSucwynuNOrPcfcavfCOvJ1ZQLaEWOth+Ps1PhU9w2THBRdYSe+58e4jw+/bc4PC3+o7VjLfT6nJGhbuPuNYmhb7J9xrvMM/ELepBf8AWbv0591/u8bZ5MRxAO2WOErcWJJ+wt9mvbNm138DpcsH+ot8f+n1/g+fyrdx9xryxbuPuNfQBxPEecUA8c5I8t7/AHVq4uXHfZhOve17WGtibb30vyHfpPwiW8h45vd6nBDK3cfcakMDckCx37jXTOIzYyzXWO9tMpJ1ut9ztbN91V7FSYm5uqe82Hhvc/8AerqglvMZYhy3Hb+GNeCI98afyitPgv0k/wC1f41s8F/u0N9+qj/kFa3BfpJ/2r/GtjjJalK08diXT1Qtrbtfv1NxtbQ+NCG7G5XLOn3SV58QcFZoVR4zmKlnds2jKBsl7EG/xsLsvSUq1pYmC9rtx3cWXQu6WDot+diPG2taPGOiqzs8+HZQ06BWcG9xayup1G3d3Ct6EoxleREJxloUvEvN1eKw0+KDMtyOslysCQCQb6aMdlvzrQwXBkkWXICjIDG0iN1iuX1Op3vZgNdjVgX0fRXkkbExT5WVVVmyXZbZkkdWJViFI0vbc32rfjGFwvVJEzYUtnjmWUi9jFIyynPdJMrqtnW41y87V0yrxguj7EVKqhqUXhOGiM8TQqUZHDOksqqoAI1VzlPZYeqddedWKD0jzI+ITFqXW7BMgBKkAWW4AUqV7WbwPfW3hOg0mPm+U4m0aNbRNC6qqqpVCPmgQubUk9q1hvUhi/RvDHh50SVyJACM4VgmW50sBvpr+iKSrUprpceJaE1NXJp8fFHh7Sa5rBUHrMb6AAa2uN618TKzEdegeQnNFhl1CjSxkOxNwT/2vWtgMLlSKTD5e2n00lyIowosRci11J3raweEaVisN1j9WTEt9LLY6qh3AuN/9nzwtCZwUUqonXMrOXJ7Isqgg2VfAd5qQrWzL2VBvlYKdbkdk7+NrH21s0ApSlCRSlKAUpSgFcX9KItxCS+YBo4h2BcnTbw57/artFch9JTMuPJDsAVjFlEZ1On1hcnXYd1CsldEbwvFGFUXq3ZbXvuQLnQ20vt7/CrRhOOEFfmZCtiScpzCxt6tviQfCqfhMawTP18gGbLokBO5uSLaAWJ1qew2PcPlOKlW0ohLZMLYE/WIIuF8SKW7fyUckvqLXBx5W7PVzpcaN1fepIIsT3e8isHysoVbrp3BvoIzzuvazNpY6jyG9QuG6REqD8rxAuUAHU4W5zqzX9XYAa+Y762vy83VPIMZiCEWJjlhwhPzqs9tF3VVYt3ZTvV42W/jyIVeG+RvflCRSfnZmyWJvAlnFwLXB5330+FauPkkQEnEShc1gDCrHmfO3ZPd5VLvw+b/AM/Jy/N4bnt+b53HvqPnwctrjHuR3hMN5ckqbrs48De5Wsfin0+dlN+fUqANed9tjpvrULPK1yM7ntAaxgd9/h8Ks+O4dN/5qQ/9OH8EqvYzBSf47n9yP/TVbrj/AEWOz8F/u0P7KP8AkFa3BfpJ/wBq/wAa2OCC2Fgub/NR69/YGula/BfXn/av8aqUJavxluLHauY9Iel+OjkeOOLqSC17t1pBYg5kJspBW9gQQM57rDoWF4oj4cTK2Zcha530GoYDZgQQR31rOk4JN7w8iPMbKxBzDNl6wjcLmawU76k2vuLkjW1UnpXxmbCMqYZ2gjmMj3yhl7LadWWJIZgQzX5sLa3q6YDpTDiHyKpMi+sCNAwXMQrH1rEW0868/JQ4KPEsuZWAAsOrBGVhmY9m4J219m1aclGV2rnLFxupRzOPR8IlxGaSNOuLObnTrGYm7MI1NyBnAJAIF+XKzPHjcBEsk4RsgPVROWcXVclyBe1lfSxG3lV54dBDicOIcQEMqFkcdkOHQ5TIttVY2DZh9oVGzcTsJYcRIUmjhaBZMrEszklJRkBNyqxNp9a4G1dE8U5ZNZFp1lbPR/7syL4Z6U5AoE8IlNgC0JAObtGxR7W0y8+/yFh/+q4cTw98RGR2Y2LpcFkbKTlb27HnVPwEnDJJVR06hQpMmcyZmlcAFQ+pjRO1uRckaaVudJuBYfh3D5uoYt8qeJQWIY5QAbBgNVsrH96q1HSkuirMfEU5QlKL0LV0WwqycPgRtjFDfxsqm33Vmm4g8jdVhAAo0aW3YSxGijZjY8u41F8Awc02Fw6B8kPURZivrNddQDy/+NxcVasNhkiQIgCqNAB/vU1zGsPlXcauD4asKqq6kvdmO7NY3JqQqOw/FopmIjYNkcAkbXs2x57HWpGhMWnmhSlKFhSlKAUpSgFci9JKM2PYBGZckezooPPnqPMWrrtch9JDp+UWzlh83Htbubl79dqDUi+H4N8pX5O7KVdbGWLQP61vHzvU3w/hkgKn5NK1pFlsZ8PYsotc6XItyvUNgVgJZQZM2U3FhsLMbC1ibACp7CDCANmaS5tm1B1GbUW0vck6Vaz6vyZuP6fUz4bo+VXKMFLe6G/ymDNaMEAeXaN/G1bcfBW54B2GREytiMOV7CGNWt9rKW1/SNeVweCy5s8wG2hbS4vYEi4Fhtf33rPLHhbjM8/q5b5uQzEEkD9I2J00HdU5/b+fcz5pfYuPAxNwuQAXwk2ixC5xMH5oWjY/pC17+/lbQxPCGK5fkclrZf7xBtobacrgH2nvqZaLCq1wZEzZlsuzKyBjdbFbASAgHmNb2tTEdHowuUPIALmysADcAG9hY7feaq3bd+fctsL7UQ3EuKxqSpzAjQjKx18wLH2VXcZxSM8z/C39Kz8e4wyzSLkBysRfNDr79ffUE/FCzWKAX09aP/Lr7qtzeVzpO9cFa+GhPfFH/IK1uC/ST/tX+NZ+A/3SD9jH/Ita/B2Aeck2HWvqfOqFDV6WcMJRpo4+skVCMg3YalbDmVJJtzBYb2qt+jvizyy4iCZciyLnVCCP0HAvqRbL46V0WucekTpkY8VFho1STJaSUNY7ghU2zRtYhwykEXWtYRnU6KMZ05ympKWS3bmR54bLw+WaWR2AidAjKAc4lzKXsTuEUi32iO7Wzxsk/VyQSSMAQ0hjkZbgAnISD3nbxO1QnEeKLicOFlzhLrq5u6qGDOucfSrlW4JAcFQSGF2FumijhRUw6Wsgy5PVC3Op17W5Pee/W9UkmnZnFTo7EnH6de2+Zr9SUlcIrMshhnS5JIYdl9WudURB+8RtWxwWcSYnFycgYYxfkFjzke+U1iysMRhvnCyPHKo0ytcBGGbkdFcbDc1U+L45i7YSMm2Ixb5yNzGnVxZb9xyPf9S3M1UvOoqefb+V/Jv4vo9h8ORNiGiAeaYOj69ZG0jFGQC56xQVa662JFU3pbPAwRcLJJ1CMSscl/WY9vq7i+UALodix79dw4STE9Zi8TcLa6xjSST7EUa7rGLgFrbXtc3IqeMZi/bFjoLWtYcgByFSeVWqrRRsn58Pq8TsXAeOLBhsGjC/WRRi4I0+bJXTmTkb3UkxD8RCiMZI1Nyx3F1bKy8iQNLcs3dUVwOIPJgkKZr4eIg8kAjbO/nqFH7QnlVmkx6qOpwoAy6O+yRgaE3O7aG2+1QevFuStJ5dW/REhBgI4VVY1CjPc25mxuT41vVEcIZepTJmKiQgM277ln8ixNS9Drha2QpSlC4pSlAKUpQCuSekSW3ET2ip6uPYX79N9663XJ/SF/xBu2U+bTlfkfvqUSiM4fj7fnyNf8Mn8fEVYsPjAERvlLAA2Nozqb3N7ag2I/DWoXhz2IviQBcaZRry39h93hViwmIAAvib9pNwbDcgG3fbw5DuFW44yJMzY6zL/aZBfQXS+hG5IO1xuLb+dbr4zQMJnF4s2fLcaKt2yZv0GJFvrbi+vlJrMb42wIuFyqLLy18P6+VZ8Ld9FxOdvWGjAWFwRYEXHaXn+BFuOMiDa4bNmjvnMmp1IynluPh4VjxVbUMBRbFix01PgoHxBPtrUxZrF6knK+kn95l+h9c7x4gn2lTlJ8qhU9dfo9/qpMD7Mxtfzqa6R9Z8plss1s5sVbs+wZtvZUIBJmF1l3+s1x7QGuRXV9IPoTgJ/skH7GPv+wvfrUUeHGdMVGCqlpTq6CQCzg3ytoTpoeRsdbVKcA/umH/YxfyLWvwg9rEftH+Nc6dncqR+H6NzwLOYJI0L9TlNmI7DXbMWzGxTsWudNdCahJcTE8gXHzYeUBGGaIBnD5gVZWjTMvZJXLcjsajXWR4kI8THklzFd+yzL8DY+0GqvxLoZPEgkwxaWM3GUC7ry1XUMPED2VMMRtd5ljefw62oxuuv+DFxbBPLIiYSWNhYal1iJIOZbrJla9wCNGsdiLkVdOHYjqxkZTG6mMWsTlRvWj03CEPYjTKU3rna4vEjsyQM4GhDRsDl5qTbUW79t6m+jvSYI+UZnA0RGNytwexr3sAvdqDpc0ldu7PHpYhOo5PV8cZl1xeGVJMG6szXmIuWYg5oJhopJC622FV78hddAcUkwgljfGdth2QGnk1J+qQC9iPteFTnGMSqRYaQuCvXpICB9Uq5NhuRZvvrl/SLpTPMiwsQsYu5VRlDFmLi9uQBAA8L6nWqm+Kq06d9pdy7cvY0vk6NmPWoxGrErMTa4GYnIeZG/eK8u4AA62Nh9k9YR7A0fZ8xat/g+GyYeUsNZoZMvgkal7/vOgt+zPeKrrbjzFSeP8uy7a952jh0V+HwZXVF6tM7tbSPILi+h10Glr35VnRklZbjJFI4yR7GYnVne2pUD2G3lXjo9wpZsJhC+qpEhy8mORLX8NDp41kucMQ8i9biptFUAdnT1b8hYC5Hd3XNQfSKLdsssiwTi2T9YfA1mqCkx75YQWBYTRq7J6pJzZlGndb31O0OhPNoUpShYUpSgFKUoBXJvSDMBxFu1l+bj+rmrrNcm6eufyhILuOzHqgv9XX27fdUolGlgHAVjnXRdPmhpYgX1XyBPKp2DE2CkzJZrkf2bfdffe/dv41FYFHYEF5gDYWyDYkKeem/u22qdweJfOO1iSQdiii+p0N9gf6VdccWJM0GLQ3vKhsuo+TgagAAm4NgDl5chpW7DiSwQpKtwr3YQWuLn+Ha2l7+NYetZlUBsUNdSEzZr21PaOm3la9xvXuXENYkSYkAE2IQG97KFBJubFSeXrGp44yIPLY+XNbrgLlgoaMEmwF75dtx99a0HEySVd8/ayhsqoOfjzt56e7ejx5QuWXEMOyNUJsdfV1Ont7q8HHZyRkddL9oWvf27+FUl3EnP+kHDlM8jEi5Yn6Nz94NjUKMAoYG43+wy/eTp51vdI5B8pl7Ex7Z1CQEewsha3mTUTE4zrZZRqNSkNh55UB91bWdtQfQnAh/ZYLf4MfO/wBQc+dQmA6Q4ZZcSjTxq4lkGVmCm9zp2rXqb4Eb4WD9jH/ItcK6SH/8jjP+Yk/mNc5x4mu6CUkr5lrj4r41eOjnGYlwqmSWNNW9Z1X6x7zXE141WOafOc3fXFh09rPqPqP6ji8FhVUt9SXo/Y6B044rPLiY2wuIw7Qxqx0zMbk2ZTlJFzZTmuCMota5vBYjisk0eseaaNlZZxmzWG6Fvr6i4La6Eb2vWVYg3Gh7xWRsS5IJZiRsSST99dx+b1cY6ruywRYlpMQjFiwyLYE3C66qo+qB3CtDD4MO+eT6NEjLa2zExghAeRNiSeSqx5WMjwotKY3AGY3WwAF2Km3tJT761sZMvZRSMiAC/JmACtJ4glNP0Ih3mgaTW0+s9wYpnklZtPm5gBsAFgawA5C2luVrcqrrcvMVN4Z+zKx5ROT5v2P/AO4HsqEbl5ihlJ3aO28FxLpw2AxLmcxRKo8Sg1/37dKwNMyoyBySCxmmsWy65zFGfruQSLj7raa3BMbLJhocPD2LQxdZMfqgovZUDdzcC2m+leoo/owY9ASsEJsLgqAJJL+ROu/LQawfWQ+VdxKdQEhw6quUDEp5kXIVjfUkqF7qsdVjizdU+DjZrvLig55erGc3sBye+rPQiLvKQpSlDQUpSgFKUoBXIPSNjkg4k3XO8YkjjZGAJWw0J7Ot7qeVdfqudNegsHEogkt0dLmOVLZlvuNfWU2Fx4cqEo5rwrjeG0Jx0O3OQqb99mOnLT9Ad5q14TiOGIBTFwmxzAddcXDOw+toO0oPgtc5456COIxEmBosSvKxCP7Vk7P/ALqp/EOgXEofpMDN5rGzj3x3FLsk+jOG4qJCScSjDt2Be+5SxNzv2W/j0qS/K8P+Kn8Qr5HngljNnikQ9xDL8RWt8pPew/eNQ7sjI+vJeKQ/4qfxCojHcbw43miHnIo+Jr5aE5PefvqQwXBcTL9FhppP1Inb+UUsLnZOLca4fcs00RJOuVyx9yE1XJeO4V2ywozk6XswH3m/3VDcI9FXFJrWwjRjvmKx28wxzfdXVugvodGFkWbFyLI6m6xpfICNiWYAtbusB51N2Tc6FwqAph4kbQrGikeIUA/CuC9Jf+IYz9vJ/Ma+ha4N0w4NPHjsUzQyZXlZ1cIxUq2oIYC3Oh5nKEXKEbLeVM1uYf1RWgZhfet7DOMorno/Mfb/ANayUuT42/7F/jIy0peldR+Qk/wWfJhpGDWYOI185UZS37qCU35EitG48hb7rXI9iAL5tXtDbDJ4vKT49mFB9zv/ABV+BCTa1yTsPrMW9Ueb2XyjNQdV8kuw9zsVw7X9aRwvsX5yT/3PEP3DUQ3LzFSHGZRnCA3EQyXGzNctIw7wXLW8MtR7cvMUM5PppdR2Lh0kYwWCL5mOSPJGt+22RQMwHJd/92MpI8WBilxOIfUnMTYacljQd9rDflyA01eAYuGHh8GImICxwL2jyuiggDmSQAOfLnUdwXh8nE51xmKUrh0N8NAfrd00g5+Hf5DtQfV7doqMdbcM2OjXCJcVOOIYxSpAPyaA/mkP1273IPPa/kFudKUNIQUVYUpShcUpSgFKUoBSlKAUpSgFqxtAp3UH2CslKAxph1GygeQA+FZKUoBSlKAUpSgNfE8PikFpI0cdzqrfEVE4noHgJPWwsQ/UXJ/Jap6lA+ktl6FMxPolwDeqssf6kjH+fNUVifQxH+axUi/ror/y5a6RShzywtGWsUcuf0V4pIwiTQvZmYFg6esE7s3OND7605Og2PhBZIVkcXVMki9nSxk7eUl7aDuOu9ddpQzeCpPRWPnvE9GcbH6+EnHiqFx70uKi52KEB1ZDcaMCvxr6Yry8YYWIBHcdfjU3OV8l073TZyboF0cmx0cbYpicFCxMUZ0EjXO/egNxr4gaXrrSrYWFFUAWAsBsBX7UHo0qSpxshSlKGopSlAKUpQClKUApSlAKUpQClKUApSlAKUpQClKUApSlAKUpQClKUApSlAKUpQClKUApSlAKUp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9948" name="Picture 12" descr="Капли Зеленин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3429000"/>
            <a:ext cx="1714512" cy="1714512"/>
          </a:xfrm>
          <a:prstGeom prst="rect">
            <a:avLst/>
          </a:prstGeom>
          <a:noFill/>
        </p:spPr>
      </p:pic>
      <p:pic>
        <p:nvPicPr>
          <p:cNvPr id="39950" name="Picture 14" descr="https://encrypted-tbn0.gstatic.com/images?q=tbn:ANd9GcTsUs9F-hgoLkeiJSTE5af9nk8s29p3lYBQUIaHFTH45byjfEcHl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5095874"/>
            <a:ext cx="2600325" cy="176212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57224" y="2071678"/>
            <a:ext cx="7504113" cy="1362075"/>
          </a:xfrm>
        </p:spPr>
        <p:txBody>
          <a:bodyPr/>
          <a:lstStyle/>
          <a:p>
            <a:pPr algn="ctr"/>
            <a:r>
              <a:rPr lang="uk-UA" sz="6000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Дякуємо  за  увагу!</a:t>
            </a:r>
            <a:endParaRPr lang="ru-RU" sz="6000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4230" y="1785926"/>
            <a:ext cx="5719770" cy="457200"/>
          </a:xfrm>
        </p:spPr>
        <p:txBody>
          <a:bodyPr/>
          <a:lstStyle/>
          <a:p>
            <a:pPr algn="ctr"/>
            <a:r>
              <a:rPr lang="uk-UA" sz="2800" dirty="0" smtClean="0"/>
              <a:t>Вплив електричного струму на організм людини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86116" y="2357430"/>
            <a:ext cx="5334008" cy="3962400"/>
          </a:xfrm>
        </p:spPr>
        <p:txBody>
          <a:bodyPr/>
          <a:lstStyle/>
          <a:p>
            <a:r>
              <a:rPr lang="uk-UA" dirty="0" smtClean="0"/>
              <a:t>    </a:t>
            </a:r>
            <a:r>
              <a:rPr lang="uk-UA" b="0" dirty="0" smtClean="0"/>
              <a:t>Проходячи крізь тіло, електричний струм чинить на нього складний вплив : </a:t>
            </a:r>
          </a:p>
          <a:p>
            <a:pPr>
              <a:buFont typeface="Arial" pitchFamily="34" charset="0"/>
              <a:buChar char="•"/>
            </a:pPr>
            <a:r>
              <a:rPr lang="uk-UA" b="0" dirty="0" smtClean="0"/>
              <a:t>Термічний – нагрівання тканини живого організму;</a:t>
            </a:r>
          </a:p>
          <a:p>
            <a:pPr>
              <a:buFont typeface="Arial" pitchFamily="34" charset="0"/>
              <a:buChar char="•"/>
            </a:pPr>
            <a:r>
              <a:rPr lang="uk-UA" b="0" dirty="0" smtClean="0"/>
              <a:t>Біологічний – подразнення і збудження нервових волокон та інших тканин організму;</a:t>
            </a:r>
          </a:p>
          <a:p>
            <a:pPr>
              <a:buFont typeface="Arial" pitchFamily="34" charset="0"/>
              <a:buChar char="•"/>
            </a:pPr>
            <a:r>
              <a:rPr lang="uk-UA" b="0" dirty="0" smtClean="0"/>
              <a:t>Електролітичний – розпад крові та білків плазми</a:t>
            </a:r>
          </a:p>
          <a:p>
            <a:endParaRPr lang="ru-RU" dirty="0"/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357158" y="4929198"/>
            <a:ext cx="2214578" cy="1357322"/>
          </a:xfrm>
          <a:prstGeom prst="wedgeRoundRectCallout">
            <a:avLst>
              <a:gd name="adj1" fmla="val 79780"/>
              <a:gd name="adj2" fmla="val 24390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28596" y="5000636"/>
            <a:ext cx="2071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Будь-яка з цих дій може призвести до </a:t>
            </a:r>
            <a:r>
              <a:rPr lang="uk-UA" b="1" dirty="0" smtClean="0">
                <a:solidFill>
                  <a:schemeClr val="accent4">
                    <a:lumMod val="50000"/>
                  </a:schemeClr>
                </a:solidFill>
              </a:rPr>
              <a:t>електротравми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Що таке електротравма?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68" y="2357430"/>
            <a:ext cx="4953000" cy="3962400"/>
          </a:xfrm>
        </p:spPr>
        <p:txBody>
          <a:bodyPr/>
          <a:lstStyle/>
          <a:p>
            <a:r>
              <a:rPr lang="vi-VN" dirty="0" smtClean="0"/>
              <a:t>Електротр</a:t>
            </a:r>
            <a:r>
              <a:rPr lang="uk-UA" dirty="0" smtClean="0"/>
              <a:t>а</a:t>
            </a:r>
            <a:r>
              <a:rPr lang="vi-VN" dirty="0" smtClean="0"/>
              <a:t>вма</a:t>
            </a:r>
            <a:r>
              <a:rPr lang="vi-VN" b="0" dirty="0" smtClean="0"/>
              <a:t> — травма, що виникає при доторканні неізольованих електродротів, увімкнених у мережу, або при ураженні</a:t>
            </a:r>
            <a:r>
              <a:rPr lang="uk-UA" b="0" dirty="0" smtClean="0"/>
              <a:t> блискавкою</a:t>
            </a:r>
            <a:r>
              <a:rPr lang="vi-VN" b="0" dirty="0" smtClean="0"/>
              <a:t>, внаслідок чого в організмі людини відбуваються важкі місцеві та загальні зміни, які часто та швидко закінчуються смертю.</a:t>
            </a:r>
            <a:endParaRPr lang="ru-RU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071538" y="142873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dirty="0" smtClean="0"/>
              <a:t>Залежно від наслідків електричні удари поділяють на 4 ступені</a:t>
            </a:r>
            <a:endParaRPr lang="ru-RU" sz="2800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066800" y="1785926"/>
            <a:ext cx="6096000" cy="4538674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uk-UA" sz="2000" dirty="0" smtClean="0"/>
              <a:t>І – судомне вкорочення м'язів без непритомності;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/>
              <a:t>ІІ – судомне вкорочення </a:t>
            </a:r>
            <a:r>
              <a:rPr lang="uk-UA" sz="2000" dirty="0" err="1" smtClean="0"/>
              <a:t>мязів</a:t>
            </a:r>
            <a:r>
              <a:rPr lang="uk-UA" sz="2000" dirty="0" smtClean="0"/>
              <a:t> з непритомністю, але зі збереженим диханням і роботою серця;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/>
              <a:t>ІІІ – непритомність та порушення серцевої діяльності або дихання;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/>
              <a:t>І</a:t>
            </a:r>
            <a:r>
              <a:rPr lang="en-US" sz="2000" dirty="0" smtClean="0"/>
              <a:t>V</a:t>
            </a:r>
            <a:r>
              <a:rPr lang="uk-UA" sz="2000" dirty="0" smtClean="0"/>
              <a:t> – стан клінічної смерті.</a:t>
            </a:r>
          </a:p>
          <a:p>
            <a:endParaRPr lang="ru-RU" sz="2000" dirty="0"/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3714744" y="4786322"/>
            <a:ext cx="4857784" cy="1928802"/>
          </a:xfrm>
          <a:prstGeom prst="wedgeRoundRectCallout">
            <a:avLst>
              <a:gd name="adj1" fmla="val -72252"/>
              <a:gd name="adj2" fmla="val -54597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7620" y="4857760"/>
            <a:ext cx="46434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Ступінь ушкодження залежить від різних чинників: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 стан організму;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 характер струму (постійний чи змінний);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 опір шкіри в ділянці проходження струму.</a:t>
            </a:r>
          </a:p>
          <a:p>
            <a:endParaRPr lang="uk-UA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928670"/>
            <a:ext cx="6553200" cy="685800"/>
          </a:xfrm>
        </p:spPr>
        <p:txBody>
          <a:bodyPr/>
          <a:lstStyle/>
          <a:p>
            <a:r>
              <a:rPr lang="uk-UA" dirty="0" smtClean="0"/>
              <a:t>Симптоми електротравми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500174"/>
            <a:ext cx="6096000" cy="46482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uk-UA" sz="1800" b="0" dirty="0" smtClean="0"/>
              <a:t>Характерними місцевими проявами в разі ураження електричним струмом є </a:t>
            </a:r>
            <a:r>
              <a:rPr lang="uk-UA" sz="1800" b="0" dirty="0" err="1" smtClean="0"/>
              <a:t>електромітки</a:t>
            </a:r>
            <a:r>
              <a:rPr lang="uk-UA" sz="1800" b="0" dirty="0" smtClean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uk-UA" sz="1800" b="0" dirty="0" smtClean="0"/>
              <a:t>У разі ураження блискавкою місцеві зміни проявляються у вигляді знаків блискавки – </a:t>
            </a:r>
            <a:r>
              <a:rPr lang="uk-UA" sz="1800" b="0" dirty="0" err="1" smtClean="0"/>
              <a:t>гілкоподібних</a:t>
            </a:r>
            <a:r>
              <a:rPr lang="uk-UA" sz="1800" b="0" dirty="0" smtClean="0"/>
              <a:t> розгалужених почервонілих смуг на шкірі;</a:t>
            </a:r>
          </a:p>
          <a:p>
            <a:pPr>
              <a:buFont typeface="Arial" pitchFamily="34" charset="0"/>
              <a:buChar char="•"/>
            </a:pPr>
            <a:r>
              <a:rPr lang="uk-UA" sz="1800" b="0" dirty="0" smtClean="0"/>
              <a:t>Загальні ознаки: розлади серцево-судинної, нервової системи, пригнічення життєво важливих центрів;</a:t>
            </a:r>
          </a:p>
          <a:p>
            <a:pPr>
              <a:buFont typeface="Arial" pitchFamily="34" charset="0"/>
              <a:buChar char="•"/>
            </a:pPr>
            <a:r>
              <a:rPr lang="uk-UA" sz="1800" b="0" dirty="0" smtClean="0"/>
              <a:t>У легких випадках відзначаються страх, запаморочення, млявість тощо;</a:t>
            </a:r>
          </a:p>
          <a:p>
            <a:pPr>
              <a:buFont typeface="Arial" pitchFamily="34" charset="0"/>
              <a:buChar char="•"/>
            </a:pPr>
            <a:r>
              <a:rPr lang="uk-UA" sz="1800" b="0" dirty="0" smtClean="0"/>
              <a:t>Для тяжких випадків характерні шок, непритомність, раптова зупинка дихання, серцебиття, фатальні порушення ритму серця, клінічна смерть.</a:t>
            </a:r>
          </a:p>
          <a:p>
            <a:pPr>
              <a:buFont typeface="Arial" pitchFamily="34" charset="0"/>
              <a:buChar char="•"/>
            </a:pPr>
            <a:endParaRPr lang="ru-RU" sz="2000" b="0" dirty="0"/>
          </a:p>
        </p:txBody>
      </p:sp>
      <p:pic>
        <p:nvPicPr>
          <p:cNvPr id="1026" name="Picture 2" descr="http://specmedhelp.ru/wp-content/uploads/2010/11/elektricheskiy_tok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4" y="1214422"/>
            <a:ext cx="1719512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8" name="AutoShape 4" descr="data:image/jpeg;base64,/9j/4AAQSkZJRgABAQAAAQABAAD/2wCEAAkGBhQSERUUEhQUFRUWGBgXGBcYGBcUGBgXFxgcFRcXFxUXHyYeGBojGhgXHy8gJCcpLCwsFx4xNTAqNSYrLCkBCQoKDgwOGg8PGiwkHxwsLCwsLCwsLCwsLCwsLCwsLCwsLCwsLCwpLCwsLCwsKSwsLCksLCwsKSwsLCwsLCwsLP/AABEIAPIA0QMBIgACEQEDEQH/xAAbAAACAgMBAAAAAAAAAAAAAAADBAIFAAEGB//EAD0QAAEDAgMFBgUCBQQBBQAAAAEAAhEDIQQxQRJRYXHwBYGRobHBBhMi0eFS8RQyQnKSI2KCssIVM1PS4v/EABkBAAMBAQEAAAAAAAAAAAAAAAECAwQABf/EACYRAAICAgICAgEFAQAAAAAAAAABAhEDIRIxBEETMlEiM0JhcRT/2gAMAwEAAhEDEQA/APMqeSjVGS3TCysLIiggVJSoU54/iStujdHifVcEgpNWFYCuATaEF5RdEFy4JolWeFt5deqrIVjRFm9bks+i2Ls6DDH/AExnOy3yBz8kWk7280KgCWf4if7j+6m3lx8b+kLGz116GKkapapQBz061Uy+62Su6OpMp8d2a2LGPBVhwJEz4j7LoK6ReYVozdGbJgg3ZW4GgS/+3P0HXBXAahYWjAne0H/Iz90wAqN2edOPF0Q2VgCmAsCAhqFrZU4WiExwItUS1GIUSFwQWyitC1Cm1qJxrZWKeysXHHPUlGvoiUWqdZliiKQwVSHjvz4goQWUDBnd7XW2ohNkLQC2XLKbSTAElcdRMBAc1WtLsp5zgcr+am7sI7z4BT+SK9lVgm/RTsaNfurjAiWk7gPISp0fh8aknlAVrhuy2t/pHqknki1o04cE07aNYSuNmJEzzyBjzK3t7gfDuGfADxVizC8Atvw/AKFm1JlU1hJkwOHDdKIRnCZfQ5LTaCIVFlfUB3pWo1Xf8OhPwHLyRTOcWUtJrhIFwfvKYax25WLcDCMMNwTcyP8AzRZUh28Qpp+rg0jUwxGVuvBMpmefi10ahYQofNIzHgiNMqiZklBx7IELUIpCjCYUhC2FuFgC44yVilsLFxxQYfMI2LEDmlKJumMQ+8cEQCzG31zU61IhxEamBrnZRqGCPGESn/7sj9UjxsuOIYeiXkAZ58uK6Xs3swNsO871nZXZ2yJi5z4cFeYTDQs+Sd6NuHHW2Ao4RFOCA5qwp0bSp1mLObolYcGFJlJWPyrxHUH7eai3DE+/KPVcWSFWtssdTt3JkUcrAACfG0eSKKHifILrDQgKA68FjqQuVYOpDLThdQdSPEcJujYyRXFmX3Uy3OJ0075R30eplTawAi3gAY6lE4VLEMs0TooOPf7e2ii/DwDvPfr0UQCTil6gCsKlPQddBLVKPJFCSRWVsOk3M2TIV06nmksTh08WZskUwDXSFiFQzI7+vJHIWhHlyjxdEIWQtkKIK4U3srFixcccy1Fe+XeCbb2eNZHOw8VOpgIaXNv4Hgu5I6iuc2VZdh4LbqScm379E5WwrTTaQwA8LW4jXNWXY+HtxNyklLRTHG2WmFw9k9RpdStUKaZY2Iy6us5uiiVOl9PIfdFfh7RaOvusaRqYOWnL0RhiwBfTPjGu5TZoV+hb5cgb/uLqZGzY7p/FtUJ1ck8O4XiOuSlR2iZ2drrz0S2X4v2DB3X9Jv8AjxUmUifH/cLe/JFc9xtsd2q0yg5xh0/2gX4/uuTsJouDefWaFUfJsPZMfwmgkeqi/CuBz55xvTHJoS+UOMz+e5SFJonPNGfI3Dj5T1vC18nie4ehC6wgjS8N9uQPDRY1m1vG7TdvUy0ZIlPZ4eiZMDFajQN/HM6ZbkhWZxHj11CvCxoGk5iJ8PFKVqQM5WtH7368DYpU7CDUZZPGhH7x+6C9qKZCRRYhuy4HqNfL0RYRe06FkCk6QPPrrNaIPR5+eO7McFoBSKg4pzMbWKErETjn6XaD25OPLP1TQ7ZJza2f1Cx8FVqbAuaOLvB41zyGzbleOYXU9nU1znYeD/qOZ8guqwrIjJZ51ejXijS2WAAjdxWwJN7C2X45rKTdeSG2pfkps1LRZUjawAHmVqtiA3n3QOdki7H2hpPOyi4kZ5nw6/Kmy8IhsPT2jqcrK3pYYWcBEjnHig9lUxmZG6cre+atjY2Eg8JvG4cPRBKzsk3dIRqUMiM9eMDyPXKdOm0i/iBfz1TTWkke4QzQ2b6d+6LQnSSJcrE6rYvJgcPtogVNrOZ6z9VY1BIkZWmPv4JWpTv+TykcPxxhmh4yEHOmx38NcltlCLSd/CRvHf7ort9neqcFKYPD7eySijlRXVaIBuINtR4jyQhTvBGufWe/9laVKMgb9LjqLJc08p1m4tr5HrkaOUxRxAs4WPCwPhlkl6wG7cdRnrvVhXoEDMenBVtVcFM07DjclalNPipbuS7xdcicyo7QpqtDIA3HofZXHaLJsFPFdl/RA015K0XRkmr0UpQ3BFLd6E8K5gaojsrFFbXAOYa1WOE7Od9JcIDgHAaluhjQHSc4nK6sex+w86tdp+WxpfsHN8CwIzANuchHpguJe+7nHacePDgBYDQAIz/Sh8UeT/wbwQhXdBuUqowbVd0BZZTetFhSeI/KpjiYc4bnO8jZWu3ZUlW9V/cfED3lCg2Go17z5eiboVNp/f5pE0og3un+z4BBO8cVJo2RerL/AAdTZLgMtq2oyCd2wY56CO+2Sr6TxM3hxnffjGXNPUG8ZGneiqM8r7CisQY8J+6K+pPksbRlbdTCdJEmwDjIi/V0rXeY4XPvonnUepQKlEdeC7oZSK17pgwQNb/hPUcr7iNOR9EJ2HEm1rbu9PUsOIQSsac9AHNkJQiCbddSrYssq6tSueuskWqFhNilU8/Ld1+FW4l24K1dRHnxzi2vBIYikOGXH3XF4sSbUQ31vdTc1Kvf7rkhZ2QY6arP7m+s+yuqglvXJUuCj5rZ4+TSr9pEZKhn2cvX7Oe5z9hu1A2oGcTBIGoB2fEd1aWmYNjuNvVdYyt8rEU36TsuG9r/AKT4SHc2hWfbHw6K7i1jAJYXMqA22wYLHXyJtEHUyIhXirRiyqpHn+yFiJ/BVv8A4qn+K2jTJ0WnalKMO+BnsTy2wSfGPFVWHNl2NHChzdkiWuaQeRF+9cjisI6lULHZjXeNHDgRfy0T+VHaZTxZLaHMIwK3oKjwlYSrWlioCxm0Zr1ICo6Naazp1a08xcgjgQRddJ2T2Ma5DqgIpRMZGpy1DN51yGZIT+MKGxjWu0fRby+kvZ6MaqfG0rZL5Vy4oUqVL5pzB05InKb8tY3qtZmrfAk5g/sszPRjqJcUogjOG+xMImFByBNpmSeMazKhhyDuNkxRZAuLXjO030Rok2NivAG7eLKbKoOqykZGc9cFLYtnll90UQbRuyBVHXqjbRznRDqHrrq6drQidMUAl3erBjbJZjOvJPMahBHZJA3pGu26sarb5pSu1GXQcbK55se/r0SNcXyiysnNMHriq6u2/XW5Ia4vQhUCRqj3VnUakMQy6ZCZGD7OpzU5An/x91etpmMkD4W7MNR1Q7QGyGjKZ2iTvEfygrq6HZLRnfnB8hA8VZQsyPKlo5WngfmVmCLBwc7X6WnaM7pjZ/5LosAzZJF4cSRzk+ZF+5PmmBYQBqAAJ7kni37JadZaT/a0yeuJWjHGlRjyT5OxraW1r5R3hbXCnPYRtgdx8ilPiXsI1qe0wTUYLAZubmW89Rxkapvs10gDerKmcurq+SN6ZLHJxdo8sw8kgAEzlEyZsI4ld32H8JBsPrw52YZm0f3n+sjd/L/cmqPw4xmIdWAH1XDf0ud/O4fbTbO4K9om0LLHHx2zVPM5aRplP6pXJ/HlD/UoPi0Pae4h3/mV2cKh+NMNtUA6P5Hg9zgWepane9E46dnFU22nefym8LidmbaINMfS0b7lSqsvMLz5qj28UlJUXmEqAQXCdx9/MK6w4tvuD11quUwVWHDO0eC6jButIiNOvNL6OyRrYZlKCSBBnxR2u667lGi8aZZIlk0TNInsyoPZfxWEwtyqkQbRB663JtgSs3TTHIJUCWzKjUnXCZqvSGIqdddWQl0PjWxNxSlU+nFGJS1XdKQ2JaFXhI4kWTdR3FI100eyczqvgqnFJ531I7msb7uK6B3JUnwpSjDNk5ue6P8AkWj/AKq4qG2a1pHly7IOPBJ16e1JiwBA8LlMPdxQqj7G6rHRNiX8eeitJP5B/SFivSJbAYJ2y5XLc/P7qgpm7Txj0XRsbYHcjMWI4GSLZ5hbpuBHt1kVKg1BrYWHEtJBN+E8Qs39FmNBu6/PNIdu09rD1QQf5CQeLYePMBMNrEfziOOn470Ss3aaRMhwIM7iCM+9DphPN6Tb8re6eFKx9OKTqM2KhbkZIPMSD5qww7fK6y541Jnp+PK4oU+XB43V12ZiLbNzawHj4oX8O3ZvnGiWdRLDB8vFZzfamqOkbW8uvFGZUVBhsS4HM3N9cvVXVEgiRqT5Ix7Ms40MF6jtKE+EKJEyrIg0FCPtJUZ3RnHcVxNkKxskqrrdZJmu6yQqG+fQ68kkuy+NaFnHjry0t1wSlWqiudGU67krW90DSugdZJYjJMvckq7k8Vsjkejt+wLYaiI/on/Il3urOofpySPZlLYpUxuYwH/ET5pv+k31C1nlAnckGtyy9UY80N44p0Kyu2/9vmsRfl8SsVCdHOdg41tUFk/U3L2PjAXa0BtNBGsFeT0SWkPYYcMuK9A+Fu2xVpf7mm4vacjYExn4ISlyClR0FK3Xkp1BIy4rWxtCfv7haa5RsoQBWjSzix4ZeH7KNd4ab5aXjuQnY3cHeP4TUwWjiu22RiakiP8AUJ8fq85nvTGHdy6680t29VJruk/1ZWtAAuSJOiJhH2hQ8js3eL9S1oOkKdakHN/69cUrRqeOWaepHcsZt6K00SLkHT0/CLhcU5htPr1+E7VgjxP2848Uk6heYJndx9UaKqXJbLbC43abE/VrNuUDVMB/qubdIOvXXki0cSZH1HPiet6bmSlh/B0dN4IspOclMOSBBPfwO9MbIJzTp6MrjsHVcDbqfulq7UV5EW9ktWqRKRlYqhCqzr2SVbWyffWVdiqoRLJ6FXn1UKWHL3NaBdxDf8iB7qVt6s/hzD7VcH9ALu/+VvmZ7lWC2Zcr0dcG8FIa9ZLYbxWg0A5rQeeDjgoVm/Sf29EZzRKG8iDyv7p0KxL5oWJH+FPFaV+KJWzg6Tk92ZjnUKoqsE/rb+puvfqq2i9PUCFNRsa6PUeze0G1aYew7TTl7gjQjcmXt1A/K857Nxr8O4vpZH+Zhs13/wBXcV1vZ/xHTqiGkh+rHWd3aO5ie5TljaHUkyzrNlsXBBtGfK6XeTs7QfbMkhpsLu0AyB+yhWxnCPVUXxJ2ps0HNab1Dsf5XdfT6Wu3oqLo7tnMDEmo7bdMul1zf6r3MJ7D1bqpB9E610QsWSVuz1sUaVFmKl/LTzVjh3qqowfFO4SpbO/kdygX9FpSAW3+mSA19reiI2oEyJmY6iCJESJ077qswrZcAYgqwqOsTdVrmFpvIMT0UGVg9NHRsdN+EITnRnF9/p1xVXh+0nCNRJ8E6SHBpI36zYi5Hkmsg4cXsIX2iw978fvqkcTVtzhSa8QZJB8NbGEhinxqeoXDRWyDn+R6KRquvlqph/qly66KHl0EvC6H4VpHZe+M3Bs8Gtm3e4+C5pzl1/w60DDs4guPNxLvfyWjEvZg8h6othUKkXoO2oPdM3/ZXoxWEq1YSuIdYN1cfyfKVheC6N1/slq1b6+Qj7p0hWw91pD/AIsLaNAPNaNBun3T1OhuSLWvyBBHWuSfwrXx/LI4X8lpcEiVtjdNtljYyIBG439VlKsJg2O42PgVNwg38VxxvF/ED6DG7DpkxsvlwgC5knaFy3+ruVZju3XYlwJbshgLQA6QXE/W643Bo7jdJ9tVf9WAZDG+Z+o+w7lnZ9P6QsOae2kbvHgtNhWuTW3Mc/3WCiCpOZAA3lYWerFDVAp+kdbd9s7Kvw7eoT1Fgj7n7pCiLKk/Lw+6YBSVOqEWnW64LibDhkT99/NDibnKOVrRn3nwWfMBB5ePBRxDvpPLmuF2Vjn3kWVhhsaYvbQEfjVV9OnLo5mOuKYY0Ntp0PZErOnoJiSc7SPfMdcElVfMTbx7sk1VG4mNx4pWo3q6IqEqjxED7JcPTFdpSsIoMuiVV5XbfDbicNSj9JHeHOb7LhHrsPg2t/oR+l7h4hrvcrRiPO8hasuMbX+W3aMQCJ5ExPiQosrhwsR11CZrU2nMSOU+RSn8GwOLmggniY7wbLQmqMTsg9xbtHUxHmksuvVOV62yQHAwcjmCd28HWLzeMjA3sYcwR3H1hUTEaF/mlYt/wlP9Xl/+VtNaF2efipFov5KwwtYiMjzA9RdAYAcxKewmGaYkls5ZELTImMtq7Q+pocO8+skLfyAbNP8AxcfQm47/ABUauELdJ4j7JHH4gik85/SYnefpHmQphRzOMxEuMZvce4Odv33AVvg8ly5rA1RuDmjuB6810mHZwXnTPUwstKY6hYGzy/dQYwW/KKLQs0kehFhqQTNHq+aDTgpmmMvx3KY1hmlTaUMBb2+vdADYQ1iEvisSYC1tpPEP36Ljl2HwuIMzw470R1eScxFhpG5L4aIMe6wH19kwe2FOJ35qD3jqwQyolEOjTjY3S5lE0QHInPoE9yvPhLGxUNMmNq4/uaLjvb/1CpHKNGrsuBkiDMgkEciMiFbG6ZkzxuNHqIccioNceCrewcc6ph6ZeZdGy+0EVGHZc4btqA+NzxvCPtzduvf3eMrTR5ljTp4KD3wkD2rBgsPMR5tn3S/aGKa4DZk7822GSdQfsVzQ/wDNHBYuet+l3+R+6xU+MnzOcpvhED3C7SRv3HuKlhMODE3TzKbBuC1NkgeH7Z0d9PG5HhmO5K/EdUfJLrSS3Iggxe/gj4kU3CBBM55R3lUvalIim5ulj3D0SSVrQ8ezmPnENIgXIM6/TK6zsurtAO3589QuR2iYGWmsQSM+GSsuz8YaLy15ECOOeREcCCsDVo245cWdfTHGyk8+qWw2KB4zu9UyL36zWWUT0YTtB6aYZbIlK0zkjipZSaK2MsqKcJRtRHa9ChWyL+Xck6jSXAdbynC8dfdQoNEg+PXguoZM02gQJMLGN9+vRMVwCBulRe2Lxv6hGhVIEWb4PghPCmSZI5cI7kNy4dMChwjBCDUUjr0CIS7wmdjmk8QQ2SZgXPIXKtFGbIy97N7XgMixgSRAmwEGxDgCDE5XyJVvQ7RBpg7QD3DaIEiC4AkRoQSVyvw9hi6jTcdWn/s5XtGkBa5PWui9Ok0jxW6Ycu4+SA9/E+SJ8pRfQHFEUX+YN7vJaRvkDj5fdbRs6jmqOIOuXgn6VcKoZURWYkKotFocQ3X0S+JwjXtshNrKbXbkKOOIx+HNNxYdD4hAcyDc8RrK6/trs8VWzEOGR05LkqlIgwZEZ8O5Y8sKdmmErQ7h+2CyNkCIuN99Nx9fNX+B7fY4RIB3GxXJVcRIAgCNQIJ5x1dY0tGcOmDY5cDxChJWy8cjiegU8aN6O3EhedYbGOaRDjA0mJCdw/blWYs7hF45qbgaFnXs7xlZE+auMw/xRBhze+fZWJ+KabSQb8Ww4eOqT42UWaL9nR7VtOKlhqlzfd6rmn/E9PQ6evJNUu12sP1S3n9PHXgR4ocH+B/kjXZ0OINrFYypbPRVn/qjHCzm5bxmptxYBsbHwQaCnaHajZGfKPZBdT3363IbcYFhxY3oUHlRvYG5BcYWnYkb0lie0GtuSBzMJlEDmHfUsuf7axsxTBA2iNo6AT13c0HtD4gmRT/yOQ5NzKU7OwrnVPrB+kgnamxzgjUmxWnHC2Y8uVVo63s7FubTpst9LAAInS5PfKsaeLfq+OX4sqvDiBaeJ1PNNNC30ecOOxX+5yE7FcXeKXc8IbqwQCG/ijx671iV+YsXBK2miwsWKxNk8OU61aWIMAZ2S5b4haAQYWLFOX1Y0OyrwhuUCoPq/wCR9VpYsT+qNPssO2WARAAu72QOz83cgsWJn+4d/EFREvE3lw9VqL9/usWKYwTGNio6N6g+oSLkmBaTMclixF+zkTrVSWsBJIAIF8hJsNyuO1/pY0tsdmlcWzpyct5WLFRdMHsVpYl0N+p2up3lHdiHR/M7TU8VixRNKYvj8S4MZDnX2pubwRmkMQ8lwkk2bnfQLaxP6ITezK38zeIH/Yq+7KyJ1LnE/wCRWLFpx9sjk6L6hkmNlaWKpELSpich4IhaNy0sSnGoWlixcc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data:image/jpeg;base64,/9j/4AAQSkZJRgABAQAAAQABAAD/2wCEAAkGBhQSERUUEhQUFRUWGBgXGBcYGBcUGBgXFxgcFRcXFxUXHyYeGBojGhgXHy8gJCcpLCwsFx4xNTAqNSYrLCkBCQoKDgwOGg8PGiwkHxwsLCwsLCwsLCwsLCwsLCwsLCwsLCwsLCwpLCwsLCwsKSwsLCksLCwsKSwsLCwsLCwsLP/AABEIAPIA0QMBIgACEQEDEQH/xAAbAAACAgMBAAAAAAAAAAAAAAADBAIFAAEGB//EAD0QAAEDAgMFBgUCBQQBBQAAAAEAAhEDIQQxQRJRYXHwBYGRobHBBhMi0eFS8RQyQnKSI2KCssIVM1PS4v/EABkBAAMBAQEAAAAAAAAAAAAAAAECAwQABf/EACYRAAICAgICAgEFAQAAAAAAAAABAhEDIRIxBEETMlEiM0JhcRT/2gAMAwEAAhEDEQA/APMqeSjVGS3TCysLIiggVJSoU54/iStujdHifVcEgpNWFYCuATaEF5RdEFy4JolWeFt5deqrIVjRFm9bks+i2Ls6DDH/AExnOy3yBz8kWk7280KgCWf4if7j+6m3lx8b+kLGz116GKkapapQBz061Uy+62Su6OpMp8d2a2LGPBVhwJEz4j7LoK6ReYVozdGbJgg3ZW4GgS/+3P0HXBXAahYWjAne0H/Iz90wAqN2edOPF0Q2VgCmAsCAhqFrZU4WiExwItUS1GIUSFwQWyitC1Cm1qJxrZWKeysXHHPUlGvoiUWqdZliiKQwVSHjvz4goQWUDBnd7XW2ohNkLQC2XLKbSTAElcdRMBAc1WtLsp5zgcr+am7sI7z4BT+SK9lVgm/RTsaNfurjAiWk7gPISp0fh8aknlAVrhuy2t/pHqknki1o04cE07aNYSuNmJEzzyBjzK3t7gfDuGfADxVizC8Atvw/AKFm1JlU1hJkwOHDdKIRnCZfQ5LTaCIVFlfUB3pWo1Xf8OhPwHLyRTOcWUtJrhIFwfvKYax25WLcDCMMNwTcyP8AzRZUh28Qpp+rg0jUwxGVuvBMpmefi10ahYQofNIzHgiNMqiZklBx7IELUIpCjCYUhC2FuFgC44yVilsLFxxQYfMI2LEDmlKJumMQ+8cEQCzG31zU61IhxEamBrnZRqGCPGESn/7sj9UjxsuOIYeiXkAZ58uK6Xs3swNsO871nZXZ2yJi5z4cFeYTDQs+Sd6NuHHW2Ao4RFOCA5qwp0bSp1mLObolYcGFJlJWPyrxHUH7eai3DE+/KPVcWSFWtssdTt3JkUcrAACfG0eSKKHifILrDQgKA68FjqQuVYOpDLThdQdSPEcJujYyRXFmX3Uy3OJ0075R30eplTawAi3gAY6lE4VLEMs0TooOPf7e2ii/DwDvPfr0UQCTil6gCsKlPQddBLVKPJFCSRWVsOk3M2TIV06nmksTh08WZskUwDXSFiFQzI7+vJHIWhHlyjxdEIWQtkKIK4U3srFixcccy1Fe+XeCbb2eNZHOw8VOpgIaXNv4Hgu5I6iuc2VZdh4LbqScm379E5WwrTTaQwA8LW4jXNWXY+HtxNyklLRTHG2WmFw9k9RpdStUKaZY2Iy6us5uiiVOl9PIfdFfh7RaOvusaRqYOWnL0RhiwBfTPjGu5TZoV+hb5cgb/uLqZGzY7p/FtUJ1ck8O4XiOuSlR2iZ2drrz0S2X4v2DB3X9Jv8AjxUmUifH/cLe/JFc9xtsd2q0yg5xh0/2gX4/uuTsJouDefWaFUfJsPZMfwmgkeqi/CuBz55xvTHJoS+UOMz+e5SFJonPNGfI3Dj5T1vC18nie4ehC6wgjS8N9uQPDRY1m1vG7TdvUy0ZIlPZ4eiZMDFajQN/HM6ZbkhWZxHj11CvCxoGk5iJ8PFKVqQM5WtH7368DYpU7CDUZZPGhH7x+6C9qKZCRRYhuy4HqNfL0RYRe06FkCk6QPPrrNaIPR5+eO7McFoBSKg4pzMbWKErETjn6XaD25OPLP1TQ7ZJza2f1Cx8FVqbAuaOLvB41zyGzbleOYXU9nU1znYeD/qOZ8guqwrIjJZ51ejXijS2WAAjdxWwJN7C2X45rKTdeSG2pfkps1LRZUjawAHmVqtiA3n3QOdki7H2hpPOyi4kZ5nw6/Kmy8IhsPT2jqcrK3pYYWcBEjnHig9lUxmZG6cre+atjY2Eg8JvG4cPRBKzsk3dIRqUMiM9eMDyPXKdOm0i/iBfz1TTWkke4QzQ2b6d+6LQnSSJcrE6rYvJgcPtogVNrOZ6z9VY1BIkZWmPv4JWpTv+TykcPxxhmh4yEHOmx38NcltlCLSd/CRvHf7ort9neqcFKYPD7eySijlRXVaIBuINtR4jyQhTvBGufWe/9laVKMgb9LjqLJc08p1m4tr5HrkaOUxRxAs4WPCwPhlkl6wG7cdRnrvVhXoEDMenBVtVcFM07DjclalNPipbuS7xdcicyo7QpqtDIA3HofZXHaLJsFPFdl/RA015K0XRkmr0UpQ3BFLd6E8K5gaojsrFFbXAOYa1WOE7Od9JcIDgHAaluhjQHSc4nK6sex+w86tdp+WxpfsHN8CwIzANuchHpguJe+7nHacePDgBYDQAIz/Sh8UeT/wbwQhXdBuUqowbVd0BZZTetFhSeI/KpjiYc4bnO8jZWu3ZUlW9V/cfED3lCg2Go17z5eiboVNp/f5pE0og3un+z4BBO8cVJo2RerL/AAdTZLgMtq2oyCd2wY56CO+2Sr6TxM3hxnffjGXNPUG8ZGneiqM8r7CisQY8J+6K+pPksbRlbdTCdJEmwDjIi/V0rXeY4XPvonnUepQKlEdeC7oZSK17pgwQNb/hPUcr7iNOR9EJ2HEm1rbu9PUsOIQSsac9AHNkJQiCbddSrYssq6tSueuskWqFhNilU8/Ld1+FW4l24K1dRHnxzi2vBIYikOGXH3XF4sSbUQ31vdTc1Kvf7rkhZ2QY6arP7m+s+yuqglvXJUuCj5rZ4+TSr9pEZKhn2cvX7Oe5z9hu1A2oGcTBIGoB2fEd1aWmYNjuNvVdYyt8rEU36TsuG9r/AKT4SHc2hWfbHw6K7i1jAJYXMqA22wYLHXyJtEHUyIhXirRiyqpHn+yFiJ/BVv8A4qn+K2jTJ0WnalKMO+BnsTy2wSfGPFVWHNl2NHChzdkiWuaQeRF+9cjisI6lULHZjXeNHDgRfy0T+VHaZTxZLaHMIwK3oKjwlYSrWlioCxm0Zr1ICo6Naazp1a08xcgjgQRddJ2T2Ma5DqgIpRMZGpy1DN51yGZIT+MKGxjWu0fRby+kvZ6MaqfG0rZL5Vy4oUqVL5pzB05InKb8tY3qtZmrfAk5g/sszPRjqJcUogjOG+xMImFByBNpmSeMazKhhyDuNkxRZAuLXjO030Rok2NivAG7eLKbKoOqykZGc9cFLYtnll90UQbRuyBVHXqjbRznRDqHrrq6drQidMUAl3erBjbJZjOvJPMahBHZJA3pGu26sarb5pSu1GXQcbK55se/r0SNcXyiysnNMHriq6u2/XW5Ia4vQhUCRqj3VnUakMQy6ZCZGD7OpzU5An/x91etpmMkD4W7MNR1Q7QGyGjKZ2iTvEfygrq6HZLRnfnB8hA8VZQsyPKlo5WngfmVmCLBwc7X6WnaM7pjZ/5LosAzZJF4cSRzk+ZF+5PmmBYQBqAAJ7kni37JadZaT/a0yeuJWjHGlRjyT5OxraW1r5R3hbXCnPYRtgdx8ilPiXsI1qe0wTUYLAZubmW89Rxkapvs10gDerKmcurq+SN6ZLHJxdo8sw8kgAEzlEyZsI4ld32H8JBsPrw52YZm0f3n+sjd/L/cmqPw4xmIdWAH1XDf0ud/O4fbTbO4K9om0LLHHx2zVPM5aRplP6pXJ/HlD/UoPi0Pae4h3/mV2cKh+NMNtUA6P5Hg9zgWepane9E46dnFU22nefym8LidmbaINMfS0b7lSqsvMLz5qj28UlJUXmEqAQXCdx9/MK6w4tvuD11quUwVWHDO0eC6jButIiNOvNL6OyRrYZlKCSBBnxR2u667lGi8aZZIlk0TNInsyoPZfxWEwtyqkQbRB663JtgSs3TTHIJUCWzKjUnXCZqvSGIqdddWQl0PjWxNxSlU+nFGJS1XdKQ2JaFXhI4kWTdR3FI100eyczqvgqnFJ531I7msb7uK6B3JUnwpSjDNk5ue6P8AkWj/AKq4qG2a1pHly7IOPBJ16e1JiwBA8LlMPdxQqj7G6rHRNiX8eeitJP5B/SFivSJbAYJ2y5XLc/P7qgpm7Txj0XRsbYHcjMWI4GSLZ5hbpuBHt1kVKg1BrYWHEtJBN+E8Qs39FmNBu6/PNIdu09rD1QQf5CQeLYePMBMNrEfziOOn470Ss3aaRMhwIM7iCM+9DphPN6Tb8re6eFKx9OKTqM2KhbkZIPMSD5qww7fK6y541Jnp+PK4oU+XB43V12ZiLbNzawHj4oX8O3ZvnGiWdRLDB8vFZzfamqOkbW8uvFGZUVBhsS4HM3N9cvVXVEgiRqT5Ix7Ms40MF6jtKE+EKJEyrIg0FCPtJUZ3RnHcVxNkKxskqrrdZJmu6yQqG+fQ68kkuy+NaFnHjry0t1wSlWqiudGU67krW90DSugdZJYjJMvckq7k8Vsjkejt+wLYaiI/on/Il3urOofpySPZlLYpUxuYwH/ET5pv+k31C1nlAnckGtyy9UY80N44p0Kyu2/9vmsRfl8SsVCdHOdg41tUFk/U3L2PjAXa0BtNBGsFeT0SWkPYYcMuK9A+Fu2xVpf7mm4vacjYExn4ISlyClR0FK3Xkp1BIy4rWxtCfv7haa5RsoQBWjSzix4ZeH7KNd4ab5aXjuQnY3cHeP4TUwWjiu22RiakiP8AUJ8fq85nvTGHdy6680t29VJruk/1ZWtAAuSJOiJhH2hQ8js3eL9S1oOkKdakHN/69cUrRqeOWaepHcsZt6K00SLkHT0/CLhcU5htPr1+E7VgjxP2848Uk6heYJndx9UaKqXJbLbC43abE/VrNuUDVMB/qubdIOvXXki0cSZH1HPiet6bmSlh/B0dN4IspOclMOSBBPfwO9MbIJzTp6MrjsHVcDbqfulq7UV5EW9ktWqRKRlYqhCqzr2SVbWyffWVdiqoRLJ6FXn1UKWHL3NaBdxDf8iB7qVt6s/hzD7VcH9ALu/+VvmZ7lWC2Zcr0dcG8FIa9ZLYbxWg0A5rQeeDjgoVm/Sf29EZzRKG8iDyv7p0KxL5oWJH+FPFaV+KJWzg6Tk92ZjnUKoqsE/rb+puvfqq2i9PUCFNRsa6PUeze0G1aYew7TTl7gjQjcmXt1A/K857Nxr8O4vpZH+Zhs13/wBXcV1vZ/xHTqiGkh+rHWd3aO5ie5TljaHUkyzrNlsXBBtGfK6XeTs7QfbMkhpsLu0AyB+yhWxnCPVUXxJ2ps0HNab1Dsf5XdfT6Wu3oqLo7tnMDEmo7bdMul1zf6r3MJ7D1bqpB9E610QsWSVuz1sUaVFmKl/LTzVjh3qqowfFO4SpbO/kdygX9FpSAW3+mSA19reiI2oEyJmY6iCJESJ077qswrZcAYgqwqOsTdVrmFpvIMT0UGVg9NHRsdN+EITnRnF9/p1xVXh+0nCNRJ8E6SHBpI36zYi5Hkmsg4cXsIX2iw978fvqkcTVtzhSa8QZJB8NbGEhinxqeoXDRWyDn+R6KRquvlqph/qly66KHl0EvC6H4VpHZe+M3Bs8Gtm3e4+C5pzl1/w60DDs4guPNxLvfyWjEvZg8h6othUKkXoO2oPdM3/ZXoxWEq1YSuIdYN1cfyfKVheC6N1/slq1b6+Qj7p0hWw91pD/AIsLaNAPNaNBun3T1OhuSLWvyBBHWuSfwrXx/LI4X8lpcEiVtjdNtljYyIBG439VlKsJg2O42PgVNwg38VxxvF/ED6DG7DpkxsvlwgC5knaFy3+ruVZju3XYlwJbshgLQA6QXE/W643Bo7jdJ9tVf9WAZDG+Z+o+w7lnZ9P6QsOae2kbvHgtNhWuTW3Mc/3WCiCpOZAA3lYWerFDVAp+kdbd9s7Kvw7eoT1Fgj7n7pCiLKk/Lw+6YBSVOqEWnW64LibDhkT99/NDibnKOVrRn3nwWfMBB5ePBRxDvpPLmuF2Vjn3kWVhhsaYvbQEfjVV9OnLo5mOuKYY0Ntp0PZErOnoJiSc7SPfMdcElVfMTbx7sk1VG4mNx4pWo3q6IqEqjxED7JcPTFdpSsIoMuiVV5XbfDbicNSj9JHeHOb7LhHrsPg2t/oR+l7h4hrvcrRiPO8hasuMbX+W3aMQCJ5ExPiQosrhwsR11CZrU2nMSOU+RSn8GwOLmggniY7wbLQmqMTsg9xbtHUxHmksuvVOV62yQHAwcjmCd28HWLzeMjA3sYcwR3H1hUTEaF/mlYt/wlP9Xl/+VtNaF2efipFov5KwwtYiMjzA9RdAYAcxKewmGaYkls5ZELTImMtq7Q+pocO8+skLfyAbNP8AxcfQm47/ABUauELdJ4j7JHH4gik85/SYnefpHmQphRzOMxEuMZvce4Odv33AVvg8ly5rA1RuDmjuB6810mHZwXnTPUwstKY6hYGzy/dQYwW/KKLQs0kehFhqQTNHq+aDTgpmmMvx3KY1hmlTaUMBb2+vdADYQ1iEvisSYC1tpPEP36Ljl2HwuIMzw470R1eScxFhpG5L4aIMe6wH19kwe2FOJ35qD3jqwQyolEOjTjY3S5lE0QHInPoE9yvPhLGxUNMmNq4/uaLjvb/1CpHKNGrsuBkiDMgkEciMiFbG6ZkzxuNHqIccioNceCrewcc6ph6ZeZdGy+0EVGHZc4btqA+NzxvCPtzduvf3eMrTR5ljTp4KD3wkD2rBgsPMR5tn3S/aGKa4DZk7822GSdQfsVzQ/wDNHBYuet+l3+R+6xU+MnzOcpvhED3C7SRv3HuKlhMODE3TzKbBuC1NkgeH7Z0d9PG5HhmO5K/EdUfJLrSS3Iggxe/gj4kU3CBBM55R3lUvalIim5ulj3D0SSVrQ8ezmPnENIgXIM6/TK6zsurtAO3589QuR2iYGWmsQSM+GSsuz8YaLy15ECOOeREcCCsDVo245cWdfTHGyk8+qWw2KB4zu9UyL36zWWUT0YTtB6aYZbIlK0zkjipZSaK2MsqKcJRtRHa9ChWyL+Xck6jSXAdbynC8dfdQoNEg+PXguoZM02gQJMLGN9+vRMVwCBulRe2Lxv6hGhVIEWb4PghPCmSZI5cI7kNy4dMChwjBCDUUjr0CIS7wmdjmk8QQ2SZgXPIXKtFGbIy97N7XgMixgSRAmwEGxDgCDE5XyJVvQ7RBpg7QD3DaIEiC4AkRoQSVyvw9hi6jTcdWn/s5XtGkBa5PWui9Ok0jxW6Ycu4+SA9/E+SJ8pRfQHFEUX+YN7vJaRvkDj5fdbRs6jmqOIOuXgn6VcKoZURWYkKotFocQ3X0S+JwjXtshNrKbXbkKOOIx+HNNxYdD4hAcyDc8RrK6/trs8VWzEOGR05LkqlIgwZEZ8O5Y8sKdmmErQ7h+2CyNkCIuN99Nx9fNX+B7fY4RIB3GxXJVcRIAgCNQIJ5x1dY0tGcOmDY5cDxChJWy8cjiegU8aN6O3EhedYbGOaRDjA0mJCdw/blWYs7hF45qbgaFnXs7xlZE+auMw/xRBhze+fZWJ+KabSQb8Ww4eOqT42UWaL9nR7VtOKlhqlzfd6rmn/E9PQ6evJNUu12sP1S3n9PHXgR4ocH+B/kjXZ0OINrFYypbPRVn/qjHCzm5bxmptxYBsbHwQaCnaHajZGfKPZBdT3363IbcYFhxY3oUHlRvYG5BcYWnYkb0lie0GtuSBzMJlEDmHfUsuf7axsxTBA2iNo6AT13c0HtD4gmRT/yOQ5NzKU7OwrnVPrB+kgnamxzgjUmxWnHC2Y8uVVo63s7FubTpst9LAAInS5PfKsaeLfq+OX4sqvDiBaeJ1PNNNC30ecOOxX+5yE7FcXeKXc8IbqwQCG/ijx671iV+YsXBK2miwsWKxNk8OU61aWIMAZ2S5b4haAQYWLFOX1Y0OyrwhuUCoPq/wCR9VpYsT+qNPssO2WARAAu72QOz83cgsWJn+4d/EFREvE3lw9VqL9/usWKYwTGNio6N6g+oSLkmBaTMclixF+zkTrVSWsBJIAIF8hJsNyuO1/pY0tsdmlcWzpyct5WLFRdMHsVpYl0N+p2up3lHdiHR/M7TU8VixRNKYvj8S4MZDnX2pubwRmkMQ8lwkk2bnfQLaxP6ITezK38zeIH/Yq+7KyJ1LnE/wCRWLFpx9sjk6L6hkmNlaWKpELSpich4IhaNy0sSnGoWlixcc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data:image/jpeg;base64,/9j/4AAQSkZJRgABAQAAAQABAAD/2wCEAAkGBhQSERUUEhQUFRUWGBgXGBcYGBcUGBgXFxgcFRcXFxUXHyYeGBojGhgXHy8gJCcpLCwsFx4xNTAqNSYrLCkBCQoKDgwOGg8PGiwkHxwsLCwsLCwsLCwsLCwsLCwsLCwsLCwsLCwpLCwsLCwsKSwsLCksLCwsKSwsLCwsLCwsLP/AABEIAPIA0QMBIgACEQEDEQH/xAAbAAACAgMBAAAAAAAAAAAAAAADBAIFAAEGB//EAD0QAAEDAgMFBgUCBQQBBQAAAAEAAhEDIQQxQRJRYXHwBYGRobHBBhMi0eFS8RQyQnKSI2KCssIVM1PS4v/EABkBAAMBAQEAAAAAAAAAAAAAAAECAwQABf/EACYRAAICAgICAgEFAQAAAAAAAAABAhEDIRIxBEETMlEiM0JhcRT/2gAMAwEAAhEDEQA/APMqeSjVGS3TCysLIiggVJSoU54/iStujdHifVcEgpNWFYCuATaEF5RdEFy4JolWeFt5deqrIVjRFm9bks+i2Ls6DDH/AExnOy3yBz8kWk7280KgCWf4if7j+6m3lx8b+kLGz116GKkapapQBz061Uy+62Su6OpMp8d2a2LGPBVhwJEz4j7LoK6ReYVozdGbJgg3ZW4GgS/+3P0HXBXAahYWjAne0H/Iz90wAqN2edOPF0Q2VgCmAsCAhqFrZU4WiExwItUS1GIUSFwQWyitC1Cm1qJxrZWKeysXHHPUlGvoiUWqdZliiKQwVSHjvz4goQWUDBnd7XW2ohNkLQC2XLKbSTAElcdRMBAc1WtLsp5zgcr+am7sI7z4BT+SK9lVgm/RTsaNfurjAiWk7gPISp0fh8aknlAVrhuy2t/pHqknki1o04cE07aNYSuNmJEzzyBjzK3t7gfDuGfADxVizC8Atvw/AKFm1JlU1hJkwOHDdKIRnCZfQ5LTaCIVFlfUB3pWo1Xf8OhPwHLyRTOcWUtJrhIFwfvKYax25WLcDCMMNwTcyP8AzRZUh28Qpp+rg0jUwxGVuvBMpmefi10ahYQofNIzHgiNMqiZklBx7IELUIpCjCYUhC2FuFgC44yVilsLFxxQYfMI2LEDmlKJumMQ+8cEQCzG31zU61IhxEamBrnZRqGCPGESn/7sj9UjxsuOIYeiXkAZ58uK6Xs3swNsO871nZXZ2yJi5z4cFeYTDQs+Sd6NuHHW2Ao4RFOCA5qwp0bSp1mLObolYcGFJlJWPyrxHUH7eai3DE+/KPVcWSFWtssdTt3JkUcrAACfG0eSKKHifILrDQgKA68FjqQuVYOpDLThdQdSPEcJujYyRXFmX3Uy3OJ0075R30eplTawAi3gAY6lE4VLEMs0TooOPf7e2ii/DwDvPfr0UQCTil6gCsKlPQddBLVKPJFCSRWVsOk3M2TIV06nmksTh08WZskUwDXSFiFQzI7+vJHIWhHlyjxdEIWQtkKIK4U3srFixcccy1Fe+XeCbb2eNZHOw8VOpgIaXNv4Hgu5I6iuc2VZdh4LbqScm379E5WwrTTaQwA8LW4jXNWXY+HtxNyklLRTHG2WmFw9k9RpdStUKaZY2Iy6us5uiiVOl9PIfdFfh7RaOvusaRqYOWnL0RhiwBfTPjGu5TZoV+hb5cgb/uLqZGzY7p/FtUJ1ck8O4XiOuSlR2iZ2drrz0S2X4v2DB3X9Jv8AjxUmUifH/cLe/JFc9xtsd2q0yg5xh0/2gX4/uuTsJouDefWaFUfJsPZMfwmgkeqi/CuBz55xvTHJoS+UOMz+e5SFJonPNGfI3Dj5T1vC18nie4ehC6wgjS8N9uQPDRY1m1vG7TdvUy0ZIlPZ4eiZMDFajQN/HM6ZbkhWZxHj11CvCxoGk5iJ8PFKVqQM5WtH7368DYpU7CDUZZPGhH7x+6C9qKZCRRYhuy4HqNfL0RYRe06FkCk6QPPrrNaIPR5+eO7McFoBSKg4pzMbWKErETjn6XaD25OPLP1TQ7ZJza2f1Cx8FVqbAuaOLvB41zyGzbleOYXU9nU1znYeD/qOZ8guqwrIjJZ51ejXijS2WAAjdxWwJN7C2X45rKTdeSG2pfkps1LRZUjawAHmVqtiA3n3QOdki7H2hpPOyi4kZ5nw6/Kmy8IhsPT2jqcrK3pYYWcBEjnHig9lUxmZG6cre+atjY2Eg8JvG4cPRBKzsk3dIRqUMiM9eMDyPXKdOm0i/iBfz1TTWkke4QzQ2b6d+6LQnSSJcrE6rYvJgcPtogVNrOZ6z9VY1BIkZWmPv4JWpTv+TykcPxxhmh4yEHOmx38NcltlCLSd/CRvHf7ort9neqcFKYPD7eySijlRXVaIBuINtR4jyQhTvBGufWe/9laVKMgb9LjqLJc08p1m4tr5HrkaOUxRxAs4WPCwPhlkl6wG7cdRnrvVhXoEDMenBVtVcFM07DjclalNPipbuS7xdcicyo7QpqtDIA3HofZXHaLJsFPFdl/RA015K0XRkmr0UpQ3BFLd6E8K5gaojsrFFbXAOYa1WOE7Od9JcIDgHAaluhjQHSc4nK6sex+w86tdp+WxpfsHN8CwIzANuchHpguJe+7nHacePDgBYDQAIz/Sh8UeT/wbwQhXdBuUqowbVd0BZZTetFhSeI/KpjiYc4bnO8jZWu3ZUlW9V/cfED3lCg2Go17z5eiboVNp/f5pE0og3un+z4BBO8cVJo2RerL/AAdTZLgMtq2oyCd2wY56CO+2Sr6TxM3hxnffjGXNPUG8ZGneiqM8r7CisQY8J+6K+pPksbRlbdTCdJEmwDjIi/V0rXeY4XPvonnUepQKlEdeC7oZSK17pgwQNb/hPUcr7iNOR9EJ2HEm1rbu9PUsOIQSsac9AHNkJQiCbddSrYssq6tSueuskWqFhNilU8/Ld1+FW4l24K1dRHnxzi2vBIYikOGXH3XF4sSbUQ31vdTc1Kvf7rkhZ2QY6arP7m+s+yuqglvXJUuCj5rZ4+TSr9pEZKhn2cvX7Oe5z9hu1A2oGcTBIGoB2fEd1aWmYNjuNvVdYyt8rEU36TsuG9r/AKT4SHc2hWfbHw6K7i1jAJYXMqA22wYLHXyJtEHUyIhXirRiyqpHn+yFiJ/BVv8A4qn+K2jTJ0WnalKMO+BnsTy2wSfGPFVWHNl2NHChzdkiWuaQeRF+9cjisI6lULHZjXeNHDgRfy0T+VHaZTxZLaHMIwK3oKjwlYSrWlioCxm0Zr1ICo6Naazp1a08xcgjgQRddJ2T2Ma5DqgIpRMZGpy1DN51yGZIT+MKGxjWu0fRby+kvZ6MaqfG0rZL5Vy4oUqVL5pzB05InKb8tY3qtZmrfAk5g/sszPRjqJcUogjOG+xMImFByBNpmSeMazKhhyDuNkxRZAuLXjO030Rok2NivAG7eLKbKoOqykZGc9cFLYtnll90UQbRuyBVHXqjbRznRDqHrrq6drQidMUAl3erBjbJZjOvJPMahBHZJA3pGu26sarb5pSu1GXQcbK55se/r0SNcXyiysnNMHriq6u2/XW5Ia4vQhUCRqj3VnUakMQy6ZCZGD7OpzU5An/x91etpmMkD4W7MNR1Q7QGyGjKZ2iTvEfygrq6HZLRnfnB8hA8VZQsyPKlo5WngfmVmCLBwc7X6WnaM7pjZ/5LosAzZJF4cSRzk+ZF+5PmmBYQBqAAJ7kni37JadZaT/a0yeuJWjHGlRjyT5OxraW1r5R3hbXCnPYRtgdx8ilPiXsI1qe0wTUYLAZubmW89Rxkapvs10gDerKmcurq+SN6ZLHJxdo8sw8kgAEzlEyZsI4ld32H8JBsPrw52YZm0f3n+sjd/L/cmqPw4xmIdWAH1XDf0ud/O4fbTbO4K9om0LLHHx2zVPM5aRplP6pXJ/HlD/UoPi0Pae4h3/mV2cKh+NMNtUA6P5Hg9zgWepane9E46dnFU22nefym8LidmbaINMfS0b7lSqsvMLz5qj28UlJUXmEqAQXCdx9/MK6w4tvuD11quUwVWHDO0eC6jButIiNOvNL6OyRrYZlKCSBBnxR2u667lGi8aZZIlk0TNInsyoPZfxWEwtyqkQbRB663JtgSs3TTHIJUCWzKjUnXCZqvSGIqdddWQl0PjWxNxSlU+nFGJS1XdKQ2JaFXhI4kWTdR3FI100eyczqvgqnFJ531I7msb7uK6B3JUnwpSjDNk5ue6P8AkWj/AKq4qG2a1pHly7IOPBJ16e1JiwBA8LlMPdxQqj7G6rHRNiX8eeitJP5B/SFivSJbAYJ2y5XLc/P7qgpm7Txj0XRsbYHcjMWI4GSLZ5hbpuBHt1kVKg1BrYWHEtJBN+E8Qs39FmNBu6/PNIdu09rD1QQf5CQeLYePMBMNrEfziOOn470Ss3aaRMhwIM7iCM+9DphPN6Tb8re6eFKx9OKTqM2KhbkZIPMSD5qww7fK6y541Jnp+PK4oU+XB43V12ZiLbNzawHj4oX8O3ZvnGiWdRLDB8vFZzfamqOkbW8uvFGZUVBhsS4HM3N9cvVXVEgiRqT5Ix7Ms40MF6jtKE+EKJEyrIg0FCPtJUZ3RnHcVxNkKxskqrrdZJmu6yQqG+fQ68kkuy+NaFnHjry0t1wSlWqiudGU67krW90DSugdZJYjJMvckq7k8Vsjkejt+wLYaiI/on/Il3urOofpySPZlLYpUxuYwH/ET5pv+k31C1nlAnckGtyy9UY80N44p0Kyu2/9vmsRfl8SsVCdHOdg41tUFk/U3L2PjAXa0BtNBGsFeT0SWkPYYcMuK9A+Fu2xVpf7mm4vacjYExn4ISlyClR0FK3Xkp1BIy4rWxtCfv7haa5RsoQBWjSzix4ZeH7KNd4ab5aXjuQnY3cHeP4TUwWjiu22RiakiP8AUJ8fq85nvTGHdy6680t29VJruk/1ZWtAAuSJOiJhH2hQ8js3eL9S1oOkKdakHN/69cUrRqeOWaepHcsZt6K00SLkHT0/CLhcU5htPr1+E7VgjxP2848Uk6heYJndx9UaKqXJbLbC43abE/VrNuUDVMB/qubdIOvXXki0cSZH1HPiet6bmSlh/B0dN4IspOclMOSBBPfwO9MbIJzTp6MrjsHVcDbqfulq7UV5EW9ktWqRKRlYqhCqzr2SVbWyffWVdiqoRLJ6FXn1UKWHL3NaBdxDf8iB7qVt6s/hzD7VcH9ALu/+VvmZ7lWC2Zcr0dcG8FIa9ZLYbxWg0A5rQeeDjgoVm/Sf29EZzRKG8iDyv7p0KxL5oWJH+FPFaV+KJWzg6Tk92ZjnUKoqsE/rb+puvfqq2i9PUCFNRsa6PUeze0G1aYew7TTl7gjQjcmXt1A/K857Nxr8O4vpZH+Zhs13/wBXcV1vZ/xHTqiGkh+rHWd3aO5ie5TljaHUkyzrNlsXBBtGfK6XeTs7QfbMkhpsLu0AyB+yhWxnCPVUXxJ2ps0HNab1Dsf5XdfT6Wu3oqLo7tnMDEmo7bdMul1zf6r3MJ7D1bqpB9E610QsWSVuz1sUaVFmKl/LTzVjh3qqowfFO4SpbO/kdygX9FpSAW3+mSA19reiI2oEyJmY6iCJESJ077qswrZcAYgqwqOsTdVrmFpvIMT0UGVg9NHRsdN+EITnRnF9/p1xVXh+0nCNRJ8E6SHBpI36zYi5Hkmsg4cXsIX2iw978fvqkcTVtzhSa8QZJB8NbGEhinxqeoXDRWyDn+R6KRquvlqph/qly66KHl0EvC6H4VpHZe+M3Bs8Gtm3e4+C5pzl1/w60DDs4guPNxLvfyWjEvZg8h6othUKkXoO2oPdM3/ZXoxWEq1YSuIdYN1cfyfKVheC6N1/slq1b6+Qj7p0hWw91pD/AIsLaNAPNaNBun3T1OhuSLWvyBBHWuSfwrXx/LI4X8lpcEiVtjdNtljYyIBG439VlKsJg2O42PgVNwg38VxxvF/ED6DG7DpkxsvlwgC5knaFy3+ruVZju3XYlwJbshgLQA6QXE/W643Bo7jdJ9tVf9WAZDG+Z+o+w7lnZ9P6QsOae2kbvHgtNhWuTW3Mc/3WCiCpOZAA3lYWerFDVAp+kdbd9s7Kvw7eoT1Fgj7n7pCiLKk/Lw+6YBSVOqEWnW64LibDhkT99/NDibnKOVrRn3nwWfMBB5ePBRxDvpPLmuF2Vjn3kWVhhsaYvbQEfjVV9OnLo5mOuKYY0Ntp0PZErOnoJiSc7SPfMdcElVfMTbx7sk1VG4mNx4pWo3q6IqEqjxED7JcPTFdpSsIoMuiVV5XbfDbicNSj9JHeHOb7LhHrsPg2t/oR+l7h4hrvcrRiPO8hasuMbX+W3aMQCJ5ExPiQosrhwsR11CZrU2nMSOU+RSn8GwOLmggniY7wbLQmqMTsg9xbtHUxHmksuvVOV62yQHAwcjmCd28HWLzeMjA3sYcwR3H1hUTEaF/mlYt/wlP9Xl/+VtNaF2efipFov5KwwtYiMjzA9RdAYAcxKewmGaYkls5ZELTImMtq7Q+pocO8+skLfyAbNP8AxcfQm47/ABUauELdJ4j7JHH4gik85/SYnefpHmQphRzOMxEuMZvce4Odv33AVvg8ly5rA1RuDmjuB6810mHZwXnTPUwstKY6hYGzy/dQYwW/KKLQs0kehFhqQTNHq+aDTgpmmMvx3KY1hmlTaUMBb2+vdADYQ1iEvisSYC1tpPEP36Ljl2HwuIMzw470R1eScxFhpG5L4aIMe6wH19kwe2FOJ35qD3jqwQyolEOjTjY3S5lE0QHInPoE9yvPhLGxUNMmNq4/uaLjvb/1CpHKNGrsuBkiDMgkEciMiFbG6ZkzxuNHqIccioNceCrewcc6ph6ZeZdGy+0EVGHZc4btqA+NzxvCPtzduvf3eMrTR5ljTp4KD3wkD2rBgsPMR5tn3S/aGKa4DZk7822GSdQfsVzQ/wDNHBYuet+l3+R+6xU+MnzOcpvhED3C7SRv3HuKlhMODE3TzKbBuC1NkgeH7Z0d9PG5HhmO5K/EdUfJLrSS3Iggxe/gj4kU3CBBM55R3lUvalIim5ulj3D0SSVrQ8ezmPnENIgXIM6/TK6zsurtAO3589QuR2iYGWmsQSM+GSsuz8YaLy15ECOOeREcCCsDVo245cWdfTHGyk8+qWw2KB4zu9UyL36zWWUT0YTtB6aYZbIlK0zkjipZSaK2MsqKcJRtRHa9ChWyL+Xck6jSXAdbynC8dfdQoNEg+PXguoZM02gQJMLGN9+vRMVwCBulRe2Lxv6hGhVIEWb4PghPCmSZI5cI7kNy4dMChwjBCDUUjr0CIS7wmdjmk8QQ2SZgXPIXKtFGbIy97N7XgMixgSRAmwEGxDgCDE5XyJVvQ7RBpg7QD3DaIEiC4AkRoQSVyvw9hi6jTcdWn/s5XtGkBa5PWui9Ok0jxW6Ycu4+SA9/E+SJ8pRfQHFEUX+YN7vJaRvkDj5fdbRs6jmqOIOuXgn6VcKoZURWYkKotFocQ3X0S+JwjXtshNrKbXbkKOOIx+HNNxYdD4hAcyDc8RrK6/trs8VWzEOGR05LkqlIgwZEZ8O5Y8sKdmmErQ7h+2CyNkCIuN99Nx9fNX+B7fY4RIB3GxXJVcRIAgCNQIJ5x1dY0tGcOmDY5cDxChJWy8cjiegU8aN6O3EhedYbGOaRDjA0mJCdw/blWYs7hF45qbgaFnXs7xlZE+auMw/xRBhze+fZWJ+KabSQb8Ww4eOqT42UWaL9nR7VtOKlhqlzfd6rmn/E9PQ6evJNUu12sP1S3n9PHXgR4ocH+B/kjXZ0OINrFYypbPRVn/qjHCzm5bxmptxYBsbHwQaCnaHajZGfKPZBdT3363IbcYFhxY3oUHlRvYG5BcYWnYkb0lie0GtuSBzMJlEDmHfUsuf7axsxTBA2iNo6AT13c0HtD4gmRT/yOQ5NzKU7OwrnVPrB+kgnamxzgjUmxWnHC2Y8uVVo63s7FubTpst9LAAInS5PfKsaeLfq+OX4sqvDiBaeJ1PNNNC30ecOOxX+5yE7FcXeKXc8IbqwQCG/ijx671iV+YsXBK2miwsWKxNk8OU61aWIMAZ2S5b4haAQYWLFOX1Y0OyrwhuUCoPq/wCR9VpYsT+qNPssO2WARAAu72QOz83cgsWJn+4d/EFREvE3lw9VqL9/usWKYwTGNio6N6g+oSLkmBaTMclixF+zkTrVSWsBJIAIF8hJsNyuO1/pY0tsdmlcWzpyct5WLFRdMHsVpYl0N+p2up3lHdiHR/M7TU8VixRNKYvj8S4MZDnX2pubwRmkMQ8lwkk2bnfQLaxP6ITezK38zeIH/Yq+7KyJ1LnE/wCRWLFpx9sjk6L6hkmNlaWKpELSpich4IhaNy0sSnGoWlixcc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http://igormelika.com.ua/wp-content/uploads/2011/05/Igor-Melika-lightn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3571876"/>
            <a:ext cx="1857388" cy="2151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57224" y="2357430"/>
            <a:ext cx="7504113" cy="1362075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Перша  медична  допомога  при  дії  електричного  струму  і блискавки 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86182" y="1785926"/>
            <a:ext cx="43577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1) 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Необхідно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негайно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вимкнути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струм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або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відтягнути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ураженого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від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джерела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електроенергії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за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допомогою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предметів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які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не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є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провідниками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струму (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дерев'яною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палицею,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мотузкою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т. д.)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або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руками, на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які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надіті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гумові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рукавички.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4818" name="Picture 2" descr="https://encrypted-tbn0.gstatic.com/images?q=tbn:ANd9GcTmzLXmvgtiIDSZjjoFuhAShV1bT3Kq0ZaiH-F5Fb-4eSEleP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4000504"/>
            <a:ext cx="4000528" cy="2507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14744" y="1643050"/>
            <a:ext cx="42862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accent3">
                    <a:lumMod val="50000"/>
                  </a:schemeClr>
                </a:solidFill>
              </a:rPr>
              <a:t>2) Наблизившись до постраждалого, уважно виконайте первинний огляд для оцінки стану свідомості й параметрів життєдіяльності організму.</a:t>
            </a:r>
          </a:p>
          <a:p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При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електротравмах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нерідко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стан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глибокого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шоку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важко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відрізнити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від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смерті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r>
              <a:rPr lang="uk-UA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endParaRPr lang="uk-UA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uk-UA" dirty="0" smtClean="0">
                <a:solidFill>
                  <a:schemeClr val="accent3">
                    <a:lumMod val="50000"/>
                  </a:schemeClr>
                </a:solidFill>
              </a:rPr>
              <a:t>Якщо постраждалий непритомний, викличте </a:t>
            </a:r>
            <a:r>
              <a:rPr lang="uk-UA" dirty="0" err="1" smtClean="0">
                <a:solidFill>
                  <a:schemeClr val="accent3">
                    <a:lumMod val="50000"/>
                  </a:schemeClr>
                </a:solidFill>
              </a:rPr>
              <a:t>“швидку”</a:t>
            </a:r>
            <a:r>
              <a:rPr lang="uk-UA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5842" name="Picture 2" descr="https://encrypted-tbn3.gstatic.com/images?q=tbn:ANd9GcQ3K3BZ4B2Y7ZISd7HanMWAWNjSAcjkrLLmIZu5Xg5809lFsfm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4857760"/>
            <a:ext cx="2143140" cy="1766951"/>
          </a:xfrm>
          <a:prstGeom prst="rect">
            <a:avLst/>
          </a:prstGeom>
          <a:noFill/>
        </p:spPr>
      </p:pic>
      <p:pic>
        <p:nvPicPr>
          <p:cNvPr id="35844" name="Picture 4" descr="https://encrypted-tbn1.gstatic.com/images?q=tbn:ANd9GcTA5AigbfIkHDMjw2WF6Pz87EvGZPWOHoQAtJyJthVcak7EnEn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4929198"/>
            <a:ext cx="2071702" cy="166397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сновной слайд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dical_pressur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rizona_summer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rizona_summ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izona_summ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izona_summ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izona_summ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izona_summ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izona_summ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izona_summ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izona_summ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izona_summ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izona_summ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izona_summ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izona_summ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TS030006736</Template>
  <TotalTime>227</TotalTime>
  <Words>421</Words>
  <PresentationFormat>Экран (4:3)</PresentationFormat>
  <Paragraphs>40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Основной слайд</vt:lpstr>
      <vt:lpstr>medical_pressure</vt:lpstr>
      <vt:lpstr>Ураження електричним струмом Перша медична допомога при електротравмах </vt:lpstr>
      <vt:lpstr>Вплив електричного струму на організм людини</vt:lpstr>
      <vt:lpstr>Що таке електротравма?</vt:lpstr>
      <vt:lpstr>Слайд 4</vt:lpstr>
      <vt:lpstr>Залежно від наслідків електричні удари поділяють на 4 ступені</vt:lpstr>
      <vt:lpstr>Симптоми електротравми</vt:lpstr>
      <vt:lpstr>Перша  медична  допомога  при  дії  електричного  струму  і блискавки </vt:lpstr>
      <vt:lpstr>Слайд 8</vt:lpstr>
      <vt:lpstr>Слайд 9</vt:lpstr>
      <vt:lpstr>Слайд 10</vt:lpstr>
      <vt:lpstr>Слайд 11</vt:lpstr>
      <vt:lpstr>Слайд 12</vt:lpstr>
      <vt:lpstr>Дякуємо  за 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WEST</cp:lastModifiedBy>
  <cp:revision>25</cp:revision>
  <dcterms:created xsi:type="dcterms:W3CDTF">2013-12-16T16:41:34Z</dcterms:created>
  <dcterms:modified xsi:type="dcterms:W3CDTF">2022-12-11T11:48:32Z</dcterms:modified>
</cp:coreProperties>
</file>