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4" r:id="rId2"/>
    <p:sldId id="287" r:id="rId3"/>
    <p:sldId id="259" r:id="rId4"/>
    <p:sldId id="258" r:id="rId5"/>
    <p:sldId id="285" r:id="rId6"/>
    <p:sldId id="268" r:id="rId7"/>
    <p:sldId id="286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84"/>
            <p14:sldId id="287"/>
            <p14:sldId id="259"/>
            <p14:sldId id="258"/>
            <p14:sldId id="285"/>
            <p14:sldId id="268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F08E5-F1DE-4EA8-86C9-D1C1370E3404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AFE0E-4C2B-4134-ABA2-404C6DDADC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208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AFE0E-4C2B-4134-ABA2-404C6DDADC8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68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10.03.2026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«Послуги: права сторін та їх захист»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/>
              <a:t>як навчальний курс у ЗНУ</a:t>
            </a:r>
            <a:br>
              <a:rPr lang="uk-UA" dirty="0" smtClean="0"/>
            </a:br>
            <a:r>
              <a:rPr lang="uk-UA" sz="2800" b="1" dirty="0" smtClean="0">
                <a:latin typeface="+mn-lt"/>
                <a:ea typeface="+mn-ea"/>
                <a:cs typeface="+mn-cs"/>
              </a:rPr>
              <a:t>дисципліна</a:t>
            </a:r>
            <a:r>
              <a:rPr lang="uk-UA" sz="2800" b="1" dirty="0" smtClean="0">
                <a:latin typeface="+mn-lt"/>
                <a:ea typeface="+mn-ea"/>
                <a:cs typeface="+mn-cs"/>
              </a:rPr>
              <a:t> вільного вибору студента в межах спеціальності</a:t>
            </a:r>
            <a:endParaRPr lang="uk-UA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4038600" cy="3057203"/>
          </a:xfrm>
        </p:spPr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FF0000"/>
                </a:solidFill>
              </a:rPr>
              <a:t>1) Загальні </a:t>
            </a:r>
            <a:r>
              <a:rPr lang="uk-UA" b="1" dirty="0">
                <a:solidFill>
                  <a:srgbClr val="FF0000"/>
                </a:solidFill>
              </a:rPr>
              <a:t>положення про послуги</a:t>
            </a:r>
          </a:p>
          <a:p>
            <a:pPr marL="0" indent="0" algn="just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uk-UA" b="1" dirty="0">
                <a:solidFill>
                  <a:srgbClr val="FF0000"/>
                </a:solidFill>
              </a:rPr>
              <a:t>2) Загальні положення про захист прав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3068960"/>
            <a:ext cx="4038600" cy="30572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3) </a:t>
            </a:r>
            <a:r>
              <a:rPr lang="uk-UA" b="1" dirty="0" smtClean="0">
                <a:solidFill>
                  <a:srgbClr val="FF0000"/>
                </a:solidFill>
              </a:rPr>
              <a:t>Спеціальна частина </a:t>
            </a:r>
            <a:r>
              <a:rPr lang="uk-UA" dirty="0" smtClean="0"/>
              <a:t>(розгляд питань про захист </a:t>
            </a:r>
            <a:r>
              <a:rPr lang="uk-UA" dirty="0"/>
              <a:t>прав </a:t>
            </a:r>
            <a:r>
              <a:rPr lang="uk-UA" dirty="0" smtClean="0"/>
              <a:t>у різних сферах надання послуг)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459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 smtClean="0">
                <a:solidFill>
                  <a:srgbClr val="FF0000"/>
                </a:solidFill>
              </a:rPr>
              <a:t>Мета</a:t>
            </a:r>
            <a:r>
              <a:rPr lang="uk-UA" sz="2000" dirty="0" smtClean="0">
                <a:solidFill>
                  <a:srgbClr val="FF0000"/>
                </a:solidFill>
              </a:rPr>
              <a:t> вивчення навчальної </a:t>
            </a:r>
            <a:r>
              <a:rPr lang="uk-UA" sz="2000" dirty="0">
                <a:solidFill>
                  <a:srgbClr val="FF0000"/>
                </a:solidFill>
              </a:rPr>
              <a:t>дисципліни </a:t>
            </a:r>
            <a:r>
              <a:rPr lang="uk-UA" sz="2000" dirty="0" smtClean="0"/>
              <a:t>«Послуги: </a:t>
            </a:r>
            <a:r>
              <a:rPr lang="uk-UA" sz="2000" dirty="0"/>
              <a:t>права </a:t>
            </a:r>
            <a:r>
              <a:rPr lang="uk-UA" sz="2000" dirty="0" smtClean="0"/>
              <a:t>сторін та </a:t>
            </a:r>
            <a:r>
              <a:rPr lang="uk-UA" sz="2000" dirty="0"/>
              <a:t>їх захист» </a:t>
            </a:r>
            <a:r>
              <a:rPr lang="uk-UA" sz="2000" dirty="0" smtClean="0"/>
              <a:t>- формування </a:t>
            </a:r>
            <a:r>
              <a:rPr lang="uk-UA" sz="2000" dirty="0"/>
              <a:t>у студентів інтересу до набуття ґрунтовних спеціальних знань у сфері професійного </a:t>
            </a:r>
            <a:r>
              <a:rPr lang="uk-UA" sz="2000" dirty="0" smtClean="0"/>
              <a:t>захисту </a:t>
            </a:r>
            <a:r>
              <a:rPr lang="uk-UA" sz="2000" dirty="0"/>
              <a:t>прав учасників сфери обслуговування (послуги у різних сферах правового регулювання) й закріплення практичних навичок щодо складання різних видів правових документів, вміння їх аналізувати з метою ефективного використання їх у своїй подальшій правозастосовчій діяльності.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8363272" cy="30572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 smtClean="0">
                <a:solidFill>
                  <a:srgbClr val="FF0000"/>
                </a:solidFill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</a:rPr>
              <a:t>авданнями</a:t>
            </a:r>
            <a:r>
              <a:rPr lang="uk-UA" sz="2000" dirty="0" smtClean="0">
                <a:solidFill>
                  <a:srgbClr val="FF0000"/>
                </a:solidFill>
              </a:rPr>
              <a:t> </a:t>
            </a:r>
            <a:r>
              <a:rPr lang="uk-UA" sz="2000" dirty="0">
                <a:solidFill>
                  <a:srgbClr val="FF0000"/>
                </a:solidFill>
              </a:rPr>
              <a:t>вивчення дисципліни </a:t>
            </a:r>
            <a:r>
              <a:rPr lang="uk-UA" sz="2000" dirty="0" smtClean="0"/>
              <a:t>«Послуги: </a:t>
            </a:r>
            <a:r>
              <a:rPr lang="uk-UA" sz="2000" dirty="0"/>
              <a:t>права </a:t>
            </a:r>
            <a:r>
              <a:rPr lang="uk-UA" sz="2000" dirty="0" smtClean="0"/>
              <a:t>сторін та </a:t>
            </a:r>
            <a:r>
              <a:rPr lang="uk-UA" sz="2000" dirty="0"/>
              <a:t>їх захист» є засвоєння студентами теоретичного матеріалу, що </a:t>
            </a:r>
            <a:r>
              <a:rPr lang="uk-UA" sz="2000" dirty="0" smtClean="0"/>
              <a:t>пов’язаний </a:t>
            </a:r>
            <a:r>
              <a:rPr lang="uk-UA" sz="2000" dirty="0"/>
              <a:t>із наданням послуг у сфері цивільно-правових, соціальних, освітніх, інформаційних, медичних, </a:t>
            </a:r>
            <a:r>
              <a:rPr lang="uk-UA" sz="2000" dirty="0" smtClean="0"/>
              <a:t>адміністративних </a:t>
            </a:r>
            <a:r>
              <a:rPr lang="uk-UA" sz="2000" dirty="0"/>
              <a:t>та </a:t>
            </a:r>
            <a:r>
              <a:rPr lang="uk-UA" sz="2000" dirty="0" smtClean="0"/>
              <a:t>інших, </a:t>
            </a:r>
            <a:r>
              <a:rPr lang="uk-UA" sz="2000" dirty="0"/>
              <a:t>оволодіння студентами практичними навичками </a:t>
            </a:r>
            <a:r>
              <a:rPr lang="uk-UA" sz="2000" dirty="0" smtClean="0"/>
              <a:t>складання </a:t>
            </a:r>
            <a:r>
              <a:rPr lang="uk-UA" sz="2000" dirty="0"/>
              <a:t>різних юридичних документів, що опосередковують надання та отримання послуг, </a:t>
            </a:r>
            <a:r>
              <a:rPr lang="uk-UA" sz="2000" dirty="0" smtClean="0"/>
              <a:t>захист прав їх учасників, вміння </a:t>
            </a:r>
            <a:r>
              <a:rPr lang="uk-UA" sz="2000" dirty="0"/>
              <a:t>чітко орієнтуватися в чинному законодавстві, вміння тлумачити нормативні акти.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2926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Загальні положення про послуги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3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Теорія</a:t>
            </a:r>
          </a:p>
          <a:p>
            <a:pPr marL="0" indent="0" algn="ctr">
              <a:buNone/>
            </a:pPr>
            <a:endParaRPr lang="uk-UA" sz="32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uk-UA" sz="1800" dirty="0" smtClean="0"/>
              <a:t>‒ вивчаємо загальні положення про послуги (що це таке, предмет, сторони, суттєві та інші умови, порядок надання, права та обов’язки учасників);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 smtClean="0"/>
              <a:t>характеризуємо нормативне регулювання;</a:t>
            </a:r>
          </a:p>
          <a:p>
            <a:pPr marL="0" indent="0" algn="just">
              <a:buNone/>
            </a:pPr>
            <a:r>
              <a:rPr lang="uk-UA" sz="1800" dirty="0" smtClean="0"/>
              <a:t>‒ перевіряємо знання у тестовій формі, з використанням досвіду проведених єдиних вступних фахових іспитів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3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Практика</a:t>
            </a:r>
          </a:p>
          <a:p>
            <a:pPr marL="0" indent="0" algn="just">
              <a:buNone/>
            </a:pPr>
            <a:endParaRPr lang="uk-UA" sz="1800" dirty="0"/>
          </a:p>
          <a:p>
            <a:pPr marL="0" indent="0" algn="just">
              <a:buNone/>
            </a:pPr>
            <a:r>
              <a:rPr lang="uk-UA" sz="1800" dirty="0"/>
              <a:t>‒ аналізуємо судову практику;</a:t>
            </a:r>
          </a:p>
          <a:p>
            <a:pPr marL="0" indent="0" algn="just">
              <a:buNone/>
            </a:pPr>
            <a:r>
              <a:rPr lang="uk-UA" sz="1800" dirty="0"/>
              <a:t>‒ вчимось аналізувати зміст конкретних юридичних документів, виявляти недоліки їх змісту та оформлення;</a:t>
            </a:r>
          </a:p>
          <a:p>
            <a:pPr marL="0" indent="0" algn="just">
              <a:buNone/>
            </a:pPr>
            <a:r>
              <a:rPr lang="uk-UA" sz="1800" dirty="0"/>
              <a:t>‒ вчимось захищати права та інтереси кожного із учасників відносин у сфері послуг;</a:t>
            </a:r>
          </a:p>
          <a:p>
            <a:pPr marL="0" indent="0" algn="just">
              <a:buNone/>
            </a:pPr>
            <a:r>
              <a:rPr lang="uk-UA" sz="1800" dirty="0"/>
              <a:t>‒ вирішуємо практичні життєві ситуації, в яких мають місце надання послуг</a:t>
            </a:r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Загальні положення про захист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038600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Позасудовий порядок захисту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 smtClean="0"/>
              <a:t>‒ з’ясовуємо порядок;</a:t>
            </a:r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вивчаємо, складаємо, аналізуємо юридичні документи;</a:t>
            </a:r>
          </a:p>
          <a:p>
            <a:pPr marL="0" indent="0" algn="just">
              <a:buNone/>
            </a:pPr>
            <a:r>
              <a:rPr lang="uk-UA" dirty="0" smtClean="0"/>
              <a:t>‒ вирішуємо ситуаційні завдання (кейси)</a:t>
            </a:r>
          </a:p>
          <a:p>
            <a:pPr marL="0" indent="0" algn="ctr">
              <a:buNone/>
            </a:pPr>
            <a:endParaRPr lang="uk-UA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Судовий порядок захисту</a:t>
            </a:r>
          </a:p>
          <a:p>
            <a:pPr marL="0" indent="0" algn="just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з’ясовуємо підсудність;</a:t>
            </a:r>
          </a:p>
          <a:p>
            <a:pPr marL="0" indent="0" algn="just">
              <a:buNone/>
            </a:pPr>
            <a:r>
              <a:rPr lang="uk-UA" dirty="0"/>
              <a:t>‒ вивчаємо, складаємо, аналізуємо </a:t>
            </a:r>
            <a:r>
              <a:rPr lang="uk-UA" dirty="0" smtClean="0"/>
              <a:t>позови та інші документи;</a:t>
            </a:r>
          </a:p>
          <a:p>
            <a:pPr marL="0" indent="0" algn="just">
              <a:buNone/>
            </a:pPr>
            <a:r>
              <a:rPr lang="uk-UA" dirty="0" smtClean="0"/>
              <a:t>‒ вивчаємо судову практику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uk-UA" sz="3600" b="1" dirty="0">
                <a:solidFill>
                  <a:srgbClr val="FF0000"/>
                </a:solidFill>
              </a:rPr>
              <a:t>Спеціальна </a:t>
            </a:r>
            <a:r>
              <a:rPr lang="uk-UA" sz="3600" b="1" dirty="0" smtClean="0">
                <a:solidFill>
                  <a:srgbClr val="FF0000"/>
                </a:solidFill>
              </a:rPr>
              <a:t>частина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FF0000"/>
                </a:solidFill>
              </a:rPr>
              <a:t>Позасудовий захист прав у різних сферах людської діяльності, зокрема:</a:t>
            </a:r>
          </a:p>
          <a:p>
            <a:pPr marL="0" indent="0" algn="just">
              <a:buNone/>
            </a:pPr>
            <a:endParaRPr lang="uk-UA" sz="18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освітні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с</a:t>
            </a:r>
            <a:r>
              <a:rPr lang="uk-UA" sz="1800" b="1" dirty="0" smtClean="0"/>
              <a:t>оціальні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інформаційні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адміністративні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ж</a:t>
            </a:r>
            <a:r>
              <a:rPr lang="uk-UA" sz="1800" b="1" dirty="0" smtClean="0"/>
              <a:t>итлово-комунальні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м</a:t>
            </a:r>
            <a:r>
              <a:rPr lang="uk-UA" sz="1800" b="1" dirty="0" smtClean="0"/>
              <a:t>едичні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т</a:t>
            </a:r>
            <a:r>
              <a:rPr lang="uk-UA" sz="1800" b="1" dirty="0" smtClean="0"/>
              <a:t>уристичні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ю</a:t>
            </a:r>
            <a:r>
              <a:rPr lang="uk-UA" sz="1800" b="1" dirty="0" smtClean="0"/>
              <a:t>ридичні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інші</a:t>
            </a:r>
            <a:endParaRPr lang="uk-UA" sz="1800" dirty="0" smtClean="0"/>
          </a:p>
          <a:p>
            <a:pPr marL="0" indent="0" algn="ctr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49685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FF0000"/>
                </a:solidFill>
              </a:rPr>
              <a:t>Судовий </a:t>
            </a:r>
            <a:r>
              <a:rPr lang="uk-UA" sz="2400" b="1" dirty="0">
                <a:solidFill>
                  <a:srgbClr val="FF0000"/>
                </a:solidFill>
              </a:rPr>
              <a:t>захист прав у різних сферах людської діяльності, зокрема</a:t>
            </a:r>
            <a:r>
              <a:rPr lang="uk-UA" sz="1800" b="1" dirty="0">
                <a:solidFill>
                  <a:srgbClr val="FF0000"/>
                </a:solidFill>
              </a:rPr>
              <a:t>:</a:t>
            </a:r>
          </a:p>
          <a:p>
            <a:pPr marL="0" indent="0" algn="just">
              <a:buNone/>
            </a:pPr>
            <a:endParaRPr lang="uk-UA" sz="18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освітні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соціальні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інформаційні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адміністративні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житлово-комунальні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медичні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туристичні 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/>
              <a:t>юридичні </a:t>
            </a:r>
            <a:r>
              <a:rPr lang="uk-UA" sz="1800" b="1" dirty="0" smtClean="0"/>
              <a:t>послуги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/>
              <a:t>інші</a:t>
            </a:r>
            <a:endParaRPr lang="uk-UA" sz="1800" dirty="0"/>
          </a:p>
          <a:p>
            <a:pPr marL="0" indent="0" algn="ctr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6631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Можливості навчання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лекційні заняття</a:t>
            </a:r>
          </a:p>
          <a:p>
            <a:pPr marL="0" indent="0">
              <a:buNone/>
            </a:pPr>
            <a:r>
              <a:rPr lang="uk-UA" dirty="0" smtClean="0"/>
              <a:t>2) </a:t>
            </a:r>
            <a:r>
              <a:rPr lang="uk-UA" dirty="0"/>
              <a:t>п</a:t>
            </a:r>
            <a:r>
              <a:rPr lang="uk-UA" dirty="0" smtClean="0"/>
              <a:t>рактичні заняття</a:t>
            </a:r>
          </a:p>
          <a:p>
            <a:pPr marL="0" indent="0">
              <a:buNone/>
            </a:pPr>
            <a:r>
              <a:rPr lang="uk-UA" dirty="0" smtClean="0"/>
              <a:t>3) консультації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4</a:t>
            </a:r>
            <a:r>
              <a:rPr lang="uk-UA" dirty="0" smtClean="0"/>
              <a:t>) </a:t>
            </a:r>
            <a:r>
              <a:rPr lang="uk-UA" dirty="0"/>
              <a:t>п</a:t>
            </a:r>
            <a:r>
              <a:rPr lang="uk-UA" dirty="0" smtClean="0"/>
              <a:t>роблемні групи (обговорення проблемних питань нормативного регулювання, підготовка наукових доповідей)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5</a:t>
            </a:r>
            <a:r>
              <a:rPr lang="uk-UA" dirty="0" smtClean="0"/>
              <a:t>) </a:t>
            </a:r>
            <a:r>
              <a:rPr lang="uk-UA" dirty="0" smtClean="0"/>
              <a:t>вирішення практичних завдань  у системі </a:t>
            </a:r>
            <a:r>
              <a:rPr lang="en-US" dirty="0" smtClean="0"/>
              <a:t>Moodle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6</a:t>
            </a:r>
            <a:r>
              <a:rPr lang="uk-UA" dirty="0" smtClean="0"/>
              <a:t>)</a:t>
            </a:r>
            <a:r>
              <a:rPr lang="en-US" dirty="0" smtClean="0"/>
              <a:t> </a:t>
            </a:r>
            <a:r>
              <a:rPr lang="uk-UA" dirty="0"/>
              <a:t>с</a:t>
            </a:r>
            <a:r>
              <a:rPr lang="uk-UA" dirty="0" smtClean="0"/>
              <a:t>амостійна робота з теоретичним матеріалом</a:t>
            </a:r>
          </a:p>
          <a:p>
            <a:pPr marL="0" indent="0" algn="just">
              <a:buNone/>
            </a:pPr>
            <a:r>
              <a:rPr lang="uk-UA" dirty="0"/>
              <a:t>7</a:t>
            </a:r>
            <a:r>
              <a:rPr lang="uk-UA" dirty="0" smtClean="0"/>
              <a:t>) </a:t>
            </a:r>
            <a:r>
              <a:rPr lang="uk-UA" dirty="0" smtClean="0"/>
              <a:t>діалог з викладачем, надання коментарів щодо виконаних студентом завдань з аналізом наявних помилок та рекомендаціями щодо того, на які питання студенту слід звернути </a:t>
            </a:r>
            <a:r>
              <a:rPr lang="uk-UA" dirty="0" smtClean="0"/>
              <a:t>увагу</a:t>
            </a:r>
          </a:p>
          <a:p>
            <a:pPr marL="0" indent="0" algn="just">
              <a:buNone/>
            </a:pPr>
            <a:r>
              <a:rPr lang="uk-UA" dirty="0" smtClean="0"/>
              <a:t>8) тестування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Навчання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Лекційні </a:t>
            </a:r>
            <a:r>
              <a:rPr lang="uk-UA" b="1" dirty="0" smtClean="0">
                <a:solidFill>
                  <a:srgbClr val="FF0000"/>
                </a:solidFill>
              </a:rPr>
              <a:t>та практичні заняття</a:t>
            </a:r>
            <a:r>
              <a:rPr lang="uk-UA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</a:t>
            </a:r>
            <a:r>
              <a:rPr lang="uk-UA" dirty="0" smtClean="0"/>
              <a:t>Теорія та аналіз судової та іншої практики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2) Відповіді на </a:t>
            </a:r>
            <a:r>
              <a:rPr lang="uk-UA" dirty="0" smtClean="0"/>
              <a:t>запитання </a:t>
            </a:r>
            <a:r>
              <a:rPr lang="uk-UA" dirty="0" smtClean="0"/>
              <a:t>студентів</a:t>
            </a:r>
          </a:p>
          <a:p>
            <a:pPr marL="0" indent="0" algn="just">
              <a:buNone/>
            </a:pPr>
            <a:r>
              <a:rPr lang="uk-UA" dirty="0" smtClean="0"/>
              <a:t>3) Закріплення теоретичного матеріалу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628800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Самостійна робота: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1) вивчення теоретичних аспектів</a:t>
            </a:r>
          </a:p>
          <a:p>
            <a:pPr marL="0" indent="0" algn="just">
              <a:buNone/>
            </a:pPr>
            <a:r>
              <a:rPr lang="uk-UA" dirty="0" smtClean="0"/>
              <a:t>2) перевірка теоретичних знань шляхом тестування</a:t>
            </a:r>
          </a:p>
          <a:p>
            <a:pPr marL="0" indent="0" algn="just">
              <a:buNone/>
            </a:pPr>
            <a:r>
              <a:rPr lang="uk-UA" dirty="0" smtClean="0"/>
              <a:t>3) вирішення практичних життєвих ситуацій з урахуванням судової практики</a:t>
            </a:r>
          </a:p>
          <a:p>
            <a:pPr marL="0" indent="0" algn="just">
              <a:buNone/>
            </a:pPr>
            <a:r>
              <a:rPr lang="uk-UA" dirty="0" smtClean="0"/>
              <a:t>4) </a:t>
            </a:r>
            <a:r>
              <a:rPr lang="uk-UA" dirty="0"/>
              <a:t>с</a:t>
            </a:r>
            <a:r>
              <a:rPr lang="uk-UA" dirty="0" smtClean="0"/>
              <a:t>кладання та аналіз різних юридичних документів для захисту прав учасників у сфері надання послуг</a:t>
            </a:r>
          </a:p>
        </p:txBody>
      </p:sp>
    </p:spTree>
    <p:extLst>
      <p:ext uri="{BB962C8B-B14F-4D97-AF65-F5344CB8AC3E}">
        <p14:creationId xmlns:p14="http://schemas.microsoft.com/office/powerpoint/2010/main" val="11607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523</Words>
  <Application>Microsoft Office PowerPoint</Application>
  <PresentationFormat>Экран (4:3)</PresentationFormat>
  <Paragraphs>82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Тема Office</vt:lpstr>
      <vt:lpstr>«Послуги: права сторін та їх захист»  як навчальний курс у ЗНУ дисципліна вільного вибору студента в межах спеціальності</vt:lpstr>
      <vt:lpstr>Мета вивчення навчальної дисципліни «Послуги: права сторін та їх захист» - формування у студентів інтересу до набуття ґрунтовних спеціальних знань у сфері професійного захисту прав учасників сфери обслуговування (послуги у різних сферах правового регулювання) й закріплення практичних навичок щодо складання різних видів правових документів, вміння їх аналізувати з метою ефективного використання їх у своїй подальшій правозастосовчій діяльності. </vt:lpstr>
      <vt:lpstr>Загальні положення про послуги</vt:lpstr>
      <vt:lpstr>Загальні положення про захист</vt:lpstr>
      <vt:lpstr>Спеціальна частина</vt:lpstr>
      <vt:lpstr>Можливості навчання</vt:lpstr>
      <vt:lpstr>Навчання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110</cp:revision>
  <cp:lastPrinted>2020-08-18T20:33:49Z</cp:lastPrinted>
  <dcterms:created xsi:type="dcterms:W3CDTF">2019-01-29T14:40:11Z</dcterms:created>
  <dcterms:modified xsi:type="dcterms:W3CDTF">2026-03-10T08:32:24Z</dcterms:modified>
</cp:coreProperties>
</file>