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handoutMasterIdLst>
    <p:handoutMasterId r:id="rId34"/>
  </p:handoutMasterIdLst>
  <p:sldIdLst>
    <p:sldId id="256" r:id="rId2"/>
    <p:sldId id="257" r:id="rId3"/>
    <p:sldId id="271" r:id="rId4"/>
    <p:sldId id="273" r:id="rId5"/>
    <p:sldId id="259" r:id="rId6"/>
    <p:sldId id="268" r:id="rId7"/>
    <p:sldId id="279" r:id="rId8"/>
    <p:sldId id="280" r:id="rId9"/>
    <p:sldId id="264" r:id="rId10"/>
    <p:sldId id="274" r:id="rId11"/>
    <p:sldId id="290" r:id="rId12"/>
    <p:sldId id="282" r:id="rId13"/>
    <p:sldId id="281" r:id="rId14"/>
    <p:sldId id="283" r:id="rId15"/>
    <p:sldId id="275" r:id="rId16"/>
    <p:sldId id="284" r:id="rId17"/>
    <p:sldId id="285" r:id="rId18"/>
    <p:sldId id="286" r:id="rId19"/>
    <p:sldId id="276" r:id="rId20"/>
    <p:sldId id="277" r:id="rId21"/>
    <p:sldId id="287" r:id="rId22"/>
    <p:sldId id="272" r:id="rId23"/>
    <p:sldId id="288" r:id="rId24"/>
    <p:sldId id="291" r:id="rId25"/>
    <p:sldId id="289" r:id="rId26"/>
    <p:sldId id="292" r:id="rId27"/>
    <p:sldId id="293" r:id="rId28"/>
    <p:sldId id="296" r:id="rId29"/>
    <p:sldId id="297" r:id="rId30"/>
    <p:sldId id="294" r:id="rId31"/>
    <p:sldId id="298" r:id="rId32"/>
    <p:sldId id="299" r:id="rId33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09" autoAdjust="0"/>
  </p:normalViewPr>
  <p:slideViewPr>
    <p:cSldViewPr>
      <p:cViewPr>
        <p:scale>
          <a:sx n="95" d="100"/>
          <a:sy n="95" d="100"/>
        </p:scale>
        <p:origin x="-666" y="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33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735C989-6D28-49E9-AFD2-BE46DCB51E2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0F9F717-E882-4C42-A01E-A74672A5C83D}">
      <dgm:prSet/>
      <dgm:spPr/>
      <dgm:t>
        <a:bodyPr/>
        <a:lstStyle/>
        <a:p>
          <a:pPr rtl="0"/>
          <a:r>
            <a:rPr lang="uk-UA" b="1" dirty="0" smtClean="0"/>
            <a:t>Правовий інститут </a:t>
          </a:r>
          <a:r>
            <a:rPr lang="uk-UA" dirty="0" smtClean="0"/>
            <a:t>(система земельно-правових норм, що регулюють суспільні відносини, пов’язані із експлуатацією корисних властивостей землі)</a:t>
          </a:r>
          <a:endParaRPr lang="ru-RU" b="1" dirty="0"/>
        </a:p>
      </dgm:t>
    </dgm:pt>
    <dgm:pt modelId="{84980F20-D367-4191-94CD-7DEFC0D5E314}" type="parTrans" cxnId="{91E0EC8E-0DF5-46DA-8B0C-59A60CCBBACA}">
      <dgm:prSet/>
      <dgm:spPr/>
      <dgm:t>
        <a:bodyPr/>
        <a:lstStyle/>
        <a:p>
          <a:endParaRPr lang="ru-RU"/>
        </a:p>
      </dgm:t>
    </dgm:pt>
    <dgm:pt modelId="{1E9C87AC-ACE7-4952-A153-BCC665439897}" type="sibTrans" cxnId="{91E0EC8E-0DF5-46DA-8B0C-59A60CCBBACA}">
      <dgm:prSet/>
      <dgm:spPr/>
      <dgm:t>
        <a:bodyPr/>
        <a:lstStyle/>
        <a:p>
          <a:endParaRPr lang="ru-RU"/>
        </a:p>
      </dgm:t>
    </dgm:pt>
    <dgm:pt modelId="{A433ABC2-2EAC-4AAF-8829-C7309CC6F53E}">
      <dgm:prSet/>
      <dgm:spPr/>
      <dgm:t>
        <a:bodyPr/>
        <a:lstStyle/>
        <a:p>
          <a:pPr rtl="0"/>
          <a:r>
            <a:rPr lang="uk-UA" b="1" dirty="0" smtClean="0"/>
            <a:t>Правовідносини</a:t>
          </a:r>
          <a:r>
            <a:rPr lang="uk-UA" dirty="0" smtClean="0"/>
            <a:t>, в межах яких реалізується це суб’єктивне право</a:t>
          </a:r>
          <a:endParaRPr lang="ru-RU" dirty="0"/>
        </a:p>
      </dgm:t>
    </dgm:pt>
    <dgm:pt modelId="{05A1551B-DDEF-4E72-B8D4-DCAB6CE6CE39}" type="sibTrans" cxnId="{3A8C61F8-8556-4C7E-B65A-7A2606AC49DC}">
      <dgm:prSet/>
      <dgm:spPr/>
      <dgm:t>
        <a:bodyPr/>
        <a:lstStyle/>
        <a:p>
          <a:endParaRPr lang="ru-RU"/>
        </a:p>
      </dgm:t>
    </dgm:pt>
    <dgm:pt modelId="{DA42E66A-5BDB-4237-8F02-90A8F9EEBE84}" type="parTrans" cxnId="{3A8C61F8-8556-4C7E-B65A-7A2606AC49DC}">
      <dgm:prSet/>
      <dgm:spPr/>
      <dgm:t>
        <a:bodyPr/>
        <a:lstStyle/>
        <a:p>
          <a:endParaRPr lang="ru-RU"/>
        </a:p>
      </dgm:t>
    </dgm:pt>
    <dgm:pt modelId="{1CD75E30-C605-4A70-8E56-2ED513270E4F}">
      <dgm:prSet/>
      <dgm:spPr/>
      <dgm:t>
        <a:bodyPr/>
        <a:lstStyle/>
        <a:p>
          <a:pPr rtl="0"/>
          <a:r>
            <a:rPr lang="uk-UA" b="1" dirty="0" smtClean="0"/>
            <a:t>Суб’єктивне право</a:t>
          </a:r>
          <a:r>
            <a:rPr lang="uk-UA" dirty="0" smtClean="0"/>
            <a:t>, яке включає в себе правомочності володіння і користування земельною ділянкою відповідно до її цільового призначення із дотриманням встановлених обмежень і заборон щодо використання землі</a:t>
          </a:r>
          <a:endParaRPr lang="ru-RU" b="1" dirty="0"/>
        </a:p>
      </dgm:t>
    </dgm:pt>
    <dgm:pt modelId="{941FFB8D-D0AC-497A-A990-FD4163AAB705}" type="sibTrans" cxnId="{CFD9D568-677A-4089-9DD2-C9E12037BDCE}">
      <dgm:prSet/>
      <dgm:spPr/>
      <dgm:t>
        <a:bodyPr/>
        <a:lstStyle/>
        <a:p>
          <a:endParaRPr lang="ru-RU"/>
        </a:p>
      </dgm:t>
    </dgm:pt>
    <dgm:pt modelId="{2BD06B61-7B96-4A02-B3B3-7525CB660FF0}" type="parTrans" cxnId="{CFD9D568-677A-4089-9DD2-C9E12037BDCE}">
      <dgm:prSet/>
      <dgm:spPr/>
      <dgm:t>
        <a:bodyPr/>
        <a:lstStyle/>
        <a:p>
          <a:endParaRPr lang="ru-RU"/>
        </a:p>
      </dgm:t>
    </dgm:pt>
    <dgm:pt modelId="{18A5ACC0-A92D-41D9-8175-F6144FBAC957}">
      <dgm:prSet/>
      <dgm:spPr/>
      <dgm:t>
        <a:bodyPr/>
        <a:lstStyle/>
        <a:p>
          <a:pPr rtl="0"/>
          <a:r>
            <a:rPr lang="uk-UA" b="1" dirty="0" smtClean="0"/>
            <a:t>Правовий титул (правова форма) </a:t>
          </a:r>
          <a:r>
            <a:rPr lang="uk-UA" dirty="0" smtClean="0"/>
            <a:t>використання земель</a:t>
          </a:r>
          <a:endParaRPr lang="ru-RU" dirty="0"/>
        </a:p>
      </dgm:t>
    </dgm:pt>
    <dgm:pt modelId="{B34B84AA-98E0-4350-A2B9-5034126F9FC7}" type="parTrans" cxnId="{F0A399AD-3ACC-4DA2-BC41-BC58BF83F66E}">
      <dgm:prSet/>
      <dgm:spPr/>
      <dgm:t>
        <a:bodyPr/>
        <a:lstStyle/>
        <a:p>
          <a:endParaRPr lang="uk-UA"/>
        </a:p>
      </dgm:t>
    </dgm:pt>
    <dgm:pt modelId="{5908CCC8-1931-4257-82C1-7D40C4E3C5E9}" type="sibTrans" cxnId="{F0A399AD-3ACC-4DA2-BC41-BC58BF83F66E}">
      <dgm:prSet/>
      <dgm:spPr/>
      <dgm:t>
        <a:bodyPr/>
        <a:lstStyle/>
        <a:p>
          <a:endParaRPr lang="uk-UA"/>
        </a:p>
      </dgm:t>
    </dgm:pt>
    <dgm:pt modelId="{C4184BDF-9F44-4057-AF4B-5F616F865B38}" type="pres">
      <dgm:prSet presAssocID="{3735C989-6D28-49E9-AFD2-BE46DCB51E2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4BDB50A-44EC-4D60-893E-61162D9FBA77}" type="pres">
      <dgm:prSet presAssocID="{E0F9F717-E882-4C42-A01E-A74672A5C83D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E8B40E-CCF9-475B-BDC6-E1C8ABF8935A}" type="pres">
      <dgm:prSet presAssocID="{1E9C87AC-ACE7-4952-A153-BCC665439897}" presName="spacer" presStyleCnt="0"/>
      <dgm:spPr/>
    </dgm:pt>
    <dgm:pt modelId="{FDE61CA5-CA5D-441B-AA9E-141D45D976CD}" type="pres">
      <dgm:prSet presAssocID="{1CD75E30-C605-4A70-8E56-2ED513270E4F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775455-0CB4-49D2-AF07-C5478222613D}" type="pres">
      <dgm:prSet presAssocID="{941FFB8D-D0AC-497A-A990-FD4163AAB705}" presName="spacer" presStyleCnt="0"/>
      <dgm:spPr/>
    </dgm:pt>
    <dgm:pt modelId="{1B32C874-B05B-46C5-93AD-6748B98081B6}" type="pres">
      <dgm:prSet presAssocID="{A433ABC2-2EAC-4AAF-8829-C7309CC6F53E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F4C56D-4DC9-4774-87AF-2C827AB25F47}" type="pres">
      <dgm:prSet presAssocID="{05A1551B-DDEF-4E72-B8D4-DCAB6CE6CE39}" presName="spacer" presStyleCnt="0"/>
      <dgm:spPr/>
    </dgm:pt>
    <dgm:pt modelId="{ECAF0EC2-610F-480A-BD59-C5967DF443E1}" type="pres">
      <dgm:prSet presAssocID="{18A5ACC0-A92D-41D9-8175-F6144FBAC957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1461083E-CC8D-4F2A-BF73-54A5449EBFDA}" type="presOf" srcId="{1CD75E30-C605-4A70-8E56-2ED513270E4F}" destId="{FDE61CA5-CA5D-441B-AA9E-141D45D976CD}" srcOrd="0" destOrd="0" presId="urn:microsoft.com/office/officeart/2005/8/layout/vList2"/>
    <dgm:cxn modelId="{91E0EC8E-0DF5-46DA-8B0C-59A60CCBBACA}" srcId="{3735C989-6D28-49E9-AFD2-BE46DCB51E24}" destId="{E0F9F717-E882-4C42-A01E-A74672A5C83D}" srcOrd="0" destOrd="0" parTransId="{84980F20-D367-4191-94CD-7DEFC0D5E314}" sibTransId="{1E9C87AC-ACE7-4952-A153-BCC665439897}"/>
    <dgm:cxn modelId="{95FD4135-ED4B-43C3-B053-98A785444826}" type="presOf" srcId="{18A5ACC0-A92D-41D9-8175-F6144FBAC957}" destId="{ECAF0EC2-610F-480A-BD59-C5967DF443E1}" srcOrd="0" destOrd="0" presId="urn:microsoft.com/office/officeart/2005/8/layout/vList2"/>
    <dgm:cxn modelId="{3A8C61F8-8556-4C7E-B65A-7A2606AC49DC}" srcId="{3735C989-6D28-49E9-AFD2-BE46DCB51E24}" destId="{A433ABC2-2EAC-4AAF-8829-C7309CC6F53E}" srcOrd="2" destOrd="0" parTransId="{DA42E66A-5BDB-4237-8F02-90A8F9EEBE84}" sibTransId="{05A1551B-DDEF-4E72-B8D4-DCAB6CE6CE39}"/>
    <dgm:cxn modelId="{FDFC377E-9EDE-4F06-AD7C-9D303E22263B}" type="presOf" srcId="{3735C989-6D28-49E9-AFD2-BE46DCB51E24}" destId="{C4184BDF-9F44-4057-AF4B-5F616F865B38}" srcOrd="0" destOrd="0" presId="urn:microsoft.com/office/officeart/2005/8/layout/vList2"/>
    <dgm:cxn modelId="{F0A399AD-3ACC-4DA2-BC41-BC58BF83F66E}" srcId="{3735C989-6D28-49E9-AFD2-BE46DCB51E24}" destId="{18A5ACC0-A92D-41D9-8175-F6144FBAC957}" srcOrd="3" destOrd="0" parTransId="{B34B84AA-98E0-4350-A2B9-5034126F9FC7}" sibTransId="{5908CCC8-1931-4257-82C1-7D40C4E3C5E9}"/>
    <dgm:cxn modelId="{F29814B3-3D7F-4EA5-8B1C-03F9993C97FE}" type="presOf" srcId="{E0F9F717-E882-4C42-A01E-A74672A5C83D}" destId="{84BDB50A-44EC-4D60-893E-61162D9FBA77}" srcOrd="0" destOrd="0" presId="urn:microsoft.com/office/officeart/2005/8/layout/vList2"/>
    <dgm:cxn modelId="{CFD9D568-677A-4089-9DD2-C9E12037BDCE}" srcId="{3735C989-6D28-49E9-AFD2-BE46DCB51E24}" destId="{1CD75E30-C605-4A70-8E56-2ED513270E4F}" srcOrd="1" destOrd="0" parTransId="{2BD06B61-7B96-4A02-B3B3-7525CB660FF0}" sibTransId="{941FFB8D-D0AC-497A-A990-FD4163AAB705}"/>
    <dgm:cxn modelId="{DA6D000C-60BA-473D-A83E-EEA6C4FC2AF7}" type="presOf" srcId="{A433ABC2-2EAC-4AAF-8829-C7309CC6F53E}" destId="{1B32C874-B05B-46C5-93AD-6748B98081B6}" srcOrd="0" destOrd="0" presId="urn:microsoft.com/office/officeart/2005/8/layout/vList2"/>
    <dgm:cxn modelId="{67874D02-E0CC-4DFE-B019-6C92BAA69345}" type="presParOf" srcId="{C4184BDF-9F44-4057-AF4B-5F616F865B38}" destId="{84BDB50A-44EC-4D60-893E-61162D9FBA77}" srcOrd="0" destOrd="0" presId="urn:microsoft.com/office/officeart/2005/8/layout/vList2"/>
    <dgm:cxn modelId="{425F1BC2-68D6-4198-B7D9-C366E41FB74B}" type="presParOf" srcId="{C4184BDF-9F44-4057-AF4B-5F616F865B38}" destId="{70E8B40E-CCF9-475B-BDC6-E1C8ABF8935A}" srcOrd="1" destOrd="0" presId="urn:microsoft.com/office/officeart/2005/8/layout/vList2"/>
    <dgm:cxn modelId="{39F7A28D-8486-4836-BA08-521703DE9E02}" type="presParOf" srcId="{C4184BDF-9F44-4057-AF4B-5F616F865B38}" destId="{FDE61CA5-CA5D-441B-AA9E-141D45D976CD}" srcOrd="2" destOrd="0" presId="urn:microsoft.com/office/officeart/2005/8/layout/vList2"/>
    <dgm:cxn modelId="{8CB5FB20-A7D6-4B54-9DEA-9F75FC67E7AB}" type="presParOf" srcId="{C4184BDF-9F44-4057-AF4B-5F616F865B38}" destId="{7E775455-0CB4-49D2-AF07-C5478222613D}" srcOrd="3" destOrd="0" presId="urn:microsoft.com/office/officeart/2005/8/layout/vList2"/>
    <dgm:cxn modelId="{CCCA9CC4-9798-47E0-8914-69A980B0E983}" type="presParOf" srcId="{C4184BDF-9F44-4057-AF4B-5F616F865B38}" destId="{1B32C874-B05B-46C5-93AD-6748B98081B6}" srcOrd="4" destOrd="0" presId="urn:microsoft.com/office/officeart/2005/8/layout/vList2"/>
    <dgm:cxn modelId="{CEC89DDB-1EEF-4C04-A583-17E06BE76D4F}" type="presParOf" srcId="{C4184BDF-9F44-4057-AF4B-5F616F865B38}" destId="{63F4C56D-4DC9-4774-87AF-2C827AB25F47}" srcOrd="5" destOrd="0" presId="urn:microsoft.com/office/officeart/2005/8/layout/vList2"/>
    <dgm:cxn modelId="{0E5EA6FA-EECD-48EB-A9BD-91FDA107B1F9}" type="presParOf" srcId="{C4184BDF-9F44-4057-AF4B-5F616F865B38}" destId="{ECAF0EC2-610F-480A-BD59-C5967DF443E1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BDB50A-44EC-4D60-893E-61162D9FBA77}">
      <dsp:nvSpPr>
        <dsp:cNvPr id="0" name=""/>
        <dsp:cNvSpPr/>
      </dsp:nvSpPr>
      <dsp:spPr>
        <a:xfrm>
          <a:off x="0" y="122130"/>
          <a:ext cx="7498080" cy="126820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1" kern="1200" dirty="0" smtClean="0"/>
            <a:t>Правовий інститут </a:t>
          </a:r>
          <a:r>
            <a:rPr lang="uk-UA" sz="1800" kern="1200" dirty="0" smtClean="0"/>
            <a:t>(система земельно-правових норм, що регулюють суспільні відносини, пов’язані із експлуатацією корисних властивостей землі)</a:t>
          </a:r>
          <a:endParaRPr lang="ru-RU" sz="1800" b="1" kern="1200" dirty="0"/>
        </a:p>
      </dsp:txBody>
      <dsp:txXfrm>
        <a:off x="61909" y="184039"/>
        <a:ext cx="7374262" cy="1144388"/>
      </dsp:txXfrm>
    </dsp:sp>
    <dsp:sp modelId="{FDE61CA5-CA5D-441B-AA9E-141D45D976CD}">
      <dsp:nvSpPr>
        <dsp:cNvPr id="0" name=""/>
        <dsp:cNvSpPr/>
      </dsp:nvSpPr>
      <dsp:spPr>
        <a:xfrm>
          <a:off x="0" y="1442177"/>
          <a:ext cx="7498080" cy="126820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1" kern="1200" dirty="0" smtClean="0"/>
            <a:t>Суб’єктивне право</a:t>
          </a:r>
          <a:r>
            <a:rPr lang="uk-UA" sz="1800" kern="1200" dirty="0" smtClean="0"/>
            <a:t>, яке включає в себе правомочності володіння і користування земельною ділянкою відповідно до її цільового призначення із дотриманням встановлених обмежень і заборон щодо використання землі</a:t>
          </a:r>
          <a:endParaRPr lang="ru-RU" sz="1800" b="1" kern="1200" dirty="0"/>
        </a:p>
      </dsp:txBody>
      <dsp:txXfrm>
        <a:off x="61909" y="1504086"/>
        <a:ext cx="7374262" cy="1144388"/>
      </dsp:txXfrm>
    </dsp:sp>
    <dsp:sp modelId="{1B32C874-B05B-46C5-93AD-6748B98081B6}">
      <dsp:nvSpPr>
        <dsp:cNvPr id="0" name=""/>
        <dsp:cNvSpPr/>
      </dsp:nvSpPr>
      <dsp:spPr>
        <a:xfrm>
          <a:off x="0" y="2762224"/>
          <a:ext cx="7498080" cy="126820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1" kern="1200" dirty="0" smtClean="0"/>
            <a:t>Правовідносини</a:t>
          </a:r>
          <a:r>
            <a:rPr lang="uk-UA" sz="1800" kern="1200" dirty="0" smtClean="0"/>
            <a:t>, в межах яких реалізується це суб’єктивне право</a:t>
          </a:r>
          <a:endParaRPr lang="ru-RU" sz="1800" kern="1200" dirty="0"/>
        </a:p>
      </dsp:txBody>
      <dsp:txXfrm>
        <a:off x="61909" y="2824133"/>
        <a:ext cx="7374262" cy="1144388"/>
      </dsp:txXfrm>
    </dsp:sp>
    <dsp:sp modelId="{ECAF0EC2-610F-480A-BD59-C5967DF443E1}">
      <dsp:nvSpPr>
        <dsp:cNvPr id="0" name=""/>
        <dsp:cNvSpPr/>
      </dsp:nvSpPr>
      <dsp:spPr>
        <a:xfrm>
          <a:off x="0" y="4082270"/>
          <a:ext cx="7498080" cy="126820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1" kern="1200" dirty="0" smtClean="0"/>
            <a:t>Правовий титул (правова форма) </a:t>
          </a:r>
          <a:r>
            <a:rPr lang="uk-UA" sz="1800" kern="1200" dirty="0" smtClean="0"/>
            <a:t>використання земель</a:t>
          </a:r>
          <a:endParaRPr lang="ru-RU" sz="1800" kern="1200" dirty="0"/>
        </a:p>
      </dsp:txBody>
      <dsp:txXfrm>
        <a:off x="61909" y="4144179"/>
        <a:ext cx="7374262" cy="11443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A85305-6878-42A7-96F8-479D23B560F1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82C050-51DC-4205-90F0-F3BCDC4851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62268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726EA-1033-43AD-B9C8-975B9C51E371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552DB-3BFB-4DB8-BCA7-BD5160928C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726EA-1033-43AD-B9C8-975B9C51E371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552DB-3BFB-4DB8-BCA7-BD5160928C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40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1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726EA-1033-43AD-B9C8-975B9C51E371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552DB-3BFB-4DB8-BCA7-BD5160928C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726EA-1033-43AD-B9C8-975B9C51E371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552DB-3BFB-4DB8-BCA7-BD5160928C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1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726EA-1033-43AD-B9C8-975B9C51E371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552DB-3BFB-4DB8-BCA7-BD5160928C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726EA-1033-43AD-B9C8-975B9C51E371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552DB-3BFB-4DB8-BCA7-BD5160928C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726EA-1033-43AD-B9C8-975B9C51E371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552DB-3BFB-4DB8-BCA7-BD5160928C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726EA-1033-43AD-B9C8-975B9C51E371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552DB-3BFB-4DB8-BCA7-BD5160928C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726EA-1033-43AD-B9C8-975B9C51E371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552DB-3BFB-4DB8-BCA7-BD5160928C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1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726EA-1033-43AD-B9C8-975B9C51E371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552DB-3BFB-4DB8-BCA7-BD5160928C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726EA-1033-43AD-B9C8-975B9C51E371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552DB-3BFB-4DB8-BCA7-BD5160928C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4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2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6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8" y="21103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2" y="1055078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4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00726EA-1033-43AD-B9C8-975B9C51E371}" type="datetimeFigureOut">
              <a:rPr lang="ru-RU" smtClean="0"/>
              <a:pPr/>
              <a:t>13.02.2022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6E552DB-3BFB-4DB8-BCA7-BD5160928C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Право землекористування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3200" dirty="0" smtClean="0"/>
              <a:t>ТЕМА</a:t>
            </a:r>
          </a:p>
          <a:p>
            <a:r>
              <a:rPr lang="uk-UA" sz="3200" dirty="0" smtClean="0"/>
              <a:t> </a:t>
            </a:r>
            <a:endParaRPr lang="ru-RU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275" y="188640"/>
            <a:ext cx="1700213" cy="160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5953273"/>
            <a:ext cx="3194050" cy="50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-99392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>
                <a:effectLst/>
              </a:rPr>
              <a:t> </a:t>
            </a:r>
            <a:r>
              <a:rPr lang="ru-RU" b="1" dirty="0">
                <a:effectLst/>
              </a:rPr>
              <a:t/>
            </a:r>
            <a:br>
              <a:rPr lang="ru-RU" b="1" dirty="0">
                <a:effectLst/>
              </a:rPr>
            </a:br>
            <a:r>
              <a:rPr lang="uk-UA" sz="3100" b="1" dirty="0" smtClean="0">
                <a:effectLst/>
              </a:rPr>
              <a:t>Суб'єкти права </a:t>
            </a:r>
            <a:r>
              <a:rPr lang="uk-UA" sz="3100" b="1" dirty="0">
                <a:effectLst/>
              </a:rPr>
              <a:t>постійного користування </a:t>
            </a:r>
            <a:r>
              <a:rPr lang="uk-UA" sz="3100" b="1" dirty="0" smtClean="0">
                <a:effectLst/>
              </a:rPr>
              <a:t>земельними ділянками (ч. 2 ст. 92 ЗК)</a:t>
            </a:r>
            <a:r>
              <a:rPr lang="ru-RU" b="1" dirty="0">
                <a:effectLst/>
              </a:rPr>
              <a:t/>
            </a:r>
            <a:br>
              <a:rPr lang="ru-RU" b="1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052736"/>
            <a:ext cx="7890080" cy="5328592"/>
          </a:xfrm>
        </p:spPr>
        <p:txBody>
          <a:bodyPr>
            <a:noAutofit/>
          </a:bodyPr>
          <a:lstStyle/>
          <a:p>
            <a:pPr marL="596646" indent="-514350" algn="just">
              <a:buFont typeface="+mj-lt"/>
              <a:buAutoNum type="arabicPeriod"/>
            </a:pPr>
            <a:r>
              <a:rPr lang="uk-UA" sz="2000" b="1" dirty="0" smtClean="0"/>
              <a:t>підприємства</a:t>
            </a:r>
            <a:r>
              <a:rPr lang="uk-UA" sz="2000" b="1" dirty="0"/>
              <a:t>, установи та організації, що належать до державної та комунальної власності;</a:t>
            </a:r>
            <a:endParaRPr lang="ru-RU" sz="2000" b="1" dirty="0"/>
          </a:p>
          <a:p>
            <a:pPr marL="596646" indent="-514350" algn="just">
              <a:buFont typeface="+mj-lt"/>
              <a:buAutoNum type="arabicPeriod"/>
            </a:pPr>
            <a:r>
              <a:rPr lang="uk-UA" sz="2000" b="1" dirty="0" smtClean="0"/>
              <a:t>громадські </a:t>
            </a:r>
            <a:r>
              <a:rPr lang="uk-UA" sz="2000" b="1" dirty="0"/>
              <a:t>організації </a:t>
            </a:r>
            <a:r>
              <a:rPr lang="uk-UA" sz="2000" b="1" dirty="0" smtClean="0"/>
              <a:t>осіб з інвалідністю </a:t>
            </a:r>
            <a:r>
              <a:rPr lang="uk-UA" sz="2000" b="1" dirty="0"/>
              <a:t>України, їх підприємства (об'єднання), установи та організації;</a:t>
            </a:r>
            <a:endParaRPr lang="ru-RU" sz="2000" b="1" dirty="0"/>
          </a:p>
          <a:p>
            <a:pPr marL="596646" indent="-514350" algn="just">
              <a:buFont typeface="+mj-lt"/>
              <a:buAutoNum type="arabicPeriod"/>
            </a:pPr>
            <a:r>
              <a:rPr lang="uk-UA" sz="2000" b="1" dirty="0" smtClean="0"/>
              <a:t>релігійні </a:t>
            </a:r>
            <a:r>
              <a:rPr lang="uk-UA" sz="2000" b="1" dirty="0"/>
              <a:t>організації </a:t>
            </a:r>
            <a:r>
              <a:rPr lang="uk-UA" sz="2000" b="1" dirty="0" smtClean="0"/>
              <a:t>України виключно </a:t>
            </a:r>
            <a:r>
              <a:rPr lang="uk-UA" sz="2000" b="1" dirty="0"/>
              <a:t>для будівництва і обслуговування культових та інших будівель, необхідних для забезпечення їх діяльності;</a:t>
            </a:r>
            <a:endParaRPr lang="ru-RU" sz="2000" b="1" dirty="0"/>
          </a:p>
          <a:p>
            <a:pPr marL="596646" indent="-514350" algn="just">
              <a:buFont typeface="+mj-lt"/>
              <a:buAutoNum type="arabicPeriod"/>
            </a:pPr>
            <a:r>
              <a:rPr lang="uk-UA" sz="2000" b="1" dirty="0" smtClean="0"/>
              <a:t>ПАТ «Українська залізниця»;</a:t>
            </a:r>
            <a:endParaRPr lang="ru-RU" sz="2000" b="1" dirty="0"/>
          </a:p>
          <a:p>
            <a:pPr marL="596646" indent="-514350" algn="just">
              <a:buFont typeface="+mj-lt"/>
              <a:buAutoNum type="arabicPeriod"/>
            </a:pPr>
            <a:r>
              <a:rPr lang="uk-UA" sz="2000" b="1" dirty="0" smtClean="0"/>
              <a:t>заклади освіти незалежно </a:t>
            </a:r>
            <a:r>
              <a:rPr lang="uk-UA" sz="2000" b="1" dirty="0"/>
              <a:t>від форми власності;</a:t>
            </a:r>
            <a:endParaRPr lang="ru-RU" sz="2000" b="1" dirty="0"/>
          </a:p>
          <a:p>
            <a:pPr marL="596646" indent="-514350" algn="just">
              <a:buFont typeface="+mj-lt"/>
              <a:buAutoNum type="arabicPeriod"/>
            </a:pPr>
            <a:r>
              <a:rPr lang="uk-UA" sz="2000" b="1" dirty="0" smtClean="0"/>
              <a:t>співвласники </a:t>
            </a:r>
            <a:r>
              <a:rPr lang="uk-UA" sz="2000" b="1" dirty="0"/>
              <a:t>багатоквартирного будинку для обслуговування такого будинку та забезпечення задоволення житлових, соціальних і побутових </a:t>
            </a:r>
            <a:r>
              <a:rPr lang="uk-UA" sz="2000" b="1" dirty="0" smtClean="0"/>
              <a:t>потреб;</a:t>
            </a:r>
          </a:p>
          <a:p>
            <a:pPr marL="596646" indent="-514350" algn="just">
              <a:buFont typeface="+mj-lt"/>
              <a:buAutoNum type="arabicPeriod"/>
            </a:pPr>
            <a:r>
              <a:rPr lang="ru-RU" sz="2000" b="1" dirty="0" smtClean="0"/>
              <a:t>оператор </a:t>
            </a:r>
            <a:r>
              <a:rPr lang="ru-RU" sz="2000" b="1" dirty="0" err="1"/>
              <a:t>газотранспортної</a:t>
            </a:r>
            <a:r>
              <a:rPr lang="ru-RU" sz="2000" b="1" dirty="0"/>
              <a:t> </a:t>
            </a:r>
            <a:r>
              <a:rPr lang="ru-RU" sz="2000" b="1" dirty="0" err="1"/>
              <a:t>системи</a:t>
            </a:r>
            <a:r>
              <a:rPr lang="ru-RU" sz="2000" b="1" dirty="0"/>
              <a:t> та оператор </a:t>
            </a:r>
            <a:r>
              <a:rPr lang="ru-RU" sz="2000" b="1" dirty="0" err="1"/>
              <a:t>системи</a:t>
            </a:r>
            <a:r>
              <a:rPr lang="ru-RU" sz="2000" b="1" dirty="0"/>
              <a:t> </a:t>
            </a:r>
            <a:r>
              <a:rPr lang="ru-RU" sz="2000" b="1" dirty="0" err="1" smtClean="0"/>
              <a:t>передачі</a:t>
            </a:r>
            <a:r>
              <a:rPr lang="ru-RU" sz="2000" b="1" dirty="0" smtClean="0"/>
              <a:t>;</a:t>
            </a:r>
            <a:endParaRPr lang="uk-UA" sz="2000" b="1" dirty="0" smtClean="0"/>
          </a:p>
          <a:p>
            <a:pPr marL="596646" indent="-514350" algn="just">
              <a:buFont typeface="+mj-lt"/>
              <a:buAutoNum type="arabicPeriod"/>
            </a:pPr>
            <a:r>
              <a:rPr lang="uk-UA" sz="2000" b="1" dirty="0" smtClean="0"/>
              <a:t>особи, які стали постійними землекористувачами до 01.01.2002 р. і зберігають своє право. </a:t>
            </a:r>
          </a:p>
          <a:p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1756890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44624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>
                <a:effectLst/>
              </a:rPr>
              <a:t> </a:t>
            </a:r>
            <a:r>
              <a:rPr lang="ru-RU" b="1" dirty="0">
                <a:effectLst/>
              </a:rPr>
              <a:t/>
            </a:r>
            <a:br>
              <a:rPr lang="ru-RU" b="1" dirty="0">
                <a:effectLst/>
              </a:rPr>
            </a:br>
            <a:r>
              <a:rPr lang="uk-UA" sz="3100" b="1" dirty="0">
                <a:effectLst/>
              </a:rPr>
              <a:t>О</a:t>
            </a:r>
            <a:r>
              <a:rPr lang="uk-UA" sz="3100" b="1" dirty="0" smtClean="0">
                <a:effectLst/>
              </a:rPr>
              <a:t>б'єкти права </a:t>
            </a:r>
            <a:r>
              <a:rPr lang="uk-UA" sz="3100" b="1" dirty="0">
                <a:effectLst/>
              </a:rPr>
              <a:t>постійного </a:t>
            </a:r>
            <a:r>
              <a:rPr lang="uk-UA" sz="3100" b="1" dirty="0" smtClean="0">
                <a:effectLst/>
              </a:rPr>
              <a:t>землекористування</a:t>
            </a:r>
            <a:r>
              <a:rPr lang="ru-RU" b="1" dirty="0">
                <a:effectLst/>
              </a:rPr>
              <a:t/>
            </a:r>
            <a:br>
              <a:rPr lang="ru-RU" b="1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124744"/>
            <a:ext cx="7890080" cy="5328592"/>
          </a:xfrm>
        </p:spPr>
        <p:txBody>
          <a:bodyPr>
            <a:noAutofit/>
          </a:bodyPr>
          <a:lstStyle/>
          <a:p>
            <a:pPr marL="82296" indent="0" algn="just">
              <a:buNone/>
            </a:pPr>
            <a:r>
              <a:rPr lang="uk-UA" sz="2200" b="1" dirty="0" smtClean="0"/>
              <a:t>індивідуально визначені і юридично відокремлені земельні ділянки або її частини, що знаходяться у державній чи комунальній власності і передані певній юридичній особі для використання за цільовим призначенням. </a:t>
            </a:r>
          </a:p>
          <a:p>
            <a:pPr marL="82296" indent="0">
              <a:buNone/>
            </a:pPr>
            <a:endParaRPr lang="uk-UA" sz="2200" dirty="0" smtClean="0"/>
          </a:p>
          <a:p>
            <a:pPr marL="82296" indent="0">
              <a:buNone/>
            </a:pPr>
            <a:r>
              <a:rPr lang="uk-UA" sz="2200" dirty="0" smtClean="0">
                <a:solidFill>
                  <a:srgbClr val="FF0000"/>
                </a:solidFill>
              </a:rPr>
              <a:t>За </a:t>
            </a:r>
            <a:r>
              <a:rPr lang="uk-UA" sz="2200" b="1" dirty="0" smtClean="0">
                <a:solidFill>
                  <a:srgbClr val="FF0000"/>
                </a:solidFill>
              </a:rPr>
              <a:t>об’єктами</a:t>
            </a:r>
            <a:r>
              <a:rPr lang="uk-UA" sz="2200" dirty="0" smtClean="0">
                <a:solidFill>
                  <a:srgbClr val="FF0000"/>
                </a:solidFill>
              </a:rPr>
              <a:t> право постійного землекористування поділяється на:</a:t>
            </a:r>
          </a:p>
          <a:p>
            <a:pPr marL="365125" indent="536575">
              <a:buFont typeface="Wingdings" panose="05000000000000000000" pitchFamily="2" charset="2"/>
              <a:buChar char="Ø"/>
              <a:tabLst>
                <a:tab pos="901700" algn="l"/>
              </a:tabLst>
            </a:pPr>
            <a:r>
              <a:rPr lang="uk-UA" sz="2200" dirty="0" smtClean="0"/>
              <a:t>право користування земельними ділянками </a:t>
            </a:r>
            <a:r>
              <a:rPr lang="uk-UA" sz="2200" b="1" dirty="0" smtClean="0"/>
              <a:t>сільськогосподарського </a:t>
            </a:r>
            <a:r>
              <a:rPr lang="uk-UA" sz="2200" dirty="0" smtClean="0"/>
              <a:t>призначення (для ведення товарного сільськогосподарського виробництва, розміщення відповідної виробничої інфраструктури, а також для науково-дослідних, навчальних цілей – ст. 24 ЗК);</a:t>
            </a:r>
          </a:p>
          <a:p>
            <a:pPr marL="365125" indent="536575">
              <a:buFont typeface="Wingdings" panose="05000000000000000000" pitchFamily="2" charset="2"/>
              <a:buChar char="Ø"/>
              <a:tabLst>
                <a:tab pos="901700" algn="l"/>
              </a:tabLst>
            </a:pPr>
            <a:r>
              <a:rPr lang="uk-UA" sz="2200" dirty="0" smtClean="0"/>
              <a:t>право користування земельними ділянками </a:t>
            </a:r>
            <a:r>
              <a:rPr lang="uk-UA" sz="2200" b="1" dirty="0" smtClean="0"/>
              <a:t>несільськогосподарського</a:t>
            </a:r>
            <a:r>
              <a:rPr lang="uk-UA" sz="2200" dirty="0" smtClean="0"/>
              <a:t> призначення (</a:t>
            </a:r>
            <a:r>
              <a:rPr lang="uk-UA" sz="2200" dirty="0" err="1" smtClean="0"/>
              <a:t>ст.ст</a:t>
            </a:r>
            <a:r>
              <a:rPr lang="uk-UA" sz="2200" dirty="0" smtClean="0"/>
              <a:t>. 57, 59, 65 ЗК).</a:t>
            </a:r>
          </a:p>
          <a:p>
            <a:pPr marL="82296" indent="0">
              <a:buNone/>
            </a:pP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3591316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2800" b="1" dirty="0" smtClean="0"/>
              <a:t>Підстави виникнення права постійного землекористування </a:t>
            </a:r>
            <a:endParaRPr lang="ru-RU" sz="28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259632" y="1652736"/>
            <a:ext cx="7674056" cy="48006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96646" indent="-514350">
              <a:spcBef>
                <a:spcPts val="1800"/>
              </a:spcBef>
              <a:spcAft>
                <a:spcPts val="2400"/>
              </a:spcAft>
              <a:buFont typeface="+mj-lt"/>
              <a:buAutoNum type="arabicPeriod"/>
            </a:pPr>
            <a:r>
              <a:rPr lang="uk-UA" sz="2800" b="1" dirty="0" smtClean="0"/>
              <a:t>надання земельних ділянок на  </a:t>
            </a:r>
            <a:r>
              <a:rPr lang="uk-UA" sz="2800" b="1" dirty="0"/>
              <a:t>підставі рішень органів виконавчої влади та органів місцевого самоврядування за </a:t>
            </a:r>
            <a:r>
              <a:rPr lang="uk-UA" sz="2800" b="1" dirty="0" err="1" smtClean="0"/>
              <a:t>проєктами</a:t>
            </a:r>
            <a:r>
              <a:rPr lang="uk-UA" sz="2800" b="1" dirty="0" smtClean="0"/>
              <a:t>  </a:t>
            </a:r>
            <a:r>
              <a:rPr lang="uk-UA" sz="2800" b="1" dirty="0"/>
              <a:t>відведення цих ділянок </a:t>
            </a:r>
            <a:r>
              <a:rPr lang="uk-UA" sz="2800" dirty="0"/>
              <a:t>(</a:t>
            </a:r>
            <a:r>
              <a:rPr lang="uk-UA" sz="2800" dirty="0" smtClean="0"/>
              <a:t>ст.ст. </a:t>
            </a:r>
            <a:r>
              <a:rPr lang="uk-UA" sz="2800" dirty="0"/>
              <a:t>122–123 ЗК).</a:t>
            </a:r>
            <a:endParaRPr lang="uk-UA" sz="2800" dirty="0" smtClean="0"/>
          </a:p>
          <a:p>
            <a:pPr marL="596646" indent="-514350">
              <a:spcBef>
                <a:spcPts val="1800"/>
              </a:spcBef>
              <a:spcAft>
                <a:spcPts val="2400"/>
              </a:spcAft>
              <a:buFont typeface="+mj-lt"/>
              <a:buAutoNum type="arabicPeriod"/>
            </a:pPr>
            <a:r>
              <a:rPr lang="uk-UA" sz="2800" b="1" dirty="0" smtClean="0"/>
              <a:t>перехід права на земельну ділянку у разі набуття права на жилий будинок, будівлю або споруду </a:t>
            </a:r>
            <a:r>
              <a:rPr lang="uk-UA" sz="2800" dirty="0" smtClean="0"/>
              <a:t>(ч. 2 ст. 120 ЗК).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994841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sz="3600" b="1" dirty="0" smtClean="0"/>
              <a:t>Загальна схема надання землі у користування </a:t>
            </a:r>
            <a:endParaRPr lang="uk-UA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724744"/>
            <a:ext cx="7962088" cy="4800600"/>
          </a:xfrm>
        </p:spPr>
        <p:txBody>
          <a:bodyPr>
            <a:normAutofit fontScale="92500"/>
          </a:bodyPr>
          <a:lstStyle/>
          <a:p>
            <a:pPr marL="596646" lvl="0" indent="-514350">
              <a:spcAft>
                <a:spcPts val="600"/>
              </a:spcAft>
              <a:buFont typeface="+mj-lt"/>
              <a:buAutoNum type="arabicPeriod"/>
            </a:pPr>
            <a:r>
              <a:rPr lang="uk-UA" sz="2800" b="1" dirty="0" smtClean="0"/>
              <a:t>стадія  подання та розгляду заяви (клопотання) про надання земельної ділянки у користування;</a:t>
            </a:r>
          </a:p>
          <a:p>
            <a:pPr marL="596646" lvl="0" indent="-514350">
              <a:spcAft>
                <a:spcPts val="600"/>
              </a:spcAft>
              <a:buFont typeface="+mj-lt"/>
              <a:buAutoNum type="arabicPeriod"/>
            </a:pPr>
            <a:r>
              <a:rPr lang="uk-UA" sz="2800" b="1" dirty="0" smtClean="0"/>
              <a:t>стадія попереднього узгодження місця розташування земельної ділянки, що надається у користування;</a:t>
            </a:r>
          </a:p>
          <a:p>
            <a:pPr marL="596646" lvl="0" indent="-514350">
              <a:spcAft>
                <a:spcPts val="600"/>
              </a:spcAft>
              <a:buFont typeface="+mj-lt"/>
              <a:buAutoNum type="arabicPeriod"/>
            </a:pPr>
            <a:r>
              <a:rPr lang="uk-UA" sz="2800" b="1" dirty="0" smtClean="0"/>
              <a:t>стадія відведення земельної ділянки  (у тому числі державна землевпорядна експертиза);</a:t>
            </a:r>
          </a:p>
          <a:p>
            <a:pPr marL="596646" lvl="0" indent="-514350">
              <a:spcAft>
                <a:spcPts val="600"/>
              </a:spcAft>
              <a:buFont typeface="+mj-lt"/>
              <a:buAutoNum type="arabicPeriod"/>
            </a:pPr>
            <a:r>
              <a:rPr lang="uk-UA" sz="2800" b="1" dirty="0" smtClean="0"/>
              <a:t>стадія державної реєстрації права постійного користування земельною ділянкою. </a:t>
            </a:r>
          </a:p>
          <a:p>
            <a:pPr marL="82296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2232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43608" y="1028343"/>
            <a:ext cx="777686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spcAft>
                <a:spcPts val="0"/>
              </a:spcAft>
            </a:pPr>
            <a:r>
              <a:rPr lang="uk-UA" sz="2400" dirty="0">
                <a:ea typeface="Times New Roman"/>
              </a:rPr>
              <a:t>Право постійного користування землею </a:t>
            </a:r>
            <a:r>
              <a:rPr lang="uk-UA" sz="2400" b="1" dirty="0">
                <a:ea typeface="Times New Roman"/>
              </a:rPr>
              <a:t>виникає </a:t>
            </a:r>
            <a:r>
              <a:rPr lang="uk-UA" sz="2400" dirty="0">
                <a:ea typeface="Times New Roman"/>
              </a:rPr>
              <a:t>з моменту </a:t>
            </a:r>
            <a:r>
              <a:rPr lang="uk-UA" sz="2400" b="1" dirty="0">
                <a:ea typeface="Times New Roman"/>
              </a:rPr>
              <a:t>державної реєстрації цього </a:t>
            </a:r>
            <a:r>
              <a:rPr lang="uk-UA" sz="2400" b="1" dirty="0" smtClean="0">
                <a:ea typeface="Times New Roman"/>
              </a:rPr>
              <a:t>права </a:t>
            </a:r>
            <a:r>
              <a:rPr lang="uk-UA" sz="2400" dirty="0" smtClean="0">
                <a:ea typeface="Times New Roman"/>
              </a:rPr>
              <a:t>(ст</a:t>
            </a:r>
            <a:r>
              <a:rPr lang="uk-UA" sz="2400" dirty="0">
                <a:ea typeface="Times New Roman"/>
              </a:rPr>
              <a:t>. 125 </a:t>
            </a:r>
            <a:r>
              <a:rPr lang="uk-UA" sz="2400" dirty="0" smtClean="0">
                <a:ea typeface="Times New Roman"/>
              </a:rPr>
              <a:t>ЗК).</a:t>
            </a:r>
            <a:endParaRPr lang="ru-RU" sz="2400" b="1" dirty="0">
              <a:ea typeface="Times New Roman"/>
            </a:endParaRPr>
          </a:p>
          <a:p>
            <a:pPr indent="457200" algn="just">
              <a:spcAft>
                <a:spcPts val="0"/>
              </a:spcAft>
            </a:pPr>
            <a:r>
              <a:rPr lang="uk-UA" sz="2400" dirty="0">
                <a:ea typeface="Times New Roman"/>
              </a:rPr>
              <a:t> </a:t>
            </a:r>
            <a:endParaRPr lang="ru-RU" sz="2400" b="1" dirty="0"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uk-UA" sz="2400" b="1" i="1" dirty="0">
                <a:solidFill>
                  <a:srgbClr val="000000"/>
                </a:solidFill>
                <a:ea typeface="Times New Roman"/>
              </a:rPr>
              <a:t>Стаття 126 ЗК. Оформлення речових прав на земельну ділянку</a:t>
            </a:r>
            <a:endParaRPr lang="ru-RU" sz="2400" b="1" dirty="0"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uk-UA" sz="2400" dirty="0">
                <a:solidFill>
                  <a:srgbClr val="000000"/>
                </a:solidFill>
                <a:ea typeface="Times New Roman"/>
              </a:rPr>
              <a:t>Право власності, користування земельною ділянкою оформлюється відповідно до Закону України "Про державну реєстрацію речових прав на нерухоме майно та їх обтяжень".</a:t>
            </a:r>
            <a:endParaRPr lang="ru-RU" sz="2400" b="1" dirty="0"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uk-UA" sz="2400" b="1" dirty="0">
                <a:solidFill>
                  <a:srgbClr val="000000"/>
                </a:solidFill>
                <a:ea typeface="Times New Roman"/>
              </a:rPr>
              <a:t> </a:t>
            </a:r>
            <a:endParaRPr lang="ru-RU" sz="2400" b="1" dirty="0"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b="1" i="1" dirty="0">
                <a:solidFill>
                  <a:srgbClr val="000000"/>
                </a:solidFill>
                <a:ea typeface="Times New Roman"/>
              </a:rPr>
              <a:t>Закон </a:t>
            </a:r>
            <a:r>
              <a:rPr lang="uk-UA" sz="2400" b="1" i="1" dirty="0">
                <a:solidFill>
                  <a:srgbClr val="000000"/>
                </a:solidFill>
                <a:ea typeface="Times New Roman"/>
              </a:rPr>
              <a:t>України від 01 липня 200</a:t>
            </a:r>
            <a:r>
              <a:rPr lang="ru-RU" sz="2400" b="1" i="1" dirty="0">
                <a:solidFill>
                  <a:srgbClr val="000000"/>
                </a:solidFill>
                <a:ea typeface="Times New Roman"/>
              </a:rPr>
              <a:t>4 р. № 1952-</a:t>
            </a:r>
            <a:r>
              <a:rPr lang="en-US" sz="2400" b="1" i="1" dirty="0">
                <a:solidFill>
                  <a:srgbClr val="000000"/>
                </a:solidFill>
                <a:ea typeface="Times New Roman"/>
              </a:rPr>
              <a:t>IV</a:t>
            </a:r>
            <a:r>
              <a:rPr lang="ru-RU" sz="2400" b="1" i="1" dirty="0">
                <a:solidFill>
                  <a:srgbClr val="000000"/>
                </a:solidFill>
                <a:ea typeface="Times New Roman"/>
              </a:rPr>
              <a:t> (</a:t>
            </a:r>
            <a:r>
              <a:rPr lang="uk-UA" sz="2400" b="1" i="1" dirty="0">
                <a:solidFill>
                  <a:srgbClr val="000000"/>
                </a:solidFill>
                <a:ea typeface="Times New Roman"/>
              </a:rPr>
              <a:t>в редакції від 26 листопада 2015 р. № 834-</a:t>
            </a:r>
            <a:r>
              <a:rPr lang="en-US" sz="2400" b="1" i="1" dirty="0">
                <a:solidFill>
                  <a:srgbClr val="000000"/>
                </a:solidFill>
                <a:ea typeface="Times New Roman"/>
              </a:rPr>
              <a:t>VIII</a:t>
            </a:r>
            <a:r>
              <a:rPr lang="ru-RU" sz="2400" b="1" i="1" dirty="0">
                <a:solidFill>
                  <a:srgbClr val="000000"/>
                </a:solidFill>
                <a:ea typeface="Times New Roman"/>
              </a:rPr>
              <a:t>) «</a:t>
            </a:r>
            <a:r>
              <a:rPr lang="uk-UA" sz="2400" b="1" i="1" dirty="0">
                <a:solidFill>
                  <a:srgbClr val="000000"/>
                </a:solidFill>
                <a:ea typeface="Times New Roman"/>
              </a:rPr>
              <a:t>Про державну реєстрацію речових прав на нерухоме майно та їх обтяжень».</a:t>
            </a:r>
            <a:endParaRPr lang="ru-RU" sz="2400" b="1" dirty="0">
              <a:effectLst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32075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3200" b="1" dirty="0" smtClean="0">
                <a:effectLst/>
              </a:rPr>
              <a:t>Організаційна система </a:t>
            </a:r>
            <a:r>
              <a:rPr lang="uk-UA" sz="3200" b="1" dirty="0">
                <a:effectLst/>
              </a:rPr>
              <a:t>державної реєстрації прав </a:t>
            </a:r>
            <a:r>
              <a:rPr lang="uk-UA" sz="3200" b="1" dirty="0" smtClean="0">
                <a:effectLst/>
              </a:rPr>
              <a:t>на земельну ділянку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uk-UA" dirty="0"/>
              <a:t>Міністерство юстиції України та його територіальні органи;</a:t>
            </a:r>
            <a:endParaRPr lang="ru-RU" b="1" dirty="0"/>
          </a:p>
          <a:p>
            <a:r>
              <a:rPr lang="uk-UA" dirty="0"/>
              <a:t>суб’єкти державної реєстрації прав: виконавчі органи сільських, селищних та міських рад, Київська, Севастопольська міські, районні, </a:t>
            </a:r>
            <a:r>
              <a:rPr lang="uk-UA" dirty="0" err="1"/>
              <a:t>районні</a:t>
            </a:r>
            <a:r>
              <a:rPr lang="uk-UA" dirty="0"/>
              <a:t> у містах Києві та Севастополі державні адміністрації;</a:t>
            </a:r>
            <a:endParaRPr lang="ru-RU" b="1" dirty="0"/>
          </a:p>
          <a:p>
            <a:r>
              <a:rPr lang="uk-UA" dirty="0"/>
              <a:t> акредитовані суб’єкти;</a:t>
            </a:r>
            <a:endParaRPr lang="ru-RU" b="1" dirty="0"/>
          </a:p>
          <a:p>
            <a:r>
              <a:rPr lang="uk-UA" dirty="0"/>
              <a:t>державні реєстратори прав на нерухоме майно (далі - державні реєстратори).</a:t>
            </a:r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2258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15616" y="692696"/>
            <a:ext cx="7776864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spcAft>
                <a:spcPts val="0"/>
              </a:spcAft>
            </a:pPr>
            <a:r>
              <a:rPr lang="uk-UA" sz="2000" b="1" dirty="0">
                <a:latin typeface="Times New Roman"/>
                <a:ea typeface="Times New Roman"/>
              </a:rPr>
              <a:t>З А К О Н </a:t>
            </a:r>
            <a:r>
              <a:rPr lang="uk-UA" sz="2000" b="1" dirty="0" smtClean="0">
                <a:latin typeface="Times New Roman"/>
                <a:ea typeface="Times New Roman"/>
              </a:rPr>
              <a:t>   У</a:t>
            </a:r>
            <a:r>
              <a:rPr lang="uk-UA" sz="2000" b="1" dirty="0">
                <a:latin typeface="Times New Roman"/>
                <a:ea typeface="Times New Roman"/>
              </a:rPr>
              <a:t> К Р А Ї Н И</a:t>
            </a:r>
            <a:endParaRPr lang="ru-RU" sz="2000" b="1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uk-UA" sz="2000" b="1" dirty="0">
                <a:latin typeface="Times New Roman"/>
                <a:ea typeface="Times New Roman"/>
              </a:rPr>
              <a:t>Про внесення змін до деяких законодавчих актів України щодо спрощення порядку набуття прав на </a:t>
            </a:r>
            <a:r>
              <a:rPr lang="uk-UA" sz="2000" b="1" dirty="0" smtClean="0">
                <a:latin typeface="Times New Roman"/>
                <a:ea typeface="Times New Roman"/>
              </a:rPr>
              <a:t>землю: </a:t>
            </a:r>
            <a:r>
              <a:rPr lang="uk-UA" sz="2000" b="1" dirty="0">
                <a:latin typeface="Times New Roman"/>
                <a:ea typeface="Times New Roman"/>
              </a:rPr>
              <a:t>від 05 листопада 2009 року № 1702-VI</a:t>
            </a:r>
            <a:endParaRPr lang="ru-RU" sz="2000" b="1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uk-UA" sz="2000" b="1" dirty="0">
                <a:latin typeface="Times New Roman"/>
                <a:ea typeface="Times New Roman"/>
              </a:rPr>
              <a:t> </a:t>
            </a:r>
            <a:endParaRPr lang="ru-RU" sz="2000" b="1" dirty="0">
              <a:latin typeface="Times New Roman"/>
              <a:ea typeface="Times New Roman"/>
            </a:endParaRPr>
          </a:p>
          <a:p>
            <a:pPr indent="457200" algn="just">
              <a:spcAft>
                <a:spcPts val="0"/>
              </a:spcAft>
            </a:pPr>
            <a:r>
              <a:rPr lang="uk-UA" sz="2000" b="1" dirty="0">
                <a:latin typeface="Times New Roman"/>
                <a:ea typeface="Times New Roman"/>
              </a:rPr>
              <a:t>З А К О Н </a:t>
            </a:r>
            <a:r>
              <a:rPr lang="uk-UA" sz="2000" b="1" dirty="0" smtClean="0">
                <a:latin typeface="Times New Roman"/>
                <a:ea typeface="Times New Roman"/>
              </a:rPr>
              <a:t>    У</a:t>
            </a:r>
            <a:r>
              <a:rPr lang="uk-UA" sz="2000" b="1" dirty="0">
                <a:latin typeface="Times New Roman"/>
                <a:ea typeface="Times New Roman"/>
              </a:rPr>
              <a:t> К Р А Ї Н И</a:t>
            </a:r>
            <a:endParaRPr lang="ru-RU" sz="2000" b="1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uk-UA" sz="2000" b="1" dirty="0">
                <a:latin typeface="Times New Roman"/>
                <a:ea typeface="Times New Roman"/>
              </a:rPr>
              <a:t>Про внесення змін до деяких законодавчих актів України щодо вдосконалення процедури відведення земельних ділянок та зміни їх цільового </a:t>
            </a:r>
            <a:r>
              <a:rPr lang="uk-UA" sz="2000" b="1" dirty="0" smtClean="0">
                <a:latin typeface="Times New Roman"/>
                <a:ea typeface="Times New Roman"/>
              </a:rPr>
              <a:t>призначення:  </a:t>
            </a:r>
            <a:r>
              <a:rPr lang="uk-UA" sz="2000" b="1" dirty="0">
                <a:latin typeface="Times New Roman"/>
                <a:ea typeface="Times New Roman"/>
              </a:rPr>
              <a:t>від 02 жовтня 2012 року № 5395-VI</a:t>
            </a:r>
            <a:endParaRPr lang="ru-RU" sz="2000" b="1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uk-UA" sz="2000" b="1" dirty="0">
                <a:latin typeface="Times New Roman"/>
                <a:ea typeface="Times New Roman"/>
              </a:rPr>
              <a:t> </a:t>
            </a:r>
            <a:endParaRPr lang="ru-RU" sz="2000" b="1" dirty="0">
              <a:latin typeface="Times New Roman"/>
              <a:ea typeface="Times New Roman"/>
            </a:endParaRPr>
          </a:p>
          <a:p>
            <a:pPr indent="457200" algn="just">
              <a:spcAft>
                <a:spcPts val="0"/>
              </a:spcAft>
            </a:pPr>
            <a:r>
              <a:rPr lang="uk-UA" sz="2000" b="1" dirty="0">
                <a:latin typeface="Times New Roman"/>
                <a:ea typeface="Times New Roman"/>
              </a:rPr>
              <a:t>З А К О Н </a:t>
            </a:r>
            <a:r>
              <a:rPr lang="uk-UA" sz="2000" b="1" dirty="0" smtClean="0">
                <a:latin typeface="Times New Roman"/>
                <a:ea typeface="Times New Roman"/>
              </a:rPr>
              <a:t>    У</a:t>
            </a:r>
            <a:r>
              <a:rPr lang="uk-UA" sz="2000" b="1" dirty="0">
                <a:latin typeface="Times New Roman"/>
                <a:ea typeface="Times New Roman"/>
              </a:rPr>
              <a:t> К Р А Ї Н И</a:t>
            </a:r>
            <a:endParaRPr lang="ru-RU" sz="2000" b="1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uk-UA" sz="2000" b="1" dirty="0">
                <a:latin typeface="Times New Roman"/>
                <a:ea typeface="Times New Roman"/>
              </a:rPr>
              <a:t>Про внесення змін до деяких законодавчих актів України щодо вдосконалення процедури відведення земельних </a:t>
            </a:r>
            <a:r>
              <a:rPr lang="uk-UA" sz="2000" b="1" dirty="0" smtClean="0">
                <a:latin typeface="Times New Roman"/>
                <a:ea typeface="Times New Roman"/>
              </a:rPr>
              <a:t>ділянок: </a:t>
            </a:r>
            <a:r>
              <a:rPr lang="uk-UA" sz="2000" b="1" dirty="0">
                <a:latin typeface="Times New Roman"/>
                <a:ea typeface="Times New Roman"/>
              </a:rPr>
              <a:t>від 02 липня 2013 року № </a:t>
            </a:r>
            <a:r>
              <a:rPr lang="uk-UA" sz="2000" b="1" dirty="0" smtClean="0">
                <a:latin typeface="Times New Roman"/>
                <a:ea typeface="Times New Roman"/>
              </a:rPr>
              <a:t>366-VIІ</a:t>
            </a:r>
            <a:endParaRPr lang="en-US" sz="2000" b="1" dirty="0" smtClean="0">
              <a:latin typeface="Times New Roman"/>
              <a:ea typeface="Times New Roman"/>
            </a:endParaRPr>
          </a:p>
          <a:p>
            <a:pPr indent="457200" algn="just">
              <a:spcAft>
                <a:spcPts val="0"/>
              </a:spcAft>
            </a:pPr>
            <a:endParaRPr lang="en-US" sz="2000" b="1" dirty="0" smtClean="0">
              <a:latin typeface="Times New Roman"/>
              <a:ea typeface="Times New Roman"/>
            </a:endParaRPr>
          </a:p>
          <a:p>
            <a:pPr indent="457200" algn="just">
              <a:spcAft>
                <a:spcPts val="0"/>
              </a:spcAft>
            </a:pPr>
            <a:r>
              <a:rPr lang="uk-UA" sz="2000" b="1" dirty="0" smtClean="0">
                <a:latin typeface="Times New Roman"/>
                <a:ea typeface="Times New Roman"/>
              </a:rPr>
              <a:t>З</a:t>
            </a:r>
            <a:r>
              <a:rPr lang="uk-UA" sz="2000" b="1" dirty="0">
                <a:latin typeface="Times New Roman"/>
                <a:ea typeface="Times New Roman"/>
              </a:rPr>
              <a:t> А К О Н     У К Р А Ї Н И</a:t>
            </a:r>
            <a:endParaRPr lang="ru-RU" sz="2000" b="1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uk-UA" sz="2000" b="1" dirty="0">
                <a:latin typeface="Times New Roman"/>
                <a:ea typeface="Times New Roman"/>
              </a:rPr>
              <a:t>Про внесення змін до деяких законодавчих актів України щодо </a:t>
            </a:r>
            <a:r>
              <a:rPr lang="uk-UA" sz="2000" b="1" dirty="0" smtClean="0">
                <a:latin typeface="Times New Roman"/>
                <a:ea typeface="Times New Roman"/>
              </a:rPr>
              <a:t>правової долі земельних ділянок, власники яких померли: </a:t>
            </a:r>
            <a:r>
              <a:rPr lang="uk-UA" sz="2000" b="1" dirty="0">
                <a:latin typeface="Times New Roman"/>
                <a:ea typeface="Times New Roman"/>
              </a:rPr>
              <a:t>від </a:t>
            </a:r>
            <a:r>
              <a:rPr lang="uk-UA" sz="2000" b="1" dirty="0" smtClean="0">
                <a:latin typeface="Times New Roman"/>
                <a:ea typeface="Times New Roman"/>
              </a:rPr>
              <a:t>20 вересня 2016 </a:t>
            </a:r>
            <a:r>
              <a:rPr lang="uk-UA" sz="2000" b="1" dirty="0">
                <a:latin typeface="Times New Roman"/>
                <a:ea typeface="Times New Roman"/>
              </a:rPr>
              <a:t>року № </a:t>
            </a:r>
            <a:r>
              <a:rPr lang="uk-UA" sz="2000" b="1" dirty="0" smtClean="0">
                <a:latin typeface="Times New Roman"/>
                <a:ea typeface="Times New Roman"/>
              </a:rPr>
              <a:t>1533-VIІІ</a:t>
            </a:r>
            <a:endParaRPr lang="ru-RU" sz="2000" b="1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endParaRPr lang="ru-RU" sz="2000" b="1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0160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332656"/>
            <a:ext cx="7776864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Права землекористувачів (ст. 95 ЗК)</a:t>
            </a:r>
          </a:p>
          <a:p>
            <a:pPr algn="just" fontAlgn="base"/>
            <a:endParaRPr lang="ru-RU" sz="2400" b="1" dirty="0">
              <a:solidFill>
                <a:srgbClr val="000000"/>
              </a:solidFill>
            </a:endParaRPr>
          </a:p>
          <a:p>
            <a:pPr algn="just" fontAlgn="base">
              <a:spcAft>
                <a:spcPts val="1200"/>
              </a:spcAft>
            </a:pPr>
            <a:r>
              <a:rPr lang="ru-RU" sz="2400" b="1" dirty="0" smtClean="0">
                <a:solidFill>
                  <a:srgbClr val="FF0000"/>
                </a:solidFill>
              </a:rPr>
              <a:t>а)</a:t>
            </a:r>
            <a:r>
              <a:rPr lang="uk-UA" sz="2600" b="1" dirty="0" smtClean="0">
                <a:solidFill>
                  <a:srgbClr val="FF0000"/>
                </a:solidFill>
              </a:rPr>
              <a:t> </a:t>
            </a:r>
            <a:r>
              <a:rPr lang="uk-UA" sz="2200" b="1" dirty="0" smtClean="0">
                <a:solidFill>
                  <a:srgbClr val="000000"/>
                </a:solidFill>
              </a:rPr>
              <a:t>самостійно господарювати на землі;</a:t>
            </a:r>
          </a:p>
          <a:p>
            <a:pPr algn="just" fontAlgn="base">
              <a:spcAft>
                <a:spcPts val="1200"/>
              </a:spcAft>
            </a:pPr>
            <a:r>
              <a:rPr lang="uk-UA" sz="2200" b="1" dirty="0" smtClean="0">
                <a:solidFill>
                  <a:srgbClr val="FF0000"/>
                </a:solidFill>
              </a:rPr>
              <a:t>б) </a:t>
            </a:r>
            <a:r>
              <a:rPr lang="uk-UA" sz="2200" b="1" dirty="0" smtClean="0">
                <a:solidFill>
                  <a:srgbClr val="000000"/>
                </a:solidFill>
              </a:rPr>
              <a:t>власності на посіви і насадження сільськогосподарських та інших культур, на вироблену продукцію;</a:t>
            </a:r>
          </a:p>
          <a:p>
            <a:pPr algn="just" fontAlgn="base">
              <a:spcAft>
                <a:spcPts val="1200"/>
              </a:spcAft>
            </a:pPr>
            <a:r>
              <a:rPr lang="uk-UA" sz="2200" b="1" dirty="0" smtClean="0">
                <a:solidFill>
                  <a:srgbClr val="FF0000"/>
                </a:solidFill>
              </a:rPr>
              <a:t>в) </a:t>
            </a:r>
            <a:r>
              <a:rPr lang="uk-UA" sz="2200" b="1" dirty="0" smtClean="0">
                <a:solidFill>
                  <a:srgbClr val="000000"/>
                </a:solidFill>
              </a:rPr>
              <a:t>використовувати у встановленому порядку для власних потреб наявні на земельній ділянці загальнопоширені корисні копалини, торф, ліси, водні об'єкти, а також інші корисні властивості землі;</a:t>
            </a:r>
          </a:p>
          <a:p>
            <a:pPr algn="just" fontAlgn="base">
              <a:spcAft>
                <a:spcPts val="1200"/>
              </a:spcAft>
            </a:pPr>
            <a:r>
              <a:rPr lang="uk-UA" sz="2200" b="1" dirty="0" smtClean="0">
                <a:solidFill>
                  <a:srgbClr val="FF0000"/>
                </a:solidFill>
              </a:rPr>
              <a:t>г) </a:t>
            </a:r>
            <a:r>
              <a:rPr lang="uk-UA" sz="2200" b="1" dirty="0" smtClean="0">
                <a:solidFill>
                  <a:srgbClr val="000000"/>
                </a:solidFill>
              </a:rPr>
              <a:t>на відшкодування збитків у випадках, передбачених законом;</a:t>
            </a:r>
          </a:p>
          <a:p>
            <a:pPr algn="just" fontAlgn="base">
              <a:spcAft>
                <a:spcPts val="1200"/>
              </a:spcAft>
            </a:pPr>
            <a:r>
              <a:rPr lang="uk-UA" sz="2200" b="1" dirty="0" smtClean="0">
                <a:solidFill>
                  <a:srgbClr val="FF0000"/>
                </a:solidFill>
              </a:rPr>
              <a:t>ґ) </a:t>
            </a:r>
            <a:r>
              <a:rPr lang="uk-UA" sz="2200" b="1" dirty="0" smtClean="0">
                <a:solidFill>
                  <a:srgbClr val="000000"/>
                </a:solidFill>
              </a:rPr>
              <a:t>споруджувати жилі будинки, виробничі та інші будівлі і споруди.</a:t>
            </a:r>
            <a:endParaRPr lang="uk-UA" sz="2200" b="1" i="0" dirty="0"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48540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88640"/>
            <a:ext cx="792088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uk-UA" sz="2800" b="1" dirty="0" smtClean="0">
                <a:solidFill>
                  <a:schemeClr val="accent3">
                    <a:lumMod val="75000"/>
                  </a:schemeClr>
                </a:solidFill>
              </a:rPr>
              <a:t>Обов'язки землекористувачів </a:t>
            </a: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(ст. 96 ЗК)</a:t>
            </a:r>
          </a:p>
          <a:p>
            <a:pPr fontAlgn="base"/>
            <a:r>
              <a:rPr lang="uk-UA" sz="21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а) </a:t>
            </a:r>
            <a:r>
              <a:rPr lang="uk-UA" sz="2100" dirty="0" smtClean="0">
                <a:cs typeface="Times New Roman" panose="02020603050405020304" pitchFamily="18" charset="0"/>
              </a:rPr>
              <a:t>забезпечувати використання землі за цільовим призначенням та за свій рахунок приводити її у попередній стан у разі незаконної зміни її рельєфу, за винятком випадків незаконної зміни рельєфу не власником такої земельної ділянки;</a:t>
            </a:r>
          </a:p>
          <a:p>
            <a:pPr fontAlgn="base"/>
            <a:r>
              <a:rPr lang="uk-UA" sz="21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б) </a:t>
            </a:r>
            <a:r>
              <a:rPr lang="uk-UA" sz="2100" dirty="0" smtClean="0">
                <a:cs typeface="Times New Roman" panose="02020603050405020304" pitchFamily="18" charset="0"/>
              </a:rPr>
              <a:t>додержуватися вимог законодавства про охорону довкілля;</a:t>
            </a:r>
          </a:p>
          <a:p>
            <a:pPr fontAlgn="base"/>
            <a:r>
              <a:rPr lang="uk-UA" sz="21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в) </a:t>
            </a:r>
            <a:r>
              <a:rPr lang="uk-UA" sz="2100" dirty="0" smtClean="0">
                <a:cs typeface="Times New Roman" panose="02020603050405020304" pitchFamily="18" charset="0"/>
              </a:rPr>
              <a:t>своєчасно сплачувати земельний податок або орендну плату;</a:t>
            </a:r>
          </a:p>
          <a:p>
            <a:pPr fontAlgn="base"/>
            <a:r>
              <a:rPr lang="uk-UA" sz="21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г) </a:t>
            </a:r>
            <a:r>
              <a:rPr lang="uk-UA" sz="2100" dirty="0" smtClean="0">
                <a:cs typeface="Times New Roman" panose="02020603050405020304" pitchFamily="18" charset="0"/>
              </a:rPr>
              <a:t>не порушувати прав власників суміжних земельних ділянок та землекористувачів;</a:t>
            </a:r>
          </a:p>
          <a:p>
            <a:pPr fontAlgn="base"/>
            <a:r>
              <a:rPr lang="uk-UA" sz="21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ґ) </a:t>
            </a:r>
            <a:r>
              <a:rPr lang="uk-UA" sz="2100" dirty="0" smtClean="0">
                <a:cs typeface="Times New Roman" panose="02020603050405020304" pitchFamily="18" charset="0"/>
              </a:rPr>
              <a:t>підвищувати родючість ґрунтів та зберігати інші корисні властивості землі;</a:t>
            </a:r>
          </a:p>
          <a:p>
            <a:pPr fontAlgn="base"/>
            <a:r>
              <a:rPr lang="uk-UA" sz="21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д) </a:t>
            </a:r>
            <a:r>
              <a:rPr lang="uk-UA" sz="2100" dirty="0" smtClean="0">
                <a:cs typeface="Times New Roman" panose="02020603050405020304" pitchFamily="18" charset="0"/>
              </a:rPr>
              <a:t>своєчасно надавати відповідним органам виконавчої влади та органам місцевого самоврядування дані про стан і використання земель та інших природних ресурсів у порядку, встановленому законом;</a:t>
            </a:r>
          </a:p>
          <a:p>
            <a:pPr fontAlgn="base"/>
            <a:r>
              <a:rPr lang="uk-UA" sz="21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е) </a:t>
            </a:r>
            <a:r>
              <a:rPr lang="uk-UA" sz="2100" dirty="0" smtClean="0">
                <a:cs typeface="Times New Roman" panose="02020603050405020304" pitchFamily="18" charset="0"/>
              </a:rPr>
              <a:t>дотримуватися правил добросусідства та обмежень, пов'язаних з встановленням земельних сервітутів та охоронних зон;</a:t>
            </a:r>
          </a:p>
          <a:p>
            <a:pPr fontAlgn="base"/>
            <a:r>
              <a:rPr lang="uk-UA" sz="21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є) </a:t>
            </a:r>
            <a:r>
              <a:rPr lang="uk-UA" sz="2100" dirty="0" smtClean="0">
                <a:cs typeface="Times New Roman" panose="02020603050405020304" pitchFamily="18" charset="0"/>
              </a:rPr>
              <a:t>зберігати геодезичні знаки, протиерозійні споруди, мережі зрошувальних і осушувальних систем.</a:t>
            </a:r>
          </a:p>
          <a:p>
            <a:pPr algn="just" fontAlgn="base"/>
            <a:endParaRPr lang="uk-UA" sz="2600" b="0" i="0" dirty="0">
              <a:solidFill>
                <a:srgbClr val="000000"/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6962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3200" b="1" dirty="0" smtClean="0">
                <a:effectLst/>
              </a:rPr>
              <a:t>Класифікація обов’язків землекористувачів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724744"/>
            <a:ext cx="7498080" cy="4800600"/>
          </a:xfrm>
        </p:spPr>
        <p:txBody>
          <a:bodyPr/>
          <a:lstStyle/>
          <a:p>
            <a:pPr lvl="0"/>
            <a:r>
              <a:rPr lang="uk-UA" b="1" dirty="0" smtClean="0"/>
              <a:t>щодо раціонального </a:t>
            </a:r>
            <a:r>
              <a:rPr lang="uk-UA" b="1" dirty="0"/>
              <a:t>та ефективного використання земель;</a:t>
            </a:r>
            <a:endParaRPr lang="ru-RU" b="1" dirty="0"/>
          </a:p>
          <a:p>
            <a:pPr lvl="0"/>
            <a:r>
              <a:rPr lang="uk-UA" b="1" dirty="0" smtClean="0"/>
              <a:t>щодо охорони </a:t>
            </a:r>
            <a:r>
              <a:rPr lang="uk-UA" b="1" dirty="0"/>
              <a:t>земель;</a:t>
            </a:r>
            <a:endParaRPr lang="ru-RU" b="1" dirty="0"/>
          </a:p>
          <a:p>
            <a:pPr lvl="0"/>
            <a:r>
              <a:rPr lang="uk-UA" b="1" dirty="0"/>
              <a:t>майнові </a:t>
            </a:r>
            <a:r>
              <a:rPr lang="uk-UA" b="1" dirty="0" smtClean="0"/>
              <a:t>обов’язки, пов’язані з </a:t>
            </a:r>
            <a:r>
              <a:rPr lang="uk-UA" b="1" dirty="0"/>
              <a:t>використанням </a:t>
            </a:r>
            <a:r>
              <a:rPr lang="uk-UA" b="1" dirty="0" smtClean="0"/>
              <a:t>земель.</a:t>
            </a:r>
            <a:endParaRPr lang="ru-RU" b="1" dirty="0"/>
          </a:p>
          <a:p>
            <a:pPr marL="82296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888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Основні питання теми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357290" y="1500174"/>
            <a:ext cx="7498080" cy="4800600"/>
          </a:xfrm>
        </p:spPr>
        <p:txBody>
          <a:bodyPr>
            <a:normAutofit/>
          </a:bodyPr>
          <a:lstStyle/>
          <a:p>
            <a:pPr marL="596646" lvl="0" indent="-514350">
              <a:buFont typeface="+mj-lt"/>
              <a:buAutoNum type="arabicPeriod"/>
            </a:pPr>
            <a:r>
              <a:rPr lang="uk-UA" sz="3400" b="1" dirty="0" smtClean="0"/>
              <a:t>Правові форми використання земель: загальна характеристика.</a:t>
            </a:r>
            <a:endParaRPr lang="ru-RU" sz="3400" b="1" i="1" dirty="0" smtClean="0"/>
          </a:p>
          <a:p>
            <a:pPr marL="596646" lvl="0" indent="-514350">
              <a:buFont typeface="+mj-lt"/>
              <a:buAutoNum type="arabicPeriod"/>
            </a:pPr>
            <a:r>
              <a:rPr lang="uk-UA" sz="3400" b="1" dirty="0" smtClean="0"/>
              <a:t>Право землекористування: поняття, принципи та види.</a:t>
            </a:r>
            <a:endParaRPr lang="ru-RU" sz="3400" b="1" i="1" dirty="0" smtClean="0"/>
          </a:p>
          <a:p>
            <a:pPr marL="596646" lvl="0" indent="-514350">
              <a:buFont typeface="+mj-lt"/>
              <a:buAutoNum type="arabicPeriod"/>
            </a:pPr>
            <a:r>
              <a:rPr lang="uk-UA" sz="3400" b="1" dirty="0" smtClean="0"/>
              <a:t>Право постійного користування землею.</a:t>
            </a:r>
            <a:endParaRPr lang="ru-RU" sz="3400" b="1" i="1" dirty="0" smtClean="0"/>
          </a:p>
          <a:p>
            <a:pPr marL="596646" lvl="0" indent="-514350">
              <a:buFont typeface="+mj-lt"/>
              <a:buAutoNum type="arabicPeriod"/>
            </a:pPr>
            <a:r>
              <a:rPr lang="uk-UA" sz="3400" b="1" dirty="0" smtClean="0"/>
              <a:t>Правові засади оренди земель.</a:t>
            </a:r>
            <a:endParaRPr lang="ru-RU" sz="3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sz="2800" dirty="0" smtClean="0">
                <a:effectLst/>
              </a:rPr>
              <a:t/>
            </a:r>
            <a:br>
              <a:rPr lang="uk-UA" sz="2800" dirty="0" smtClean="0">
                <a:effectLst/>
              </a:rPr>
            </a:br>
            <a:r>
              <a:rPr lang="uk-UA" sz="2800" b="1" dirty="0" smtClean="0">
                <a:effectLst/>
              </a:rPr>
              <a:t>Припинення </a:t>
            </a:r>
            <a:r>
              <a:rPr lang="uk-UA" sz="2800" b="1" dirty="0">
                <a:effectLst/>
              </a:rPr>
              <a:t>права постійного користування землею </a:t>
            </a:r>
            <a:r>
              <a:rPr lang="uk-UA" sz="2800" b="1" dirty="0" smtClean="0">
                <a:effectLst/>
              </a:rPr>
              <a:t>(ст. ст</a:t>
            </a:r>
            <a:r>
              <a:rPr lang="uk-UA" sz="2800" b="1" dirty="0">
                <a:effectLst/>
              </a:rPr>
              <a:t>.  141 – 144, 149-151 </a:t>
            </a:r>
            <a:r>
              <a:rPr lang="uk-UA" sz="2800" b="1" dirty="0" smtClean="0">
                <a:effectLst/>
              </a:rPr>
              <a:t>ЗК)</a:t>
            </a:r>
            <a:r>
              <a:rPr lang="ru-RU" sz="2800" b="1" dirty="0">
                <a:effectLst/>
              </a:rPr>
              <a:t/>
            </a:r>
            <a:br>
              <a:rPr lang="ru-RU" sz="2800" b="1" dirty="0">
                <a:effectLst/>
              </a:rPr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en-US" sz="2400" dirty="0" smtClean="0"/>
          </a:p>
          <a:p>
            <a:pPr lvl="0"/>
            <a:r>
              <a:rPr lang="uk-UA" sz="2400" b="1" dirty="0" smtClean="0">
                <a:solidFill>
                  <a:srgbClr val="FF0000"/>
                </a:solidFill>
              </a:rPr>
              <a:t>добровільні</a:t>
            </a:r>
            <a:r>
              <a:rPr lang="uk-UA" sz="2400" b="1" dirty="0" smtClean="0"/>
              <a:t> </a:t>
            </a:r>
            <a:r>
              <a:rPr lang="uk-UA" sz="2400" b="1" dirty="0"/>
              <a:t>(добровільна відмова від права користування землею – ст. 142 </a:t>
            </a:r>
            <a:r>
              <a:rPr lang="uk-UA" sz="2400" b="1" dirty="0" err="1"/>
              <a:t>ЗК</a:t>
            </a:r>
            <a:r>
              <a:rPr lang="uk-UA" sz="2400" b="1" dirty="0" smtClean="0"/>
              <a:t>);</a:t>
            </a:r>
            <a:endParaRPr lang="en-US" sz="2400" b="1" dirty="0" smtClean="0"/>
          </a:p>
          <a:p>
            <a:pPr marL="82296" lvl="0" indent="0">
              <a:buNone/>
            </a:pPr>
            <a:endParaRPr lang="ru-RU" sz="2400" b="1" dirty="0"/>
          </a:p>
          <a:p>
            <a:pPr lvl="0"/>
            <a:r>
              <a:rPr lang="uk-UA" sz="2400" b="1" dirty="0">
                <a:solidFill>
                  <a:srgbClr val="FF0000"/>
                </a:solidFill>
              </a:rPr>
              <a:t>примусові:</a:t>
            </a:r>
            <a:endParaRPr lang="ru-RU" sz="2400" b="1" dirty="0">
              <a:solidFill>
                <a:srgbClr val="FF0000"/>
              </a:solidFill>
            </a:endParaRPr>
          </a:p>
          <a:p>
            <a:pPr marL="82296" indent="0">
              <a:buNone/>
            </a:pPr>
            <a:r>
              <a:rPr lang="uk-UA" sz="2400" b="1" dirty="0" smtClean="0"/>
              <a:t>	а</a:t>
            </a:r>
            <a:r>
              <a:rPr lang="uk-UA" sz="2400" b="1" dirty="0"/>
              <a:t>) без порушення землекористувачем законодавства;</a:t>
            </a:r>
            <a:endParaRPr lang="ru-RU" sz="2400" b="1" dirty="0"/>
          </a:p>
          <a:p>
            <a:pPr marL="82296" indent="0">
              <a:buNone/>
            </a:pPr>
            <a:r>
              <a:rPr lang="uk-UA" sz="2400" b="1" dirty="0" smtClean="0"/>
              <a:t>	б</a:t>
            </a:r>
            <a:r>
              <a:rPr lang="uk-UA" sz="2400" b="1" dirty="0"/>
              <a:t>) внаслідок порушення землекористувачем законодавства.</a:t>
            </a:r>
            <a:endParaRPr lang="ru-RU" sz="2400" b="1" dirty="0"/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32207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404664"/>
            <a:ext cx="7848872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spcAft>
                <a:spcPts val="0"/>
              </a:spcAft>
            </a:pPr>
            <a:r>
              <a:rPr lang="uk-UA" sz="2800" b="1" dirty="0">
                <a:solidFill>
                  <a:srgbClr val="C00000"/>
                </a:solidFill>
                <a:ea typeface="Times New Roman"/>
              </a:rPr>
              <a:t>Право оренди земельної ділянки </a:t>
            </a:r>
            <a:r>
              <a:rPr lang="uk-UA" sz="2800" dirty="0">
                <a:solidFill>
                  <a:srgbClr val="C00000"/>
                </a:solidFill>
                <a:ea typeface="Times New Roman"/>
              </a:rPr>
              <a:t>- </a:t>
            </a:r>
            <a:r>
              <a:rPr lang="uk-UA" sz="2800" b="1" dirty="0">
                <a:ea typeface="Times New Roman"/>
              </a:rPr>
              <a:t>це засноване на договорі строкове платне володіння і користування земельною ділянкою, необхідною орендареві для провадження підприємницької та іншої </a:t>
            </a:r>
            <a:r>
              <a:rPr lang="uk-UA" sz="2800" b="1" dirty="0" smtClean="0">
                <a:ea typeface="Times New Roman"/>
              </a:rPr>
              <a:t>діяльності.</a:t>
            </a:r>
            <a:endParaRPr lang="en-US" sz="2800" b="1" dirty="0">
              <a:ea typeface="Times New Roman"/>
            </a:endParaRPr>
          </a:p>
          <a:p>
            <a:pPr indent="457200" algn="just">
              <a:spcAft>
                <a:spcPts val="0"/>
              </a:spcAft>
            </a:pPr>
            <a:endParaRPr lang="uk-UA" sz="3000" dirty="0" smtClean="0">
              <a:ea typeface="Times New Roman"/>
            </a:endParaRPr>
          </a:p>
          <a:p>
            <a:pPr marL="571500" indent="-571500" algn="just">
              <a:spcAft>
                <a:spcPts val="0"/>
              </a:spcAft>
              <a:buFont typeface="Wingdings" pitchFamily="2" charset="2"/>
              <a:buChar char="Ø"/>
            </a:pPr>
            <a:r>
              <a:rPr lang="uk-UA" sz="3600" b="1" dirty="0" smtClean="0">
                <a:ea typeface="Times New Roman"/>
              </a:rPr>
              <a:t>с</a:t>
            </a:r>
            <a:r>
              <a:rPr lang="uk-UA" sz="3000" b="1" dirty="0" smtClean="0">
                <a:ea typeface="Times New Roman"/>
              </a:rPr>
              <a:t>т. 93 </a:t>
            </a:r>
            <a:r>
              <a:rPr lang="uk-UA" sz="3000" b="1" dirty="0" err="1" smtClean="0">
                <a:ea typeface="Times New Roman"/>
              </a:rPr>
              <a:t>ЗК</a:t>
            </a:r>
            <a:endParaRPr lang="uk-UA" sz="3000" b="1" dirty="0" smtClean="0">
              <a:ea typeface="Times New Roman"/>
            </a:endParaRPr>
          </a:p>
          <a:p>
            <a:pPr algn="just">
              <a:spcAft>
                <a:spcPts val="0"/>
              </a:spcAft>
            </a:pPr>
            <a:endParaRPr lang="uk-UA" sz="3000" b="1" dirty="0" smtClean="0">
              <a:ea typeface="Times New Roman"/>
            </a:endParaRPr>
          </a:p>
          <a:p>
            <a:pPr marL="571500" indent="-571500" algn="just">
              <a:spcAft>
                <a:spcPts val="0"/>
              </a:spcAft>
              <a:buFont typeface="Wingdings" pitchFamily="2" charset="2"/>
              <a:buChar char="Ø"/>
            </a:pPr>
            <a:r>
              <a:rPr lang="uk-UA" sz="3000" b="1" dirty="0" smtClean="0">
                <a:ea typeface="Times New Roman"/>
              </a:rPr>
              <a:t>ст. 1 Закону </a:t>
            </a:r>
            <a:r>
              <a:rPr lang="uk-UA" sz="3000" b="1" dirty="0">
                <a:ea typeface="Times New Roman"/>
              </a:rPr>
              <a:t>України від </a:t>
            </a:r>
            <a:r>
              <a:rPr lang="uk-UA" sz="3000" b="1" dirty="0" smtClean="0">
                <a:ea typeface="Times New Roman"/>
              </a:rPr>
              <a:t>06 </a:t>
            </a:r>
            <a:r>
              <a:rPr lang="uk-UA" sz="3000" b="1" dirty="0">
                <a:ea typeface="Times New Roman"/>
              </a:rPr>
              <a:t>жовтня 1998 р. (в редакції Закону України від </a:t>
            </a:r>
            <a:r>
              <a:rPr lang="uk-UA" sz="3000" b="1" dirty="0" smtClean="0">
                <a:ea typeface="Times New Roman"/>
              </a:rPr>
              <a:t>02 </a:t>
            </a:r>
            <a:r>
              <a:rPr lang="uk-UA" sz="3000" b="1" dirty="0">
                <a:ea typeface="Times New Roman"/>
              </a:rPr>
              <a:t>жовтня 2003 р.) </a:t>
            </a:r>
            <a:r>
              <a:rPr lang="uk-UA" sz="3000" b="1" dirty="0" smtClean="0">
                <a:ea typeface="Times New Roman"/>
              </a:rPr>
              <a:t>«Про </a:t>
            </a:r>
            <a:r>
              <a:rPr lang="uk-UA" sz="3000" b="1" dirty="0">
                <a:ea typeface="Times New Roman"/>
              </a:rPr>
              <a:t>оренду </a:t>
            </a:r>
            <a:r>
              <a:rPr lang="uk-UA" sz="3000" b="1" dirty="0" smtClean="0">
                <a:ea typeface="Times New Roman"/>
              </a:rPr>
              <a:t>землі»</a:t>
            </a:r>
            <a:endParaRPr lang="ru-RU" sz="3000" b="1" dirty="0">
              <a:ea typeface="Times New Roman"/>
            </a:endParaRPr>
          </a:p>
          <a:p>
            <a:pPr indent="457200" algn="just">
              <a:spcAft>
                <a:spcPts val="0"/>
              </a:spcAft>
            </a:pPr>
            <a:endParaRPr lang="ru-RU" sz="3600" b="1" dirty="0">
              <a:latin typeface="Times New Roman"/>
              <a:ea typeface="Times New Roman"/>
            </a:endParaRPr>
          </a:p>
          <a:p>
            <a:pPr indent="457200" algn="just">
              <a:spcAft>
                <a:spcPts val="0"/>
              </a:spcAft>
            </a:pPr>
            <a:r>
              <a:rPr lang="uk-UA" dirty="0">
                <a:latin typeface="Times New Roman"/>
                <a:ea typeface="Times New Roman"/>
              </a:rPr>
              <a:t> </a:t>
            </a:r>
            <a:endParaRPr lang="ru-RU" sz="1600" b="1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77458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3200" b="1" dirty="0" smtClean="0"/>
              <a:t>Юридичні ознаки права оренди землі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596646" indent="-514350">
              <a:buFont typeface="+mj-lt"/>
              <a:buAutoNum type="arabicPeriod"/>
            </a:pPr>
            <a:r>
              <a:rPr lang="uk-UA" b="1" dirty="0" smtClean="0"/>
              <a:t>Зобов'язальний договірний характер</a:t>
            </a:r>
          </a:p>
          <a:p>
            <a:pPr marL="596646" indent="-514350">
              <a:buFont typeface="+mj-lt"/>
              <a:buAutoNum type="arabicPeriod"/>
            </a:pPr>
            <a:r>
              <a:rPr lang="uk-UA" b="1" dirty="0" smtClean="0"/>
              <a:t>Первинний або вторинний (суборенда) характер</a:t>
            </a:r>
          </a:p>
          <a:p>
            <a:pPr marL="596646" indent="-514350">
              <a:buFont typeface="+mj-lt"/>
              <a:buAutoNum type="arabicPeriod"/>
            </a:pPr>
            <a:r>
              <a:rPr lang="uk-UA" b="1" dirty="0" smtClean="0"/>
              <a:t>Строковість</a:t>
            </a:r>
          </a:p>
          <a:p>
            <a:pPr marL="596646" indent="-514350">
              <a:buFont typeface="+mj-lt"/>
              <a:buAutoNum type="arabicPeriod"/>
            </a:pPr>
            <a:r>
              <a:rPr lang="uk-UA" b="1" dirty="0" smtClean="0"/>
              <a:t>Платність</a:t>
            </a:r>
          </a:p>
          <a:p>
            <a:pPr marL="596646" indent="-514350">
              <a:buFont typeface="+mj-lt"/>
              <a:buAutoNum type="arabicPeriod"/>
            </a:pPr>
            <a:r>
              <a:rPr lang="uk-UA" b="1" dirty="0" smtClean="0"/>
              <a:t>Наявність окремих обмежень щодо об'єктного складу</a:t>
            </a:r>
          </a:p>
          <a:p>
            <a:pPr marL="596646" indent="-514350">
              <a:buFont typeface="+mj-lt"/>
              <a:buAutoNum type="arabicPeriod"/>
            </a:pPr>
            <a:r>
              <a:rPr lang="uk-UA" b="1" dirty="0" smtClean="0"/>
              <a:t>Широке застосування конкурентних підстав набуття 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4624"/>
            <a:ext cx="7746064" cy="1143000"/>
          </a:xfrm>
        </p:spPr>
        <p:txBody>
          <a:bodyPr>
            <a:noAutofit/>
          </a:bodyPr>
          <a:lstStyle/>
          <a:p>
            <a:pPr algn="ctr"/>
            <a:r>
              <a:rPr lang="uk-UA" sz="3000" b="1" dirty="0" smtClean="0"/>
              <a:t>Строки в земельно-орендних відносинах</a:t>
            </a:r>
            <a:endParaRPr lang="ru-RU" sz="3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980728"/>
            <a:ext cx="7890080" cy="5472608"/>
          </a:xfrm>
        </p:spPr>
        <p:txBody>
          <a:bodyPr>
            <a:normAutofit/>
          </a:bodyPr>
          <a:lstStyle/>
          <a:p>
            <a:pPr marL="596646" indent="-514350">
              <a:spcAft>
                <a:spcPts val="600"/>
              </a:spcAft>
              <a:buClr>
                <a:srgbClr val="C00000"/>
              </a:buClr>
              <a:buFont typeface="+mj-lt"/>
              <a:buAutoNum type="arabicPeriod"/>
            </a:pPr>
            <a:r>
              <a:rPr lang="uk-UA" sz="2400" dirty="0">
                <a:cs typeface="Times New Roman" panose="02020603050405020304" pitchFamily="18" charset="0"/>
              </a:rPr>
              <a:t>Строк оренди земельної ділянки не може перевищувати 50 років.</a:t>
            </a:r>
            <a:endParaRPr lang="ru-RU" sz="2400" b="1" dirty="0">
              <a:cs typeface="Times New Roman" panose="02020603050405020304" pitchFamily="18" charset="0"/>
            </a:endParaRPr>
          </a:p>
          <a:p>
            <a:pPr marL="596646" indent="-514350">
              <a:spcAft>
                <a:spcPts val="600"/>
              </a:spcAft>
              <a:buClr>
                <a:srgbClr val="C00000"/>
              </a:buClr>
              <a:buFont typeface="+mj-lt"/>
              <a:buAutoNum type="arabicPeriod"/>
            </a:pPr>
            <a:r>
              <a:rPr lang="uk-UA" sz="2400" dirty="0">
                <a:cs typeface="Times New Roman" panose="02020603050405020304" pitchFamily="18" charset="0"/>
              </a:rPr>
              <a:t>Строк оренди земельних ділянок сільськогосподарського призначення для ведення товарного сільськогосподарського виробництва, фермерського господарства, особистого селянського господарства не може бути меншим як 7 років.</a:t>
            </a:r>
            <a:endParaRPr lang="ru-RU" sz="2400" b="1" dirty="0">
              <a:cs typeface="Times New Roman" panose="02020603050405020304" pitchFamily="18" charset="0"/>
            </a:endParaRPr>
          </a:p>
          <a:p>
            <a:pPr marL="596646" indent="-514350">
              <a:spcAft>
                <a:spcPts val="600"/>
              </a:spcAft>
              <a:buClr>
                <a:srgbClr val="C00000"/>
              </a:buClr>
              <a:buFont typeface="+mj-lt"/>
              <a:buAutoNum type="arabicPeriod"/>
            </a:pPr>
            <a:r>
              <a:rPr lang="uk-UA" sz="2400" dirty="0">
                <a:cs typeface="Times New Roman" panose="02020603050405020304" pitchFamily="18" charset="0"/>
              </a:rPr>
              <a:t> Право оренди земельної ділянки може відчужуватися, у тому числі продаватися на земельних торгах, а також передаватися у заставу, спадщину, вноситися до статутного капіталу власником земельної ділянки - на строк до 50 років, крім випадків, визначених законом.</a:t>
            </a:r>
            <a:endParaRPr lang="ru-RU" sz="2400" b="1" dirty="0"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45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44624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uk-UA" sz="3000" b="1" dirty="0" smtClean="0"/>
              <a:t>Строки в земельно-орендних відносинах</a:t>
            </a:r>
            <a:endParaRPr lang="ru-RU" sz="3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980728"/>
            <a:ext cx="7818072" cy="5472608"/>
          </a:xfrm>
        </p:spPr>
        <p:txBody>
          <a:bodyPr>
            <a:normAutofit/>
          </a:bodyPr>
          <a:lstStyle/>
          <a:p>
            <a:pPr marL="596646" indent="-514350">
              <a:spcAft>
                <a:spcPts val="600"/>
              </a:spcAft>
              <a:buClr>
                <a:srgbClr val="C00000"/>
              </a:buClr>
              <a:buFont typeface="+mj-lt"/>
              <a:buAutoNum type="arabicPeriod" startAt="4"/>
            </a:pPr>
            <a:r>
              <a:rPr lang="uk-UA" sz="2400" dirty="0">
                <a:cs typeface="Times New Roman" panose="02020603050405020304" pitchFamily="18" charset="0"/>
              </a:rPr>
              <a:t>Для ведення товарного сільськогосподарського виробництва, фермерського господарства, особистого селянського господарства строк оренди земельних ділянок сільськогосподарського призначення, які є земельними ділянками меліорованих земель і на яких проводиться гідротехнічна меліорація, не може бути меншим як 10 років.</a:t>
            </a:r>
            <a:endParaRPr lang="ru-RU" sz="2400" b="1" dirty="0">
              <a:cs typeface="Times New Roman" panose="02020603050405020304" pitchFamily="18" charset="0"/>
            </a:endParaRPr>
          </a:p>
          <a:p>
            <a:pPr marL="596646" indent="-514350">
              <a:spcAft>
                <a:spcPts val="600"/>
              </a:spcAft>
              <a:buClr>
                <a:srgbClr val="C00000"/>
              </a:buClr>
              <a:buFont typeface="+mj-lt"/>
              <a:buAutoNum type="arabicPeriod" startAt="4"/>
            </a:pPr>
            <a:r>
              <a:rPr lang="uk-UA" sz="2400" dirty="0">
                <a:cs typeface="Times New Roman" panose="02020603050405020304" pitchFamily="18" charset="0"/>
              </a:rPr>
              <a:t>У разі створення індустріального парку на землях державної чи комунальної власності земельна ділянка надається в оренду на строк не менше 30 років.</a:t>
            </a:r>
            <a:endParaRPr lang="ru-RU" sz="2400" b="1" dirty="0"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224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75656" y="476672"/>
            <a:ext cx="712879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uk-UA" sz="2800" dirty="0">
                <a:solidFill>
                  <a:srgbClr val="000000"/>
                </a:solidFill>
                <a:ea typeface="Times New Roman"/>
              </a:rPr>
              <a:t> </a:t>
            </a:r>
            <a:r>
              <a:rPr lang="uk-UA" sz="2800" b="1" dirty="0">
                <a:solidFill>
                  <a:srgbClr val="C00000"/>
                </a:solidFill>
                <a:ea typeface="Times New Roman"/>
              </a:rPr>
              <a:t>Типова форма  договору  оренди </a:t>
            </a:r>
            <a:r>
              <a:rPr lang="uk-UA" sz="2800" dirty="0">
                <a:solidFill>
                  <a:srgbClr val="000000"/>
                </a:solidFill>
                <a:ea typeface="Times New Roman"/>
              </a:rPr>
              <a:t>землі затверджується </a:t>
            </a:r>
            <a:r>
              <a:rPr lang="uk-UA" sz="2800" dirty="0" smtClean="0">
                <a:solidFill>
                  <a:srgbClr val="000000"/>
                </a:solidFill>
                <a:ea typeface="Times New Roman"/>
              </a:rPr>
              <a:t>Кабінетом Міністрів </a:t>
            </a:r>
            <a:r>
              <a:rPr lang="uk-UA" sz="2800" dirty="0">
                <a:solidFill>
                  <a:srgbClr val="000000"/>
                </a:solidFill>
                <a:ea typeface="Times New Roman"/>
              </a:rPr>
              <a:t>України</a:t>
            </a:r>
            <a:r>
              <a:rPr lang="uk-UA" sz="2800" dirty="0" smtClean="0">
                <a:solidFill>
                  <a:srgbClr val="000000"/>
                </a:solidFill>
                <a:ea typeface="Times New Roman"/>
              </a:rPr>
              <a:t>.</a:t>
            </a:r>
          </a:p>
          <a:p>
            <a:pPr algn="just"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endParaRPr lang="ru-RU" sz="2800" dirty="0" smtClean="0">
              <a:ea typeface="Times New Roman"/>
            </a:endParaRPr>
          </a:p>
          <a:p>
            <a:pPr algn="just"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endParaRPr lang="ru-RU" sz="2800" dirty="0"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arenR"/>
              <a:tabLst>
                <a:tab pos="485775" algn="l"/>
              </a:tabLst>
            </a:pPr>
            <a:r>
              <a:rPr lang="uk-UA" sz="2600" b="1" dirty="0">
                <a:ea typeface="Times New Roman"/>
              </a:rPr>
              <a:t>Постанова Кабінету Міністрів України </a:t>
            </a:r>
            <a:r>
              <a:rPr lang="uk-UA" sz="2600" b="1" dirty="0" smtClean="0">
                <a:ea typeface="Times New Roman"/>
              </a:rPr>
              <a:t>від      3 березня </a:t>
            </a:r>
            <a:r>
              <a:rPr lang="uk-UA" sz="2600" b="1" dirty="0">
                <a:ea typeface="Times New Roman"/>
              </a:rPr>
              <a:t>2004 р. № 220 </a:t>
            </a:r>
            <a:r>
              <a:rPr lang="uk-UA" sz="2600" b="1" dirty="0" smtClean="0">
                <a:solidFill>
                  <a:srgbClr val="FF0000"/>
                </a:solidFill>
                <a:ea typeface="Times New Roman"/>
              </a:rPr>
              <a:t>«Про </a:t>
            </a:r>
            <a:r>
              <a:rPr lang="uk-UA" sz="2600" b="1" dirty="0">
                <a:solidFill>
                  <a:srgbClr val="FF0000"/>
                </a:solidFill>
                <a:ea typeface="Times New Roman"/>
              </a:rPr>
              <a:t>затвердження Типового договору оренди </a:t>
            </a:r>
            <a:r>
              <a:rPr lang="uk-UA" sz="2600" b="1" dirty="0" smtClean="0">
                <a:solidFill>
                  <a:srgbClr val="FF0000"/>
                </a:solidFill>
                <a:ea typeface="Times New Roman"/>
              </a:rPr>
              <a:t>землі»</a:t>
            </a:r>
            <a:r>
              <a:rPr lang="uk-UA" sz="2600" b="1" dirty="0" smtClean="0">
                <a:ea typeface="Times New Roman"/>
              </a:rPr>
              <a:t>;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arenR"/>
              <a:tabLst>
                <a:tab pos="485775" algn="l"/>
              </a:tabLst>
            </a:pPr>
            <a:endParaRPr lang="uk-UA" sz="2600" b="1" dirty="0" smtClean="0"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arenR"/>
              <a:tabLst>
                <a:tab pos="485775" algn="l"/>
              </a:tabLst>
            </a:pPr>
            <a:r>
              <a:rPr lang="uk-UA" sz="2600" b="1" dirty="0" smtClean="0">
                <a:ea typeface="Times New Roman"/>
              </a:rPr>
              <a:t>Наказ </a:t>
            </a:r>
            <a:r>
              <a:rPr lang="uk-UA" sz="2600" b="1" dirty="0">
                <a:ea typeface="Times New Roman"/>
              </a:rPr>
              <a:t>Державного комітету України по земельних ресурсах від 17 січня 2000 р. </a:t>
            </a:r>
            <a:r>
              <a:rPr lang="uk-UA" sz="2600" b="1" dirty="0" smtClean="0">
                <a:ea typeface="Times New Roman"/>
              </a:rPr>
              <a:t>№ 5 </a:t>
            </a:r>
            <a:r>
              <a:rPr lang="uk-UA" sz="2600" b="1" dirty="0" smtClean="0">
                <a:solidFill>
                  <a:srgbClr val="FF0000"/>
                </a:solidFill>
                <a:ea typeface="Times New Roman"/>
              </a:rPr>
              <a:t>«Про </a:t>
            </a:r>
            <a:r>
              <a:rPr lang="uk-UA" sz="2600" b="1" dirty="0">
                <a:solidFill>
                  <a:srgbClr val="FF0000"/>
                </a:solidFill>
                <a:ea typeface="Times New Roman"/>
              </a:rPr>
              <a:t>затвер­дження Типового договору оренди земельної частки (паю</a:t>
            </a:r>
            <a:r>
              <a:rPr lang="uk-UA" sz="2600" b="1" dirty="0" smtClean="0">
                <a:solidFill>
                  <a:srgbClr val="FF0000"/>
                </a:solidFill>
                <a:ea typeface="Times New Roman"/>
              </a:rPr>
              <a:t>)»</a:t>
            </a:r>
            <a:r>
              <a:rPr lang="uk-UA" sz="2600" b="1" dirty="0" smtClean="0">
                <a:ea typeface="Times New Roman"/>
              </a:rPr>
              <a:t>.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2201111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-27384"/>
            <a:ext cx="7498080" cy="1296144"/>
          </a:xfrm>
        </p:spPr>
        <p:txBody>
          <a:bodyPr>
            <a:noAutofit/>
          </a:bodyPr>
          <a:lstStyle/>
          <a:p>
            <a:pPr lvl="0" algn="ctr"/>
            <a:r>
              <a:rPr lang="uk-UA" sz="2600" b="1" dirty="0" smtClean="0">
                <a:effectLst/>
              </a:rPr>
              <a:t>Короткострокове </a:t>
            </a:r>
            <a:r>
              <a:rPr lang="uk-UA" sz="2600" b="1" dirty="0">
                <a:effectLst/>
              </a:rPr>
              <a:t>користування ділянками для проведення розвідувальних </a:t>
            </a:r>
            <a:r>
              <a:rPr lang="uk-UA" sz="2600" b="1" dirty="0" smtClean="0">
                <a:effectLst/>
              </a:rPr>
              <a:t>робіт</a:t>
            </a:r>
            <a:endParaRPr lang="uk-UA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268760"/>
            <a:ext cx="7920880" cy="4800600"/>
          </a:xfrm>
        </p:spPr>
        <p:txBody>
          <a:bodyPr>
            <a:normAutofit lnSpcReduction="10000"/>
          </a:bodyPr>
          <a:lstStyle/>
          <a:p>
            <a:pPr marL="82296" indent="457200" algn="just">
              <a:buNone/>
            </a:pPr>
            <a:r>
              <a:rPr lang="uk-UA" sz="2400" b="1" dirty="0"/>
              <a:t>Розвідувальні роботи</a:t>
            </a:r>
            <a:r>
              <a:rPr lang="uk-UA" sz="2400" dirty="0"/>
              <a:t> - </a:t>
            </a:r>
            <a:r>
              <a:rPr lang="uk-UA" sz="2400" dirty="0" err="1"/>
              <a:t>геологознімальні</a:t>
            </a:r>
            <a:r>
              <a:rPr lang="uk-UA" sz="2400" dirty="0"/>
              <a:t>, пошукові, геодезичні роботи, </a:t>
            </a:r>
            <a:r>
              <a:rPr lang="uk-UA" sz="2400" dirty="0" err="1"/>
              <a:t>роботи</a:t>
            </a:r>
            <a:r>
              <a:rPr lang="uk-UA" sz="2400" dirty="0"/>
              <a:t> з геологічного вивчення нафтогазоносності надр, роботи з </a:t>
            </a:r>
            <a:r>
              <a:rPr lang="uk-UA" sz="2400" dirty="0" err="1"/>
              <a:t>дорозвідки</a:t>
            </a:r>
            <a:r>
              <a:rPr lang="uk-UA" sz="2400" dirty="0"/>
              <a:t> та експлуатаційної розвідки родовищ, у тому числі буріння, облаштування та експлуатація нафтових і газових свердловин, з нового будівництва, технічного обслуговування, капітального ремонту і реконструкції нафтових і газових свердловин та пов’язаних з їх обслуговуванням об’єктів трубопровідного транспорту, виробничих споруд, під’їзних доріг, ліній електропередачі та </a:t>
            </a:r>
            <a:r>
              <a:rPr lang="uk-UA" sz="2400" dirty="0" smtClean="0"/>
              <a:t>зв’язку.</a:t>
            </a:r>
          </a:p>
          <a:p>
            <a:pPr marL="82296" indent="457200" algn="r">
              <a:buNone/>
            </a:pPr>
            <a:endParaRPr lang="uk-UA" sz="2200" b="1" dirty="0" smtClean="0">
              <a:solidFill>
                <a:srgbClr val="C00000"/>
              </a:solidFill>
            </a:endParaRPr>
          </a:p>
          <a:p>
            <a:pPr marL="82296" indent="457200" algn="r">
              <a:buNone/>
            </a:pPr>
            <a:r>
              <a:rPr lang="uk-UA" sz="2200" b="1" dirty="0" smtClean="0">
                <a:solidFill>
                  <a:srgbClr val="C00000"/>
                </a:solidFill>
              </a:rPr>
              <a:t>Закон України від 12.07.2001  «Про нафту і газ» (ст. 1).</a:t>
            </a:r>
            <a:endParaRPr lang="uk-UA" sz="2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0058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-27384"/>
            <a:ext cx="7498080" cy="1440160"/>
          </a:xfrm>
        </p:spPr>
        <p:txBody>
          <a:bodyPr>
            <a:noAutofit/>
          </a:bodyPr>
          <a:lstStyle/>
          <a:p>
            <a:pPr lvl="0" algn="ctr"/>
            <a:r>
              <a:rPr lang="uk-UA" sz="2600" b="1" dirty="0" smtClean="0">
                <a:effectLst/>
              </a:rPr>
              <a:t>Короткострокове </a:t>
            </a:r>
            <a:r>
              <a:rPr lang="uk-UA" sz="2600" b="1" dirty="0">
                <a:effectLst/>
              </a:rPr>
              <a:t>користування ділянками для проведення розвідувальних </a:t>
            </a:r>
            <a:r>
              <a:rPr lang="uk-UA" sz="2600" b="1" dirty="0" smtClean="0">
                <a:effectLst/>
              </a:rPr>
              <a:t>робіт</a:t>
            </a:r>
            <a:endParaRPr lang="uk-UA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412776"/>
            <a:ext cx="7920880" cy="4800600"/>
          </a:xfrm>
        </p:spPr>
        <p:txBody>
          <a:bodyPr>
            <a:normAutofit lnSpcReduction="10000"/>
          </a:bodyPr>
          <a:lstStyle/>
          <a:p>
            <a:pPr marL="538163" indent="-457200">
              <a:spcAft>
                <a:spcPts val="600"/>
              </a:spcAft>
              <a:buClr>
                <a:srgbClr val="C00000"/>
              </a:buClr>
              <a:buFont typeface="+mj-lt"/>
              <a:buAutoNum type="arabicPeriod"/>
            </a:pPr>
            <a:r>
              <a:rPr lang="uk-UA" sz="2400" b="1" dirty="0" smtClean="0"/>
              <a:t>Ст. 97 та 97</a:t>
            </a:r>
            <a:r>
              <a:rPr lang="uk-UA" sz="2400" b="1" baseline="30000" dirty="0" smtClean="0"/>
              <a:t>1</a:t>
            </a:r>
            <a:r>
              <a:rPr lang="uk-UA" sz="2400" b="1" dirty="0" smtClean="0"/>
              <a:t> </a:t>
            </a:r>
            <a:r>
              <a:rPr lang="uk-UA" sz="2400" b="1" dirty="0" err="1" smtClean="0"/>
              <a:t>ЗК</a:t>
            </a:r>
            <a:r>
              <a:rPr lang="uk-UA" sz="2400" b="1" dirty="0" smtClean="0"/>
              <a:t> України.</a:t>
            </a:r>
          </a:p>
          <a:p>
            <a:pPr marL="538163" indent="-457200">
              <a:spcAft>
                <a:spcPts val="600"/>
              </a:spcAft>
              <a:buClr>
                <a:srgbClr val="C00000"/>
              </a:buClr>
              <a:buFont typeface="+mj-lt"/>
              <a:buAutoNum type="arabicPeriod"/>
            </a:pPr>
            <a:r>
              <a:rPr lang="uk-UA" sz="2400" b="1" dirty="0" smtClean="0"/>
              <a:t>Кодекс України про надра від 27 липня 1994 р.</a:t>
            </a:r>
          </a:p>
          <a:p>
            <a:pPr marL="538163" indent="-457200">
              <a:spcAft>
                <a:spcPts val="600"/>
              </a:spcAft>
              <a:buClr>
                <a:srgbClr val="C00000"/>
              </a:buClr>
              <a:buFont typeface="+mj-lt"/>
              <a:buAutoNum type="arabicPeriod"/>
            </a:pPr>
            <a:r>
              <a:rPr lang="uk-UA" sz="2400" b="1" dirty="0" smtClean="0"/>
              <a:t>Закон України від 12 липня 2001 р. «Про нафту і газ».</a:t>
            </a:r>
          </a:p>
          <a:p>
            <a:pPr marL="538163" indent="-457200">
              <a:spcAft>
                <a:spcPts val="600"/>
              </a:spcAft>
              <a:buClr>
                <a:srgbClr val="C00000"/>
              </a:buClr>
              <a:buFont typeface="+mj-lt"/>
              <a:buAutoNum type="arabicPeriod"/>
            </a:pPr>
            <a:r>
              <a:rPr lang="uk-UA" sz="2400" b="1" dirty="0"/>
              <a:t>Гірничий закон України від 6 жовтня 1999 р.</a:t>
            </a:r>
          </a:p>
          <a:p>
            <a:pPr marL="538163" indent="-457200">
              <a:spcAft>
                <a:spcPts val="600"/>
              </a:spcAft>
              <a:buClr>
                <a:srgbClr val="C00000"/>
              </a:buClr>
              <a:buFont typeface="+mj-lt"/>
              <a:buAutoNum type="arabicPeriod"/>
            </a:pPr>
            <a:r>
              <a:rPr lang="uk-UA" sz="2400" b="1" dirty="0" smtClean="0"/>
              <a:t>Закон України від 1 березня 2018 р. «Про внесення змін до деяких законодавчих актів України щодо дерегуляції в нафтогазовій галузі».</a:t>
            </a:r>
          </a:p>
          <a:p>
            <a:pPr marL="538163" indent="-457200">
              <a:spcAft>
                <a:spcPts val="600"/>
              </a:spcAft>
              <a:buClr>
                <a:srgbClr val="C00000"/>
              </a:buClr>
              <a:buFont typeface="+mj-lt"/>
              <a:buAutoNum type="arabicPeriod"/>
            </a:pPr>
            <a:r>
              <a:rPr lang="uk-UA" sz="2400" b="1" dirty="0" smtClean="0"/>
              <a:t>Закон України від 19 грудня 2019 р. «Про внесення змін до деяких законодавчих актів України щодо вдосконалення законодавства про видобуток бурштину та інших корисних копалин».</a:t>
            </a:r>
          </a:p>
          <a:p>
            <a:pPr marL="538163" indent="-457200">
              <a:spcAft>
                <a:spcPts val="600"/>
              </a:spcAft>
              <a:buClr>
                <a:srgbClr val="C00000"/>
              </a:buClr>
              <a:buFont typeface="+mj-lt"/>
              <a:buAutoNum type="arabicPeriod"/>
            </a:pPr>
            <a:endParaRPr lang="uk-UA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356301866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87624" y="332656"/>
            <a:ext cx="763284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>
                <a:solidFill>
                  <a:srgbClr val="C00000"/>
                </a:solidFill>
              </a:rPr>
              <a:t>Стаття </a:t>
            </a:r>
            <a:r>
              <a:rPr lang="uk-UA" sz="2400" b="1" dirty="0" smtClean="0">
                <a:solidFill>
                  <a:srgbClr val="C00000"/>
                </a:solidFill>
              </a:rPr>
              <a:t>97 </a:t>
            </a:r>
            <a:r>
              <a:rPr lang="uk-UA" sz="2400" b="1" dirty="0" err="1" smtClean="0">
                <a:solidFill>
                  <a:srgbClr val="C00000"/>
                </a:solidFill>
              </a:rPr>
              <a:t>ЗК</a:t>
            </a:r>
            <a:r>
              <a:rPr lang="uk-UA" sz="2400" b="1" dirty="0" smtClean="0">
                <a:solidFill>
                  <a:srgbClr val="C00000"/>
                </a:solidFill>
              </a:rPr>
              <a:t>. </a:t>
            </a:r>
          </a:p>
          <a:p>
            <a:r>
              <a:rPr lang="uk-UA" sz="2400" b="1" dirty="0" smtClean="0">
                <a:solidFill>
                  <a:srgbClr val="C00000"/>
                </a:solidFill>
              </a:rPr>
              <a:t>Обов'язки </a:t>
            </a:r>
            <a:r>
              <a:rPr lang="uk-UA" sz="2400" b="1" dirty="0">
                <a:solidFill>
                  <a:srgbClr val="C00000"/>
                </a:solidFill>
              </a:rPr>
              <a:t>підприємств, установ та організацій, що проводять розвідувальні роботи</a:t>
            </a:r>
          </a:p>
          <a:p>
            <a:endParaRPr lang="uk-UA" sz="2400" dirty="0"/>
          </a:p>
          <a:p>
            <a:r>
              <a:rPr lang="uk-UA" sz="2400" b="1" dirty="0"/>
              <a:t>1. Підприємства, установи та організації, які здійснюють </a:t>
            </a:r>
            <a:r>
              <a:rPr lang="uk-UA" sz="2400" b="1" dirty="0" err="1"/>
              <a:t>геологознімальні</a:t>
            </a:r>
            <a:r>
              <a:rPr lang="uk-UA" sz="2400" b="1" dirty="0"/>
              <a:t>, пошукові, геодезичні та інші розвідувальні роботи, можуть проводити такі роботи на підставі </a:t>
            </a:r>
            <a:r>
              <a:rPr lang="uk-UA" sz="2400" b="1" dirty="0">
                <a:solidFill>
                  <a:srgbClr val="00B050"/>
                </a:solidFill>
              </a:rPr>
              <a:t>угоди з власником землі або за погодженням із землекористувачем</a:t>
            </a:r>
            <a:r>
              <a:rPr lang="uk-UA" sz="2400" b="1" dirty="0"/>
              <a:t>.</a:t>
            </a:r>
          </a:p>
          <a:p>
            <a:endParaRPr lang="uk-UA" sz="2400" b="1" dirty="0"/>
          </a:p>
          <a:p>
            <a:r>
              <a:rPr lang="uk-UA" sz="2400" b="1" dirty="0"/>
              <a:t>2. Строки і місце проведення розвідувальних робіт визначаються </a:t>
            </a:r>
            <a:r>
              <a:rPr lang="uk-UA" sz="2400" b="1" dirty="0">
                <a:solidFill>
                  <a:srgbClr val="00B050"/>
                </a:solidFill>
              </a:rPr>
              <a:t>угодою сторін</a:t>
            </a:r>
            <a:r>
              <a:rPr lang="uk-UA" sz="24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1466219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87624" y="332656"/>
            <a:ext cx="7632848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>
                <a:solidFill>
                  <a:srgbClr val="C00000"/>
                </a:solidFill>
              </a:rPr>
              <a:t>Стаття </a:t>
            </a:r>
            <a:r>
              <a:rPr lang="uk-UA" sz="2400" b="1" dirty="0" smtClean="0">
                <a:solidFill>
                  <a:srgbClr val="C00000"/>
                </a:solidFill>
              </a:rPr>
              <a:t>97</a:t>
            </a:r>
            <a:r>
              <a:rPr lang="uk-UA" sz="2400" b="1" baseline="30000" dirty="0" smtClean="0">
                <a:solidFill>
                  <a:srgbClr val="C00000"/>
                </a:solidFill>
              </a:rPr>
              <a:t>1</a:t>
            </a:r>
            <a:r>
              <a:rPr lang="uk-UA" sz="2400" b="1" dirty="0" smtClean="0">
                <a:solidFill>
                  <a:srgbClr val="C00000"/>
                </a:solidFill>
              </a:rPr>
              <a:t> </a:t>
            </a:r>
            <a:r>
              <a:rPr lang="uk-UA" sz="2400" b="1" dirty="0" err="1" smtClean="0">
                <a:solidFill>
                  <a:srgbClr val="C00000"/>
                </a:solidFill>
              </a:rPr>
              <a:t>ЗК</a:t>
            </a:r>
            <a:r>
              <a:rPr lang="uk-UA" sz="2400" b="1" dirty="0" smtClean="0">
                <a:solidFill>
                  <a:srgbClr val="C00000"/>
                </a:solidFill>
              </a:rPr>
              <a:t>. </a:t>
            </a:r>
          </a:p>
          <a:p>
            <a:r>
              <a:rPr lang="ru-RU" sz="2400" b="1" dirty="0" err="1">
                <a:solidFill>
                  <a:srgbClr val="C00000"/>
                </a:solidFill>
              </a:rPr>
              <a:t>Обов’язки</a:t>
            </a: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err="1">
                <a:solidFill>
                  <a:srgbClr val="C00000"/>
                </a:solidFill>
              </a:rPr>
              <a:t>користувачів</a:t>
            </a: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err="1">
                <a:solidFill>
                  <a:srgbClr val="C00000"/>
                </a:solidFill>
              </a:rPr>
              <a:t>бурштиноносними</a:t>
            </a: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err="1">
                <a:solidFill>
                  <a:srgbClr val="C00000"/>
                </a:solidFill>
              </a:rPr>
              <a:t>надрами</a:t>
            </a:r>
            <a:r>
              <a:rPr lang="ru-RU" sz="2400" b="1" dirty="0">
                <a:solidFill>
                  <a:srgbClr val="C00000"/>
                </a:solidFill>
              </a:rPr>
              <a:t>, </a:t>
            </a:r>
            <a:r>
              <a:rPr lang="ru-RU" sz="2400" b="1" dirty="0" err="1">
                <a:solidFill>
                  <a:srgbClr val="C00000"/>
                </a:solidFill>
              </a:rPr>
              <a:t>що</a:t>
            </a: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err="1">
                <a:solidFill>
                  <a:srgbClr val="C00000"/>
                </a:solidFill>
              </a:rPr>
              <a:t>проводять</a:t>
            </a: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err="1">
                <a:solidFill>
                  <a:srgbClr val="C00000"/>
                </a:solidFill>
              </a:rPr>
              <a:t>розвідувальні</a:t>
            </a:r>
            <a:r>
              <a:rPr lang="ru-RU" sz="2400" b="1" dirty="0">
                <a:solidFill>
                  <a:srgbClr val="C00000"/>
                </a:solidFill>
              </a:rPr>
              <a:t> роботи та/</a:t>
            </a:r>
            <a:r>
              <a:rPr lang="ru-RU" sz="2400" b="1" dirty="0" err="1">
                <a:solidFill>
                  <a:srgbClr val="C00000"/>
                </a:solidFill>
              </a:rPr>
              <a:t>або</a:t>
            </a: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err="1">
                <a:solidFill>
                  <a:srgbClr val="C00000"/>
                </a:solidFill>
              </a:rPr>
              <a:t>видобування</a:t>
            </a: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err="1" smtClean="0">
                <a:solidFill>
                  <a:srgbClr val="C00000"/>
                </a:solidFill>
              </a:rPr>
              <a:t>бурштину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endParaRPr lang="uk-UA" sz="2400" dirty="0"/>
          </a:p>
          <a:p>
            <a:pPr algn="just"/>
            <a:r>
              <a:rPr lang="uk-UA" sz="2400" b="1" dirty="0" smtClean="0"/>
              <a:t>	1. Власнику </a:t>
            </a:r>
            <a:r>
              <a:rPr lang="uk-UA" sz="2400" b="1" dirty="0"/>
              <a:t>спеціального дозволу на користування </a:t>
            </a:r>
            <a:r>
              <a:rPr lang="uk-UA" sz="2400" b="1" dirty="0" err="1"/>
              <a:t>бурштиноносними</a:t>
            </a:r>
            <a:r>
              <a:rPr lang="uk-UA" sz="2400" b="1" dirty="0"/>
              <a:t> надрами дозволяється використовувати земельну ділянку на підставі </a:t>
            </a:r>
            <a:r>
              <a:rPr lang="uk-UA" sz="2400" b="1" dirty="0">
                <a:solidFill>
                  <a:srgbClr val="00B050"/>
                </a:solidFill>
              </a:rPr>
              <a:t>угоди про проведення розвідувальних та видобувних робіт</a:t>
            </a:r>
            <a:r>
              <a:rPr lang="uk-UA" sz="2400" b="1" dirty="0"/>
              <a:t>, що укладається із власником землі та/або за погодженням із землекористувачем, із обов’язковим затвердженням оцінки запасів у встановленому законодавством порядку після проведення геологічного вивчення на відповідній ділянці </a:t>
            </a:r>
            <a:r>
              <a:rPr lang="uk-UA" sz="2400" b="1" dirty="0" err="1"/>
              <a:t>бурштиноносних</a:t>
            </a:r>
            <a:r>
              <a:rPr lang="uk-UA" sz="2400" b="1" dirty="0"/>
              <a:t> надр. </a:t>
            </a:r>
            <a:endParaRPr lang="uk-UA" sz="2400" b="1" dirty="0" smtClean="0"/>
          </a:p>
          <a:p>
            <a:pPr algn="just"/>
            <a:r>
              <a:rPr lang="uk-UA" sz="2400" b="1" dirty="0" smtClean="0"/>
              <a:t>	Типова </a:t>
            </a:r>
            <a:r>
              <a:rPr lang="uk-UA" sz="2400" b="1" dirty="0"/>
              <a:t>форма зазначеної угоди затверджується Кабінетом Міністрів України.</a:t>
            </a:r>
          </a:p>
        </p:txBody>
      </p:sp>
    </p:spTree>
    <p:extLst>
      <p:ext uri="{BB962C8B-B14F-4D97-AF65-F5344CB8AC3E}">
        <p14:creationId xmlns:p14="http://schemas.microsoft.com/office/powerpoint/2010/main" val="27234831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-99392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uk-UA" sz="2800" b="1" dirty="0" smtClean="0"/>
              <a:t>Правові форми використання земель 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980728"/>
            <a:ext cx="7674056" cy="5616624"/>
          </a:xfrm>
        </p:spPr>
        <p:txBody>
          <a:bodyPr>
            <a:normAutofit fontScale="85000" lnSpcReduction="20000"/>
          </a:bodyPr>
          <a:lstStyle/>
          <a:p>
            <a:pPr marL="596646" lvl="0" indent="-514350">
              <a:buClr>
                <a:srgbClr val="FF0000"/>
              </a:buClr>
              <a:buFont typeface="+mj-lt"/>
              <a:buAutoNum type="arabicPeriod"/>
            </a:pPr>
            <a:r>
              <a:rPr lang="uk-UA" b="1" dirty="0" smtClean="0"/>
              <a:t>На </a:t>
            </a:r>
            <a:r>
              <a:rPr lang="uk-UA" b="1" dirty="0"/>
              <a:t>підставі права власності </a:t>
            </a:r>
            <a:r>
              <a:rPr lang="uk-UA" dirty="0"/>
              <a:t>(в тому числі </a:t>
            </a:r>
            <a:r>
              <a:rPr lang="uk-UA" dirty="0" smtClean="0"/>
              <a:t>спільної, довірчої).</a:t>
            </a:r>
            <a:endParaRPr lang="ru-RU" b="1" dirty="0"/>
          </a:p>
          <a:p>
            <a:pPr marL="596646" lvl="0" indent="-514350">
              <a:buClr>
                <a:srgbClr val="FF0000"/>
              </a:buClr>
              <a:buFont typeface="+mj-lt"/>
              <a:buAutoNum type="arabicPeriod"/>
            </a:pPr>
            <a:r>
              <a:rPr lang="uk-UA" b="1" dirty="0" smtClean="0"/>
              <a:t>На </a:t>
            </a:r>
            <a:r>
              <a:rPr lang="uk-UA" b="1" dirty="0"/>
              <a:t>підставі права користування </a:t>
            </a:r>
            <a:r>
              <a:rPr lang="uk-UA" b="1" dirty="0" smtClean="0"/>
              <a:t>землею</a:t>
            </a:r>
            <a:r>
              <a:rPr lang="uk-UA" dirty="0" smtClean="0"/>
              <a:t>:</a:t>
            </a:r>
            <a:endParaRPr lang="en-US" dirty="0" smtClean="0"/>
          </a:p>
          <a:p>
            <a:pPr marL="901700" lvl="0" indent="-45720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uk-UA" dirty="0" smtClean="0"/>
              <a:t>постійного користування;</a:t>
            </a:r>
            <a:endParaRPr lang="en-US" dirty="0"/>
          </a:p>
          <a:p>
            <a:pPr marL="901700" lvl="0" indent="-45720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uk-UA" dirty="0" smtClean="0"/>
              <a:t>оренди </a:t>
            </a:r>
            <a:r>
              <a:rPr lang="uk-UA" dirty="0"/>
              <a:t>(у т.ч. при </a:t>
            </a:r>
            <a:r>
              <a:rPr lang="uk-UA" dirty="0" smtClean="0"/>
              <a:t>державно-приватному партнерстві, зокрема концесії);</a:t>
            </a:r>
            <a:endParaRPr lang="en-US" dirty="0"/>
          </a:p>
          <a:p>
            <a:pPr marL="901700" lvl="0" indent="-45720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uk-UA" dirty="0" smtClean="0"/>
              <a:t>короткострокового </a:t>
            </a:r>
            <a:r>
              <a:rPr lang="uk-UA" dirty="0"/>
              <a:t>користування ділянками для проведення розвідувальних робіт (ст. 97 ЗК </a:t>
            </a:r>
            <a:r>
              <a:rPr lang="uk-UA" dirty="0" smtClean="0"/>
              <a:t>України).</a:t>
            </a:r>
            <a:endParaRPr lang="ru-RU" b="1" dirty="0"/>
          </a:p>
          <a:p>
            <a:pPr marL="596646" lvl="0" indent="-514350">
              <a:buClr>
                <a:srgbClr val="FF0000"/>
              </a:buClr>
              <a:buFont typeface="+mj-lt"/>
              <a:buAutoNum type="arabicPeriod" startAt="3"/>
            </a:pPr>
            <a:r>
              <a:rPr lang="uk-UA" b="1" dirty="0" smtClean="0"/>
              <a:t>На підставі обмежених речових прав на чужі земельні ділянки</a:t>
            </a:r>
            <a:r>
              <a:rPr lang="uk-UA" dirty="0" smtClean="0"/>
              <a:t>:</a:t>
            </a:r>
          </a:p>
          <a:p>
            <a:pPr marL="901700" indent="-457200">
              <a:buClr>
                <a:srgbClr val="FF0000"/>
              </a:buClr>
              <a:buFont typeface="Wingdings" panose="05000000000000000000" pitchFamily="2" charset="2"/>
              <a:buChar char="Ø"/>
              <a:tabLst>
                <a:tab pos="901700" algn="l"/>
              </a:tabLst>
            </a:pPr>
            <a:r>
              <a:rPr lang="uk-UA" dirty="0" smtClean="0"/>
              <a:t>емфітевзису;</a:t>
            </a:r>
          </a:p>
          <a:p>
            <a:pPr marL="901700" indent="-457200">
              <a:buClr>
                <a:srgbClr val="FF0000"/>
              </a:buClr>
              <a:buFont typeface="Wingdings" panose="05000000000000000000" pitchFamily="2" charset="2"/>
              <a:buChar char="Ø"/>
              <a:tabLst>
                <a:tab pos="901700" algn="l"/>
              </a:tabLst>
            </a:pPr>
            <a:r>
              <a:rPr lang="uk-UA" dirty="0" err="1" smtClean="0"/>
              <a:t>суперфіцію</a:t>
            </a:r>
            <a:r>
              <a:rPr lang="uk-UA" dirty="0" smtClean="0"/>
              <a:t>;</a:t>
            </a:r>
          </a:p>
          <a:p>
            <a:pPr marL="901700" indent="-457200">
              <a:buClr>
                <a:srgbClr val="FF0000"/>
              </a:buClr>
              <a:buFont typeface="Wingdings" panose="05000000000000000000" pitchFamily="2" charset="2"/>
              <a:buChar char="Ø"/>
              <a:tabLst>
                <a:tab pos="901700" algn="l"/>
              </a:tabLst>
            </a:pPr>
            <a:r>
              <a:rPr lang="uk-UA" dirty="0" smtClean="0"/>
              <a:t>сервітуту</a:t>
            </a:r>
            <a:r>
              <a:rPr lang="uk-UA" dirty="0"/>
              <a:t>.</a:t>
            </a:r>
            <a:endParaRPr lang="ru-RU" b="1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44624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uk-UA" sz="3000" b="1" dirty="0" smtClean="0">
                <a:effectLst/>
              </a:rPr>
              <a:t>Концесія  у земельних відносинах </a:t>
            </a:r>
            <a:endParaRPr lang="uk-UA" sz="3000" b="1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196752"/>
            <a:ext cx="7642096" cy="4800600"/>
          </a:xfrm>
        </p:spPr>
        <p:txBody>
          <a:bodyPr>
            <a:normAutofit lnSpcReduction="10000"/>
          </a:bodyPr>
          <a:lstStyle/>
          <a:p>
            <a:pPr marL="539496" indent="-457200" algn="just">
              <a:spcBef>
                <a:spcPts val="0"/>
              </a:spcBef>
              <a:buFont typeface="+mj-lt"/>
              <a:buAutoNum type="arabicPeriod"/>
            </a:pPr>
            <a:r>
              <a:rPr lang="ru-RU" sz="2400" b="1" dirty="0" smtClean="0">
                <a:solidFill>
                  <a:srgbClr val="00B050"/>
                </a:solidFill>
              </a:rPr>
              <a:t>Ст. 94 </a:t>
            </a:r>
            <a:r>
              <a:rPr lang="ru-RU" sz="2400" b="1" dirty="0" err="1" smtClean="0">
                <a:solidFill>
                  <a:srgbClr val="00B050"/>
                </a:solidFill>
              </a:rPr>
              <a:t>ЗК</a:t>
            </a:r>
            <a:r>
              <a:rPr lang="ru-RU" sz="2400" b="1" dirty="0" smtClean="0">
                <a:solidFill>
                  <a:srgbClr val="00B050"/>
                </a:solidFill>
              </a:rPr>
              <a:t>.</a:t>
            </a:r>
            <a:r>
              <a:rPr lang="ru-RU" sz="2400" b="1" dirty="0"/>
              <a:t> Право приватного партнера, </a:t>
            </a:r>
            <a:r>
              <a:rPr lang="ru-RU" sz="2400" b="1" dirty="0" err="1"/>
              <a:t>зокрема</a:t>
            </a:r>
            <a:r>
              <a:rPr lang="ru-RU" sz="2400" b="1" dirty="0"/>
              <a:t> </a:t>
            </a:r>
            <a:r>
              <a:rPr lang="ru-RU" sz="2400" b="1" dirty="0" err="1"/>
              <a:t>концесіонера</a:t>
            </a:r>
            <a:r>
              <a:rPr lang="ru-RU" sz="2400" b="1" dirty="0"/>
              <a:t>, </a:t>
            </a:r>
            <a:r>
              <a:rPr lang="ru-RU" sz="2400" b="1" dirty="0" smtClean="0"/>
              <a:t>на </a:t>
            </a:r>
            <a:r>
              <a:rPr lang="ru-RU" sz="2400" b="1" dirty="0" err="1"/>
              <a:t>земельну</a:t>
            </a:r>
            <a:r>
              <a:rPr lang="ru-RU" sz="2400" b="1" dirty="0"/>
              <a:t> </a:t>
            </a:r>
            <a:r>
              <a:rPr lang="ru-RU" sz="2400" b="1" dirty="0" err="1" smtClean="0"/>
              <a:t>ділянку</a:t>
            </a:r>
            <a:r>
              <a:rPr lang="ru-RU" sz="2400" b="1" dirty="0" smtClean="0"/>
              <a:t>.</a:t>
            </a:r>
          </a:p>
          <a:p>
            <a:pPr marL="539496" indent="-457200" algn="just">
              <a:spcBef>
                <a:spcPts val="0"/>
              </a:spcBef>
              <a:buFont typeface="+mj-lt"/>
              <a:buAutoNum type="arabicPeriod"/>
            </a:pPr>
            <a:endParaRPr lang="ru-RU" sz="2400" b="1" dirty="0" smtClean="0"/>
          </a:p>
          <a:p>
            <a:pPr marL="539496" indent="-457200" algn="just">
              <a:spcBef>
                <a:spcPts val="0"/>
              </a:spcBef>
              <a:buFont typeface="+mj-lt"/>
              <a:buAutoNum type="arabicPeriod"/>
            </a:pPr>
            <a:r>
              <a:rPr lang="ru-RU" sz="2400" b="1" dirty="0" smtClean="0">
                <a:solidFill>
                  <a:srgbClr val="00B050"/>
                </a:solidFill>
              </a:rPr>
              <a:t>Ст. ст. 123, 134, 141  </a:t>
            </a:r>
            <a:r>
              <a:rPr lang="ru-RU" sz="2400" b="1" dirty="0" err="1" smtClean="0">
                <a:solidFill>
                  <a:srgbClr val="00B050"/>
                </a:solidFill>
              </a:rPr>
              <a:t>ЗК</a:t>
            </a:r>
            <a:r>
              <a:rPr lang="ru-RU" sz="2400" b="1" dirty="0" smtClean="0">
                <a:solidFill>
                  <a:srgbClr val="00B050"/>
                </a:solidFill>
              </a:rPr>
              <a:t>.</a:t>
            </a:r>
          </a:p>
          <a:p>
            <a:pPr marL="539496" indent="-457200" algn="just">
              <a:spcBef>
                <a:spcPts val="0"/>
              </a:spcBef>
              <a:buFont typeface="+mj-lt"/>
              <a:buAutoNum type="arabicPeriod"/>
            </a:pPr>
            <a:endParaRPr lang="ru-RU" sz="2400" b="1" dirty="0" smtClean="0"/>
          </a:p>
          <a:p>
            <a:pPr marL="539496" indent="-457200" algn="just">
              <a:spcBef>
                <a:spcPts val="0"/>
              </a:spcBef>
              <a:buFont typeface="+mj-lt"/>
              <a:buAutoNum type="arabicPeriod"/>
            </a:pPr>
            <a:r>
              <a:rPr lang="ru-RU" sz="2400" b="1" dirty="0" smtClean="0"/>
              <a:t>Закон </a:t>
            </a:r>
            <a:r>
              <a:rPr lang="ru-RU" sz="2400" b="1" dirty="0" err="1" smtClean="0"/>
              <a:t>України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від</a:t>
            </a:r>
            <a:r>
              <a:rPr lang="ru-RU" sz="2400" b="1" dirty="0" smtClean="0"/>
              <a:t> 1 </a:t>
            </a:r>
            <a:r>
              <a:rPr lang="ru-RU" sz="2400" b="1" dirty="0" err="1" smtClean="0"/>
              <a:t>липня</a:t>
            </a:r>
            <a:r>
              <a:rPr lang="ru-RU" sz="2400" b="1" dirty="0" smtClean="0"/>
              <a:t> 2010 р. </a:t>
            </a:r>
            <a:r>
              <a:rPr lang="ru-RU" sz="2400" b="1" dirty="0" smtClean="0">
                <a:solidFill>
                  <a:srgbClr val="00B050"/>
                </a:solidFill>
              </a:rPr>
              <a:t>«Про державно-</a:t>
            </a:r>
            <a:r>
              <a:rPr lang="ru-RU" sz="2400" b="1" dirty="0" err="1" smtClean="0">
                <a:solidFill>
                  <a:srgbClr val="00B050"/>
                </a:solidFill>
              </a:rPr>
              <a:t>приватне</a:t>
            </a:r>
            <a:r>
              <a:rPr lang="ru-RU" sz="2400" b="1" dirty="0" smtClean="0">
                <a:solidFill>
                  <a:srgbClr val="00B050"/>
                </a:solidFill>
              </a:rPr>
              <a:t> </a:t>
            </a:r>
            <a:r>
              <a:rPr lang="ru-RU" sz="2400" b="1" dirty="0" err="1" smtClean="0">
                <a:solidFill>
                  <a:srgbClr val="00B050"/>
                </a:solidFill>
              </a:rPr>
              <a:t>парнерство</a:t>
            </a:r>
            <a:r>
              <a:rPr lang="ru-RU" sz="2400" b="1" dirty="0" smtClean="0">
                <a:solidFill>
                  <a:srgbClr val="00B050"/>
                </a:solidFill>
              </a:rPr>
              <a:t>»</a:t>
            </a:r>
            <a:r>
              <a:rPr lang="ru-RU" sz="2400" b="1" dirty="0" smtClean="0"/>
              <a:t>.</a:t>
            </a:r>
          </a:p>
          <a:p>
            <a:pPr marL="539496" indent="-457200" algn="just">
              <a:spcBef>
                <a:spcPts val="0"/>
              </a:spcBef>
              <a:buFont typeface="+mj-lt"/>
              <a:buAutoNum type="arabicPeriod"/>
            </a:pPr>
            <a:endParaRPr lang="ru-RU" sz="2400" b="1" dirty="0" smtClean="0"/>
          </a:p>
          <a:p>
            <a:pPr marL="539496" indent="-457200" algn="just">
              <a:spcBef>
                <a:spcPts val="0"/>
              </a:spcBef>
              <a:buFont typeface="+mj-lt"/>
              <a:buAutoNum type="arabicPeriod"/>
            </a:pPr>
            <a:r>
              <a:rPr lang="ru-RU" sz="2400" b="1" dirty="0" smtClean="0"/>
              <a:t>Закон </a:t>
            </a:r>
            <a:r>
              <a:rPr lang="ru-RU" sz="2400" b="1" dirty="0" err="1" smtClean="0"/>
              <a:t>України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від</a:t>
            </a:r>
            <a:r>
              <a:rPr lang="ru-RU" sz="2400" b="1" dirty="0" smtClean="0"/>
              <a:t> 3 </a:t>
            </a:r>
            <a:r>
              <a:rPr lang="ru-RU" sz="2400" b="1" dirty="0" err="1" smtClean="0"/>
              <a:t>жовтня</a:t>
            </a:r>
            <a:r>
              <a:rPr lang="ru-RU" sz="2400" b="1" dirty="0" smtClean="0"/>
              <a:t> 2019 р. </a:t>
            </a:r>
            <a:r>
              <a:rPr lang="ru-RU" sz="2400" b="1" dirty="0" smtClean="0">
                <a:solidFill>
                  <a:srgbClr val="00B050"/>
                </a:solidFill>
              </a:rPr>
              <a:t>«Про </a:t>
            </a:r>
            <a:r>
              <a:rPr lang="ru-RU" sz="2400" b="1" dirty="0" err="1" smtClean="0">
                <a:solidFill>
                  <a:srgbClr val="00B050"/>
                </a:solidFill>
              </a:rPr>
              <a:t>концесію</a:t>
            </a:r>
            <a:r>
              <a:rPr lang="ru-RU" sz="2400" b="1" dirty="0" smtClean="0">
                <a:solidFill>
                  <a:srgbClr val="00B050"/>
                </a:solidFill>
              </a:rPr>
              <a:t>»</a:t>
            </a:r>
            <a:r>
              <a:rPr lang="ru-RU" sz="2400" b="1" dirty="0" smtClean="0"/>
              <a:t>.</a:t>
            </a:r>
          </a:p>
          <a:p>
            <a:pPr marL="539496" indent="-457200" algn="just">
              <a:spcBef>
                <a:spcPts val="0"/>
              </a:spcBef>
              <a:buFont typeface="+mj-lt"/>
              <a:buAutoNum type="arabicPeriod"/>
            </a:pPr>
            <a:endParaRPr lang="ru-RU" sz="2400" b="1" dirty="0"/>
          </a:p>
          <a:p>
            <a:pPr marL="539496" indent="-457200" algn="just">
              <a:spcBef>
                <a:spcPts val="0"/>
              </a:spcBef>
              <a:buFont typeface="+mj-lt"/>
              <a:buAutoNum type="arabicPeriod"/>
            </a:pPr>
            <a:r>
              <a:rPr lang="ru-RU" sz="2400" b="1" dirty="0" smtClean="0"/>
              <a:t>Закон </a:t>
            </a:r>
            <a:r>
              <a:rPr lang="ru-RU" sz="2400" b="1" dirty="0" err="1" smtClean="0"/>
              <a:t>України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від</a:t>
            </a:r>
            <a:r>
              <a:rPr lang="ru-RU" sz="2400" b="1" dirty="0" smtClean="0"/>
              <a:t> 17 лютого 2011 р. </a:t>
            </a:r>
            <a:r>
              <a:rPr lang="ru-RU" sz="2400" b="1" dirty="0" smtClean="0">
                <a:solidFill>
                  <a:srgbClr val="00B050"/>
                </a:solidFill>
              </a:rPr>
              <a:t>«Про </a:t>
            </a:r>
            <a:r>
              <a:rPr lang="ru-RU" sz="2400" b="1" dirty="0" err="1" smtClean="0">
                <a:solidFill>
                  <a:srgbClr val="00B050"/>
                </a:solidFill>
              </a:rPr>
              <a:t>регулювання</a:t>
            </a:r>
            <a:r>
              <a:rPr lang="ru-RU" sz="2400" b="1" dirty="0" smtClean="0">
                <a:solidFill>
                  <a:srgbClr val="00B050"/>
                </a:solidFill>
              </a:rPr>
              <a:t> </a:t>
            </a:r>
            <a:r>
              <a:rPr lang="ru-RU" sz="2400" b="1" dirty="0" err="1" smtClean="0">
                <a:solidFill>
                  <a:srgbClr val="00B050"/>
                </a:solidFill>
              </a:rPr>
              <a:t>містобудівної</a:t>
            </a:r>
            <a:r>
              <a:rPr lang="ru-RU" sz="2400" b="1" dirty="0" smtClean="0">
                <a:solidFill>
                  <a:srgbClr val="00B050"/>
                </a:solidFill>
              </a:rPr>
              <a:t> </a:t>
            </a:r>
            <a:r>
              <a:rPr lang="ru-RU" sz="2400" b="1" dirty="0" err="1" smtClean="0">
                <a:solidFill>
                  <a:srgbClr val="00B050"/>
                </a:solidFill>
              </a:rPr>
              <a:t>діяльності</a:t>
            </a:r>
            <a:r>
              <a:rPr lang="ru-RU" sz="2400" b="1" dirty="0" smtClean="0">
                <a:solidFill>
                  <a:srgbClr val="00B050"/>
                </a:solidFill>
              </a:rPr>
              <a:t>»</a:t>
            </a:r>
            <a:r>
              <a:rPr lang="ru-RU" sz="2400" b="1" dirty="0" smtClean="0"/>
              <a:t>.</a:t>
            </a:r>
          </a:p>
          <a:p>
            <a:pPr marL="539496" indent="-457200" algn="just">
              <a:spcBef>
                <a:spcPts val="0"/>
              </a:spcBef>
              <a:buFont typeface="+mj-lt"/>
              <a:buAutoNum type="arabicPeriod"/>
            </a:pPr>
            <a:endParaRPr lang="ru-RU" sz="2200" dirty="0"/>
          </a:p>
          <a:p>
            <a:pPr marL="539496" indent="-457200" algn="just">
              <a:spcBef>
                <a:spcPts val="0"/>
              </a:spcBef>
              <a:buFont typeface="+mj-lt"/>
              <a:buAutoNum type="arabicPeriod"/>
            </a:pPr>
            <a:endParaRPr lang="ru-RU" sz="2200" dirty="0" smtClean="0"/>
          </a:p>
          <a:p>
            <a:pPr marL="82296" indent="0" algn="just">
              <a:spcBef>
                <a:spcPts val="0"/>
              </a:spcBef>
              <a:buNone/>
            </a:pPr>
            <a:endParaRPr lang="uk-UA" sz="2200" dirty="0" smtClean="0"/>
          </a:p>
          <a:p>
            <a:pPr marL="82296" indent="0" algn="just">
              <a:spcBef>
                <a:spcPts val="0"/>
              </a:spcBef>
              <a:buNone/>
            </a:pPr>
            <a:endParaRPr lang="uk-UA" sz="2200" dirty="0"/>
          </a:p>
        </p:txBody>
      </p:sp>
    </p:spTree>
    <p:extLst>
      <p:ext uri="{BB962C8B-B14F-4D97-AF65-F5344CB8AC3E}">
        <p14:creationId xmlns:p14="http://schemas.microsoft.com/office/powerpoint/2010/main" val="363468343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44624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uk-UA" sz="3000" b="1" dirty="0" smtClean="0">
                <a:effectLst/>
              </a:rPr>
              <a:t>Концесія  у земельних відносинах </a:t>
            </a:r>
            <a:endParaRPr lang="uk-UA" sz="3000" b="1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196752"/>
            <a:ext cx="7642096" cy="4800600"/>
          </a:xfrm>
        </p:spPr>
        <p:txBody>
          <a:bodyPr>
            <a:noAutofit/>
          </a:bodyPr>
          <a:lstStyle/>
          <a:p>
            <a:pPr marL="82296" indent="0" algn="just">
              <a:lnSpc>
                <a:spcPts val="3400"/>
              </a:lnSpc>
              <a:spcAft>
                <a:spcPts val="600"/>
              </a:spcAft>
              <a:buNone/>
            </a:pPr>
            <a:r>
              <a:rPr lang="ru-RU" sz="2200" b="1" dirty="0" err="1" smtClean="0">
                <a:solidFill>
                  <a:srgbClr val="FF0000"/>
                </a:solidFill>
              </a:rPr>
              <a:t>Концесія</a:t>
            </a:r>
            <a:r>
              <a:rPr lang="ru-RU" sz="2200" b="1" dirty="0" smtClean="0">
                <a:solidFill>
                  <a:srgbClr val="FF0000"/>
                </a:solidFill>
              </a:rPr>
              <a:t> </a:t>
            </a:r>
            <a:r>
              <a:rPr lang="ru-RU" sz="2200" b="1" dirty="0" smtClean="0"/>
              <a:t>– форма </a:t>
            </a:r>
            <a:r>
              <a:rPr lang="ru-RU" sz="2200" b="1" dirty="0" err="1"/>
              <a:t>здійснення</a:t>
            </a:r>
            <a:r>
              <a:rPr lang="ru-RU" sz="2200" b="1" dirty="0"/>
              <a:t> державно-приватного партнерства, </a:t>
            </a:r>
            <a:r>
              <a:rPr lang="ru-RU" sz="2200" b="1" dirty="0" err="1"/>
              <a:t>що</a:t>
            </a:r>
            <a:r>
              <a:rPr lang="ru-RU" sz="2200" b="1" dirty="0"/>
              <a:t> </a:t>
            </a:r>
            <a:r>
              <a:rPr lang="ru-RU" sz="2200" b="1" dirty="0" err="1"/>
              <a:t>передбачає</a:t>
            </a:r>
            <a:r>
              <a:rPr lang="ru-RU" sz="2200" b="1" dirty="0"/>
              <a:t> </a:t>
            </a:r>
            <a:r>
              <a:rPr lang="ru-RU" sz="2200" b="1" dirty="0" err="1"/>
              <a:t>надання</a:t>
            </a:r>
            <a:r>
              <a:rPr lang="ru-RU" sz="2200" b="1" dirty="0"/>
              <a:t> </a:t>
            </a:r>
            <a:r>
              <a:rPr lang="ru-RU" sz="2200" b="1" dirty="0" err="1"/>
              <a:t>концесієдавцем</a:t>
            </a:r>
            <a:r>
              <a:rPr lang="ru-RU" sz="2200" b="1" dirty="0"/>
              <a:t> </a:t>
            </a:r>
            <a:r>
              <a:rPr lang="ru-RU" sz="2200" b="1" dirty="0" err="1"/>
              <a:t>концесіонеру</a:t>
            </a:r>
            <a:r>
              <a:rPr lang="ru-RU" sz="2200" b="1" dirty="0"/>
              <a:t> права на </a:t>
            </a:r>
            <a:r>
              <a:rPr lang="ru-RU" sz="2200" b="1" dirty="0" err="1"/>
              <a:t>створення</a:t>
            </a:r>
            <a:r>
              <a:rPr lang="ru-RU" sz="2200" b="1" dirty="0"/>
              <a:t> та/</a:t>
            </a:r>
            <a:r>
              <a:rPr lang="ru-RU" sz="2200" b="1" dirty="0" err="1"/>
              <a:t>або</a:t>
            </a:r>
            <a:r>
              <a:rPr lang="ru-RU" sz="2200" b="1" dirty="0"/>
              <a:t> </a:t>
            </a:r>
            <a:r>
              <a:rPr lang="ru-RU" sz="2200" b="1" dirty="0" err="1"/>
              <a:t>будівництво</a:t>
            </a:r>
            <a:r>
              <a:rPr lang="ru-RU" sz="2200" b="1" dirty="0"/>
              <a:t> (</a:t>
            </a:r>
            <a:r>
              <a:rPr lang="ru-RU" sz="2200" b="1" dirty="0" err="1"/>
              <a:t>нове</a:t>
            </a:r>
            <a:r>
              <a:rPr lang="ru-RU" sz="2200" b="1" dirty="0"/>
              <a:t> </a:t>
            </a:r>
            <a:r>
              <a:rPr lang="ru-RU" sz="2200" b="1" dirty="0" err="1"/>
              <a:t>будівництво</a:t>
            </a:r>
            <a:r>
              <a:rPr lang="ru-RU" sz="2200" b="1" dirty="0"/>
              <a:t>, </a:t>
            </a:r>
            <a:r>
              <a:rPr lang="ru-RU" sz="2200" b="1" dirty="0" err="1"/>
              <a:t>реконструкцію</a:t>
            </a:r>
            <a:r>
              <a:rPr lang="ru-RU" sz="2200" b="1" dirty="0"/>
              <a:t>, </a:t>
            </a:r>
            <a:r>
              <a:rPr lang="ru-RU" sz="2200" b="1" dirty="0" err="1"/>
              <a:t>реставрацію</a:t>
            </a:r>
            <a:r>
              <a:rPr lang="ru-RU" sz="2200" b="1" dirty="0"/>
              <a:t>, </a:t>
            </a:r>
            <a:r>
              <a:rPr lang="ru-RU" sz="2200" b="1" dirty="0" err="1"/>
              <a:t>капітальний</a:t>
            </a:r>
            <a:r>
              <a:rPr lang="ru-RU" sz="2200" b="1" dirty="0"/>
              <a:t> ремонт та </a:t>
            </a:r>
            <a:r>
              <a:rPr lang="ru-RU" sz="2200" b="1" dirty="0" err="1"/>
              <a:t>технічне</a:t>
            </a:r>
            <a:r>
              <a:rPr lang="ru-RU" sz="2200" b="1" dirty="0"/>
              <a:t> </a:t>
            </a:r>
            <a:r>
              <a:rPr lang="ru-RU" sz="2200" b="1" dirty="0" err="1"/>
              <a:t>переоснащення</a:t>
            </a:r>
            <a:r>
              <a:rPr lang="ru-RU" sz="2200" b="1" dirty="0"/>
              <a:t>), та/</a:t>
            </a:r>
            <a:r>
              <a:rPr lang="ru-RU" sz="2200" b="1" dirty="0" err="1"/>
              <a:t>або</a:t>
            </a:r>
            <a:r>
              <a:rPr lang="ru-RU" sz="2200" b="1" dirty="0"/>
              <a:t> </a:t>
            </a:r>
            <a:r>
              <a:rPr lang="ru-RU" sz="2200" b="1" dirty="0" err="1"/>
              <a:t>управління</a:t>
            </a:r>
            <a:r>
              <a:rPr lang="ru-RU" sz="2200" b="1" dirty="0"/>
              <a:t> (</a:t>
            </a:r>
            <a:r>
              <a:rPr lang="ru-RU" sz="2200" b="1" dirty="0" err="1"/>
              <a:t>користування</a:t>
            </a:r>
            <a:r>
              <a:rPr lang="ru-RU" sz="2200" b="1" dirty="0"/>
              <a:t>, </a:t>
            </a:r>
            <a:r>
              <a:rPr lang="ru-RU" sz="2200" b="1" dirty="0" err="1"/>
              <a:t>експлуатацію</a:t>
            </a:r>
            <a:r>
              <a:rPr lang="ru-RU" sz="2200" b="1" dirty="0"/>
              <a:t>, </a:t>
            </a:r>
            <a:r>
              <a:rPr lang="ru-RU" sz="2200" b="1" dirty="0" err="1"/>
              <a:t>технічне</a:t>
            </a:r>
            <a:r>
              <a:rPr lang="ru-RU" sz="2200" b="1" dirty="0"/>
              <a:t> </a:t>
            </a:r>
            <a:r>
              <a:rPr lang="ru-RU" sz="2200" b="1" dirty="0" err="1"/>
              <a:t>обслуговування</a:t>
            </a:r>
            <a:r>
              <a:rPr lang="ru-RU" sz="2200" b="1" dirty="0"/>
              <a:t>) </a:t>
            </a:r>
            <a:r>
              <a:rPr lang="ru-RU" sz="2200" b="1" dirty="0" err="1"/>
              <a:t>об’єктом</a:t>
            </a:r>
            <a:r>
              <a:rPr lang="ru-RU" sz="2200" b="1" dirty="0"/>
              <a:t> </a:t>
            </a:r>
            <a:r>
              <a:rPr lang="ru-RU" sz="2200" b="1" dirty="0" err="1"/>
              <a:t>концесії</a:t>
            </a:r>
            <a:r>
              <a:rPr lang="ru-RU" sz="2200" b="1" dirty="0"/>
              <a:t>, та/</a:t>
            </a:r>
            <a:r>
              <a:rPr lang="ru-RU" sz="2200" b="1" dirty="0" err="1"/>
              <a:t>або</a:t>
            </a:r>
            <a:r>
              <a:rPr lang="ru-RU" sz="2200" b="1" dirty="0"/>
              <a:t> </a:t>
            </a:r>
            <a:r>
              <a:rPr lang="ru-RU" sz="2200" b="1" dirty="0" err="1"/>
              <a:t>надання</a:t>
            </a:r>
            <a:r>
              <a:rPr lang="ru-RU" sz="2200" b="1" dirty="0"/>
              <a:t> </a:t>
            </a:r>
            <a:r>
              <a:rPr lang="ru-RU" sz="2200" b="1" dirty="0" err="1"/>
              <a:t>суспільно</a:t>
            </a:r>
            <a:r>
              <a:rPr lang="ru-RU" sz="2200" b="1" dirty="0"/>
              <a:t> </a:t>
            </a:r>
            <a:r>
              <a:rPr lang="ru-RU" sz="2200" b="1" dirty="0" err="1"/>
              <a:t>значущих</a:t>
            </a:r>
            <a:r>
              <a:rPr lang="ru-RU" sz="2200" b="1" dirty="0"/>
              <a:t> </a:t>
            </a:r>
            <a:r>
              <a:rPr lang="ru-RU" sz="2200" b="1" dirty="0" err="1"/>
              <a:t>послуг</a:t>
            </a:r>
            <a:r>
              <a:rPr lang="ru-RU" sz="2200" b="1" dirty="0"/>
              <a:t> у порядку та на </a:t>
            </a:r>
            <a:r>
              <a:rPr lang="ru-RU" sz="2200" b="1" dirty="0" err="1"/>
              <a:t>умовах</a:t>
            </a:r>
            <a:r>
              <a:rPr lang="ru-RU" sz="2200" b="1" dirty="0"/>
              <a:t>, </a:t>
            </a:r>
            <a:r>
              <a:rPr lang="ru-RU" sz="2200" b="1" dirty="0" err="1"/>
              <a:t>визначених</a:t>
            </a:r>
            <a:r>
              <a:rPr lang="ru-RU" sz="2200" b="1" dirty="0"/>
              <a:t> </a:t>
            </a:r>
            <a:r>
              <a:rPr lang="ru-RU" sz="2200" b="1" dirty="0" err="1"/>
              <a:t>концесійним</a:t>
            </a:r>
            <a:r>
              <a:rPr lang="ru-RU" sz="2200" b="1" dirty="0"/>
              <a:t> договором, а </a:t>
            </a:r>
            <a:r>
              <a:rPr lang="ru-RU" sz="2200" b="1" dirty="0" err="1"/>
              <a:t>також</a:t>
            </a:r>
            <a:r>
              <a:rPr lang="ru-RU" sz="2200" b="1" dirty="0"/>
              <a:t> </a:t>
            </a:r>
            <a:r>
              <a:rPr lang="ru-RU" sz="2200" b="1" dirty="0" err="1"/>
              <a:t>передбачає</a:t>
            </a:r>
            <a:r>
              <a:rPr lang="ru-RU" sz="2200" b="1" dirty="0"/>
              <a:t> передачу </a:t>
            </a:r>
            <a:r>
              <a:rPr lang="ru-RU" sz="2200" b="1" dirty="0" err="1"/>
              <a:t>концесіонеру</a:t>
            </a:r>
            <a:r>
              <a:rPr lang="ru-RU" sz="2200" b="1" dirty="0"/>
              <a:t> </a:t>
            </a:r>
            <a:r>
              <a:rPr lang="ru-RU" sz="2200" b="1" dirty="0" err="1"/>
              <a:t>переважної</a:t>
            </a:r>
            <a:r>
              <a:rPr lang="ru-RU" sz="2200" b="1" dirty="0"/>
              <a:t> </a:t>
            </a:r>
            <a:r>
              <a:rPr lang="ru-RU" sz="2200" b="1" dirty="0" err="1"/>
              <a:t>частини</a:t>
            </a:r>
            <a:r>
              <a:rPr lang="ru-RU" sz="2200" b="1" dirty="0"/>
              <a:t> </a:t>
            </a:r>
            <a:r>
              <a:rPr lang="ru-RU" sz="2200" b="1" dirty="0" err="1"/>
              <a:t>операційного</a:t>
            </a:r>
            <a:r>
              <a:rPr lang="ru-RU" sz="2200" b="1" dirty="0"/>
              <a:t> </a:t>
            </a:r>
            <a:r>
              <a:rPr lang="ru-RU" sz="2200" b="1" dirty="0" err="1"/>
              <a:t>ризику</a:t>
            </a:r>
            <a:r>
              <a:rPr lang="ru-RU" sz="2200" b="1" dirty="0"/>
              <a:t>, </a:t>
            </a:r>
            <a:r>
              <a:rPr lang="ru-RU" sz="2200" b="1" dirty="0" err="1"/>
              <a:t>що</a:t>
            </a:r>
            <a:r>
              <a:rPr lang="ru-RU" sz="2200" b="1" dirty="0"/>
              <a:t> </a:t>
            </a:r>
            <a:r>
              <a:rPr lang="ru-RU" sz="2200" b="1" dirty="0" err="1"/>
              <a:t>охоплює</a:t>
            </a:r>
            <a:r>
              <a:rPr lang="ru-RU" sz="2200" b="1" dirty="0"/>
              <a:t> </a:t>
            </a:r>
            <a:r>
              <a:rPr lang="ru-RU" sz="2200" b="1" dirty="0" err="1"/>
              <a:t>ризик</a:t>
            </a:r>
            <a:r>
              <a:rPr lang="ru-RU" sz="2200" b="1" dirty="0"/>
              <a:t> </a:t>
            </a:r>
            <a:r>
              <a:rPr lang="ru-RU" sz="2200" b="1" dirty="0" err="1"/>
              <a:t>попиту</a:t>
            </a:r>
            <a:r>
              <a:rPr lang="ru-RU" sz="2200" b="1" dirty="0"/>
              <a:t> та/</a:t>
            </a:r>
            <a:r>
              <a:rPr lang="ru-RU" sz="2200" b="1" dirty="0" err="1"/>
              <a:t>або</a:t>
            </a:r>
            <a:r>
              <a:rPr lang="ru-RU" sz="2200" b="1" dirty="0"/>
              <a:t> </a:t>
            </a:r>
            <a:r>
              <a:rPr lang="ru-RU" sz="2200" b="1" dirty="0" err="1"/>
              <a:t>ризик</a:t>
            </a:r>
            <a:r>
              <a:rPr lang="ru-RU" sz="2200" b="1" dirty="0"/>
              <a:t> </a:t>
            </a:r>
            <a:r>
              <a:rPr lang="ru-RU" sz="2200" b="1" dirty="0" err="1" smtClean="0"/>
              <a:t>пропозиції</a:t>
            </a:r>
            <a:r>
              <a:rPr lang="ru-RU" sz="2200" b="1" dirty="0" smtClean="0"/>
              <a:t>.</a:t>
            </a:r>
            <a:endParaRPr lang="uk-UA" sz="2200" dirty="0"/>
          </a:p>
        </p:txBody>
      </p:sp>
    </p:spTree>
    <p:extLst>
      <p:ext uri="{BB962C8B-B14F-4D97-AF65-F5344CB8AC3E}">
        <p14:creationId xmlns:p14="http://schemas.microsoft.com/office/powerpoint/2010/main" val="61925149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44624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uk-UA" sz="3000" b="1" dirty="0" smtClean="0">
                <a:effectLst/>
              </a:rPr>
              <a:t>Концесія  у земельних відносинах </a:t>
            </a:r>
            <a:endParaRPr lang="uk-UA" sz="3000" b="1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196752"/>
            <a:ext cx="7642096" cy="4800600"/>
          </a:xfrm>
        </p:spPr>
        <p:txBody>
          <a:bodyPr>
            <a:noAutofit/>
          </a:bodyPr>
          <a:lstStyle/>
          <a:p>
            <a:pPr marL="82296" indent="0" algn="just">
              <a:lnSpc>
                <a:spcPts val="3400"/>
              </a:lnSpc>
              <a:spcAft>
                <a:spcPts val="600"/>
              </a:spcAft>
              <a:buNone/>
            </a:pPr>
            <a:r>
              <a:rPr lang="ru-RU" sz="2200" dirty="0" err="1"/>
              <a:t>Концесійний</a:t>
            </a:r>
            <a:r>
              <a:rPr lang="ru-RU" sz="2200" dirty="0"/>
              <a:t> </a:t>
            </a:r>
            <a:r>
              <a:rPr lang="ru-RU" sz="2200" dirty="0" err="1"/>
              <a:t>договір</a:t>
            </a:r>
            <a:r>
              <a:rPr lang="ru-RU" sz="2200" dirty="0"/>
              <a:t> </a:t>
            </a:r>
            <a:r>
              <a:rPr lang="ru-RU" sz="2200" dirty="0" err="1"/>
              <a:t>укладається</a:t>
            </a:r>
            <a:r>
              <a:rPr lang="ru-RU" sz="2200" dirty="0"/>
              <a:t> на </a:t>
            </a:r>
            <a:r>
              <a:rPr lang="ru-RU" sz="2200" dirty="0" err="1"/>
              <a:t>визначений</a:t>
            </a:r>
            <a:r>
              <a:rPr lang="ru-RU" sz="2200" dirty="0"/>
              <a:t> договором строк, </a:t>
            </a:r>
            <a:r>
              <a:rPr lang="ru-RU" sz="2200" dirty="0" err="1"/>
              <a:t>який</a:t>
            </a:r>
            <a:r>
              <a:rPr lang="ru-RU" sz="2200" dirty="0"/>
              <a:t> </a:t>
            </a:r>
            <a:r>
              <a:rPr lang="ru-RU" sz="2200" dirty="0" err="1"/>
              <a:t>має</a:t>
            </a:r>
            <a:r>
              <a:rPr lang="ru-RU" sz="2200" dirty="0"/>
              <a:t> </a:t>
            </a:r>
            <a:r>
              <a:rPr lang="ru-RU" sz="2200" dirty="0" err="1"/>
              <a:t>становити</a:t>
            </a:r>
            <a:r>
              <a:rPr lang="ru-RU" sz="2200" dirty="0"/>
              <a:t> не </a:t>
            </a:r>
            <a:r>
              <a:rPr lang="ru-RU" sz="2200" dirty="0" err="1"/>
              <a:t>менше</a:t>
            </a:r>
            <a:r>
              <a:rPr lang="ru-RU" sz="2200" dirty="0"/>
              <a:t> </a:t>
            </a:r>
            <a:r>
              <a:rPr lang="ru-RU" sz="2200" dirty="0" err="1"/>
              <a:t>п’яти</a:t>
            </a:r>
            <a:r>
              <a:rPr lang="ru-RU" sz="2200" dirty="0"/>
              <a:t> </a:t>
            </a:r>
            <a:r>
              <a:rPr lang="ru-RU" sz="2200" dirty="0" err="1"/>
              <a:t>років</a:t>
            </a:r>
            <a:r>
              <a:rPr lang="ru-RU" sz="2200" dirty="0"/>
              <a:t> та не </a:t>
            </a:r>
            <a:r>
              <a:rPr lang="ru-RU" sz="2200" dirty="0" err="1"/>
              <a:t>більше</a:t>
            </a:r>
            <a:r>
              <a:rPr lang="ru-RU" sz="2200" dirty="0"/>
              <a:t> 50 </a:t>
            </a:r>
            <a:r>
              <a:rPr lang="ru-RU" sz="2200" dirty="0" err="1"/>
              <a:t>років</a:t>
            </a:r>
            <a:r>
              <a:rPr lang="ru-RU" sz="2200" dirty="0"/>
              <a:t>, </a:t>
            </a:r>
            <a:r>
              <a:rPr lang="ru-RU" sz="2200" dirty="0" err="1"/>
              <a:t>крім</a:t>
            </a:r>
            <a:r>
              <a:rPr lang="ru-RU" sz="2200" dirty="0"/>
              <a:t> строку </a:t>
            </a:r>
            <a:r>
              <a:rPr lang="ru-RU" sz="2200" dirty="0" err="1"/>
              <a:t>концесійного</a:t>
            </a:r>
            <a:r>
              <a:rPr lang="ru-RU" sz="2200" dirty="0"/>
              <a:t> договору </a:t>
            </a:r>
            <a:r>
              <a:rPr lang="ru-RU" sz="2200" dirty="0" err="1"/>
              <a:t>щодо</a:t>
            </a:r>
            <a:r>
              <a:rPr lang="ru-RU" sz="2200" dirty="0"/>
              <a:t> </a:t>
            </a:r>
            <a:r>
              <a:rPr lang="ru-RU" sz="2200" dirty="0" err="1"/>
              <a:t>будівництва</a:t>
            </a:r>
            <a:r>
              <a:rPr lang="ru-RU" sz="2200" dirty="0"/>
              <a:t> та </a:t>
            </a:r>
            <a:r>
              <a:rPr lang="ru-RU" sz="2200" dirty="0" err="1"/>
              <a:t>подальшої</a:t>
            </a:r>
            <a:r>
              <a:rPr lang="ru-RU" sz="2200" dirty="0"/>
              <a:t> </a:t>
            </a:r>
            <a:r>
              <a:rPr lang="ru-RU" sz="2200" dirty="0" err="1"/>
              <a:t>експлуатації</a:t>
            </a:r>
            <a:r>
              <a:rPr lang="ru-RU" sz="2200" dirty="0"/>
              <a:t> </a:t>
            </a:r>
            <a:r>
              <a:rPr lang="ru-RU" sz="2200" dirty="0" err="1"/>
              <a:t>автомобільних</a:t>
            </a:r>
            <a:r>
              <a:rPr lang="ru-RU" sz="2200" dirty="0"/>
              <a:t> </a:t>
            </a:r>
            <a:r>
              <a:rPr lang="ru-RU" sz="2200" dirty="0" err="1"/>
              <a:t>доріг</a:t>
            </a:r>
            <a:r>
              <a:rPr lang="ru-RU" sz="2200" dirty="0"/>
              <a:t>, </a:t>
            </a:r>
            <a:r>
              <a:rPr lang="ru-RU" sz="2200" dirty="0" err="1"/>
              <a:t>який</a:t>
            </a:r>
            <a:r>
              <a:rPr lang="ru-RU" sz="2200" dirty="0"/>
              <a:t> </a:t>
            </a:r>
            <a:r>
              <a:rPr lang="ru-RU" sz="2200" dirty="0" err="1"/>
              <a:t>має</a:t>
            </a:r>
            <a:r>
              <a:rPr lang="ru-RU" sz="2200" dirty="0"/>
              <a:t> </a:t>
            </a:r>
            <a:r>
              <a:rPr lang="ru-RU" sz="2200" dirty="0" err="1"/>
              <a:t>становити</a:t>
            </a:r>
            <a:r>
              <a:rPr lang="ru-RU" sz="2200" dirty="0"/>
              <a:t> не </a:t>
            </a:r>
            <a:r>
              <a:rPr lang="ru-RU" sz="2200" dirty="0" err="1"/>
              <a:t>менше</a:t>
            </a:r>
            <a:r>
              <a:rPr lang="ru-RU" sz="2200" dirty="0"/>
              <a:t> 10 </a:t>
            </a:r>
            <a:r>
              <a:rPr lang="ru-RU" sz="2200" dirty="0" err="1"/>
              <a:t>років</a:t>
            </a:r>
            <a:r>
              <a:rPr lang="ru-RU" sz="2200" dirty="0" smtClean="0"/>
              <a:t>.</a:t>
            </a:r>
          </a:p>
          <a:p>
            <a:pPr marL="82296" indent="0" algn="just">
              <a:lnSpc>
                <a:spcPts val="3400"/>
              </a:lnSpc>
              <a:spcAft>
                <a:spcPts val="600"/>
              </a:spcAft>
              <a:buNone/>
            </a:pPr>
            <a:r>
              <a:rPr lang="ru-RU" sz="2200" dirty="0" err="1"/>
              <a:t>Стаття</a:t>
            </a:r>
            <a:r>
              <a:rPr lang="ru-RU" sz="2200" dirty="0"/>
              <a:t> 32. </a:t>
            </a:r>
            <a:r>
              <a:rPr lang="ru-RU" sz="2200" dirty="0" err="1"/>
              <a:t>Надання</a:t>
            </a:r>
            <a:r>
              <a:rPr lang="ru-RU" sz="2200" dirty="0"/>
              <a:t> </a:t>
            </a:r>
            <a:r>
              <a:rPr lang="ru-RU" sz="2200" dirty="0" err="1"/>
              <a:t>земельних</a:t>
            </a:r>
            <a:r>
              <a:rPr lang="ru-RU" sz="2200" dirty="0"/>
              <a:t> </a:t>
            </a:r>
            <a:r>
              <a:rPr lang="ru-RU" sz="2200" dirty="0" err="1"/>
              <a:t>ділянок</a:t>
            </a:r>
            <a:r>
              <a:rPr lang="ru-RU" sz="2200" dirty="0"/>
              <a:t> </a:t>
            </a:r>
            <a:r>
              <a:rPr lang="ru-RU" sz="2200" dirty="0" err="1"/>
              <a:t>державної</a:t>
            </a:r>
            <a:r>
              <a:rPr lang="ru-RU" sz="2200" dirty="0"/>
              <a:t> та </a:t>
            </a:r>
            <a:r>
              <a:rPr lang="ru-RU" sz="2200" dirty="0" err="1"/>
              <a:t>комунальної</a:t>
            </a:r>
            <a:r>
              <a:rPr lang="ru-RU" sz="2200" dirty="0"/>
              <a:t> </a:t>
            </a:r>
            <a:r>
              <a:rPr lang="ru-RU" sz="2200" dirty="0" err="1"/>
              <a:t>власності</a:t>
            </a:r>
            <a:r>
              <a:rPr lang="ru-RU" sz="2200" dirty="0"/>
              <a:t>, </a:t>
            </a:r>
            <a:r>
              <a:rPr lang="ru-RU" sz="2200" dirty="0" err="1"/>
              <a:t>необхідних</a:t>
            </a:r>
            <a:r>
              <a:rPr lang="ru-RU" sz="2200" dirty="0"/>
              <a:t> для </a:t>
            </a:r>
            <a:r>
              <a:rPr lang="ru-RU" sz="2200" dirty="0" err="1"/>
              <a:t>реалізації</a:t>
            </a:r>
            <a:r>
              <a:rPr lang="ru-RU" sz="2200" dirty="0"/>
              <a:t> </a:t>
            </a:r>
            <a:r>
              <a:rPr lang="ru-RU" sz="2200" dirty="0" err="1"/>
              <a:t>проектів</a:t>
            </a:r>
            <a:r>
              <a:rPr lang="ru-RU" sz="2200" dirty="0"/>
              <a:t>, </a:t>
            </a:r>
            <a:r>
              <a:rPr lang="ru-RU" sz="2200" dirty="0" err="1"/>
              <a:t>що</a:t>
            </a:r>
            <a:r>
              <a:rPr lang="ru-RU" sz="2200" dirty="0"/>
              <a:t> </a:t>
            </a:r>
            <a:r>
              <a:rPr lang="ru-RU" sz="2200" dirty="0" err="1"/>
              <a:t>здійснюються</a:t>
            </a:r>
            <a:r>
              <a:rPr lang="ru-RU" sz="2200" dirty="0"/>
              <a:t> на </a:t>
            </a:r>
            <a:r>
              <a:rPr lang="ru-RU" sz="2200" dirty="0" err="1"/>
              <a:t>умовах</a:t>
            </a:r>
            <a:r>
              <a:rPr lang="ru-RU" sz="2200" dirty="0"/>
              <a:t> </a:t>
            </a:r>
            <a:r>
              <a:rPr lang="ru-RU" sz="2200" dirty="0" err="1" smtClean="0"/>
              <a:t>концесії</a:t>
            </a:r>
            <a:r>
              <a:rPr lang="ru-RU" sz="2200" dirty="0" smtClean="0"/>
              <a:t>.</a:t>
            </a:r>
          </a:p>
          <a:p>
            <a:pPr marL="82296" indent="0" algn="just">
              <a:lnSpc>
                <a:spcPts val="3400"/>
              </a:lnSpc>
              <a:spcAft>
                <a:spcPts val="600"/>
              </a:spcAft>
              <a:buNone/>
            </a:pPr>
            <a:r>
              <a:rPr lang="uk-UA" sz="2200" dirty="0"/>
              <a:t>Стаття 41. Особливості реалізації проекту, що здійснюється на умовах концесії, щодо будівництва та подальшої експлуатації автомобільної дороги</a:t>
            </a:r>
          </a:p>
        </p:txBody>
      </p:sp>
    </p:spTree>
    <p:extLst>
      <p:ext uri="{BB962C8B-B14F-4D97-AF65-F5344CB8AC3E}">
        <p14:creationId xmlns:p14="http://schemas.microsoft.com/office/powerpoint/2010/main" val="3758182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-90264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uk-UA" sz="2800" b="1" dirty="0">
                <a:solidFill>
                  <a:srgbClr val="4F271C">
                    <a:satMod val="130000"/>
                  </a:srgbClr>
                </a:solidFill>
              </a:rPr>
              <a:t>Правові форми використання земель 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908720"/>
            <a:ext cx="7818072" cy="5760640"/>
          </a:xfrm>
        </p:spPr>
        <p:txBody>
          <a:bodyPr>
            <a:normAutofit fontScale="85000" lnSpcReduction="20000"/>
          </a:bodyPr>
          <a:lstStyle/>
          <a:p>
            <a:pPr marL="596646" lvl="0" indent="-514350">
              <a:buClr>
                <a:srgbClr val="FF0000"/>
              </a:buClr>
              <a:buFont typeface="+mj-lt"/>
              <a:buAutoNum type="arabicPeriod" startAt="4"/>
            </a:pPr>
            <a:r>
              <a:rPr lang="uk-UA" b="1" dirty="0" smtClean="0"/>
              <a:t>На </a:t>
            </a:r>
            <a:r>
              <a:rPr lang="uk-UA" b="1" dirty="0"/>
              <a:t>підставі права загального землекористування </a:t>
            </a:r>
            <a:r>
              <a:rPr lang="uk-UA" dirty="0"/>
              <a:t>(ст. 38 Закону України «Про охорону навколишнього природного середовища», ст.ст. 83, 84 ЗК).</a:t>
            </a:r>
            <a:endParaRPr lang="ru-RU" b="1" dirty="0"/>
          </a:p>
          <a:p>
            <a:pPr marL="596646" lvl="0" indent="-514350">
              <a:buClr>
                <a:srgbClr val="FF0000"/>
              </a:buClr>
              <a:buFont typeface="+mj-lt"/>
              <a:buAutoNum type="arabicPeriod" startAt="4"/>
            </a:pPr>
            <a:r>
              <a:rPr lang="uk-UA" b="1" dirty="0" smtClean="0"/>
              <a:t>На </a:t>
            </a:r>
            <a:r>
              <a:rPr lang="uk-UA" b="1" dirty="0"/>
              <a:t>підставі права користування ділянкою наймача будівель чи споруд </a:t>
            </a:r>
            <a:r>
              <a:rPr lang="uk-UA" dirty="0"/>
              <a:t>(ст. 796 ЦК України).</a:t>
            </a:r>
            <a:endParaRPr lang="ru-RU" b="1" dirty="0"/>
          </a:p>
          <a:p>
            <a:pPr marL="596646" lvl="0" indent="-514350">
              <a:buClr>
                <a:srgbClr val="FF0000"/>
              </a:buClr>
              <a:buFont typeface="+mj-lt"/>
              <a:buAutoNum type="arabicPeriod" startAt="4"/>
            </a:pPr>
            <a:r>
              <a:rPr lang="uk-UA" b="1" dirty="0" smtClean="0"/>
              <a:t>На </a:t>
            </a:r>
            <a:r>
              <a:rPr lang="uk-UA" b="1" dirty="0"/>
              <a:t>підставі права користування ділянками лісогосподарського призначення для тимчасових лісокористувачів </a:t>
            </a:r>
            <a:r>
              <a:rPr lang="uk-UA" dirty="0"/>
              <a:t>(ст. 18 ЛК України).</a:t>
            </a:r>
            <a:endParaRPr lang="ru-RU" b="1" dirty="0"/>
          </a:p>
          <a:p>
            <a:pPr marL="596646" lvl="0" indent="-514350">
              <a:buClr>
                <a:srgbClr val="FF0000"/>
              </a:buClr>
              <a:buFont typeface="+mj-lt"/>
              <a:buAutoNum type="arabicPeriod" startAt="4"/>
            </a:pPr>
            <a:r>
              <a:rPr lang="uk-UA" b="1" dirty="0" smtClean="0"/>
              <a:t>На </a:t>
            </a:r>
            <a:r>
              <a:rPr lang="uk-UA" b="1" dirty="0"/>
              <a:t>підставі права користування ділянками </a:t>
            </a:r>
            <a:r>
              <a:rPr lang="uk-UA" b="1" dirty="0" smtClean="0"/>
              <a:t>мисливських </a:t>
            </a:r>
            <a:r>
              <a:rPr lang="uk-UA" b="1" dirty="0"/>
              <a:t>угідь </a:t>
            </a:r>
            <a:r>
              <a:rPr lang="uk-UA" dirty="0" smtClean="0"/>
              <a:t>(ст.ст. 21-31 Закону </a:t>
            </a:r>
            <a:r>
              <a:rPr lang="uk-UA" dirty="0"/>
              <a:t>України «Про мисливське господарство та полювання» від 22.02.2000 р.).     </a:t>
            </a:r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017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-99392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uk-UA" sz="2600" b="1" dirty="0" smtClean="0"/>
              <a:t>Юридичне поняття права землекористування </a:t>
            </a:r>
            <a:endParaRPr lang="ru-RU" sz="2600" b="1" dirty="0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3137529"/>
              </p:ext>
            </p:extLst>
          </p:nvPr>
        </p:nvGraphicFramePr>
        <p:xfrm>
          <a:off x="1475656" y="1052736"/>
          <a:ext cx="7498080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-27384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uk-UA" sz="3200" b="1" dirty="0" smtClean="0"/>
              <a:t>Принципи права землекористування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124744"/>
            <a:ext cx="7818072" cy="4800600"/>
          </a:xfrm>
        </p:spPr>
        <p:txBody>
          <a:bodyPr>
            <a:noAutofit/>
          </a:bodyPr>
          <a:lstStyle/>
          <a:p>
            <a:pPr marL="539496" lvl="0" indent="-457200">
              <a:buClr>
                <a:srgbClr val="FF0000"/>
              </a:buClr>
              <a:buFont typeface="+mj-lt"/>
              <a:buAutoNum type="arabicPeriod"/>
            </a:pPr>
            <a:r>
              <a:rPr lang="uk-UA" sz="2600" dirty="0" smtClean="0"/>
              <a:t>похідності від права власності на землю;</a:t>
            </a:r>
            <a:endParaRPr lang="ru-RU" sz="2600" b="1" dirty="0" smtClean="0"/>
          </a:p>
          <a:p>
            <a:pPr marL="539496" lvl="0" indent="-457200">
              <a:buClr>
                <a:srgbClr val="FF0000"/>
              </a:buClr>
              <a:buFont typeface="+mj-lt"/>
              <a:buAutoNum type="arabicPeriod"/>
            </a:pPr>
            <a:r>
              <a:rPr lang="uk-UA" sz="2600" dirty="0" smtClean="0"/>
              <a:t>використання землі за основним цільовим призначенням (що допускає використання землі і в супутніх цілях);</a:t>
            </a:r>
            <a:endParaRPr lang="ru-RU" sz="2600" b="1" dirty="0" smtClean="0"/>
          </a:p>
          <a:p>
            <a:pPr marL="539496" lvl="0" indent="-457200">
              <a:buClr>
                <a:srgbClr val="FF0000"/>
              </a:buClr>
              <a:buFont typeface="+mj-lt"/>
              <a:buAutoNum type="arabicPeriod"/>
            </a:pPr>
            <a:r>
              <a:rPr lang="uk-UA" sz="2600" dirty="0" smtClean="0"/>
              <a:t>раціонального використання землі та ефективної охорони земель;</a:t>
            </a:r>
            <a:endParaRPr lang="ru-RU" sz="2600" b="1" dirty="0" smtClean="0"/>
          </a:p>
          <a:p>
            <a:pPr marL="539496" lvl="0" indent="-457200">
              <a:buClr>
                <a:srgbClr val="FF0000"/>
              </a:buClr>
              <a:buFont typeface="+mj-lt"/>
              <a:buAutoNum type="arabicPeriod"/>
            </a:pPr>
            <a:r>
              <a:rPr lang="uk-UA" sz="2600" dirty="0" smtClean="0"/>
              <a:t>поєднання особливостей використання землі як засобу виробництва, просторово-територіального базису та природного ресурсу;</a:t>
            </a:r>
            <a:endParaRPr lang="ru-RU" sz="2600" b="1" dirty="0" smtClean="0"/>
          </a:p>
          <a:p>
            <a:pPr marL="539496" lvl="0" indent="-457200">
              <a:buClr>
                <a:srgbClr val="FF0000"/>
              </a:buClr>
              <a:buFont typeface="+mj-lt"/>
              <a:buAutoNum type="arabicPeriod"/>
            </a:pPr>
            <a:r>
              <a:rPr lang="uk-UA" sz="2600" dirty="0" smtClean="0"/>
              <a:t>пріоритетності вимог екологічної безпеки при здійсненні права землекористування;</a:t>
            </a:r>
            <a:endParaRPr lang="ru-RU" sz="2600" b="1" dirty="0" smtClean="0"/>
          </a:p>
          <a:p>
            <a:pPr marL="539496" indent="-457200">
              <a:buClr>
                <a:srgbClr val="FF0000"/>
              </a:buClr>
              <a:buFont typeface="+mj-lt"/>
              <a:buAutoNum type="arabicPeriod"/>
            </a:pPr>
            <a:r>
              <a:rPr lang="uk-UA" sz="2600" dirty="0" smtClean="0"/>
              <a:t>гарантованості права землекористування.</a:t>
            </a:r>
            <a:endParaRPr lang="ru-RU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-27384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uk-UA" sz="3200" b="1" dirty="0" smtClean="0"/>
              <a:t>Ознаки права землекористування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124744"/>
            <a:ext cx="8034096" cy="4800600"/>
          </a:xfrm>
        </p:spPr>
        <p:txBody>
          <a:bodyPr>
            <a:noAutofit/>
          </a:bodyPr>
          <a:lstStyle/>
          <a:p>
            <a:pPr marL="596646" lvl="0" indent="-514350">
              <a:buClr>
                <a:srgbClr val="FF0000"/>
              </a:buClr>
              <a:buFont typeface="+mj-lt"/>
              <a:buAutoNum type="arabicPeriod"/>
            </a:pPr>
            <a:r>
              <a:rPr lang="uk-UA" sz="2800" dirty="0"/>
              <a:t>більш екологізований (порівняно із правом власності) характер;</a:t>
            </a:r>
            <a:endParaRPr lang="ru-RU" sz="2800" dirty="0"/>
          </a:p>
          <a:p>
            <a:pPr marL="596646" lvl="0" indent="-514350">
              <a:buClr>
                <a:srgbClr val="FF0000"/>
              </a:buClr>
              <a:buFont typeface="+mj-lt"/>
              <a:buAutoNum type="arabicPeriod"/>
            </a:pPr>
            <a:r>
              <a:rPr lang="uk-UA" sz="2800" dirty="0"/>
              <a:t>звуження </a:t>
            </a:r>
            <a:r>
              <a:rPr lang="uk-UA" sz="2800" dirty="0" smtClean="0"/>
              <a:t>сфери застосування права </a:t>
            </a:r>
            <a:r>
              <a:rPr lang="uk-UA" sz="2800" dirty="0"/>
              <a:t>постійного землекористування;</a:t>
            </a:r>
            <a:endParaRPr lang="ru-RU" sz="2800" dirty="0"/>
          </a:p>
          <a:p>
            <a:pPr marL="596646" lvl="0" indent="-514350">
              <a:buClr>
                <a:srgbClr val="FF0000"/>
              </a:buClr>
              <a:buFont typeface="+mj-lt"/>
              <a:buAutoNum type="arabicPeriod"/>
            </a:pPr>
            <a:r>
              <a:rPr lang="uk-UA" sz="2800" dirty="0"/>
              <a:t>застосування виключно орендно-договірної форми у сфері строкового землекористування; </a:t>
            </a:r>
            <a:endParaRPr lang="ru-RU" sz="2800" dirty="0"/>
          </a:p>
          <a:p>
            <a:pPr marL="596646" lvl="0" indent="-514350">
              <a:buClr>
                <a:srgbClr val="FF0000"/>
              </a:buClr>
              <a:buFont typeface="+mj-lt"/>
              <a:buAutoNum type="arabicPeriod"/>
            </a:pPr>
            <a:r>
              <a:rPr lang="uk-UA" sz="2800" dirty="0"/>
              <a:t>розширення повноважень землекористувачів;</a:t>
            </a:r>
            <a:endParaRPr lang="ru-RU" sz="2800" dirty="0"/>
          </a:p>
          <a:p>
            <a:pPr marL="596646" lvl="0" indent="-514350">
              <a:buClr>
                <a:srgbClr val="FF0000"/>
              </a:buClr>
              <a:buFont typeface="+mj-lt"/>
              <a:buAutoNum type="arabicPeriod"/>
            </a:pPr>
            <a:r>
              <a:rPr lang="uk-UA" sz="2800" dirty="0"/>
              <a:t>платність користування землею;</a:t>
            </a:r>
            <a:endParaRPr lang="ru-RU" sz="2800" dirty="0"/>
          </a:p>
          <a:p>
            <a:pPr marL="596646" indent="-514350">
              <a:buClr>
                <a:srgbClr val="FF0000"/>
              </a:buClr>
              <a:buFont typeface="+mj-lt"/>
              <a:buAutoNum type="arabicPeriod"/>
            </a:pPr>
            <a:r>
              <a:rPr lang="uk-UA" sz="2800" dirty="0"/>
              <a:t>застосування до права землекористування гарантій, тотожних гарантіям права власності на </a:t>
            </a:r>
            <a:r>
              <a:rPr lang="uk-UA" sz="2800" dirty="0" smtClean="0"/>
              <a:t>землю.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1327344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/>
              <a:t>Ст. 92 ЗК України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052736"/>
            <a:ext cx="7498080" cy="4800600"/>
          </a:xfrm>
        </p:spPr>
        <p:txBody>
          <a:bodyPr/>
          <a:lstStyle/>
          <a:p>
            <a:pPr marL="82296" indent="0">
              <a:buNone/>
            </a:pPr>
            <a:endParaRPr lang="uk-UA" sz="3600" b="1" dirty="0" smtClean="0"/>
          </a:p>
          <a:p>
            <a:pPr marL="82296" indent="0">
              <a:buNone/>
            </a:pPr>
            <a:r>
              <a:rPr lang="uk-UA" sz="3600" b="1" dirty="0" smtClean="0"/>
              <a:t>Право постійного користування земельною ділянкою </a:t>
            </a:r>
            <a:r>
              <a:rPr lang="uk-UA" sz="3600" dirty="0" smtClean="0"/>
              <a:t>- це право володіння і користування земельною ділянкою, яка перебуває у державній або комунальній власності, без встановлення строку.</a:t>
            </a:r>
            <a:endParaRPr lang="uk-UA" sz="3600" dirty="0"/>
          </a:p>
        </p:txBody>
      </p:sp>
    </p:spTree>
    <p:extLst>
      <p:ext uri="{BB962C8B-B14F-4D97-AF65-F5344CB8AC3E}">
        <p14:creationId xmlns:p14="http://schemas.microsoft.com/office/powerpoint/2010/main" val="4020955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3200" b="1" dirty="0" smtClean="0"/>
              <a:t>Юридичні ознаки права постійного землекористування </a:t>
            </a:r>
            <a:endParaRPr lang="ru-RU" sz="32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435608" y="1652736"/>
            <a:ext cx="7498080" cy="48006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596646" indent="-514350">
              <a:buFont typeface="+mj-lt"/>
              <a:buAutoNum type="arabicPeriod"/>
            </a:pPr>
            <a:r>
              <a:rPr lang="uk-UA" b="1" dirty="0" smtClean="0"/>
              <a:t>Речовий характер</a:t>
            </a:r>
          </a:p>
          <a:p>
            <a:pPr marL="596646" indent="-514350">
              <a:buFont typeface="+mj-lt"/>
              <a:buAutoNum type="arabicPeriod"/>
            </a:pPr>
            <a:r>
              <a:rPr lang="uk-UA" b="1" dirty="0" smtClean="0"/>
              <a:t>Первинний характер</a:t>
            </a:r>
          </a:p>
          <a:p>
            <a:pPr marL="596646" indent="-514350">
              <a:buFont typeface="+mj-lt"/>
              <a:buAutoNum type="arabicPeriod"/>
            </a:pPr>
            <a:r>
              <a:rPr lang="uk-UA" b="1" dirty="0" smtClean="0"/>
              <a:t>Безстроковість</a:t>
            </a:r>
          </a:p>
          <a:p>
            <a:pPr marL="596646" indent="-514350">
              <a:buFont typeface="+mj-lt"/>
              <a:buAutoNum type="arabicPeriod"/>
            </a:pPr>
            <a:r>
              <a:rPr lang="uk-UA" b="1" dirty="0" smtClean="0"/>
              <a:t>Платність</a:t>
            </a:r>
          </a:p>
          <a:p>
            <a:pPr marL="596646" indent="-514350">
              <a:buFont typeface="+mj-lt"/>
              <a:buAutoNum type="arabicPeriod"/>
            </a:pPr>
            <a:r>
              <a:rPr lang="uk-UA" b="1" dirty="0" smtClean="0"/>
              <a:t>Звужений об'єктний склад</a:t>
            </a:r>
          </a:p>
          <a:p>
            <a:pPr marL="596646" indent="-514350">
              <a:buFont typeface="+mj-lt"/>
              <a:buAutoNum type="arabicPeriod"/>
            </a:pPr>
            <a:r>
              <a:rPr lang="uk-UA" b="1" dirty="0" smtClean="0"/>
              <a:t>Звужений суб'єктний склад</a:t>
            </a:r>
          </a:p>
          <a:p>
            <a:pPr marL="596646" indent="-514350">
              <a:buFont typeface="+mj-lt"/>
              <a:buAutoNum type="arabicPeriod"/>
            </a:pPr>
            <a:r>
              <a:rPr lang="uk-UA" b="1" dirty="0" smtClean="0"/>
              <a:t>Обмеженість підстав виникнення</a:t>
            </a:r>
          </a:p>
          <a:p>
            <a:pPr marL="596646" indent="-514350">
              <a:buFont typeface="+mj-lt"/>
              <a:buAutoNum type="arabicPeriod"/>
            </a:pPr>
            <a:endParaRPr lang="uk-UA" dirty="0" smtClean="0"/>
          </a:p>
          <a:p>
            <a:pPr marL="596646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4062</TotalTime>
  <Words>1718</Words>
  <Application>Microsoft Office PowerPoint</Application>
  <PresentationFormat>Экран (4:3)</PresentationFormat>
  <Paragraphs>192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Солнцестояние</vt:lpstr>
      <vt:lpstr>Право землекористування</vt:lpstr>
      <vt:lpstr>Основні питання теми</vt:lpstr>
      <vt:lpstr>Правові форми використання земель </vt:lpstr>
      <vt:lpstr>Правові форми використання земель </vt:lpstr>
      <vt:lpstr>Юридичне поняття права землекористування </vt:lpstr>
      <vt:lpstr>Принципи права землекористування</vt:lpstr>
      <vt:lpstr>Ознаки права землекористування</vt:lpstr>
      <vt:lpstr>Ст. 92 ЗК України </vt:lpstr>
      <vt:lpstr>Юридичні ознаки права постійного землекористування </vt:lpstr>
      <vt:lpstr>  Суб'єкти права постійного користування земельними ділянками (ч. 2 ст. 92 ЗК) </vt:lpstr>
      <vt:lpstr>  Об'єкти права постійного землекористування </vt:lpstr>
      <vt:lpstr>Підстави виникнення права постійного землекористування </vt:lpstr>
      <vt:lpstr>Загальна схема надання землі у користування </vt:lpstr>
      <vt:lpstr>Презентация PowerPoint</vt:lpstr>
      <vt:lpstr>Організаційна система державної реєстрації прав на земельну ділянку</vt:lpstr>
      <vt:lpstr>Презентация PowerPoint</vt:lpstr>
      <vt:lpstr>Презентация PowerPoint</vt:lpstr>
      <vt:lpstr>Презентация PowerPoint</vt:lpstr>
      <vt:lpstr>Класифікація обов’язків землекористувачів</vt:lpstr>
      <vt:lpstr> Припинення права постійного користування землею (ст. ст.  141 – 144, 149-151 ЗК) </vt:lpstr>
      <vt:lpstr>Презентация PowerPoint</vt:lpstr>
      <vt:lpstr>Юридичні ознаки права оренди землі</vt:lpstr>
      <vt:lpstr>Строки в земельно-орендних відносинах</vt:lpstr>
      <vt:lpstr>Строки в земельно-орендних відносинах</vt:lpstr>
      <vt:lpstr>Презентация PowerPoint</vt:lpstr>
      <vt:lpstr>Короткострокове користування ділянками для проведення розвідувальних робіт</vt:lpstr>
      <vt:lpstr>Короткострокове користування ділянками для проведення розвідувальних робіт</vt:lpstr>
      <vt:lpstr>Презентация PowerPoint</vt:lpstr>
      <vt:lpstr>Презентация PowerPoint</vt:lpstr>
      <vt:lpstr>Концесія  у земельних відносинах </vt:lpstr>
      <vt:lpstr>Концесія  у земельних відносинах </vt:lpstr>
      <vt:lpstr>Концесія  у земельних відносинах </vt:lpstr>
    </vt:vector>
  </TitlesOfParts>
  <Company>Deftones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Поняття, предмет та система земельного права України</dc:title>
  <dc:creator>Customer</dc:creator>
  <cp:lastModifiedBy>RePack by Diakov</cp:lastModifiedBy>
  <cp:revision>279</cp:revision>
  <cp:lastPrinted>2017-03-09T09:08:30Z</cp:lastPrinted>
  <dcterms:created xsi:type="dcterms:W3CDTF">2010-09-03T10:03:27Z</dcterms:created>
  <dcterms:modified xsi:type="dcterms:W3CDTF">2022-02-13T14:56:46Z</dcterms:modified>
</cp:coreProperties>
</file>