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FAB7D-AE1B-4C94-AB58-4E2674F0EAD5}" type="datetimeFigureOut">
              <a:rPr lang="ru-RU" smtClean="0"/>
              <a:pPr/>
              <a:t>27.12.2020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D980DA-E9D7-491F-9005-BA85910F7D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FAB7D-AE1B-4C94-AB58-4E2674F0EAD5}" type="datetimeFigureOut">
              <a:rPr lang="ru-RU" smtClean="0"/>
              <a:pPr/>
              <a:t>27.12.2020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D980DA-E9D7-491F-9005-BA85910F7D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FAB7D-AE1B-4C94-AB58-4E2674F0EAD5}" type="datetimeFigureOut">
              <a:rPr lang="ru-RU" smtClean="0"/>
              <a:pPr/>
              <a:t>27.12.2020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D980DA-E9D7-491F-9005-BA85910F7D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FAB7D-AE1B-4C94-AB58-4E2674F0EAD5}" type="datetimeFigureOut">
              <a:rPr lang="ru-RU" smtClean="0"/>
              <a:pPr/>
              <a:t>27.12.2020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D980DA-E9D7-491F-9005-BA85910F7D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FAB7D-AE1B-4C94-AB58-4E2674F0EAD5}" type="datetimeFigureOut">
              <a:rPr lang="ru-RU" smtClean="0"/>
              <a:pPr/>
              <a:t>27.12.2020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D980DA-E9D7-491F-9005-BA85910F7D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FAB7D-AE1B-4C94-AB58-4E2674F0EAD5}" type="datetimeFigureOut">
              <a:rPr lang="ru-RU" smtClean="0"/>
              <a:pPr/>
              <a:t>27.12.2020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D980DA-E9D7-491F-9005-BA85910F7D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FAB7D-AE1B-4C94-AB58-4E2674F0EAD5}" type="datetimeFigureOut">
              <a:rPr lang="ru-RU" smtClean="0"/>
              <a:pPr/>
              <a:t>27.12.2020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D980DA-E9D7-491F-9005-BA85910F7D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FAB7D-AE1B-4C94-AB58-4E2674F0EAD5}" type="datetimeFigureOut">
              <a:rPr lang="ru-RU" smtClean="0"/>
              <a:pPr/>
              <a:t>27.12.2020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D980DA-E9D7-491F-9005-BA85910F7D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FAB7D-AE1B-4C94-AB58-4E2674F0EAD5}" type="datetimeFigureOut">
              <a:rPr lang="ru-RU" smtClean="0"/>
              <a:pPr/>
              <a:t>27.12.2020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D980DA-E9D7-491F-9005-BA85910F7D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FAB7D-AE1B-4C94-AB58-4E2674F0EAD5}" type="datetimeFigureOut">
              <a:rPr lang="ru-RU" smtClean="0"/>
              <a:pPr/>
              <a:t>27.12.2020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D980DA-E9D7-491F-9005-BA85910F7D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FAB7D-AE1B-4C94-AB58-4E2674F0EAD5}" type="datetimeFigureOut">
              <a:rPr lang="ru-RU" smtClean="0"/>
              <a:pPr/>
              <a:t>27.12.2020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D980DA-E9D7-491F-9005-BA85910F7D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02FAB7D-AE1B-4C94-AB58-4E2674F0EAD5}" type="datetimeFigureOut">
              <a:rPr lang="ru-RU" smtClean="0"/>
              <a:pPr/>
              <a:t>27.12.2020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AD980DA-E9D7-491F-9005-BA85910F7D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285860"/>
            <a:ext cx="7429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Інформаційні технології в економіці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285728"/>
            <a:ext cx="550069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Клопов</a:t>
            </a:r>
            <a:r>
              <a:rPr lang="uk-UA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Іван Олександрович</a:t>
            </a:r>
          </a:p>
          <a:p>
            <a:r>
              <a:rPr lang="uk-UA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кандидат економічних наук, доцент</a:t>
            </a:r>
            <a:endParaRPr lang="uk-U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357166"/>
            <a:ext cx="19907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1142976" y="1357298"/>
            <a:ext cx="52864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Сфери наукових інтересів: економіко-математичне моделювання економічної безпеки </a:t>
            </a:r>
            <a:endParaRPr lang="ru-RU" dirty="0"/>
          </a:p>
          <a:p>
            <a:r>
              <a:rPr lang="uk-UA" dirty="0"/>
              <a:t>держави, регіону, підприємства; управління ризиками в процесі реалізації будівельних </a:t>
            </a:r>
            <a:endParaRPr lang="ru-RU" dirty="0"/>
          </a:p>
          <a:p>
            <a:r>
              <a:rPr lang="uk-UA" dirty="0"/>
              <a:t>проектів; аналіз та обробка великих даних (</a:t>
            </a:r>
            <a:r>
              <a:rPr lang="uk-UA" dirty="0" err="1"/>
              <a:t>BigData</a:t>
            </a:r>
            <a:r>
              <a:rPr lang="uk-UA" dirty="0"/>
              <a:t>); моделі оцінювання економічної </a:t>
            </a:r>
            <a:endParaRPr lang="ru-RU" dirty="0"/>
          </a:p>
          <a:p>
            <a:r>
              <a:rPr lang="uk-UA" dirty="0"/>
              <a:t>ефективності трансформації енергоспоживання на основі відновлюваних джерел </a:t>
            </a:r>
            <a:r>
              <a:rPr lang="uk-UA" dirty="0" smtClean="0"/>
              <a:t>енергії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214414" y="3857628"/>
            <a:ext cx="79295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Автор понад 100 наукових праць (на початок 2019 р.), з них 5 колективних монографій, 33 наукові статті у фахових виданнях з економіки, більше 50 тез доповідей на конференціях, в т.ч. зі студентами.</a:t>
            </a:r>
            <a:endParaRPr lang="uk-UA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4929198"/>
            <a:ext cx="7858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Проводить активну роботу з залучення студентів до наукової діяльності, є керівником кваліфікаційних робіт магістрів.</a:t>
            </a:r>
            <a:endParaRPr lang="uk-U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00166" y="571480"/>
            <a:ext cx="707236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Метою</a:t>
            </a:r>
            <a:r>
              <a:rPr lang="uk-UA" sz="2400" dirty="0" smtClean="0"/>
              <a:t> викладання навчальної дисципліни є </a:t>
            </a:r>
          </a:p>
          <a:p>
            <a:r>
              <a:rPr lang="uk-UA" sz="2400" dirty="0" smtClean="0"/>
              <a:t>засвоєння теоретичних і практичних знань з основ створення та функціонування інформаційних систем і технологій, їх використання для управління економікою, вивчення теорії економічної інформації, структури та етапів побудови інформаційних систем в економіці та маркетингу; ознайомлення із сучасними інформаційними технологіями та їх використанням в інформаційних системах; формування теоретичних знань та практичних умінь використання засобів інформаційних технологій і можливостей прикладного програмного забезпечення.</a:t>
            </a:r>
            <a:endParaRPr lang="uk-UA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571480"/>
            <a:ext cx="77153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Тема 1. </a:t>
            </a:r>
            <a:r>
              <a:rPr lang="ru-RU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Введення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в </a:t>
            </a:r>
            <a:r>
              <a:rPr lang="ru-RU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дисципліну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 </a:t>
            </a:r>
            <a:endParaRPr lang="ru-RU" sz="2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uk-UA" sz="2400" dirty="0" smtClean="0"/>
          </a:p>
          <a:p>
            <a:endParaRPr lang="ru-RU" sz="2400" dirty="0" smtClean="0"/>
          </a:p>
          <a:p>
            <a:r>
              <a:rPr lang="ru-RU" sz="2400" dirty="0" err="1" smtClean="0"/>
              <a:t>Основи</a:t>
            </a:r>
            <a:r>
              <a:rPr lang="ru-RU" sz="2400" dirty="0" smtClean="0"/>
              <a:t> </a:t>
            </a:r>
            <a:r>
              <a:rPr lang="ru-RU" sz="2400" dirty="0" err="1" smtClean="0"/>
              <a:t>інформаційних</a:t>
            </a:r>
            <a:r>
              <a:rPr lang="ru-RU" sz="2400" dirty="0" smtClean="0"/>
              <a:t> систем (ІС) </a:t>
            </a:r>
            <a:r>
              <a:rPr lang="ru-RU" sz="2400" dirty="0" err="1" smtClean="0"/>
              <a:t>і</a:t>
            </a:r>
            <a:r>
              <a:rPr lang="ru-RU" sz="2400" dirty="0" smtClean="0"/>
              <a:t> </a:t>
            </a:r>
            <a:r>
              <a:rPr lang="ru-RU" sz="2400" dirty="0" err="1" smtClean="0"/>
              <a:t>технологій</a:t>
            </a:r>
            <a:r>
              <a:rPr lang="ru-RU" sz="2400" dirty="0" smtClean="0"/>
              <a:t>. </a:t>
            </a:r>
            <a:endParaRPr lang="ru-RU" sz="2400" dirty="0" smtClean="0"/>
          </a:p>
          <a:p>
            <a:r>
              <a:rPr lang="ru-RU" sz="2400" dirty="0" err="1" smtClean="0"/>
              <a:t>Поняття</a:t>
            </a:r>
            <a:r>
              <a:rPr lang="ru-RU" sz="2400" dirty="0" smtClean="0"/>
              <a:t> </a:t>
            </a:r>
            <a:r>
              <a:rPr lang="ru-RU" sz="2400" dirty="0" err="1" smtClean="0"/>
              <a:t>інформаційної</a:t>
            </a:r>
            <a:r>
              <a:rPr lang="ru-RU" sz="2400" dirty="0" smtClean="0"/>
              <a:t> </a:t>
            </a:r>
            <a:r>
              <a:rPr lang="ru-RU" sz="2400" dirty="0" err="1" smtClean="0"/>
              <a:t>системи</a:t>
            </a:r>
            <a:r>
              <a:rPr lang="ru-RU" sz="2400" dirty="0" smtClean="0"/>
              <a:t> (ІС). </a:t>
            </a:r>
            <a:endParaRPr lang="ru-RU" sz="2400" dirty="0" smtClean="0"/>
          </a:p>
          <a:p>
            <a:r>
              <a:rPr lang="ru-RU" sz="2400" dirty="0" err="1" smtClean="0"/>
              <a:t>Класифікація</a:t>
            </a:r>
            <a:r>
              <a:rPr lang="ru-RU" sz="2400" dirty="0" smtClean="0"/>
              <a:t> </a:t>
            </a:r>
            <a:r>
              <a:rPr lang="ru-RU" sz="2400" dirty="0" err="1" smtClean="0"/>
              <a:t>інформаційних</a:t>
            </a:r>
            <a:r>
              <a:rPr lang="ru-RU" sz="2400" dirty="0" smtClean="0"/>
              <a:t> систем. </a:t>
            </a:r>
            <a:endParaRPr lang="ru-RU" sz="2400" dirty="0" smtClean="0"/>
          </a:p>
          <a:p>
            <a:r>
              <a:rPr lang="ru-RU" sz="2400" dirty="0" err="1" smtClean="0"/>
              <a:t>Основні</a:t>
            </a:r>
            <a:r>
              <a:rPr lang="ru-RU" sz="2400" dirty="0" smtClean="0"/>
              <a:t> </a:t>
            </a:r>
            <a:r>
              <a:rPr lang="ru-RU" sz="2400" dirty="0" err="1" smtClean="0"/>
              <a:t>компоненти</a:t>
            </a:r>
            <a:r>
              <a:rPr lang="ru-RU" sz="2400" dirty="0" smtClean="0"/>
              <a:t> ІС. </a:t>
            </a:r>
            <a:r>
              <a:rPr lang="ru-RU" sz="2400" dirty="0" err="1" smtClean="0"/>
              <a:t>Життєвий</a:t>
            </a:r>
            <a:r>
              <a:rPr lang="ru-RU" sz="2400" dirty="0" smtClean="0"/>
              <a:t> цикл ІС. </a:t>
            </a:r>
            <a:endParaRPr lang="ru-RU" sz="2400" dirty="0" smtClean="0"/>
          </a:p>
          <a:p>
            <a:r>
              <a:rPr lang="ru-RU" sz="2400" dirty="0" err="1" smtClean="0"/>
              <a:t>Поняття</a:t>
            </a:r>
            <a:r>
              <a:rPr lang="ru-RU" sz="2400" dirty="0" smtClean="0"/>
              <a:t> </a:t>
            </a:r>
            <a:r>
              <a:rPr lang="en-GB" sz="2400" dirty="0" err="1" smtClean="0"/>
              <a:t>i</a:t>
            </a:r>
            <a:r>
              <a:rPr lang="ru-RU" sz="2400" dirty="0" err="1" smtClean="0"/>
              <a:t>нформац</a:t>
            </a:r>
            <a:r>
              <a:rPr lang="en-GB" sz="2400" dirty="0" err="1" smtClean="0"/>
              <a:t>i</a:t>
            </a:r>
            <a:r>
              <a:rPr lang="ru-RU" sz="2400" dirty="0" err="1" smtClean="0"/>
              <a:t>йної</a:t>
            </a:r>
            <a:r>
              <a:rPr lang="ru-RU" sz="2400" dirty="0" smtClean="0"/>
              <a:t> </a:t>
            </a:r>
            <a:r>
              <a:rPr lang="ru-RU" sz="2400" dirty="0" err="1" smtClean="0"/>
              <a:t>технології</a:t>
            </a:r>
            <a:r>
              <a:rPr lang="ru-RU" sz="2400" dirty="0" smtClean="0"/>
              <a:t>. </a:t>
            </a:r>
            <a:endParaRPr lang="ru-RU" sz="2400" dirty="0" smtClean="0"/>
          </a:p>
          <a:p>
            <a:r>
              <a:rPr lang="en-GB" sz="2400" dirty="0" smtClean="0"/>
              <a:t>I</a:t>
            </a:r>
            <a:r>
              <a:rPr lang="ru-RU" sz="2400" dirty="0" err="1" smtClean="0"/>
              <a:t>нструментар</a:t>
            </a:r>
            <a:r>
              <a:rPr lang="en-GB" sz="2400" dirty="0" err="1" smtClean="0"/>
              <a:t>i</a:t>
            </a:r>
            <a:r>
              <a:rPr lang="ru-RU" sz="2400" dirty="0" err="1" smtClean="0"/>
              <a:t>й</a:t>
            </a:r>
            <a:r>
              <a:rPr lang="ru-RU" sz="2400" dirty="0" smtClean="0"/>
              <a:t> </a:t>
            </a:r>
            <a:r>
              <a:rPr lang="en-GB" sz="2400" dirty="0" err="1" smtClean="0"/>
              <a:t>i</a:t>
            </a:r>
            <a:r>
              <a:rPr lang="ru-RU" sz="2400" dirty="0" err="1" smtClean="0"/>
              <a:t>нформац</a:t>
            </a:r>
            <a:r>
              <a:rPr lang="en-GB" sz="2400" dirty="0" err="1" smtClean="0"/>
              <a:t>i</a:t>
            </a:r>
            <a:r>
              <a:rPr lang="ru-RU" sz="2400" dirty="0" err="1" smtClean="0"/>
              <a:t>йної</a:t>
            </a:r>
            <a:r>
              <a:rPr lang="ru-RU" sz="2400" dirty="0" smtClean="0"/>
              <a:t> </a:t>
            </a:r>
            <a:r>
              <a:rPr lang="ru-RU" sz="2400" dirty="0" err="1" smtClean="0"/>
              <a:t>технології</a:t>
            </a:r>
            <a:r>
              <a:rPr lang="ru-RU" sz="2400" dirty="0" smtClean="0"/>
              <a:t>. </a:t>
            </a:r>
            <a:endParaRPr lang="ru-RU" sz="2400" dirty="0" smtClean="0"/>
          </a:p>
          <a:p>
            <a:r>
              <a:rPr lang="ru-RU" sz="2400" dirty="0" err="1" smtClean="0"/>
              <a:t>Класифікація</a:t>
            </a:r>
            <a:r>
              <a:rPr lang="ru-RU" sz="2400" dirty="0" smtClean="0"/>
              <a:t> </a:t>
            </a:r>
            <a:r>
              <a:rPr lang="ru-RU" sz="2400" dirty="0" err="1" smtClean="0"/>
              <a:t>інформаційних</a:t>
            </a:r>
            <a:r>
              <a:rPr lang="ru-RU" sz="2400" dirty="0" smtClean="0"/>
              <a:t> </a:t>
            </a:r>
            <a:r>
              <a:rPr lang="ru-RU" sz="2400" dirty="0" err="1" smtClean="0"/>
              <a:t>технологій</a:t>
            </a:r>
            <a:r>
              <a:rPr lang="ru-RU" sz="2400" dirty="0" smtClean="0"/>
              <a:t>. </a:t>
            </a:r>
            <a:endParaRPr lang="ru-RU" sz="24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785794"/>
            <a:ext cx="721523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Тема 2. Практичне застосування інформаційних систем. </a:t>
            </a:r>
          </a:p>
          <a:p>
            <a:endParaRPr lang="uk-UA" sz="2400" dirty="0" smtClean="0"/>
          </a:p>
          <a:p>
            <a:endParaRPr lang="uk-UA" sz="2400" dirty="0" smtClean="0"/>
          </a:p>
          <a:p>
            <a:r>
              <a:rPr lang="uk-UA" sz="2400" dirty="0" smtClean="0"/>
              <a:t>Загальні принципи застосування ІС. </a:t>
            </a:r>
          </a:p>
          <a:p>
            <a:r>
              <a:rPr lang="uk-UA" sz="2400" dirty="0" smtClean="0"/>
              <a:t>Основні ІС в організаціях. </a:t>
            </a:r>
          </a:p>
          <a:p>
            <a:r>
              <a:rPr lang="uk-UA" sz="2400" dirty="0" smtClean="0"/>
              <a:t>Підтипи ІС. </a:t>
            </a:r>
          </a:p>
          <a:p>
            <a:r>
              <a:rPr lang="uk-UA" sz="2400" dirty="0" smtClean="0"/>
              <a:t>Технологія використання баз даних в інформаційних системах (СУБД). </a:t>
            </a:r>
          </a:p>
          <a:p>
            <a:r>
              <a:rPr lang="uk-UA" sz="2400" dirty="0" smtClean="0"/>
              <a:t>Моделі організації даних. </a:t>
            </a:r>
          </a:p>
          <a:p>
            <a:r>
              <a:rPr lang="uk-UA" sz="2400" dirty="0" smtClean="0"/>
              <a:t>Застосування СУБД в економіці.</a:t>
            </a:r>
            <a:endParaRPr lang="uk-UA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571480"/>
            <a:ext cx="692948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Тема 3. </a:t>
            </a:r>
            <a:r>
              <a:rPr lang="ru-RU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Інформаційно-аналітичні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методи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і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моделі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підтримки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прийняття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економічних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і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маркетингових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рішень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 </a:t>
            </a:r>
            <a:endParaRPr lang="ru-RU" sz="2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sz="2400" dirty="0" smtClean="0"/>
          </a:p>
          <a:p>
            <a:r>
              <a:rPr lang="ru-RU" sz="2400" dirty="0" err="1" smtClean="0"/>
              <a:t>Типи</a:t>
            </a:r>
            <a:r>
              <a:rPr lang="ru-RU" sz="2400" dirty="0" smtClean="0"/>
              <a:t> </a:t>
            </a:r>
            <a:r>
              <a:rPr lang="ru-RU" sz="2400" dirty="0" err="1" smtClean="0"/>
              <a:t>інструментальних</a:t>
            </a:r>
            <a:r>
              <a:rPr lang="ru-RU" sz="2400" dirty="0" smtClean="0"/>
              <a:t> моделей. </a:t>
            </a:r>
            <a:endParaRPr lang="ru-RU" sz="2400" dirty="0" smtClean="0"/>
          </a:p>
          <a:p>
            <a:r>
              <a:rPr lang="ru-RU" sz="2400" dirty="0" err="1" smtClean="0"/>
              <a:t>Статистичні</a:t>
            </a:r>
            <a:r>
              <a:rPr lang="ru-RU" sz="2400" dirty="0" smtClean="0"/>
              <a:t> </a:t>
            </a:r>
            <a:r>
              <a:rPr lang="ru-RU" sz="2400" dirty="0" err="1" smtClean="0"/>
              <a:t>моделі</a:t>
            </a:r>
            <a:r>
              <a:rPr lang="ru-RU" sz="2400" dirty="0" smtClean="0"/>
              <a:t> </a:t>
            </a:r>
            <a:r>
              <a:rPr lang="ru-RU" sz="2400" dirty="0" err="1" smtClean="0"/>
              <a:t>прийняття</a:t>
            </a:r>
            <a:r>
              <a:rPr lang="ru-RU" sz="2400" dirty="0" smtClean="0"/>
              <a:t> </a:t>
            </a:r>
            <a:r>
              <a:rPr lang="ru-RU" sz="2400" dirty="0" err="1" smtClean="0"/>
              <a:t>економічних</a:t>
            </a:r>
            <a:r>
              <a:rPr lang="ru-RU" sz="2400" dirty="0" smtClean="0"/>
              <a:t> </a:t>
            </a:r>
            <a:r>
              <a:rPr lang="ru-RU" sz="2400" dirty="0" err="1" smtClean="0"/>
              <a:t>і</a:t>
            </a:r>
            <a:r>
              <a:rPr lang="ru-RU" sz="2400" dirty="0" smtClean="0"/>
              <a:t> </a:t>
            </a:r>
            <a:r>
              <a:rPr lang="ru-RU" sz="2400" dirty="0" err="1" smtClean="0"/>
              <a:t>маркетингових</a:t>
            </a:r>
            <a:r>
              <a:rPr lang="ru-RU" sz="2400" dirty="0" smtClean="0"/>
              <a:t> </a:t>
            </a:r>
            <a:r>
              <a:rPr lang="ru-RU" sz="2400" dirty="0" err="1" smtClean="0"/>
              <a:t>рішень</a:t>
            </a:r>
            <a:r>
              <a:rPr lang="ru-RU" sz="2400" dirty="0" smtClean="0"/>
              <a:t> </a:t>
            </a:r>
            <a:r>
              <a:rPr lang="ru-RU" sz="2400" dirty="0" err="1" smtClean="0"/>
              <a:t>з</a:t>
            </a:r>
            <a:r>
              <a:rPr lang="ru-RU" sz="2400" dirty="0" smtClean="0"/>
              <a:t> </a:t>
            </a:r>
            <a:r>
              <a:rPr lang="ru-RU" sz="2400" dirty="0" err="1" smtClean="0"/>
              <a:t>урахуванням</a:t>
            </a:r>
            <a:r>
              <a:rPr lang="ru-RU" sz="2400" dirty="0" smtClean="0"/>
              <a:t> фактора </a:t>
            </a:r>
            <a:r>
              <a:rPr lang="ru-RU" sz="2400" dirty="0" err="1" smtClean="0"/>
              <a:t>невизначеності</a:t>
            </a:r>
            <a:r>
              <a:rPr lang="ru-RU" sz="2400" dirty="0" smtClean="0"/>
              <a:t>. </a:t>
            </a:r>
            <a:endParaRPr lang="ru-RU" sz="2400" dirty="0" smtClean="0"/>
          </a:p>
          <a:p>
            <a:r>
              <a:rPr lang="ru-RU" sz="2400" dirty="0" err="1" smtClean="0"/>
              <a:t>Вибірковий</a:t>
            </a:r>
            <a:r>
              <a:rPr lang="ru-RU" sz="2400" dirty="0" smtClean="0"/>
              <a:t> </a:t>
            </a:r>
            <a:r>
              <a:rPr lang="ru-RU" sz="2400" dirty="0" smtClean="0"/>
              <a:t>метод для </a:t>
            </a:r>
            <a:r>
              <a:rPr lang="ru-RU" sz="2400" dirty="0" err="1" smtClean="0"/>
              <a:t>визначення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попиту</a:t>
            </a:r>
            <a:r>
              <a:rPr lang="ru-RU" sz="2400" dirty="0" smtClean="0"/>
              <a:t>. 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928670"/>
            <a:ext cx="68580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/>
              <a:t>Тема 4. Інформаційні технології прийняття рішень на основі моделювання і прогнозування. </a:t>
            </a:r>
          </a:p>
          <a:p>
            <a:endParaRPr lang="uk-UA" sz="2400" dirty="0" smtClean="0"/>
          </a:p>
          <a:p>
            <a:r>
              <a:rPr lang="uk-UA" sz="2400" dirty="0" smtClean="0"/>
              <a:t>Апроксимація і прогнозування. </a:t>
            </a:r>
          </a:p>
          <a:p>
            <a:r>
              <a:rPr lang="uk-UA" sz="2400" dirty="0" smtClean="0"/>
              <a:t>Реалізація оптимізаційних моделей.</a:t>
            </a:r>
            <a:endParaRPr lang="uk-UA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357166"/>
            <a:ext cx="75724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Тема 5. Інформаційні системи управління проектами.</a:t>
            </a:r>
          </a:p>
          <a:p>
            <a:r>
              <a:rPr lang="uk-UA" sz="2400" dirty="0" smtClean="0"/>
              <a:t> </a:t>
            </a:r>
          </a:p>
          <a:p>
            <a:r>
              <a:rPr lang="uk-UA" sz="2400" dirty="0" smtClean="0"/>
              <a:t>Сутність та поняття проекту. </a:t>
            </a:r>
          </a:p>
          <a:p>
            <a:r>
              <a:rPr lang="uk-UA" sz="2400" dirty="0" smtClean="0"/>
              <a:t>Сучасні тенденції і основні завдання програмного забезпечення управління проектами. </a:t>
            </a:r>
          </a:p>
          <a:p>
            <a:r>
              <a:rPr lang="uk-UA" sz="2400" dirty="0" smtClean="0"/>
              <a:t>Класифікація систем управління проектами. </a:t>
            </a:r>
          </a:p>
          <a:p>
            <a:r>
              <a:rPr lang="uk-UA" sz="2400" dirty="0" smtClean="0"/>
              <a:t>Загальні характеристики автоматизованих систем управління проектами. </a:t>
            </a:r>
          </a:p>
          <a:p>
            <a:r>
              <a:rPr lang="uk-UA" sz="2400" dirty="0" smtClean="0"/>
              <a:t>Вибір автоматизованої системи управління проектами. </a:t>
            </a:r>
            <a:r>
              <a:rPr lang="uk-UA" sz="2400" dirty="0" err="1" smtClean="0"/>
              <a:t>Онлайн</a:t>
            </a:r>
            <a:r>
              <a:rPr lang="uk-UA" sz="2400" dirty="0" smtClean="0"/>
              <a:t> системи управління проектами. </a:t>
            </a:r>
          </a:p>
          <a:p>
            <a:r>
              <a:rPr lang="uk-UA" sz="2400" dirty="0" smtClean="0"/>
              <a:t>Управління проектами в MS Project. </a:t>
            </a:r>
          </a:p>
          <a:p>
            <a:r>
              <a:rPr lang="uk-UA" sz="2400" dirty="0" smtClean="0"/>
              <a:t>Інтерфейс MS Project. Визначення і впорядкування задач. </a:t>
            </a:r>
          </a:p>
          <a:p>
            <a:r>
              <a:rPr lang="uk-UA" sz="2400" dirty="0" smtClean="0"/>
              <a:t>Календарі. Визначення і призначення ресурсів. Оптимізація графіка за часом виконання та ресурсами. Форматування робочих зон. </a:t>
            </a:r>
            <a:endParaRPr lang="uk-UA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60</TotalTime>
  <Words>412</Words>
  <Application>Microsoft Office PowerPoint</Application>
  <PresentationFormat>Экран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gypnor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Machine</dc:creator>
  <cp:lastModifiedBy>Machine</cp:lastModifiedBy>
  <cp:revision>5</cp:revision>
  <dcterms:created xsi:type="dcterms:W3CDTF">2020-12-27T20:47:47Z</dcterms:created>
  <dcterms:modified xsi:type="dcterms:W3CDTF">2020-12-27T22:18:07Z</dcterms:modified>
</cp:coreProperties>
</file>