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Default Extension="png" ContentType="image/png"/>
  <Override PartName="/ppt/diagrams/data16.xml" ContentType="application/vnd.openxmlformats-officedocument.drawingml.diagramData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drawing13.xml" ContentType="application/vnd.ms-office.drawingml.diagramDrawing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3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65" r:id="rId3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4CF711-19FF-4630-B798-6830D84CB3F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AEC65A8-BD21-41EA-805A-003767D7F6B4}">
      <dgm:prSet phldrT="[Текст]"/>
      <dgm:spPr/>
      <dgm:t>
        <a:bodyPr/>
        <a:lstStyle/>
        <a:p>
          <a:r>
            <a:rPr lang="uk-UA" dirty="0" smtClean="0"/>
            <a:t>Ф’ючерсні операції;</a:t>
          </a:r>
          <a:endParaRPr lang="ru-RU" dirty="0"/>
        </a:p>
      </dgm:t>
    </dgm:pt>
    <dgm:pt modelId="{011E674A-276B-4355-B386-1ACAB0ADEE6B}" type="parTrans" cxnId="{5AB08DD1-2712-4DF0-9FAC-530DB193457E}">
      <dgm:prSet/>
      <dgm:spPr/>
      <dgm:t>
        <a:bodyPr/>
        <a:lstStyle/>
        <a:p>
          <a:endParaRPr lang="ru-RU"/>
        </a:p>
      </dgm:t>
    </dgm:pt>
    <dgm:pt modelId="{25C622EB-B0DE-4C51-9FED-8E5BE4BEFE66}" type="sibTrans" cxnId="{5AB08DD1-2712-4DF0-9FAC-530DB193457E}">
      <dgm:prSet/>
      <dgm:spPr/>
      <dgm:t>
        <a:bodyPr/>
        <a:lstStyle/>
        <a:p>
          <a:endParaRPr lang="ru-RU"/>
        </a:p>
      </dgm:t>
    </dgm:pt>
    <dgm:pt modelId="{266288A5-618B-49BF-9914-79AFF705EE4A}">
      <dgm:prSet phldrT="[Текст]"/>
      <dgm:spPr/>
      <dgm:t>
        <a:bodyPr/>
        <a:lstStyle/>
        <a:p>
          <a:r>
            <a:rPr lang="uk-UA" dirty="0" err="1" smtClean="0"/>
            <a:t>Свопи</a:t>
          </a:r>
          <a:r>
            <a:rPr lang="uk-UA" dirty="0" smtClean="0"/>
            <a:t>;</a:t>
          </a:r>
          <a:endParaRPr lang="ru-RU" dirty="0"/>
        </a:p>
      </dgm:t>
    </dgm:pt>
    <dgm:pt modelId="{853A4E47-30AC-489A-A9A9-FEC2E3458E6A}" type="parTrans" cxnId="{06BF897A-82A9-4FC6-9AD5-6B47C5816B47}">
      <dgm:prSet/>
      <dgm:spPr/>
      <dgm:t>
        <a:bodyPr/>
        <a:lstStyle/>
        <a:p>
          <a:endParaRPr lang="ru-RU"/>
        </a:p>
      </dgm:t>
    </dgm:pt>
    <dgm:pt modelId="{A078D67D-7B1A-48CC-A62C-28154BE2A5F8}" type="sibTrans" cxnId="{06BF897A-82A9-4FC6-9AD5-6B47C5816B47}">
      <dgm:prSet/>
      <dgm:spPr/>
      <dgm:t>
        <a:bodyPr/>
        <a:lstStyle/>
        <a:p>
          <a:endParaRPr lang="ru-RU"/>
        </a:p>
      </dgm:t>
    </dgm:pt>
    <dgm:pt modelId="{6AF5541B-9C3E-4D85-BC7D-E8AC58267724}">
      <dgm:prSet phldrT="[Текст]"/>
      <dgm:spPr/>
      <dgm:t>
        <a:bodyPr/>
        <a:lstStyle/>
        <a:p>
          <a:r>
            <a:rPr lang="uk-UA" dirty="0" smtClean="0"/>
            <a:t>Комбінації операцій.</a:t>
          </a:r>
          <a:endParaRPr lang="ru-RU" dirty="0"/>
        </a:p>
      </dgm:t>
    </dgm:pt>
    <dgm:pt modelId="{03F6AF13-0569-4236-BD5B-9FAC60A62463}" type="parTrans" cxnId="{B13209CB-258D-4AD3-A0B8-F50B503C55B4}">
      <dgm:prSet/>
      <dgm:spPr/>
      <dgm:t>
        <a:bodyPr/>
        <a:lstStyle/>
        <a:p>
          <a:endParaRPr lang="ru-RU"/>
        </a:p>
      </dgm:t>
    </dgm:pt>
    <dgm:pt modelId="{5993D2CF-4D0C-4C91-8DD9-0E57446BF0BD}" type="sibTrans" cxnId="{B13209CB-258D-4AD3-A0B8-F50B503C55B4}">
      <dgm:prSet/>
      <dgm:spPr/>
      <dgm:t>
        <a:bodyPr/>
        <a:lstStyle/>
        <a:p>
          <a:endParaRPr lang="ru-RU"/>
        </a:p>
      </dgm:t>
    </dgm:pt>
    <dgm:pt modelId="{75AE8FD6-655F-43EA-A83C-1F741AC9EF96}">
      <dgm:prSet/>
      <dgm:spPr/>
      <dgm:t>
        <a:bodyPr/>
        <a:lstStyle/>
        <a:p>
          <a:r>
            <a:rPr lang="uk-UA" dirty="0" smtClean="0"/>
            <a:t>Опціони;</a:t>
          </a:r>
          <a:endParaRPr lang="ru-RU" dirty="0"/>
        </a:p>
      </dgm:t>
    </dgm:pt>
    <dgm:pt modelId="{0E7CA050-7AB9-471D-9D6D-DA26573E193A}" type="parTrans" cxnId="{7E4AF94B-F657-4D7A-A2C2-D79DA5651F5D}">
      <dgm:prSet/>
      <dgm:spPr/>
      <dgm:t>
        <a:bodyPr/>
        <a:lstStyle/>
        <a:p>
          <a:endParaRPr lang="ru-RU"/>
        </a:p>
      </dgm:t>
    </dgm:pt>
    <dgm:pt modelId="{D3AD72E8-1E13-4742-A0F3-746A6C10E5D0}" type="sibTrans" cxnId="{7E4AF94B-F657-4D7A-A2C2-D79DA5651F5D}">
      <dgm:prSet/>
      <dgm:spPr/>
      <dgm:t>
        <a:bodyPr/>
        <a:lstStyle/>
        <a:p>
          <a:endParaRPr lang="ru-RU"/>
        </a:p>
      </dgm:t>
    </dgm:pt>
    <dgm:pt modelId="{2C195979-4CC2-4639-910C-1531A12CCA06}">
      <dgm:prSet/>
      <dgm:spPr/>
      <dgm:t>
        <a:bodyPr/>
        <a:lstStyle/>
        <a:p>
          <a:r>
            <a:rPr lang="uk-UA" dirty="0" smtClean="0"/>
            <a:t>Форвардні операції;</a:t>
          </a:r>
          <a:endParaRPr lang="ru-RU" dirty="0"/>
        </a:p>
      </dgm:t>
    </dgm:pt>
    <dgm:pt modelId="{E77E8B2D-CE55-4C74-989E-251246BB3692}" type="parTrans" cxnId="{E38F2405-B0A1-4CB0-84CC-5C4F6AEF5B37}">
      <dgm:prSet/>
      <dgm:spPr/>
      <dgm:t>
        <a:bodyPr/>
        <a:lstStyle/>
        <a:p>
          <a:endParaRPr lang="ru-RU"/>
        </a:p>
      </dgm:t>
    </dgm:pt>
    <dgm:pt modelId="{37C16257-BC86-4DC0-A8F5-EB2DEB5F7380}" type="sibTrans" cxnId="{E38F2405-B0A1-4CB0-84CC-5C4F6AEF5B37}">
      <dgm:prSet/>
      <dgm:spPr/>
      <dgm:t>
        <a:bodyPr/>
        <a:lstStyle/>
        <a:p>
          <a:endParaRPr lang="ru-RU"/>
        </a:p>
      </dgm:t>
    </dgm:pt>
    <dgm:pt modelId="{58DAF2F9-460C-4CF6-8A0D-0E8CA76E515C}" type="pres">
      <dgm:prSet presAssocID="{DB4CF711-19FF-4630-B798-6830D84CB3F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9AEA671-F8F3-4F94-8508-3CEE38C80537}" type="pres">
      <dgm:prSet presAssocID="{DB4CF711-19FF-4630-B798-6830D84CB3FD}" presName="Name1" presStyleCnt="0"/>
      <dgm:spPr/>
    </dgm:pt>
    <dgm:pt modelId="{1606CE00-3784-419F-9254-D1B90A9D0815}" type="pres">
      <dgm:prSet presAssocID="{DB4CF711-19FF-4630-B798-6830D84CB3FD}" presName="cycle" presStyleCnt="0"/>
      <dgm:spPr/>
    </dgm:pt>
    <dgm:pt modelId="{9419EABB-96F7-446F-BE3A-75E45B13BABA}" type="pres">
      <dgm:prSet presAssocID="{DB4CF711-19FF-4630-B798-6830D84CB3FD}" presName="srcNode" presStyleLbl="node1" presStyleIdx="0" presStyleCnt="5"/>
      <dgm:spPr/>
    </dgm:pt>
    <dgm:pt modelId="{6F2B7434-B867-45D3-9497-3DAAEEA47903}" type="pres">
      <dgm:prSet presAssocID="{DB4CF711-19FF-4630-B798-6830D84CB3FD}" presName="conn" presStyleLbl="parChTrans1D2" presStyleIdx="0" presStyleCnt="1"/>
      <dgm:spPr/>
      <dgm:t>
        <a:bodyPr/>
        <a:lstStyle/>
        <a:p>
          <a:endParaRPr lang="ru-RU"/>
        </a:p>
      </dgm:t>
    </dgm:pt>
    <dgm:pt modelId="{5A9E5F1C-353C-4A57-987C-C13D29C183B3}" type="pres">
      <dgm:prSet presAssocID="{DB4CF711-19FF-4630-B798-6830D84CB3FD}" presName="extraNode" presStyleLbl="node1" presStyleIdx="0" presStyleCnt="5"/>
      <dgm:spPr/>
    </dgm:pt>
    <dgm:pt modelId="{607D6267-2B19-4992-B184-57F60706060F}" type="pres">
      <dgm:prSet presAssocID="{DB4CF711-19FF-4630-B798-6830D84CB3FD}" presName="dstNode" presStyleLbl="node1" presStyleIdx="0" presStyleCnt="5"/>
      <dgm:spPr/>
    </dgm:pt>
    <dgm:pt modelId="{8E398218-E061-43C1-A7CD-6FD8386B2613}" type="pres">
      <dgm:prSet presAssocID="{2C195979-4CC2-4639-910C-1531A12CCA06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41B4A-47E2-412A-9791-D24B884E77B6}" type="pres">
      <dgm:prSet presAssocID="{2C195979-4CC2-4639-910C-1531A12CCA06}" presName="accent_1" presStyleCnt="0"/>
      <dgm:spPr/>
    </dgm:pt>
    <dgm:pt modelId="{EEA4B7DA-ECFD-4CA8-AAA7-1425B0109AEA}" type="pres">
      <dgm:prSet presAssocID="{2C195979-4CC2-4639-910C-1531A12CCA06}" presName="accentRepeatNode" presStyleLbl="solidFgAcc1" presStyleIdx="0" presStyleCnt="5"/>
      <dgm:spPr/>
    </dgm:pt>
    <dgm:pt modelId="{B65874D6-BA61-42E6-BD2A-D0B40BB1EA3E}" type="pres">
      <dgm:prSet presAssocID="{0AEC65A8-BD21-41EA-805A-003767D7F6B4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A4A16-ECC7-4F65-8EF4-B0D92D2710F8}" type="pres">
      <dgm:prSet presAssocID="{0AEC65A8-BD21-41EA-805A-003767D7F6B4}" presName="accent_2" presStyleCnt="0"/>
      <dgm:spPr/>
    </dgm:pt>
    <dgm:pt modelId="{FDBD8C12-15C0-4EAC-8F76-55034BB04C3D}" type="pres">
      <dgm:prSet presAssocID="{0AEC65A8-BD21-41EA-805A-003767D7F6B4}" presName="accentRepeatNode" presStyleLbl="solidFgAcc1" presStyleIdx="1" presStyleCnt="5"/>
      <dgm:spPr/>
    </dgm:pt>
    <dgm:pt modelId="{123D807B-439C-425E-A3F6-EADA5339E0E5}" type="pres">
      <dgm:prSet presAssocID="{75AE8FD6-655F-43EA-A83C-1F741AC9EF9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8C3CE1-E3D2-41BD-974A-4C7A3DDB2085}" type="pres">
      <dgm:prSet presAssocID="{75AE8FD6-655F-43EA-A83C-1F741AC9EF96}" presName="accent_3" presStyleCnt="0"/>
      <dgm:spPr/>
    </dgm:pt>
    <dgm:pt modelId="{2E28FBB0-1B2B-4AB3-9F91-34791E81E559}" type="pres">
      <dgm:prSet presAssocID="{75AE8FD6-655F-43EA-A83C-1F741AC9EF96}" presName="accentRepeatNode" presStyleLbl="solidFgAcc1" presStyleIdx="2" presStyleCnt="5"/>
      <dgm:spPr/>
    </dgm:pt>
    <dgm:pt modelId="{7017ADF8-BFE1-4D9C-A872-68AE45B94980}" type="pres">
      <dgm:prSet presAssocID="{266288A5-618B-49BF-9914-79AFF705EE4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B7ADE4-2B98-4075-975D-6BD266A4615C}" type="pres">
      <dgm:prSet presAssocID="{266288A5-618B-49BF-9914-79AFF705EE4A}" presName="accent_4" presStyleCnt="0"/>
      <dgm:spPr/>
    </dgm:pt>
    <dgm:pt modelId="{0D52C60A-688A-4FAF-92E7-BC52DC90ACFB}" type="pres">
      <dgm:prSet presAssocID="{266288A5-618B-49BF-9914-79AFF705EE4A}" presName="accentRepeatNode" presStyleLbl="solidFgAcc1" presStyleIdx="3" presStyleCnt="5"/>
      <dgm:spPr/>
    </dgm:pt>
    <dgm:pt modelId="{0190037D-3CF4-4A80-BBD6-7C57026DBF77}" type="pres">
      <dgm:prSet presAssocID="{6AF5541B-9C3E-4D85-BC7D-E8AC58267724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2E5D1-DEF2-414B-A8D9-A1AE38F49586}" type="pres">
      <dgm:prSet presAssocID="{6AF5541B-9C3E-4D85-BC7D-E8AC58267724}" presName="accent_5" presStyleCnt="0"/>
      <dgm:spPr/>
    </dgm:pt>
    <dgm:pt modelId="{B3BC48B2-B5DA-4254-8219-3D348D4BC601}" type="pres">
      <dgm:prSet presAssocID="{6AF5541B-9C3E-4D85-BC7D-E8AC58267724}" presName="accentRepeatNode" presStyleLbl="solidFgAcc1" presStyleIdx="4" presStyleCnt="5"/>
      <dgm:spPr/>
    </dgm:pt>
  </dgm:ptLst>
  <dgm:cxnLst>
    <dgm:cxn modelId="{4F5556A1-3ED2-4A8E-AD65-1EE7C6C17125}" type="presOf" srcId="{DB4CF711-19FF-4630-B798-6830D84CB3FD}" destId="{58DAF2F9-460C-4CF6-8A0D-0E8CA76E515C}" srcOrd="0" destOrd="0" presId="urn:microsoft.com/office/officeart/2008/layout/VerticalCurvedList"/>
    <dgm:cxn modelId="{B13209CB-258D-4AD3-A0B8-F50B503C55B4}" srcId="{DB4CF711-19FF-4630-B798-6830D84CB3FD}" destId="{6AF5541B-9C3E-4D85-BC7D-E8AC58267724}" srcOrd="4" destOrd="0" parTransId="{03F6AF13-0569-4236-BD5B-9FAC60A62463}" sibTransId="{5993D2CF-4D0C-4C91-8DD9-0E57446BF0BD}"/>
    <dgm:cxn modelId="{7E4AF94B-F657-4D7A-A2C2-D79DA5651F5D}" srcId="{DB4CF711-19FF-4630-B798-6830D84CB3FD}" destId="{75AE8FD6-655F-43EA-A83C-1F741AC9EF96}" srcOrd="2" destOrd="0" parTransId="{0E7CA050-7AB9-471D-9D6D-DA26573E193A}" sibTransId="{D3AD72E8-1E13-4742-A0F3-746A6C10E5D0}"/>
    <dgm:cxn modelId="{E38F2405-B0A1-4CB0-84CC-5C4F6AEF5B37}" srcId="{DB4CF711-19FF-4630-B798-6830D84CB3FD}" destId="{2C195979-4CC2-4639-910C-1531A12CCA06}" srcOrd="0" destOrd="0" parTransId="{E77E8B2D-CE55-4C74-989E-251246BB3692}" sibTransId="{37C16257-BC86-4DC0-A8F5-EB2DEB5F7380}"/>
    <dgm:cxn modelId="{6BD871D3-068F-47A5-AC66-DDDE8EE3C394}" type="presOf" srcId="{6AF5541B-9C3E-4D85-BC7D-E8AC58267724}" destId="{0190037D-3CF4-4A80-BBD6-7C57026DBF77}" srcOrd="0" destOrd="0" presId="urn:microsoft.com/office/officeart/2008/layout/VerticalCurvedList"/>
    <dgm:cxn modelId="{D46210EC-733F-40D0-809C-E0BE66E80563}" type="presOf" srcId="{2C195979-4CC2-4639-910C-1531A12CCA06}" destId="{8E398218-E061-43C1-A7CD-6FD8386B2613}" srcOrd="0" destOrd="0" presId="urn:microsoft.com/office/officeart/2008/layout/VerticalCurvedList"/>
    <dgm:cxn modelId="{EFF4EA2A-A6CC-42BF-8F69-14737D0FF512}" type="presOf" srcId="{37C16257-BC86-4DC0-A8F5-EB2DEB5F7380}" destId="{6F2B7434-B867-45D3-9497-3DAAEEA47903}" srcOrd="0" destOrd="0" presId="urn:microsoft.com/office/officeart/2008/layout/VerticalCurvedList"/>
    <dgm:cxn modelId="{06BF897A-82A9-4FC6-9AD5-6B47C5816B47}" srcId="{DB4CF711-19FF-4630-B798-6830D84CB3FD}" destId="{266288A5-618B-49BF-9914-79AFF705EE4A}" srcOrd="3" destOrd="0" parTransId="{853A4E47-30AC-489A-A9A9-FEC2E3458E6A}" sibTransId="{A078D67D-7B1A-48CC-A62C-28154BE2A5F8}"/>
    <dgm:cxn modelId="{A30F5A19-C69C-40BB-B1C8-378436FB4808}" type="presOf" srcId="{0AEC65A8-BD21-41EA-805A-003767D7F6B4}" destId="{B65874D6-BA61-42E6-BD2A-D0B40BB1EA3E}" srcOrd="0" destOrd="0" presId="urn:microsoft.com/office/officeart/2008/layout/VerticalCurvedList"/>
    <dgm:cxn modelId="{CBDCB5C5-A4C4-48A5-8FF6-03DD93C5837C}" type="presOf" srcId="{75AE8FD6-655F-43EA-A83C-1F741AC9EF96}" destId="{123D807B-439C-425E-A3F6-EADA5339E0E5}" srcOrd="0" destOrd="0" presId="urn:microsoft.com/office/officeart/2008/layout/VerticalCurvedList"/>
    <dgm:cxn modelId="{5AB08DD1-2712-4DF0-9FAC-530DB193457E}" srcId="{DB4CF711-19FF-4630-B798-6830D84CB3FD}" destId="{0AEC65A8-BD21-41EA-805A-003767D7F6B4}" srcOrd="1" destOrd="0" parTransId="{011E674A-276B-4355-B386-1ACAB0ADEE6B}" sibTransId="{25C622EB-B0DE-4C51-9FED-8E5BE4BEFE66}"/>
    <dgm:cxn modelId="{E73E6B15-FEB8-4FE7-87DF-F416EE948E0A}" type="presOf" srcId="{266288A5-618B-49BF-9914-79AFF705EE4A}" destId="{7017ADF8-BFE1-4D9C-A872-68AE45B94980}" srcOrd="0" destOrd="0" presId="urn:microsoft.com/office/officeart/2008/layout/VerticalCurvedList"/>
    <dgm:cxn modelId="{AF0770AE-A977-4E61-8FEC-1ECDBB2A04D1}" type="presParOf" srcId="{58DAF2F9-460C-4CF6-8A0D-0E8CA76E515C}" destId="{E9AEA671-F8F3-4F94-8508-3CEE38C80537}" srcOrd="0" destOrd="0" presId="urn:microsoft.com/office/officeart/2008/layout/VerticalCurvedList"/>
    <dgm:cxn modelId="{13983541-AC40-4B0D-8BEF-5FFEAA228E6A}" type="presParOf" srcId="{E9AEA671-F8F3-4F94-8508-3CEE38C80537}" destId="{1606CE00-3784-419F-9254-D1B90A9D0815}" srcOrd="0" destOrd="0" presId="urn:microsoft.com/office/officeart/2008/layout/VerticalCurvedList"/>
    <dgm:cxn modelId="{97BA211C-F497-4391-8677-DF4DD06FAE65}" type="presParOf" srcId="{1606CE00-3784-419F-9254-D1B90A9D0815}" destId="{9419EABB-96F7-446F-BE3A-75E45B13BABA}" srcOrd="0" destOrd="0" presId="urn:microsoft.com/office/officeart/2008/layout/VerticalCurvedList"/>
    <dgm:cxn modelId="{EDE26E55-6128-4E11-93E6-BF03AF1E08C8}" type="presParOf" srcId="{1606CE00-3784-419F-9254-D1B90A9D0815}" destId="{6F2B7434-B867-45D3-9497-3DAAEEA47903}" srcOrd="1" destOrd="0" presId="urn:microsoft.com/office/officeart/2008/layout/VerticalCurvedList"/>
    <dgm:cxn modelId="{6B34416F-D7F3-444C-9A23-AA25BC50F32B}" type="presParOf" srcId="{1606CE00-3784-419F-9254-D1B90A9D0815}" destId="{5A9E5F1C-353C-4A57-987C-C13D29C183B3}" srcOrd="2" destOrd="0" presId="urn:microsoft.com/office/officeart/2008/layout/VerticalCurvedList"/>
    <dgm:cxn modelId="{8AA901A9-8B91-403E-8E80-A7B321E93055}" type="presParOf" srcId="{1606CE00-3784-419F-9254-D1B90A9D0815}" destId="{607D6267-2B19-4992-B184-57F60706060F}" srcOrd="3" destOrd="0" presId="urn:microsoft.com/office/officeart/2008/layout/VerticalCurvedList"/>
    <dgm:cxn modelId="{FCBBFF38-5F67-4BC3-8BA1-83B79080FEB6}" type="presParOf" srcId="{E9AEA671-F8F3-4F94-8508-3CEE38C80537}" destId="{8E398218-E061-43C1-A7CD-6FD8386B2613}" srcOrd="1" destOrd="0" presId="urn:microsoft.com/office/officeart/2008/layout/VerticalCurvedList"/>
    <dgm:cxn modelId="{2F3AD9DD-93EE-42BF-847A-11E46D64259F}" type="presParOf" srcId="{E9AEA671-F8F3-4F94-8508-3CEE38C80537}" destId="{12B41B4A-47E2-412A-9791-D24B884E77B6}" srcOrd="2" destOrd="0" presId="urn:microsoft.com/office/officeart/2008/layout/VerticalCurvedList"/>
    <dgm:cxn modelId="{9333F7D4-492E-454E-AECB-32F836B23AD4}" type="presParOf" srcId="{12B41B4A-47E2-412A-9791-D24B884E77B6}" destId="{EEA4B7DA-ECFD-4CA8-AAA7-1425B0109AEA}" srcOrd="0" destOrd="0" presId="urn:microsoft.com/office/officeart/2008/layout/VerticalCurvedList"/>
    <dgm:cxn modelId="{23410F7A-5409-4FCE-84CF-47DEE95BD7D7}" type="presParOf" srcId="{E9AEA671-F8F3-4F94-8508-3CEE38C80537}" destId="{B65874D6-BA61-42E6-BD2A-D0B40BB1EA3E}" srcOrd="3" destOrd="0" presId="urn:microsoft.com/office/officeart/2008/layout/VerticalCurvedList"/>
    <dgm:cxn modelId="{07C28215-C1DD-4C6A-99EB-F93BC62DBA75}" type="presParOf" srcId="{E9AEA671-F8F3-4F94-8508-3CEE38C80537}" destId="{567A4A16-ECC7-4F65-8EF4-B0D92D2710F8}" srcOrd="4" destOrd="0" presId="urn:microsoft.com/office/officeart/2008/layout/VerticalCurvedList"/>
    <dgm:cxn modelId="{06E1A78F-1FC6-44FD-BBE4-D77B5B0CBACE}" type="presParOf" srcId="{567A4A16-ECC7-4F65-8EF4-B0D92D2710F8}" destId="{FDBD8C12-15C0-4EAC-8F76-55034BB04C3D}" srcOrd="0" destOrd="0" presId="urn:microsoft.com/office/officeart/2008/layout/VerticalCurvedList"/>
    <dgm:cxn modelId="{A8645E3F-7996-4F18-B718-ED1B859FF5B6}" type="presParOf" srcId="{E9AEA671-F8F3-4F94-8508-3CEE38C80537}" destId="{123D807B-439C-425E-A3F6-EADA5339E0E5}" srcOrd="5" destOrd="0" presId="urn:microsoft.com/office/officeart/2008/layout/VerticalCurvedList"/>
    <dgm:cxn modelId="{8AA6D8ED-6698-4EB1-9AF1-1EB4370148F8}" type="presParOf" srcId="{E9AEA671-F8F3-4F94-8508-3CEE38C80537}" destId="{E48C3CE1-E3D2-41BD-974A-4C7A3DDB2085}" srcOrd="6" destOrd="0" presId="urn:microsoft.com/office/officeart/2008/layout/VerticalCurvedList"/>
    <dgm:cxn modelId="{CED7DF96-7997-4365-A898-EF921846495E}" type="presParOf" srcId="{E48C3CE1-E3D2-41BD-974A-4C7A3DDB2085}" destId="{2E28FBB0-1B2B-4AB3-9F91-34791E81E559}" srcOrd="0" destOrd="0" presId="urn:microsoft.com/office/officeart/2008/layout/VerticalCurvedList"/>
    <dgm:cxn modelId="{33087282-C42E-4FA5-B44B-83537D1CB23F}" type="presParOf" srcId="{E9AEA671-F8F3-4F94-8508-3CEE38C80537}" destId="{7017ADF8-BFE1-4D9C-A872-68AE45B94980}" srcOrd="7" destOrd="0" presId="urn:microsoft.com/office/officeart/2008/layout/VerticalCurvedList"/>
    <dgm:cxn modelId="{4C045AB8-4180-4C67-A209-B2DE79EEE029}" type="presParOf" srcId="{E9AEA671-F8F3-4F94-8508-3CEE38C80537}" destId="{3CB7ADE4-2B98-4075-975D-6BD266A4615C}" srcOrd="8" destOrd="0" presId="urn:microsoft.com/office/officeart/2008/layout/VerticalCurvedList"/>
    <dgm:cxn modelId="{31DBE4E2-47F8-4DBC-BAF6-8D40A4571B7E}" type="presParOf" srcId="{3CB7ADE4-2B98-4075-975D-6BD266A4615C}" destId="{0D52C60A-688A-4FAF-92E7-BC52DC90ACFB}" srcOrd="0" destOrd="0" presId="urn:microsoft.com/office/officeart/2008/layout/VerticalCurvedList"/>
    <dgm:cxn modelId="{0867913B-71CE-4828-8A88-022516D66049}" type="presParOf" srcId="{E9AEA671-F8F3-4F94-8508-3CEE38C80537}" destId="{0190037D-3CF4-4A80-BBD6-7C57026DBF77}" srcOrd="9" destOrd="0" presId="urn:microsoft.com/office/officeart/2008/layout/VerticalCurvedList"/>
    <dgm:cxn modelId="{6F50DA11-825D-4F6A-8A97-8A909F00E062}" type="presParOf" srcId="{E9AEA671-F8F3-4F94-8508-3CEE38C80537}" destId="{4012E5D1-DEF2-414B-A8D9-A1AE38F49586}" srcOrd="10" destOrd="0" presId="urn:microsoft.com/office/officeart/2008/layout/VerticalCurvedList"/>
    <dgm:cxn modelId="{0A9D53BB-1EE6-4C6D-95AA-7298D2D1E9C4}" type="presParOf" srcId="{4012E5D1-DEF2-414B-A8D9-A1AE38F49586}" destId="{B3BC48B2-B5DA-4254-8219-3D348D4BC60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1B6A82D-FA50-4817-B32D-EE35415011F0}" type="doc">
      <dgm:prSet loTypeId="urn:microsoft.com/office/officeart/2005/8/layout/hierarchy3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6F08FB6-8007-43C9-99E2-C482D6CFA01D}">
      <dgm:prSet/>
      <dgm:spPr/>
      <dgm:t>
        <a:bodyPr/>
        <a:lstStyle/>
        <a:p>
          <a:pPr rtl="0"/>
          <a:r>
            <a:rPr lang="uk-UA" dirty="0" smtClean="0">
              <a:solidFill>
                <a:schemeClr val="tx1"/>
              </a:solidFill>
            </a:rPr>
            <a:t>Залежно від співвідношення поточної ціни та ціни виконання опціону:</a:t>
          </a:r>
          <a:endParaRPr lang="ru-RU" dirty="0">
            <a:solidFill>
              <a:schemeClr val="tx1"/>
            </a:solidFill>
          </a:endParaRPr>
        </a:p>
      </dgm:t>
    </dgm:pt>
    <dgm:pt modelId="{4DB9E049-C016-41AE-97EE-AE1349AEF2A2}" type="parTrans" cxnId="{D12585D3-DBF8-452C-A0AF-30C0C27EBA7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E3FB072-1970-4A83-B927-D1D6DF6FFC36}" type="sibTrans" cxnId="{D12585D3-DBF8-452C-A0AF-30C0C27EBA7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DB77827-6D3A-4A8B-9E61-0B8DE9B4F88D}">
      <dgm:prSet/>
      <dgm:spPr/>
      <dgm:t>
        <a:bodyPr/>
        <a:lstStyle/>
        <a:p>
          <a:pPr rtl="0"/>
          <a:r>
            <a:rPr lang="uk-U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«</a:t>
          </a:r>
          <a:r>
            <a: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 the money</a:t>
          </a:r>
          <a:r>
            <a:rPr lang="uk-U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 (у грошах) </a:t>
          </a:r>
          <a:r>
            <a:rPr lang="uk-UA" dirty="0" smtClean="0">
              <a:solidFill>
                <a:schemeClr val="tx1"/>
              </a:solidFill>
            </a:rPr>
            <a:t>– якщо ціна виконання опціону при купівлі валюти нижча від поточного курсу, а при продажу валюти – вища від поточного курсу.</a:t>
          </a:r>
          <a:endParaRPr lang="ru-RU" dirty="0">
            <a:solidFill>
              <a:schemeClr val="tx1"/>
            </a:solidFill>
          </a:endParaRPr>
        </a:p>
      </dgm:t>
    </dgm:pt>
    <dgm:pt modelId="{5ADC048E-EBC9-4E9B-B101-332DC6095B28}" type="parTrans" cxnId="{485ECDDD-4359-4DEA-9A74-A1FB6C805D9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67691E9-8A46-41C4-92C1-C51A699D8BC4}" type="sibTrans" cxnId="{485ECDDD-4359-4DEA-9A74-A1FB6C805D9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E098A22-D101-4B52-B7A5-49DAC835D1C8}">
      <dgm:prSet/>
      <dgm:spPr/>
      <dgm:t>
        <a:bodyPr/>
        <a:lstStyle/>
        <a:p>
          <a:pPr rtl="0"/>
          <a:r>
            <a:rPr lang="uk-U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«</a:t>
          </a:r>
          <a:r>
            <a: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out of the money</a:t>
          </a:r>
          <a:r>
            <a:rPr lang="uk-U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 ( без грошей) </a:t>
          </a:r>
          <a:r>
            <a:rPr lang="uk-UA" dirty="0" smtClean="0">
              <a:solidFill>
                <a:schemeClr val="tx1"/>
              </a:solidFill>
            </a:rPr>
            <a:t>– якщо ціна виконання опціону на купівлю валюти вища від поточного курсу, а для опціонів на продаж – нижча від поточного курсу;</a:t>
          </a:r>
          <a:endParaRPr lang="ru-RU" dirty="0">
            <a:solidFill>
              <a:schemeClr val="tx1"/>
            </a:solidFill>
          </a:endParaRPr>
        </a:p>
      </dgm:t>
    </dgm:pt>
    <dgm:pt modelId="{C81AED8D-D9FD-405C-8170-B922883AE244}" type="parTrans" cxnId="{C93940D0-182B-40F7-955D-46727C4F0BE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46CBC97-BB7D-4950-AA8A-01E5A81D215C}" type="sibTrans" cxnId="{C93940D0-182B-40F7-955D-46727C4F0BE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4B1AD35-9AF8-4501-B832-4492ED85B59C}">
      <dgm:prSet/>
      <dgm:spPr/>
      <dgm:t>
        <a:bodyPr/>
        <a:lstStyle/>
        <a:p>
          <a:pPr rtl="0"/>
          <a:r>
            <a:rPr lang="uk-U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«</a:t>
          </a:r>
          <a:r>
            <a: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 the money</a:t>
          </a:r>
          <a:r>
            <a:rPr lang="uk-UA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 ( при грошах) </a:t>
          </a:r>
          <a:r>
            <a:rPr lang="uk-UA" dirty="0" smtClean="0">
              <a:solidFill>
                <a:schemeClr val="tx1"/>
              </a:solidFill>
            </a:rPr>
            <a:t>– якщо ціна виконання опціону дорівнює поточному обмінному курсу;</a:t>
          </a:r>
          <a:endParaRPr lang="ru-RU" dirty="0">
            <a:solidFill>
              <a:schemeClr val="tx1"/>
            </a:solidFill>
          </a:endParaRPr>
        </a:p>
      </dgm:t>
    </dgm:pt>
    <dgm:pt modelId="{B8127F52-87B3-419A-A985-A148B488B8D8}" type="parTrans" cxnId="{3919E391-0B2C-436F-B696-2426880C491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DF02902-D2AE-47AD-9573-09D30E5F2079}" type="sibTrans" cxnId="{3919E391-0B2C-436F-B696-2426880C491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AD3F97A-5368-4940-A81F-2AC521C7D6D1}" type="pres">
      <dgm:prSet presAssocID="{E1B6A82D-FA50-4817-B32D-EE35415011F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0B61722A-06E3-4EAF-BB9A-9A067C35964E}" type="pres">
      <dgm:prSet presAssocID="{36F08FB6-8007-43C9-99E2-C482D6CFA01D}" presName="root" presStyleCnt="0"/>
      <dgm:spPr/>
    </dgm:pt>
    <dgm:pt modelId="{D0253B03-3D40-4011-A916-0B6A75409CDC}" type="pres">
      <dgm:prSet presAssocID="{36F08FB6-8007-43C9-99E2-C482D6CFA01D}" presName="rootComposite" presStyleCnt="0"/>
      <dgm:spPr/>
    </dgm:pt>
    <dgm:pt modelId="{A502E869-9532-42C5-877B-5057EEA810FD}" type="pres">
      <dgm:prSet presAssocID="{36F08FB6-8007-43C9-99E2-C482D6CFA01D}" presName="rootText" presStyleLbl="node1" presStyleIdx="0" presStyleCnt="1" custScaleX="354375"/>
      <dgm:spPr/>
      <dgm:t>
        <a:bodyPr/>
        <a:lstStyle/>
        <a:p>
          <a:endParaRPr lang="uk-UA"/>
        </a:p>
      </dgm:t>
    </dgm:pt>
    <dgm:pt modelId="{C901184F-53A9-4CEA-A5DB-64DE6A5B4868}" type="pres">
      <dgm:prSet presAssocID="{36F08FB6-8007-43C9-99E2-C482D6CFA01D}" presName="rootConnector" presStyleLbl="node1" presStyleIdx="0" presStyleCnt="1"/>
      <dgm:spPr/>
      <dgm:t>
        <a:bodyPr/>
        <a:lstStyle/>
        <a:p>
          <a:endParaRPr lang="uk-UA"/>
        </a:p>
      </dgm:t>
    </dgm:pt>
    <dgm:pt modelId="{7D65F632-9072-4393-8334-B6C52B22CF94}" type="pres">
      <dgm:prSet presAssocID="{36F08FB6-8007-43C9-99E2-C482D6CFA01D}" presName="childShape" presStyleCnt="0"/>
      <dgm:spPr/>
    </dgm:pt>
    <dgm:pt modelId="{99C917D7-6485-4DDB-B8CF-75BEA934D712}" type="pres">
      <dgm:prSet presAssocID="{B8127F52-87B3-419A-A985-A148B488B8D8}" presName="Name13" presStyleLbl="parChTrans1D2" presStyleIdx="0" presStyleCnt="3"/>
      <dgm:spPr/>
      <dgm:t>
        <a:bodyPr/>
        <a:lstStyle/>
        <a:p>
          <a:endParaRPr lang="uk-UA"/>
        </a:p>
      </dgm:t>
    </dgm:pt>
    <dgm:pt modelId="{3AD2C6DC-35EA-4F17-BE3B-989E845A83B5}" type="pres">
      <dgm:prSet presAssocID="{14B1AD35-9AF8-4501-B832-4492ED85B59C}" presName="childText" presStyleLbl="bgAcc1" presStyleIdx="0" presStyleCnt="3" custScaleX="399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14293-43FD-4259-88AE-0343EDD1E12E}" type="pres">
      <dgm:prSet presAssocID="{C81AED8D-D9FD-405C-8170-B922883AE244}" presName="Name13" presStyleLbl="parChTrans1D2" presStyleIdx="1" presStyleCnt="3"/>
      <dgm:spPr/>
      <dgm:t>
        <a:bodyPr/>
        <a:lstStyle/>
        <a:p>
          <a:endParaRPr lang="uk-UA"/>
        </a:p>
      </dgm:t>
    </dgm:pt>
    <dgm:pt modelId="{C666A2B2-9ECB-43F8-83A3-B3EF1E67DACF}" type="pres">
      <dgm:prSet presAssocID="{4E098A22-D101-4B52-B7A5-49DAC835D1C8}" presName="childText" presStyleLbl="bgAcc1" presStyleIdx="1" presStyleCnt="3" custScaleX="399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C9FA9-BD1C-4BA2-8116-66C7F2D0F240}" type="pres">
      <dgm:prSet presAssocID="{5ADC048E-EBC9-4E9B-B101-332DC6095B28}" presName="Name13" presStyleLbl="parChTrans1D2" presStyleIdx="2" presStyleCnt="3"/>
      <dgm:spPr/>
      <dgm:t>
        <a:bodyPr/>
        <a:lstStyle/>
        <a:p>
          <a:endParaRPr lang="uk-UA"/>
        </a:p>
      </dgm:t>
    </dgm:pt>
    <dgm:pt modelId="{BCE5C63D-8BD8-4BA0-A27A-C2108D3CD8B5}" type="pres">
      <dgm:prSet presAssocID="{5DB77827-6D3A-4A8B-9E61-0B8DE9B4F88D}" presName="childText" presStyleLbl="bgAcc1" presStyleIdx="2" presStyleCnt="3" custScaleX="398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249A98-E383-484A-B407-76A911A02695}" type="presOf" srcId="{E1B6A82D-FA50-4817-B32D-EE35415011F0}" destId="{FAD3F97A-5368-4940-A81F-2AC521C7D6D1}" srcOrd="0" destOrd="0" presId="urn:microsoft.com/office/officeart/2005/8/layout/hierarchy3"/>
    <dgm:cxn modelId="{3219B446-580E-4DF1-A7B5-C20B2F320F51}" type="presOf" srcId="{5DB77827-6D3A-4A8B-9E61-0B8DE9B4F88D}" destId="{BCE5C63D-8BD8-4BA0-A27A-C2108D3CD8B5}" srcOrd="0" destOrd="0" presId="urn:microsoft.com/office/officeart/2005/8/layout/hierarchy3"/>
    <dgm:cxn modelId="{2045A951-E1C2-46B9-B0F6-9F90FFE67F58}" type="presOf" srcId="{14B1AD35-9AF8-4501-B832-4492ED85B59C}" destId="{3AD2C6DC-35EA-4F17-BE3B-989E845A83B5}" srcOrd="0" destOrd="0" presId="urn:microsoft.com/office/officeart/2005/8/layout/hierarchy3"/>
    <dgm:cxn modelId="{D12585D3-DBF8-452C-A0AF-30C0C27EBA7C}" srcId="{E1B6A82D-FA50-4817-B32D-EE35415011F0}" destId="{36F08FB6-8007-43C9-99E2-C482D6CFA01D}" srcOrd="0" destOrd="0" parTransId="{4DB9E049-C016-41AE-97EE-AE1349AEF2A2}" sibTransId="{2E3FB072-1970-4A83-B927-D1D6DF6FFC36}"/>
    <dgm:cxn modelId="{9F28BC3B-138C-48C4-AAB4-54F63C1BAC25}" type="presOf" srcId="{36F08FB6-8007-43C9-99E2-C482D6CFA01D}" destId="{C901184F-53A9-4CEA-A5DB-64DE6A5B4868}" srcOrd="1" destOrd="0" presId="urn:microsoft.com/office/officeart/2005/8/layout/hierarchy3"/>
    <dgm:cxn modelId="{88BCDFD2-E059-475F-A306-D172EC09536F}" type="presOf" srcId="{C81AED8D-D9FD-405C-8170-B922883AE244}" destId="{02614293-43FD-4259-88AE-0343EDD1E12E}" srcOrd="0" destOrd="0" presId="urn:microsoft.com/office/officeart/2005/8/layout/hierarchy3"/>
    <dgm:cxn modelId="{163BCE9C-572B-42EC-A93B-BE7F01679600}" type="presOf" srcId="{36F08FB6-8007-43C9-99E2-C482D6CFA01D}" destId="{A502E869-9532-42C5-877B-5057EEA810FD}" srcOrd="0" destOrd="0" presId="urn:microsoft.com/office/officeart/2005/8/layout/hierarchy3"/>
    <dgm:cxn modelId="{3919E391-0B2C-436F-B696-2426880C491E}" srcId="{36F08FB6-8007-43C9-99E2-C482D6CFA01D}" destId="{14B1AD35-9AF8-4501-B832-4492ED85B59C}" srcOrd="0" destOrd="0" parTransId="{B8127F52-87B3-419A-A985-A148B488B8D8}" sibTransId="{6DF02902-D2AE-47AD-9573-09D30E5F2079}"/>
    <dgm:cxn modelId="{C93940D0-182B-40F7-955D-46727C4F0BE3}" srcId="{36F08FB6-8007-43C9-99E2-C482D6CFA01D}" destId="{4E098A22-D101-4B52-B7A5-49DAC835D1C8}" srcOrd="1" destOrd="0" parTransId="{C81AED8D-D9FD-405C-8170-B922883AE244}" sibTransId="{646CBC97-BB7D-4950-AA8A-01E5A81D215C}"/>
    <dgm:cxn modelId="{485ECDDD-4359-4DEA-9A74-A1FB6C805D97}" srcId="{36F08FB6-8007-43C9-99E2-C482D6CFA01D}" destId="{5DB77827-6D3A-4A8B-9E61-0B8DE9B4F88D}" srcOrd="2" destOrd="0" parTransId="{5ADC048E-EBC9-4E9B-B101-332DC6095B28}" sibTransId="{167691E9-8A46-41C4-92C1-C51A699D8BC4}"/>
    <dgm:cxn modelId="{D4B86C84-E920-48B1-9FDD-B0CEE17AD188}" type="presOf" srcId="{5ADC048E-EBC9-4E9B-B101-332DC6095B28}" destId="{14AC9FA9-BD1C-4BA2-8116-66C7F2D0F240}" srcOrd="0" destOrd="0" presId="urn:microsoft.com/office/officeart/2005/8/layout/hierarchy3"/>
    <dgm:cxn modelId="{0B049A05-0D3D-42DD-A8B2-9173A231B12F}" type="presOf" srcId="{B8127F52-87B3-419A-A985-A148B488B8D8}" destId="{99C917D7-6485-4DDB-B8CF-75BEA934D712}" srcOrd="0" destOrd="0" presId="urn:microsoft.com/office/officeart/2005/8/layout/hierarchy3"/>
    <dgm:cxn modelId="{83A931F2-55CD-4BD6-8B91-93B75305205C}" type="presOf" srcId="{4E098A22-D101-4B52-B7A5-49DAC835D1C8}" destId="{C666A2B2-9ECB-43F8-83A3-B3EF1E67DACF}" srcOrd="0" destOrd="0" presId="urn:microsoft.com/office/officeart/2005/8/layout/hierarchy3"/>
    <dgm:cxn modelId="{06D05D4D-7955-40C2-9373-CCA681C3F3B8}" type="presParOf" srcId="{FAD3F97A-5368-4940-A81F-2AC521C7D6D1}" destId="{0B61722A-06E3-4EAF-BB9A-9A067C35964E}" srcOrd="0" destOrd="0" presId="urn:microsoft.com/office/officeart/2005/8/layout/hierarchy3"/>
    <dgm:cxn modelId="{82E5C831-52D2-41FF-A463-0BF108A874D8}" type="presParOf" srcId="{0B61722A-06E3-4EAF-BB9A-9A067C35964E}" destId="{D0253B03-3D40-4011-A916-0B6A75409CDC}" srcOrd="0" destOrd="0" presId="urn:microsoft.com/office/officeart/2005/8/layout/hierarchy3"/>
    <dgm:cxn modelId="{995C14DA-D2B3-4B63-B503-C6FA6CDF1182}" type="presParOf" srcId="{D0253B03-3D40-4011-A916-0B6A75409CDC}" destId="{A502E869-9532-42C5-877B-5057EEA810FD}" srcOrd="0" destOrd="0" presId="urn:microsoft.com/office/officeart/2005/8/layout/hierarchy3"/>
    <dgm:cxn modelId="{1EE485C7-6959-46F2-B49D-52C235D6C46D}" type="presParOf" srcId="{D0253B03-3D40-4011-A916-0B6A75409CDC}" destId="{C901184F-53A9-4CEA-A5DB-64DE6A5B4868}" srcOrd="1" destOrd="0" presId="urn:microsoft.com/office/officeart/2005/8/layout/hierarchy3"/>
    <dgm:cxn modelId="{D4C6217F-3BB9-459C-941F-3AD8F34C0F99}" type="presParOf" srcId="{0B61722A-06E3-4EAF-BB9A-9A067C35964E}" destId="{7D65F632-9072-4393-8334-B6C52B22CF94}" srcOrd="1" destOrd="0" presId="urn:microsoft.com/office/officeart/2005/8/layout/hierarchy3"/>
    <dgm:cxn modelId="{29060668-24F8-403C-8CC7-17D44E7EF11E}" type="presParOf" srcId="{7D65F632-9072-4393-8334-B6C52B22CF94}" destId="{99C917D7-6485-4DDB-B8CF-75BEA934D712}" srcOrd="0" destOrd="0" presId="urn:microsoft.com/office/officeart/2005/8/layout/hierarchy3"/>
    <dgm:cxn modelId="{B4E1B8D5-1F4A-4C10-8EFD-4FACC4FDBE23}" type="presParOf" srcId="{7D65F632-9072-4393-8334-B6C52B22CF94}" destId="{3AD2C6DC-35EA-4F17-BE3B-989E845A83B5}" srcOrd="1" destOrd="0" presId="urn:microsoft.com/office/officeart/2005/8/layout/hierarchy3"/>
    <dgm:cxn modelId="{C1B1CCD1-A401-4B73-A24E-168E2C1A40C8}" type="presParOf" srcId="{7D65F632-9072-4393-8334-B6C52B22CF94}" destId="{02614293-43FD-4259-88AE-0343EDD1E12E}" srcOrd="2" destOrd="0" presId="urn:microsoft.com/office/officeart/2005/8/layout/hierarchy3"/>
    <dgm:cxn modelId="{B0C07CED-B2D3-4584-A4B9-2CA05B56D320}" type="presParOf" srcId="{7D65F632-9072-4393-8334-B6C52B22CF94}" destId="{C666A2B2-9ECB-43F8-83A3-B3EF1E67DACF}" srcOrd="3" destOrd="0" presId="urn:microsoft.com/office/officeart/2005/8/layout/hierarchy3"/>
    <dgm:cxn modelId="{1599383B-5B88-44E4-B730-57DC50F2B516}" type="presParOf" srcId="{7D65F632-9072-4393-8334-B6C52B22CF94}" destId="{14AC9FA9-BD1C-4BA2-8116-66C7F2D0F240}" srcOrd="4" destOrd="0" presId="urn:microsoft.com/office/officeart/2005/8/layout/hierarchy3"/>
    <dgm:cxn modelId="{33BA4D5E-A918-4488-8583-7AC7B2F5F8E2}" type="presParOf" srcId="{7D65F632-9072-4393-8334-B6C52B22CF94}" destId="{BCE5C63D-8BD8-4BA0-A27A-C2108D3CD8B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1B6A82D-FA50-4817-B32D-EE35415011F0}" type="doc">
      <dgm:prSet loTypeId="urn:microsoft.com/office/officeart/2005/8/layout/hierarchy3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6F08FB6-8007-43C9-99E2-C482D6CFA01D}">
      <dgm:prSet/>
      <dgm:spPr/>
      <dgm:t>
        <a:bodyPr/>
        <a:lstStyle/>
        <a:p>
          <a:pPr rtl="0"/>
          <a:r>
            <a:rPr lang="uk-UA" dirty="0" smtClean="0">
              <a:solidFill>
                <a:schemeClr val="tx1"/>
              </a:solidFill>
            </a:rPr>
            <a:t>Залежно від права покупця - право на купівлю чи право на продаж опціону:</a:t>
          </a:r>
          <a:endParaRPr lang="ru-RU" dirty="0">
            <a:solidFill>
              <a:schemeClr val="tx1"/>
            </a:solidFill>
          </a:endParaRPr>
        </a:p>
      </dgm:t>
    </dgm:pt>
    <dgm:pt modelId="{4DB9E049-C016-41AE-97EE-AE1349AEF2A2}" type="parTrans" cxnId="{D12585D3-DBF8-452C-A0AF-30C0C27EBA7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E3FB072-1970-4A83-B927-D1D6DF6FFC36}" type="sibTrans" cxnId="{D12585D3-DBF8-452C-A0AF-30C0C27EBA7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DB77827-6D3A-4A8B-9E61-0B8DE9B4F88D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– пут-</a:t>
          </a:r>
          <a:r>
            <a:rPr lang="uk-UA" b="1" i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колл</a:t>
          </a:r>
          <a:r>
            <a:rPr lang="uk-UA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</a:t>
          </a:r>
          <a:r>
            <a: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put</a:t>
          </a:r>
          <a:r>
            <a: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call</a:t>
          </a:r>
          <a:r>
            <a: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 </a:t>
          </a:r>
          <a:r>
            <a:rPr lang="ru-RU" i="1" dirty="0" smtClean="0">
              <a:solidFill>
                <a:schemeClr val="tx1"/>
              </a:solidFill>
            </a:rPr>
            <a:t>– </a:t>
          </a:r>
          <a:r>
            <a:rPr lang="ru-RU" i="1" dirty="0" err="1" smtClean="0">
              <a:solidFill>
                <a:schemeClr val="tx1"/>
              </a:solidFill>
            </a:rPr>
            <a:t>опціон</a:t>
          </a:r>
          <a:r>
            <a:rPr lang="ru-RU" i="1" dirty="0" smtClean="0">
              <a:solidFill>
                <a:schemeClr val="tx1"/>
              </a:solidFill>
            </a:rPr>
            <a:t> </a:t>
          </a:r>
          <a:r>
            <a:rPr lang="uk-UA" i="1" dirty="0" smtClean="0">
              <a:solidFill>
                <a:schemeClr val="tx1"/>
              </a:solidFill>
            </a:rPr>
            <a:t>на продаж чи купівлю</a:t>
          </a:r>
          <a:r>
            <a:rPr lang="uk-UA" dirty="0" smtClean="0">
              <a:solidFill>
                <a:schemeClr val="tx1"/>
              </a:solidFill>
            </a:rPr>
            <a:t> – власник опціону «пут-</a:t>
          </a:r>
          <a:r>
            <a:rPr lang="uk-UA" dirty="0" err="1" smtClean="0">
              <a:solidFill>
                <a:schemeClr val="tx1"/>
              </a:solidFill>
            </a:rPr>
            <a:t>колл</a:t>
          </a:r>
          <a:r>
            <a:rPr lang="uk-UA" dirty="0" smtClean="0">
              <a:solidFill>
                <a:schemeClr val="tx1"/>
              </a:solidFill>
            </a:rPr>
            <a:t>» має право купити чи продати у продавця опціону валюту за фіксованим курсом у майбутньому. </a:t>
          </a:r>
          <a:endParaRPr lang="ru-RU" dirty="0">
            <a:solidFill>
              <a:schemeClr val="tx1"/>
            </a:solidFill>
          </a:endParaRPr>
        </a:p>
      </dgm:t>
    </dgm:pt>
    <dgm:pt modelId="{5ADC048E-EBC9-4E9B-B101-332DC6095B28}" type="parTrans" cxnId="{485ECDDD-4359-4DEA-9A74-A1FB6C805D9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67691E9-8A46-41C4-92C1-C51A699D8BC4}" type="sibTrans" cxnId="{485ECDDD-4359-4DEA-9A74-A1FB6C805D9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E098A22-D101-4B52-B7A5-49DAC835D1C8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– пут</a:t>
          </a:r>
          <a:r>
            <a: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put</a:t>
          </a:r>
          <a:r>
            <a: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r>
            <a:rPr lang="uk-UA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uk-UA" i="1" dirty="0" smtClean="0">
              <a:solidFill>
                <a:schemeClr val="tx1"/>
              </a:solidFill>
            </a:rPr>
            <a:t>– опціон на продаж </a:t>
          </a:r>
          <a:r>
            <a:rPr lang="uk-UA" dirty="0" smtClean="0">
              <a:solidFill>
                <a:schemeClr val="tx1"/>
              </a:solidFill>
            </a:rPr>
            <a:t>- власник опціону «пут» має право продати продавцю опціону валюту на раніше погоджених умовах;</a:t>
          </a:r>
          <a:endParaRPr lang="ru-RU" dirty="0">
            <a:solidFill>
              <a:schemeClr val="tx1"/>
            </a:solidFill>
          </a:endParaRPr>
        </a:p>
      </dgm:t>
    </dgm:pt>
    <dgm:pt modelId="{C81AED8D-D9FD-405C-8170-B922883AE244}" type="parTrans" cxnId="{C93940D0-182B-40F7-955D-46727C4F0BE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46CBC97-BB7D-4950-AA8A-01E5A81D215C}" type="sibTrans" cxnId="{C93940D0-182B-40F7-955D-46727C4F0BE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4B1AD35-9AF8-4501-B832-4492ED85B59C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– </a:t>
          </a:r>
          <a:r>
            <a:rPr lang="uk-UA" b="1" i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колл</a:t>
          </a:r>
          <a:r>
            <a:rPr lang="uk-UA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</a:t>
          </a:r>
          <a:r>
            <a:rPr lang="en-US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call</a:t>
          </a:r>
          <a:r>
            <a:rPr lang="uk-UA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 </a:t>
          </a:r>
          <a:r>
            <a:rPr lang="uk-UA" i="1" dirty="0" smtClean="0">
              <a:solidFill>
                <a:schemeClr val="tx1"/>
              </a:solidFill>
            </a:rPr>
            <a:t>– опціон на покупку валюти </a:t>
          </a:r>
          <a:r>
            <a:rPr lang="uk-UA" dirty="0" smtClean="0">
              <a:solidFill>
                <a:schemeClr val="tx1"/>
              </a:solidFill>
            </a:rPr>
            <a:t>- власник опціону «</a:t>
          </a:r>
          <a:r>
            <a:rPr lang="uk-UA" dirty="0" err="1" smtClean="0">
              <a:solidFill>
                <a:schemeClr val="tx1"/>
              </a:solidFill>
            </a:rPr>
            <a:t>колл</a:t>
          </a:r>
          <a:r>
            <a:rPr lang="uk-UA" dirty="0" smtClean="0">
              <a:solidFill>
                <a:schemeClr val="tx1"/>
              </a:solidFill>
            </a:rPr>
            <a:t>» має право купити у продавця опціону певну грошову суму за встановленим курсом в дату виконання чи на протязі узгодженого строку;</a:t>
          </a:r>
          <a:endParaRPr lang="ru-RU" dirty="0">
            <a:solidFill>
              <a:schemeClr val="tx1"/>
            </a:solidFill>
          </a:endParaRPr>
        </a:p>
      </dgm:t>
    </dgm:pt>
    <dgm:pt modelId="{B8127F52-87B3-419A-A985-A148B488B8D8}" type="parTrans" cxnId="{3919E391-0B2C-436F-B696-2426880C491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DF02902-D2AE-47AD-9573-09D30E5F2079}" type="sibTrans" cxnId="{3919E391-0B2C-436F-B696-2426880C491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AD3F97A-5368-4940-A81F-2AC521C7D6D1}" type="pres">
      <dgm:prSet presAssocID="{E1B6A82D-FA50-4817-B32D-EE35415011F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0B61722A-06E3-4EAF-BB9A-9A067C35964E}" type="pres">
      <dgm:prSet presAssocID="{36F08FB6-8007-43C9-99E2-C482D6CFA01D}" presName="root" presStyleCnt="0"/>
      <dgm:spPr/>
    </dgm:pt>
    <dgm:pt modelId="{D0253B03-3D40-4011-A916-0B6A75409CDC}" type="pres">
      <dgm:prSet presAssocID="{36F08FB6-8007-43C9-99E2-C482D6CFA01D}" presName="rootComposite" presStyleCnt="0"/>
      <dgm:spPr/>
    </dgm:pt>
    <dgm:pt modelId="{A502E869-9532-42C5-877B-5057EEA810FD}" type="pres">
      <dgm:prSet presAssocID="{36F08FB6-8007-43C9-99E2-C482D6CFA01D}" presName="rootText" presStyleLbl="node1" presStyleIdx="0" presStyleCnt="1" custScaleX="354375"/>
      <dgm:spPr/>
      <dgm:t>
        <a:bodyPr/>
        <a:lstStyle/>
        <a:p>
          <a:endParaRPr lang="ru-RU"/>
        </a:p>
      </dgm:t>
    </dgm:pt>
    <dgm:pt modelId="{C901184F-53A9-4CEA-A5DB-64DE6A5B4868}" type="pres">
      <dgm:prSet presAssocID="{36F08FB6-8007-43C9-99E2-C482D6CFA01D}" presName="rootConnector" presStyleLbl="node1" presStyleIdx="0" presStyleCnt="1"/>
      <dgm:spPr/>
      <dgm:t>
        <a:bodyPr/>
        <a:lstStyle/>
        <a:p>
          <a:endParaRPr lang="uk-UA"/>
        </a:p>
      </dgm:t>
    </dgm:pt>
    <dgm:pt modelId="{7D65F632-9072-4393-8334-B6C52B22CF94}" type="pres">
      <dgm:prSet presAssocID="{36F08FB6-8007-43C9-99E2-C482D6CFA01D}" presName="childShape" presStyleCnt="0"/>
      <dgm:spPr/>
    </dgm:pt>
    <dgm:pt modelId="{99C917D7-6485-4DDB-B8CF-75BEA934D712}" type="pres">
      <dgm:prSet presAssocID="{B8127F52-87B3-419A-A985-A148B488B8D8}" presName="Name13" presStyleLbl="parChTrans1D2" presStyleIdx="0" presStyleCnt="3"/>
      <dgm:spPr/>
      <dgm:t>
        <a:bodyPr/>
        <a:lstStyle/>
        <a:p>
          <a:endParaRPr lang="uk-UA"/>
        </a:p>
      </dgm:t>
    </dgm:pt>
    <dgm:pt modelId="{3AD2C6DC-35EA-4F17-BE3B-989E845A83B5}" type="pres">
      <dgm:prSet presAssocID="{14B1AD35-9AF8-4501-B832-4492ED85B59C}" presName="childText" presStyleLbl="bgAcc1" presStyleIdx="0" presStyleCnt="3" custScaleX="399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14293-43FD-4259-88AE-0343EDD1E12E}" type="pres">
      <dgm:prSet presAssocID="{C81AED8D-D9FD-405C-8170-B922883AE244}" presName="Name13" presStyleLbl="parChTrans1D2" presStyleIdx="1" presStyleCnt="3"/>
      <dgm:spPr/>
      <dgm:t>
        <a:bodyPr/>
        <a:lstStyle/>
        <a:p>
          <a:endParaRPr lang="uk-UA"/>
        </a:p>
      </dgm:t>
    </dgm:pt>
    <dgm:pt modelId="{C666A2B2-9ECB-43F8-83A3-B3EF1E67DACF}" type="pres">
      <dgm:prSet presAssocID="{4E098A22-D101-4B52-B7A5-49DAC835D1C8}" presName="childText" presStyleLbl="bgAcc1" presStyleIdx="1" presStyleCnt="3" custScaleX="399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C9FA9-BD1C-4BA2-8116-66C7F2D0F240}" type="pres">
      <dgm:prSet presAssocID="{5ADC048E-EBC9-4E9B-B101-332DC6095B28}" presName="Name13" presStyleLbl="parChTrans1D2" presStyleIdx="2" presStyleCnt="3"/>
      <dgm:spPr/>
      <dgm:t>
        <a:bodyPr/>
        <a:lstStyle/>
        <a:p>
          <a:endParaRPr lang="uk-UA"/>
        </a:p>
      </dgm:t>
    </dgm:pt>
    <dgm:pt modelId="{BCE5C63D-8BD8-4BA0-A27A-C2108D3CD8B5}" type="pres">
      <dgm:prSet presAssocID="{5DB77827-6D3A-4A8B-9E61-0B8DE9B4F88D}" presName="childText" presStyleLbl="bgAcc1" presStyleIdx="2" presStyleCnt="3" custScaleX="398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FDD5FD-D1E4-46F3-9DE1-D83D5D407EBD}" type="presOf" srcId="{5DB77827-6D3A-4A8B-9E61-0B8DE9B4F88D}" destId="{BCE5C63D-8BD8-4BA0-A27A-C2108D3CD8B5}" srcOrd="0" destOrd="0" presId="urn:microsoft.com/office/officeart/2005/8/layout/hierarchy3"/>
    <dgm:cxn modelId="{C494FB0C-436A-4995-9B46-AC666846840B}" type="presOf" srcId="{36F08FB6-8007-43C9-99E2-C482D6CFA01D}" destId="{C901184F-53A9-4CEA-A5DB-64DE6A5B4868}" srcOrd="1" destOrd="0" presId="urn:microsoft.com/office/officeart/2005/8/layout/hierarchy3"/>
    <dgm:cxn modelId="{D12585D3-DBF8-452C-A0AF-30C0C27EBA7C}" srcId="{E1B6A82D-FA50-4817-B32D-EE35415011F0}" destId="{36F08FB6-8007-43C9-99E2-C482D6CFA01D}" srcOrd="0" destOrd="0" parTransId="{4DB9E049-C016-41AE-97EE-AE1349AEF2A2}" sibTransId="{2E3FB072-1970-4A83-B927-D1D6DF6FFC36}"/>
    <dgm:cxn modelId="{1D9743AD-D44D-4C16-B77D-50C5594083C2}" type="presOf" srcId="{14B1AD35-9AF8-4501-B832-4492ED85B59C}" destId="{3AD2C6DC-35EA-4F17-BE3B-989E845A83B5}" srcOrd="0" destOrd="0" presId="urn:microsoft.com/office/officeart/2005/8/layout/hierarchy3"/>
    <dgm:cxn modelId="{60620EF6-5441-4BCC-8F54-F0D84624A6BB}" type="presOf" srcId="{B8127F52-87B3-419A-A985-A148B488B8D8}" destId="{99C917D7-6485-4DDB-B8CF-75BEA934D712}" srcOrd="0" destOrd="0" presId="urn:microsoft.com/office/officeart/2005/8/layout/hierarchy3"/>
    <dgm:cxn modelId="{D82D547E-CA9A-488D-AE3A-2E84668C5964}" type="presOf" srcId="{C81AED8D-D9FD-405C-8170-B922883AE244}" destId="{02614293-43FD-4259-88AE-0343EDD1E12E}" srcOrd="0" destOrd="0" presId="urn:microsoft.com/office/officeart/2005/8/layout/hierarchy3"/>
    <dgm:cxn modelId="{3919E391-0B2C-436F-B696-2426880C491E}" srcId="{36F08FB6-8007-43C9-99E2-C482D6CFA01D}" destId="{14B1AD35-9AF8-4501-B832-4492ED85B59C}" srcOrd="0" destOrd="0" parTransId="{B8127F52-87B3-419A-A985-A148B488B8D8}" sibTransId="{6DF02902-D2AE-47AD-9573-09D30E5F2079}"/>
    <dgm:cxn modelId="{C93940D0-182B-40F7-955D-46727C4F0BE3}" srcId="{36F08FB6-8007-43C9-99E2-C482D6CFA01D}" destId="{4E098A22-D101-4B52-B7A5-49DAC835D1C8}" srcOrd="1" destOrd="0" parTransId="{C81AED8D-D9FD-405C-8170-B922883AE244}" sibTransId="{646CBC97-BB7D-4950-AA8A-01E5A81D215C}"/>
    <dgm:cxn modelId="{485ECDDD-4359-4DEA-9A74-A1FB6C805D97}" srcId="{36F08FB6-8007-43C9-99E2-C482D6CFA01D}" destId="{5DB77827-6D3A-4A8B-9E61-0B8DE9B4F88D}" srcOrd="2" destOrd="0" parTransId="{5ADC048E-EBC9-4E9B-B101-332DC6095B28}" sibTransId="{167691E9-8A46-41C4-92C1-C51A699D8BC4}"/>
    <dgm:cxn modelId="{C6CD6A34-273B-4A03-958B-9C77EB582523}" type="presOf" srcId="{36F08FB6-8007-43C9-99E2-C482D6CFA01D}" destId="{A502E869-9532-42C5-877B-5057EEA810FD}" srcOrd="0" destOrd="0" presId="urn:microsoft.com/office/officeart/2005/8/layout/hierarchy3"/>
    <dgm:cxn modelId="{D2D8636E-46FC-4EE0-B796-C6AA2BC57DC3}" type="presOf" srcId="{5ADC048E-EBC9-4E9B-B101-332DC6095B28}" destId="{14AC9FA9-BD1C-4BA2-8116-66C7F2D0F240}" srcOrd="0" destOrd="0" presId="urn:microsoft.com/office/officeart/2005/8/layout/hierarchy3"/>
    <dgm:cxn modelId="{1BF2FEA7-84B1-4040-ABD6-00EF81A94AE3}" type="presOf" srcId="{4E098A22-D101-4B52-B7A5-49DAC835D1C8}" destId="{C666A2B2-9ECB-43F8-83A3-B3EF1E67DACF}" srcOrd="0" destOrd="0" presId="urn:microsoft.com/office/officeart/2005/8/layout/hierarchy3"/>
    <dgm:cxn modelId="{7D907CC8-5283-417A-BB6F-82817F054B58}" type="presOf" srcId="{E1B6A82D-FA50-4817-B32D-EE35415011F0}" destId="{FAD3F97A-5368-4940-A81F-2AC521C7D6D1}" srcOrd="0" destOrd="0" presId="urn:microsoft.com/office/officeart/2005/8/layout/hierarchy3"/>
    <dgm:cxn modelId="{5D2530AC-4CAB-454C-8909-1A6CE4141322}" type="presParOf" srcId="{FAD3F97A-5368-4940-A81F-2AC521C7D6D1}" destId="{0B61722A-06E3-4EAF-BB9A-9A067C35964E}" srcOrd="0" destOrd="0" presId="urn:microsoft.com/office/officeart/2005/8/layout/hierarchy3"/>
    <dgm:cxn modelId="{75867E9C-FB5E-4C0D-AFAF-2AEDDDF8EB29}" type="presParOf" srcId="{0B61722A-06E3-4EAF-BB9A-9A067C35964E}" destId="{D0253B03-3D40-4011-A916-0B6A75409CDC}" srcOrd="0" destOrd="0" presId="urn:microsoft.com/office/officeart/2005/8/layout/hierarchy3"/>
    <dgm:cxn modelId="{77B4CC6E-A647-4D3F-8A4D-A0727D362A18}" type="presParOf" srcId="{D0253B03-3D40-4011-A916-0B6A75409CDC}" destId="{A502E869-9532-42C5-877B-5057EEA810FD}" srcOrd="0" destOrd="0" presId="urn:microsoft.com/office/officeart/2005/8/layout/hierarchy3"/>
    <dgm:cxn modelId="{2A39CA84-6ABA-4E7D-8707-AE11BDE53EEC}" type="presParOf" srcId="{D0253B03-3D40-4011-A916-0B6A75409CDC}" destId="{C901184F-53A9-4CEA-A5DB-64DE6A5B4868}" srcOrd="1" destOrd="0" presId="urn:microsoft.com/office/officeart/2005/8/layout/hierarchy3"/>
    <dgm:cxn modelId="{98907D15-2EC3-4368-82FD-E362323CECE9}" type="presParOf" srcId="{0B61722A-06E3-4EAF-BB9A-9A067C35964E}" destId="{7D65F632-9072-4393-8334-B6C52B22CF94}" srcOrd="1" destOrd="0" presId="urn:microsoft.com/office/officeart/2005/8/layout/hierarchy3"/>
    <dgm:cxn modelId="{4A0FF7A6-E45F-4B59-AA4E-996C3CB1E649}" type="presParOf" srcId="{7D65F632-9072-4393-8334-B6C52B22CF94}" destId="{99C917D7-6485-4DDB-B8CF-75BEA934D712}" srcOrd="0" destOrd="0" presId="urn:microsoft.com/office/officeart/2005/8/layout/hierarchy3"/>
    <dgm:cxn modelId="{C16D5DB4-083C-4E5B-B1ED-C794A58632B6}" type="presParOf" srcId="{7D65F632-9072-4393-8334-B6C52B22CF94}" destId="{3AD2C6DC-35EA-4F17-BE3B-989E845A83B5}" srcOrd="1" destOrd="0" presId="urn:microsoft.com/office/officeart/2005/8/layout/hierarchy3"/>
    <dgm:cxn modelId="{5E8470CE-DEF6-4E16-8C8E-AC94F82EC291}" type="presParOf" srcId="{7D65F632-9072-4393-8334-B6C52B22CF94}" destId="{02614293-43FD-4259-88AE-0343EDD1E12E}" srcOrd="2" destOrd="0" presId="urn:microsoft.com/office/officeart/2005/8/layout/hierarchy3"/>
    <dgm:cxn modelId="{86880411-D7EA-42AB-BE33-FCDABDC35A03}" type="presParOf" srcId="{7D65F632-9072-4393-8334-B6C52B22CF94}" destId="{C666A2B2-9ECB-43F8-83A3-B3EF1E67DACF}" srcOrd="3" destOrd="0" presId="urn:microsoft.com/office/officeart/2005/8/layout/hierarchy3"/>
    <dgm:cxn modelId="{D354E648-3F0C-40AC-804E-F741509DF8F2}" type="presParOf" srcId="{7D65F632-9072-4393-8334-B6C52B22CF94}" destId="{14AC9FA9-BD1C-4BA2-8116-66C7F2D0F240}" srcOrd="4" destOrd="0" presId="urn:microsoft.com/office/officeart/2005/8/layout/hierarchy3"/>
    <dgm:cxn modelId="{EED2115B-4EAB-478E-A26B-C8CDF6552BBE}" type="presParOf" srcId="{7D65F632-9072-4393-8334-B6C52B22CF94}" destId="{BCE5C63D-8BD8-4BA0-A27A-C2108D3CD8B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F3F3A0D-290A-412F-8D72-C64911B9321B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5D585B7-7EA8-45E3-9216-BB25862316D2}">
      <dgm:prSet phldrT="[Текст]" custT="1"/>
      <dgm:spPr/>
      <dgm:t>
        <a:bodyPr/>
        <a:lstStyle/>
        <a:p>
          <a:r>
            <a:rPr lang="uk-UA" sz="2400" dirty="0" smtClean="0">
              <a:solidFill>
                <a:schemeClr val="tx1"/>
              </a:solidFill>
            </a:rPr>
            <a:t>По-перше</a:t>
          </a:r>
          <a:endParaRPr lang="ru-RU" sz="2400" dirty="0">
            <a:solidFill>
              <a:schemeClr val="tx1"/>
            </a:solidFill>
          </a:endParaRPr>
        </a:p>
      </dgm:t>
    </dgm:pt>
    <dgm:pt modelId="{EFE7FEF1-E870-49C4-87EA-5A53D2ACF0A1}" type="parTrans" cxnId="{0248CA40-6B1E-4D10-BDC2-6E74D89B0FC1}">
      <dgm:prSet/>
      <dgm:spPr/>
      <dgm:t>
        <a:bodyPr/>
        <a:lstStyle/>
        <a:p>
          <a:endParaRPr lang="ru-RU"/>
        </a:p>
      </dgm:t>
    </dgm:pt>
    <dgm:pt modelId="{87279CB7-0016-42D8-A726-9DAF80ED65BA}" type="sibTrans" cxnId="{0248CA40-6B1E-4D10-BDC2-6E74D89B0FC1}">
      <dgm:prSet/>
      <dgm:spPr/>
      <dgm:t>
        <a:bodyPr/>
        <a:lstStyle/>
        <a:p>
          <a:endParaRPr lang="ru-RU"/>
        </a:p>
      </dgm:t>
    </dgm:pt>
    <dgm:pt modelId="{132D91B6-766B-4C63-900E-58A5381B1830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uk-UA" sz="2400" dirty="0" smtClean="0"/>
            <a:t>завдяки узгодженого найменшого курсу опціон захищає його від можливих збитків при обміні валюти;</a:t>
          </a:r>
          <a:endParaRPr lang="ru-RU" sz="2400" dirty="0"/>
        </a:p>
      </dgm:t>
    </dgm:pt>
    <dgm:pt modelId="{B3C709BA-2B4D-4A26-B22C-5C2187BB9F0D}" type="parTrans" cxnId="{681831C4-9796-490F-876B-2059B2AB4FFC}">
      <dgm:prSet/>
      <dgm:spPr/>
      <dgm:t>
        <a:bodyPr/>
        <a:lstStyle/>
        <a:p>
          <a:endParaRPr lang="ru-RU"/>
        </a:p>
      </dgm:t>
    </dgm:pt>
    <dgm:pt modelId="{E7FB4624-EFFF-49FF-8726-5881E62485C4}" type="sibTrans" cxnId="{681831C4-9796-490F-876B-2059B2AB4FFC}">
      <dgm:prSet/>
      <dgm:spPr/>
      <dgm:t>
        <a:bodyPr/>
        <a:lstStyle/>
        <a:p>
          <a:endParaRPr lang="ru-RU"/>
        </a:p>
      </dgm:t>
    </dgm:pt>
    <dgm:pt modelId="{20AD4F0B-AEBF-4477-B4FB-46F6E334E071}">
      <dgm:prSet phldrT="[Текст]" custT="1"/>
      <dgm:spPr/>
      <dgm:t>
        <a:bodyPr/>
        <a:lstStyle/>
        <a:p>
          <a:r>
            <a:rPr lang="uk-UA" sz="2400" dirty="0" smtClean="0">
              <a:solidFill>
                <a:schemeClr val="tx1"/>
              </a:solidFill>
            </a:rPr>
            <a:t>По-друге</a:t>
          </a:r>
          <a:endParaRPr lang="ru-RU" sz="2400" dirty="0">
            <a:solidFill>
              <a:schemeClr val="tx1"/>
            </a:solidFill>
          </a:endParaRPr>
        </a:p>
      </dgm:t>
    </dgm:pt>
    <dgm:pt modelId="{7C096D03-71E4-4A99-9481-7BDC944EF269}" type="parTrans" cxnId="{8167659C-2372-412A-8903-2FECB92790CA}">
      <dgm:prSet/>
      <dgm:spPr/>
      <dgm:t>
        <a:bodyPr/>
        <a:lstStyle/>
        <a:p>
          <a:endParaRPr lang="ru-RU"/>
        </a:p>
      </dgm:t>
    </dgm:pt>
    <dgm:pt modelId="{7DB1AA72-CEBA-4BCB-8370-2DFA44228481}" type="sibTrans" cxnId="{8167659C-2372-412A-8903-2FECB92790CA}">
      <dgm:prSet/>
      <dgm:spPr/>
      <dgm:t>
        <a:bodyPr/>
        <a:lstStyle/>
        <a:p>
          <a:endParaRPr lang="ru-RU"/>
        </a:p>
      </dgm:t>
    </dgm:pt>
    <dgm:pt modelId="{93F6229A-7A79-4DF5-8C19-C2D6BE70F822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uk-UA" sz="2400" dirty="0" smtClean="0"/>
            <a:t>покупець опціону має можливості при вигідної для нього динаміці курсу не </a:t>
          </a:r>
          <a:r>
            <a:rPr lang="uk-UA" sz="2400" dirty="0" err="1" smtClean="0"/>
            <a:t>пред</a:t>
          </a:r>
          <a:r>
            <a:rPr lang="ru-RU" sz="2400" dirty="0" smtClean="0"/>
            <a:t>’</a:t>
          </a:r>
          <a:r>
            <a:rPr lang="uk-UA" sz="2400" dirty="0" smtClean="0"/>
            <a:t>являти свої права, а у строк платежу купити чи продати валюту на вільному ринку.</a:t>
          </a:r>
          <a:endParaRPr lang="ru-RU" sz="2400" dirty="0"/>
        </a:p>
      </dgm:t>
    </dgm:pt>
    <dgm:pt modelId="{96DBBDDB-5A71-4916-AD9A-D8C524A13E2A}" type="parTrans" cxnId="{0583A6E5-23E4-4F36-A4DA-CB9800B1200D}">
      <dgm:prSet/>
      <dgm:spPr/>
      <dgm:t>
        <a:bodyPr/>
        <a:lstStyle/>
        <a:p>
          <a:endParaRPr lang="ru-RU"/>
        </a:p>
      </dgm:t>
    </dgm:pt>
    <dgm:pt modelId="{DB38F31B-B4A7-4027-B988-6A21F7F6042F}" type="sibTrans" cxnId="{0583A6E5-23E4-4F36-A4DA-CB9800B1200D}">
      <dgm:prSet/>
      <dgm:spPr/>
      <dgm:t>
        <a:bodyPr/>
        <a:lstStyle/>
        <a:p>
          <a:endParaRPr lang="ru-RU"/>
        </a:p>
      </dgm:t>
    </dgm:pt>
    <dgm:pt modelId="{AB584672-D18A-42F3-8876-8B63E5050008}" type="pres">
      <dgm:prSet presAssocID="{CF3F3A0D-290A-412F-8D72-C64911B932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D0501E-DD42-48CC-B6CD-EB63161F506A}" type="pres">
      <dgm:prSet presAssocID="{85D585B7-7EA8-45E3-9216-BB25862316D2}" presName="linNode" presStyleCnt="0"/>
      <dgm:spPr/>
      <dgm:t>
        <a:bodyPr/>
        <a:lstStyle/>
        <a:p>
          <a:endParaRPr lang="ru-RU"/>
        </a:p>
      </dgm:t>
    </dgm:pt>
    <dgm:pt modelId="{E8ACB61C-967A-4637-9813-62C26E9AAA58}" type="pres">
      <dgm:prSet presAssocID="{85D585B7-7EA8-45E3-9216-BB25862316D2}" presName="parentText" presStyleLbl="node1" presStyleIdx="0" presStyleCnt="2" custScaleX="51731" custScaleY="65448" custLinFactNeighborX="491" custLinFactNeighborY="24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74873-C6F8-40D8-B7D3-CF07510F4F40}" type="pres">
      <dgm:prSet presAssocID="{85D585B7-7EA8-45E3-9216-BB25862316D2}" presName="descendantText" presStyleLbl="alignAccFollowNode1" presStyleIdx="0" presStyleCnt="2" custScaleX="140129" custScaleY="67120" custLinFactNeighborX="183" custLinFactNeighborY="1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3DAB4A-FA38-4A12-A025-978E9AEC12D8}" type="pres">
      <dgm:prSet presAssocID="{87279CB7-0016-42D8-A726-9DAF80ED65BA}" presName="sp" presStyleCnt="0"/>
      <dgm:spPr/>
      <dgm:t>
        <a:bodyPr/>
        <a:lstStyle/>
        <a:p>
          <a:endParaRPr lang="ru-RU"/>
        </a:p>
      </dgm:t>
    </dgm:pt>
    <dgm:pt modelId="{E72AC6B5-ABA8-4036-B3D6-9F11540409E3}" type="pres">
      <dgm:prSet presAssocID="{20AD4F0B-AEBF-4477-B4FB-46F6E334E071}" presName="linNode" presStyleCnt="0"/>
      <dgm:spPr/>
      <dgm:t>
        <a:bodyPr/>
        <a:lstStyle/>
        <a:p>
          <a:endParaRPr lang="ru-RU"/>
        </a:p>
      </dgm:t>
    </dgm:pt>
    <dgm:pt modelId="{13020C05-13CD-4CEF-9F83-92B746D44F62}" type="pres">
      <dgm:prSet presAssocID="{20AD4F0B-AEBF-4477-B4FB-46F6E334E071}" presName="parentText" presStyleLbl="node1" presStyleIdx="1" presStyleCnt="2" custScaleX="51567" custScaleY="64608" custLinFactNeighborX="-6496" custLinFactNeighborY="99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19A63-F8CB-4B5A-BADC-810913E95E9D}" type="pres">
      <dgm:prSet presAssocID="{20AD4F0B-AEBF-4477-B4FB-46F6E334E071}" presName="descendantText" presStyleLbl="alignAccFollowNode1" presStyleIdx="1" presStyleCnt="2" custScaleX="139658" custScaleY="71987" custLinFactNeighborX="124" custLinFactNeighborY="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773B12-755F-4CF3-864B-18257839E1A5}" type="presOf" srcId="{20AD4F0B-AEBF-4477-B4FB-46F6E334E071}" destId="{13020C05-13CD-4CEF-9F83-92B746D44F62}" srcOrd="0" destOrd="0" presId="urn:microsoft.com/office/officeart/2005/8/layout/vList5"/>
    <dgm:cxn modelId="{681831C4-9796-490F-876B-2059B2AB4FFC}" srcId="{85D585B7-7EA8-45E3-9216-BB25862316D2}" destId="{132D91B6-766B-4C63-900E-58A5381B1830}" srcOrd="0" destOrd="0" parTransId="{B3C709BA-2B4D-4A26-B22C-5C2187BB9F0D}" sibTransId="{E7FB4624-EFFF-49FF-8726-5881E62485C4}"/>
    <dgm:cxn modelId="{F1C9929F-9402-480D-8097-C9D4CD0B18FE}" type="presOf" srcId="{85D585B7-7EA8-45E3-9216-BB25862316D2}" destId="{E8ACB61C-967A-4637-9813-62C26E9AAA58}" srcOrd="0" destOrd="0" presId="urn:microsoft.com/office/officeart/2005/8/layout/vList5"/>
    <dgm:cxn modelId="{0248CA40-6B1E-4D10-BDC2-6E74D89B0FC1}" srcId="{CF3F3A0D-290A-412F-8D72-C64911B9321B}" destId="{85D585B7-7EA8-45E3-9216-BB25862316D2}" srcOrd="0" destOrd="0" parTransId="{EFE7FEF1-E870-49C4-87EA-5A53D2ACF0A1}" sibTransId="{87279CB7-0016-42D8-A726-9DAF80ED65BA}"/>
    <dgm:cxn modelId="{727FB831-B835-4A28-8F67-EE2EF391FD04}" type="presOf" srcId="{CF3F3A0D-290A-412F-8D72-C64911B9321B}" destId="{AB584672-D18A-42F3-8876-8B63E5050008}" srcOrd="0" destOrd="0" presId="urn:microsoft.com/office/officeart/2005/8/layout/vList5"/>
    <dgm:cxn modelId="{8167659C-2372-412A-8903-2FECB92790CA}" srcId="{CF3F3A0D-290A-412F-8D72-C64911B9321B}" destId="{20AD4F0B-AEBF-4477-B4FB-46F6E334E071}" srcOrd="1" destOrd="0" parTransId="{7C096D03-71E4-4A99-9481-7BDC944EF269}" sibTransId="{7DB1AA72-CEBA-4BCB-8370-2DFA44228481}"/>
    <dgm:cxn modelId="{0583A6E5-23E4-4F36-A4DA-CB9800B1200D}" srcId="{20AD4F0B-AEBF-4477-B4FB-46F6E334E071}" destId="{93F6229A-7A79-4DF5-8C19-C2D6BE70F822}" srcOrd="0" destOrd="0" parTransId="{96DBBDDB-5A71-4916-AD9A-D8C524A13E2A}" sibTransId="{DB38F31B-B4A7-4027-B988-6A21F7F6042F}"/>
    <dgm:cxn modelId="{49A49311-D4C9-4F24-8C57-FF5CCAD9EA7C}" type="presOf" srcId="{132D91B6-766B-4C63-900E-58A5381B1830}" destId="{F5074873-C6F8-40D8-B7D3-CF07510F4F40}" srcOrd="0" destOrd="0" presId="urn:microsoft.com/office/officeart/2005/8/layout/vList5"/>
    <dgm:cxn modelId="{BDB4260F-DB4B-47D0-8993-407DA16BE752}" type="presOf" srcId="{93F6229A-7A79-4DF5-8C19-C2D6BE70F822}" destId="{42719A63-F8CB-4B5A-BADC-810913E95E9D}" srcOrd="0" destOrd="0" presId="urn:microsoft.com/office/officeart/2005/8/layout/vList5"/>
    <dgm:cxn modelId="{92D09CFA-C1B5-4B3B-A468-91A2669BF213}" type="presParOf" srcId="{AB584672-D18A-42F3-8876-8B63E5050008}" destId="{BAD0501E-DD42-48CC-B6CD-EB63161F506A}" srcOrd="0" destOrd="0" presId="urn:microsoft.com/office/officeart/2005/8/layout/vList5"/>
    <dgm:cxn modelId="{797E3E58-B869-4529-971B-5026DD09C6AA}" type="presParOf" srcId="{BAD0501E-DD42-48CC-B6CD-EB63161F506A}" destId="{E8ACB61C-967A-4637-9813-62C26E9AAA58}" srcOrd="0" destOrd="0" presId="urn:microsoft.com/office/officeart/2005/8/layout/vList5"/>
    <dgm:cxn modelId="{CAFC9AC9-2F91-4A40-8B12-1A96E9F9DBDA}" type="presParOf" srcId="{BAD0501E-DD42-48CC-B6CD-EB63161F506A}" destId="{F5074873-C6F8-40D8-B7D3-CF07510F4F40}" srcOrd="1" destOrd="0" presId="urn:microsoft.com/office/officeart/2005/8/layout/vList5"/>
    <dgm:cxn modelId="{7381529A-3072-4C58-AC13-2F43D6D614F1}" type="presParOf" srcId="{AB584672-D18A-42F3-8876-8B63E5050008}" destId="{6C3DAB4A-FA38-4A12-A025-978E9AEC12D8}" srcOrd="1" destOrd="0" presId="urn:microsoft.com/office/officeart/2005/8/layout/vList5"/>
    <dgm:cxn modelId="{C802D0DC-66C5-4EA6-8245-D0F156C7CDAB}" type="presParOf" srcId="{AB584672-D18A-42F3-8876-8B63E5050008}" destId="{E72AC6B5-ABA8-4036-B3D6-9F11540409E3}" srcOrd="2" destOrd="0" presId="urn:microsoft.com/office/officeart/2005/8/layout/vList5"/>
    <dgm:cxn modelId="{9FEDA631-BE70-40E7-8817-116309A783F3}" type="presParOf" srcId="{E72AC6B5-ABA8-4036-B3D6-9F11540409E3}" destId="{13020C05-13CD-4CEF-9F83-92B746D44F62}" srcOrd="0" destOrd="0" presId="urn:microsoft.com/office/officeart/2005/8/layout/vList5"/>
    <dgm:cxn modelId="{5A36127B-D831-4EE5-AD6F-1DC087491585}" type="presParOf" srcId="{E72AC6B5-ABA8-4036-B3D6-9F11540409E3}" destId="{42719A63-F8CB-4B5A-BADC-810913E95E9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046236A-E02C-44E7-97DC-E0DA3833D95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B59960F5-10E1-4079-86E0-63C014C64AF3}">
      <dgm:prSet/>
      <dgm:spPr/>
      <dgm:t>
        <a:bodyPr/>
        <a:lstStyle/>
        <a:p>
          <a:pPr rtl="0"/>
          <a:r>
            <a:rPr lang="uk-UA" smtClean="0">
              <a:solidFill>
                <a:schemeClr val="tx1"/>
              </a:solidFill>
            </a:rPr>
            <a:t>Опціон можна порівняти зі страховим полісом. </a:t>
          </a:r>
          <a:endParaRPr lang="ru-RU">
            <a:solidFill>
              <a:schemeClr val="tx1"/>
            </a:solidFill>
          </a:endParaRPr>
        </a:p>
      </dgm:t>
    </dgm:pt>
    <dgm:pt modelId="{EA61F57C-BBE1-4D31-AAE4-8630384B21CB}" type="parTrans" cxnId="{4A400E1F-ED5D-4593-B7BF-922BF6FB402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6444338-BE6A-4073-906C-0164060811AF}" type="sibTrans" cxnId="{4A400E1F-ED5D-4593-B7BF-922BF6FB402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CF84E36-1AD4-4FC3-8F7B-AD268E4464B3}">
      <dgm:prSet/>
      <dgm:spPr/>
      <dgm:t>
        <a:bodyPr/>
        <a:lstStyle/>
        <a:p>
          <a:pPr rtl="0"/>
          <a:r>
            <a:rPr lang="uk-UA" smtClean="0">
              <a:solidFill>
                <a:schemeClr val="tx1"/>
              </a:solidFill>
            </a:rPr>
            <a:t>Він використовується покупцем тільки у випадку несприятливого для нього положенню справ на валютному ринку.</a:t>
          </a:r>
          <a:endParaRPr lang="ru-RU">
            <a:solidFill>
              <a:schemeClr val="tx1"/>
            </a:solidFill>
          </a:endParaRPr>
        </a:p>
      </dgm:t>
    </dgm:pt>
    <dgm:pt modelId="{2B15102F-47A5-4399-A0B8-1FA22F6B4397}" type="parTrans" cxnId="{17C3F5B0-1B80-47E8-9BD3-D5C1964113C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1A8457E-4606-44F9-8671-CA67F91524DE}" type="sibTrans" cxnId="{17C3F5B0-1B80-47E8-9BD3-D5C1964113C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AFBB0BC-47CA-4AB2-9C59-86AA3D1638F6}">
      <dgm:prSet/>
      <dgm:spPr/>
      <dgm:t>
        <a:bodyPr/>
        <a:lstStyle/>
        <a:p>
          <a:pPr rtl="0"/>
          <a:r>
            <a:rPr lang="uk-UA" smtClean="0">
              <a:solidFill>
                <a:schemeClr val="tx1"/>
              </a:solidFill>
            </a:rPr>
            <a:t>Валютні опціони дають можливість обмежити ризик, пов’язаний зі коливаннями курсів валют, зберігаючи при цьому шанси на отримання прибутку.</a:t>
          </a:r>
          <a:endParaRPr lang="ru-RU">
            <a:solidFill>
              <a:schemeClr val="tx1"/>
            </a:solidFill>
          </a:endParaRPr>
        </a:p>
      </dgm:t>
    </dgm:pt>
    <dgm:pt modelId="{964A6869-E140-4885-8F1A-646217852316}" type="parTrans" cxnId="{586F4B76-4769-4477-B9A4-3C675A7336D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925F59B-E864-4EE5-A3E8-524CE22111A4}" type="sibTrans" cxnId="{586F4B76-4769-4477-B9A4-3C675A7336D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EC3125F-7947-4815-8932-B050EE0F40C4}" type="pres">
      <dgm:prSet presAssocID="{1046236A-E02C-44E7-97DC-E0DA3833D9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8E7368E-A192-4BDE-885F-E9BFCF32C0B0}" type="pres">
      <dgm:prSet presAssocID="{B59960F5-10E1-4079-86E0-63C014C64AF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3A9A2C0-0949-4100-A7F5-8F13EA5ECF97}" type="pres">
      <dgm:prSet presAssocID="{A6444338-BE6A-4073-906C-0164060811AF}" presName="spacer" presStyleCnt="0"/>
      <dgm:spPr/>
    </dgm:pt>
    <dgm:pt modelId="{F6503B66-57F7-4CE1-A7FB-E8B50D1D88FA}" type="pres">
      <dgm:prSet presAssocID="{3CF84E36-1AD4-4FC3-8F7B-AD268E4464B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9AE383F-A238-401A-89A3-721CFC877AFD}" type="pres">
      <dgm:prSet presAssocID="{81A8457E-4606-44F9-8671-CA67F91524DE}" presName="spacer" presStyleCnt="0"/>
      <dgm:spPr/>
    </dgm:pt>
    <dgm:pt modelId="{B30965D0-74E7-49B3-87C2-B85D2E5A4252}" type="pres">
      <dgm:prSet presAssocID="{BAFBB0BC-47CA-4AB2-9C59-86AA3D1638F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A400E1F-ED5D-4593-B7BF-922BF6FB4029}" srcId="{1046236A-E02C-44E7-97DC-E0DA3833D954}" destId="{B59960F5-10E1-4079-86E0-63C014C64AF3}" srcOrd="0" destOrd="0" parTransId="{EA61F57C-BBE1-4D31-AAE4-8630384B21CB}" sibTransId="{A6444338-BE6A-4073-906C-0164060811AF}"/>
    <dgm:cxn modelId="{A4D0B5C6-3E2C-4BDC-BF23-4B25E479FC44}" type="presOf" srcId="{1046236A-E02C-44E7-97DC-E0DA3833D954}" destId="{DEC3125F-7947-4815-8932-B050EE0F40C4}" srcOrd="0" destOrd="0" presId="urn:microsoft.com/office/officeart/2005/8/layout/vList2"/>
    <dgm:cxn modelId="{FD04450E-B884-461B-97B0-1C682C820F5F}" type="presOf" srcId="{BAFBB0BC-47CA-4AB2-9C59-86AA3D1638F6}" destId="{B30965D0-74E7-49B3-87C2-B85D2E5A4252}" srcOrd="0" destOrd="0" presId="urn:microsoft.com/office/officeart/2005/8/layout/vList2"/>
    <dgm:cxn modelId="{7CA05F40-7BFF-4D96-8823-0B896CC46FF4}" type="presOf" srcId="{B59960F5-10E1-4079-86E0-63C014C64AF3}" destId="{68E7368E-A192-4BDE-885F-E9BFCF32C0B0}" srcOrd="0" destOrd="0" presId="urn:microsoft.com/office/officeart/2005/8/layout/vList2"/>
    <dgm:cxn modelId="{717DBBDA-DADE-4CB5-A2AE-60E624B79A83}" type="presOf" srcId="{3CF84E36-1AD4-4FC3-8F7B-AD268E4464B3}" destId="{F6503B66-57F7-4CE1-A7FB-E8B50D1D88FA}" srcOrd="0" destOrd="0" presId="urn:microsoft.com/office/officeart/2005/8/layout/vList2"/>
    <dgm:cxn modelId="{586F4B76-4769-4477-B9A4-3C675A7336D8}" srcId="{1046236A-E02C-44E7-97DC-E0DA3833D954}" destId="{BAFBB0BC-47CA-4AB2-9C59-86AA3D1638F6}" srcOrd="2" destOrd="0" parTransId="{964A6869-E140-4885-8F1A-646217852316}" sibTransId="{1925F59B-E864-4EE5-A3E8-524CE22111A4}"/>
    <dgm:cxn modelId="{17C3F5B0-1B80-47E8-9BD3-D5C1964113CB}" srcId="{1046236A-E02C-44E7-97DC-E0DA3833D954}" destId="{3CF84E36-1AD4-4FC3-8F7B-AD268E4464B3}" srcOrd="1" destOrd="0" parTransId="{2B15102F-47A5-4399-A0B8-1FA22F6B4397}" sibTransId="{81A8457E-4606-44F9-8671-CA67F91524DE}"/>
    <dgm:cxn modelId="{7D00BCBD-B80C-4C97-8A94-B69750859BBC}" type="presParOf" srcId="{DEC3125F-7947-4815-8932-B050EE0F40C4}" destId="{68E7368E-A192-4BDE-885F-E9BFCF32C0B0}" srcOrd="0" destOrd="0" presId="urn:microsoft.com/office/officeart/2005/8/layout/vList2"/>
    <dgm:cxn modelId="{033CF3E6-1614-43BC-B317-A442392F60BE}" type="presParOf" srcId="{DEC3125F-7947-4815-8932-B050EE0F40C4}" destId="{93A9A2C0-0949-4100-A7F5-8F13EA5ECF97}" srcOrd="1" destOrd="0" presId="urn:microsoft.com/office/officeart/2005/8/layout/vList2"/>
    <dgm:cxn modelId="{29F26E77-4709-4C6D-984C-3A807D329D7D}" type="presParOf" srcId="{DEC3125F-7947-4815-8932-B050EE0F40C4}" destId="{F6503B66-57F7-4CE1-A7FB-E8B50D1D88FA}" srcOrd="2" destOrd="0" presId="urn:microsoft.com/office/officeart/2005/8/layout/vList2"/>
    <dgm:cxn modelId="{B3E06242-8460-4581-B163-33A436D0F2D2}" type="presParOf" srcId="{DEC3125F-7947-4815-8932-B050EE0F40C4}" destId="{69AE383F-A238-401A-89A3-721CFC877AFD}" srcOrd="3" destOrd="0" presId="urn:microsoft.com/office/officeart/2005/8/layout/vList2"/>
    <dgm:cxn modelId="{CB2149F6-569E-4927-8721-863E4B644189}" type="presParOf" srcId="{DEC3125F-7947-4815-8932-B050EE0F40C4}" destId="{B30965D0-74E7-49B3-87C2-B85D2E5A425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FC6E25-8ACD-4153-8DF4-AE924D15E589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3D269844-120E-4287-9BFB-93A3A2DEB65F}">
      <dgm:prSet/>
      <dgm:spPr/>
      <dgm:t>
        <a:bodyPr/>
        <a:lstStyle/>
        <a:p>
          <a:pPr rtl="0"/>
          <a:r>
            <a:rPr lang="uk-UA" b="1" dirty="0" smtClean="0">
              <a:solidFill>
                <a:schemeClr val="tx1"/>
              </a:solidFill>
            </a:rPr>
            <a:t>Угоди </a:t>
          </a:r>
          <a:r>
            <a:rPr lang="en-US" b="1" dirty="0" smtClean="0">
              <a:solidFill>
                <a:schemeClr val="tx1"/>
              </a:solidFill>
            </a:rPr>
            <a:t>Today</a:t>
          </a:r>
          <a:r>
            <a:rPr lang="ru-RU" b="1" dirty="0" smtClean="0">
              <a:solidFill>
                <a:schemeClr val="tx1"/>
              </a:solidFill>
            </a:rPr>
            <a:t> (</a:t>
          </a:r>
          <a:r>
            <a:rPr lang="ru-RU" b="1" dirty="0" err="1" smtClean="0">
              <a:solidFill>
                <a:schemeClr val="tx1"/>
              </a:solidFill>
            </a:rPr>
            <a:t>тод</a:t>
          </a:r>
          <a:r>
            <a:rPr lang="ru-RU" b="1" dirty="0" smtClean="0">
              <a:solidFill>
                <a:schemeClr val="tx1"/>
              </a:solidFill>
            </a:rPr>
            <a:t>) </a:t>
          </a:r>
          <a:r>
            <a:rPr lang="ru-RU" dirty="0" smtClean="0">
              <a:solidFill>
                <a:schemeClr val="tx1"/>
              </a:solidFill>
            </a:rPr>
            <a:t>- за</a:t>
          </a:r>
          <a:r>
            <a:rPr lang="uk-UA" dirty="0" smtClean="0">
              <a:solidFill>
                <a:schemeClr val="tx1"/>
              </a:solidFill>
            </a:rPr>
            <a:t> курсом </a:t>
          </a:r>
          <a:r>
            <a:rPr lang="en-US" dirty="0" smtClean="0">
              <a:solidFill>
                <a:schemeClr val="tx1"/>
              </a:solidFill>
            </a:rPr>
            <a:t>Today</a:t>
          </a:r>
          <a:r>
            <a:rPr lang="ru-RU" dirty="0" smtClean="0">
              <a:solidFill>
                <a:schemeClr val="tx1"/>
              </a:solidFill>
            </a:rPr>
            <a:t> – з </a:t>
          </a:r>
          <a:r>
            <a:rPr lang="uk-UA" dirty="0" smtClean="0">
              <a:solidFill>
                <a:schemeClr val="tx1"/>
              </a:solidFill>
            </a:rPr>
            <a:t>поставкою валюти день в день, тобто операція відбувається на протязі одного робочого дня (один робочий день).</a:t>
          </a:r>
          <a:endParaRPr lang="ru-RU" dirty="0">
            <a:solidFill>
              <a:schemeClr val="tx1"/>
            </a:solidFill>
          </a:endParaRPr>
        </a:p>
      </dgm:t>
    </dgm:pt>
    <dgm:pt modelId="{FE2CA16F-6ADE-4688-A86D-7E3181E3C699}" type="parTrans" cxnId="{FFB6B56F-9649-4022-9825-77212C2B960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F04733D-A232-49CC-8922-47EAC8390679}" type="sibTrans" cxnId="{FFB6B56F-9649-4022-9825-77212C2B960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2870E00-BF16-42B8-B4D1-0520940B6047}">
      <dgm:prSet/>
      <dgm:spPr/>
      <dgm:t>
        <a:bodyPr/>
        <a:lstStyle/>
        <a:p>
          <a:pPr rtl="0"/>
          <a:r>
            <a:rPr lang="uk-UA" b="1" dirty="0" smtClean="0">
              <a:solidFill>
                <a:schemeClr val="tx1"/>
              </a:solidFill>
            </a:rPr>
            <a:t>Угоди </a:t>
          </a:r>
          <a:r>
            <a:rPr lang="en-US" b="1" dirty="0" smtClean="0">
              <a:solidFill>
                <a:schemeClr val="tx1"/>
              </a:solidFill>
            </a:rPr>
            <a:t>Tomorrow</a:t>
          </a:r>
          <a:r>
            <a:rPr lang="ru-RU" b="1" dirty="0" smtClean="0">
              <a:solidFill>
                <a:schemeClr val="tx1"/>
              </a:solidFill>
            </a:rPr>
            <a:t> (том)- </a:t>
          </a:r>
          <a:r>
            <a:rPr lang="ru-RU" dirty="0" smtClean="0">
              <a:solidFill>
                <a:schemeClr val="tx1"/>
              </a:solidFill>
            </a:rPr>
            <a:t>за </a:t>
          </a:r>
          <a:r>
            <a:rPr lang="uk-UA" dirty="0" smtClean="0">
              <a:solidFill>
                <a:schemeClr val="tx1"/>
              </a:solidFill>
            </a:rPr>
            <a:t>курсом </a:t>
          </a:r>
          <a:r>
            <a:rPr lang="en-US" dirty="0" smtClean="0">
              <a:solidFill>
                <a:schemeClr val="tx1"/>
              </a:solidFill>
            </a:rPr>
            <a:t>Tomorrow</a:t>
          </a:r>
          <a:r>
            <a:rPr lang="uk-UA" dirty="0" smtClean="0">
              <a:solidFill>
                <a:schemeClr val="tx1"/>
              </a:solidFill>
            </a:rPr>
            <a:t> з умовою поставки на наступний робочий день після дня укладання угоди (два робочих дня).</a:t>
          </a:r>
          <a:endParaRPr lang="ru-RU" dirty="0">
            <a:solidFill>
              <a:schemeClr val="tx1"/>
            </a:solidFill>
          </a:endParaRPr>
        </a:p>
      </dgm:t>
    </dgm:pt>
    <dgm:pt modelId="{C5FF1018-C8E5-4635-AB10-EE3890976426}" type="parTrans" cxnId="{1157F0B7-D162-4097-8B05-EE575DE00AC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230588F-21B4-4CD9-903D-A5334290220F}" type="sibTrans" cxnId="{1157F0B7-D162-4097-8B05-EE575DE00AC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E1400DD-CF1B-4FF0-98B2-A60E9E47C334}">
      <dgm:prSet/>
      <dgm:spPr/>
      <dgm:t>
        <a:bodyPr/>
        <a:lstStyle/>
        <a:p>
          <a:pPr rtl="0"/>
          <a:r>
            <a:rPr lang="uk-UA" b="1" dirty="0" smtClean="0">
              <a:solidFill>
                <a:schemeClr val="tx1"/>
              </a:solidFill>
            </a:rPr>
            <a:t>Угоди «</a:t>
          </a:r>
          <a:r>
            <a:rPr lang="uk-UA" b="1" dirty="0" err="1" smtClean="0">
              <a:solidFill>
                <a:schemeClr val="tx1"/>
              </a:solidFill>
            </a:rPr>
            <a:t>спот</a:t>
          </a:r>
          <a:r>
            <a:rPr lang="uk-UA" b="1" dirty="0" smtClean="0">
              <a:solidFill>
                <a:schemeClr val="tx1"/>
              </a:solidFill>
            </a:rPr>
            <a:t>» </a:t>
          </a:r>
          <a:r>
            <a:rPr lang="uk-UA" dirty="0" smtClean="0">
              <a:solidFill>
                <a:schemeClr val="tx1"/>
              </a:solidFill>
            </a:rPr>
            <a:t>– за курсом </a:t>
          </a:r>
          <a:r>
            <a:rPr lang="uk-UA" dirty="0" err="1" smtClean="0">
              <a:solidFill>
                <a:schemeClr val="tx1"/>
              </a:solidFill>
            </a:rPr>
            <a:t>спот</a:t>
          </a:r>
          <a:r>
            <a:rPr lang="uk-UA" dirty="0" smtClean="0">
              <a:solidFill>
                <a:schemeClr val="tx1"/>
              </a:solidFill>
            </a:rPr>
            <a:t> за умови поставки валюти на другий робочий день після дня укладання угоди ( три робочих дня). </a:t>
          </a:r>
          <a:endParaRPr lang="ru-RU" dirty="0">
            <a:solidFill>
              <a:schemeClr val="tx1"/>
            </a:solidFill>
          </a:endParaRPr>
        </a:p>
      </dgm:t>
    </dgm:pt>
    <dgm:pt modelId="{DBD19160-D9D6-42F6-868B-BBEF85F57F57}" type="parTrans" cxnId="{A71A011E-2B88-4E7F-BC11-BBD37307B85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D946035-071D-4934-8B6C-8DE7292F867C}" type="sibTrans" cxnId="{A71A011E-2B88-4E7F-BC11-BBD37307B85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F7629B8-58EA-4633-85EE-977F6C6B2C9C}" type="pres">
      <dgm:prSet presAssocID="{BAFC6E25-8ACD-4153-8DF4-AE924D15E5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FC28DE1-35D8-4F34-8BC5-0C82A1C54FD5}" type="pres">
      <dgm:prSet presAssocID="{3D269844-120E-4287-9BFB-93A3A2DEB65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BBF7DAB-910C-46DD-98CF-CD44C7D64F3B}" type="pres">
      <dgm:prSet presAssocID="{7F04733D-A232-49CC-8922-47EAC8390679}" presName="spacer" presStyleCnt="0"/>
      <dgm:spPr/>
    </dgm:pt>
    <dgm:pt modelId="{2A736D09-CBEB-4BE6-829A-D64E86A195B3}" type="pres">
      <dgm:prSet presAssocID="{12870E00-BF16-42B8-B4D1-0520940B604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39812CF-0B99-46F8-8EE7-7099DA3CBD9F}" type="pres">
      <dgm:prSet presAssocID="{D230588F-21B4-4CD9-903D-A5334290220F}" presName="spacer" presStyleCnt="0"/>
      <dgm:spPr/>
    </dgm:pt>
    <dgm:pt modelId="{2338842F-6625-4F84-B5D9-170A8262F70F}" type="pres">
      <dgm:prSet presAssocID="{5E1400DD-CF1B-4FF0-98B2-A60E9E47C33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FB6B56F-9649-4022-9825-77212C2B9607}" srcId="{BAFC6E25-8ACD-4153-8DF4-AE924D15E589}" destId="{3D269844-120E-4287-9BFB-93A3A2DEB65F}" srcOrd="0" destOrd="0" parTransId="{FE2CA16F-6ADE-4688-A86D-7E3181E3C699}" sibTransId="{7F04733D-A232-49CC-8922-47EAC8390679}"/>
    <dgm:cxn modelId="{1157F0B7-D162-4097-8B05-EE575DE00ACA}" srcId="{BAFC6E25-8ACD-4153-8DF4-AE924D15E589}" destId="{12870E00-BF16-42B8-B4D1-0520940B6047}" srcOrd="1" destOrd="0" parTransId="{C5FF1018-C8E5-4635-AB10-EE3890976426}" sibTransId="{D230588F-21B4-4CD9-903D-A5334290220F}"/>
    <dgm:cxn modelId="{3B4CCE24-E2A6-4A5B-901F-C8F58C27D024}" type="presOf" srcId="{12870E00-BF16-42B8-B4D1-0520940B6047}" destId="{2A736D09-CBEB-4BE6-829A-D64E86A195B3}" srcOrd="0" destOrd="0" presId="urn:microsoft.com/office/officeart/2005/8/layout/vList2"/>
    <dgm:cxn modelId="{BF8573EA-2A4A-4E88-A0D0-EF8C06E11F6A}" type="presOf" srcId="{3D269844-120E-4287-9BFB-93A3A2DEB65F}" destId="{CFC28DE1-35D8-4F34-8BC5-0C82A1C54FD5}" srcOrd="0" destOrd="0" presId="urn:microsoft.com/office/officeart/2005/8/layout/vList2"/>
    <dgm:cxn modelId="{137D7AD9-A0D1-434E-8228-48AAED640153}" type="presOf" srcId="{5E1400DD-CF1B-4FF0-98B2-A60E9E47C334}" destId="{2338842F-6625-4F84-B5D9-170A8262F70F}" srcOrd="0" destOrd="0" presId="urn:microsoft.com/office/officeart/2005/8/layout/vList2"/>
    <dgm:cxn modelId="{A71A011E-2B88-4E7F-BC11-BBD37307B85E}" srcId="{BAFC6E25-8ACD-4153-8DF4-AE924D15E589}" destId="{5E1400DD-CF1B-4FF0-98B2-A60E9E47C334}" srcOrd="2" destOrd="0" parTransId="{DBD19160-D9D6-42F6-868B-BBEF85F57F57}" sibTransId="{DD946035-071D-4934-8B6C-8DE7292F867C}"/>
    <dgm:cxn modelId="{D5406B99-6EB5-444B-A399-AD265C796566}" type="presOf" srcId="{BAFC6E25-8ACD-4153-8DF4-AE924D15E589}" destId="{EF7629B8-58EA-4633-85EE-977F6C6B2C9C}" srcOrd="0" destOrd="0" presId="urn:microsoft.com/office/officeart/2005/8/layout/vList2"/>
    <dgm:cxn modelId="{2700B711-FB06-42F5-9124-F7C3BBC4AD3D}" type="presParOf" srcId="{EF7629B8-58EA-4633-85EE-977F6C6B2C9C}" destId="{CFC28DE1-35D8-4F34-8BC5-0C82A1C54FD5}" srcOrd="0" destOrd="0" presId="urn:microsoft.com/office/officeart/2005/8/layout/vList2"/>
    <dgm:cxn modelId="{89501801-B573-4587-AA9F-D3F9B90BDAA5}" type="presParOf" srcId="{EF7629B8-58EA-4633-85EE-977F6C6B2C9C}" destId="{0BBF7DAB-910C-46DD-98CF-CD44C7D64F3B}" srcOrd="1" destOrd="0" presId="urn:microsoft.com/office/officeart/2005/8/layout/vList2"/>
    <dgm:cxn modelId="{BDA9EA20-01F5-465F-806E-A3FF9FE3D76F}" type="presParOf" srcId="{EF7629B8-58EA-4633-85EE-977F6C6B2C9C}" destId="{2A736D09-CBEB-4BE6-829A-D64E86A195B3}" srcOrd="2" destOrd="0" presId="urn:microsoft.com/office/officeart/2005/8/layout/vList2"/>
    <dgm:cxn modelId="{F07B9CAB-C1DC-4668-88E0-221C625D335C}" type="presParOf" srcId="{EF7629B8-58EA-4633-85EE-977F6C6B2C9C}" destId="{839812CF-0B99-46F8-8EE7-7099DA3CBD9F}" srcOrd="3" destOrd="0" presId="urn:microsoft.com/office/officeart/2005/8/layout/vList2"/>
    <dgm:cxn modelId="{15CF7CAE-5107-497E-B104-B906EE122EA0}" type="presParOf" srcId="{EF7629B8-58EA-4633-85EE-977F6C6B2C9C}" destId="{2338842F-6625-4F84-B5D9-170A8262F70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040B63B-0985-455B-83CF-39518FA42EF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2" csCatId="colorful"/>
      <dgm:spPr/>
      <dgm:t>
        <a:bodyPr/>
        <a:lstStyle/>
        <a:p>
          <a:endParaRPr lang="ru-RU"/>
        </a:p>
      </dgm:t>
    </dgm:pt>
    <dgm:pt modelId="{0F4FBB4E-400E-4962-8040-0FBED1B428EA}">
      <dgm:prSet custT="1"/>
      <dgm:spPr/>
      <dgm:t>
        <a:bodyPr/>
        <a:lstStyle/>
        <a:p>
          <a:pPr rtl="0"/>
          <a:r>
            <a:rPr lang="uk-UA" sz="2400" smtClean="0"/>
            <a:t>напряму з клієнтами-підприємствами приватного і державного секторів;</a:t>
          </a:r>
          <a:endParaRPr lang="ru-RU" sz="2400"/>
        </a:p>
      </dgm:t>
    </dgm:pt>
    <dgm:pt modelId="{35DC0A82-2069-4541-B1EC-18FE74E1D06F}" type="parTrans" cxnId="{4B386236-1AAF-4CE8-98A1-360D83045619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38E21364-75CD-4D68-B4F0-D03C4AA9F63F}" type="sibTrans" cxnId="{4B386236-1AAF-4CE8-98A1-360D83045619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985D3F10-F178-469A-B8AD-CC4E9D18E367}">
      <dgm:prSet custT="1"/>
      <dgm:spPr/>
      <dgm:t>
        <a:bodyPr/>
        <a:lstStyle/>
        <a:p>
          <a:pPr rtl="0"/>
          <a:r>
            <a:rPr lang="uk-UA" sz="2400" smtClean="0"/>
            <a:t>на міжбанківському ринку напряму з іншими комерційними банками;</a:t>
          </a:r>
          <a:endParaRPr lang="ru-RU" sz="2400"/>
        </a:p>
      </dgm:t>
    </dgm:pt>
    <dgm:pt modelId="{7BA70CC9-0993-47CB-8B22-8674AAEB7EEA}" type="parTrans" cxnId="{577A4522-5F20-4FE3-A29A-3E624A8DA58C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50B06E0A-0583-4E26-B8F6-63DC862517C8}" type="sibTrans" cxnId="{577A4522-5F20-4FE3-A29A-3E624A8DA58C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65F838FB-0C8F-40F9-8E07-7740F5E4DCDE}">
      <dgm:prSet custT="1"/>
      <dgm:spPr/>
      <dgm:t>
        <a:bodyPr/>
        <a:lstStyle/>
        <a:p>
          <a:pPr rtl="0"/>
          <a:r>
            <a:rPr lang="uk-UA" sz="2400" smtClean="0"/>
            <a:t>через брокерів із банками і клієнтами;</a:t>
          </a:r>
          <a:endParaRPr lang="ru-RU" sz="2400"/>
        </a:p>
      </dgm:t>
    </dgm:pt>
    <dgm:pt modelId="{9FD0B870-25BB-48FF-B829-CF499CEE676B}" type="parTrans" cxnId="{9B2C90CD-7FAB-47C5-AB6F-DB406E8EDA69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359D728E-1A6F-4B68-90D0-35C4F6A2F07A}" type="sibTrans" cxnId="{9B2C90CD-7FAB-47C5-AB6F-DB406E8EDA69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5D6CAC9A-3997-4454-86F3-D4F1D3384A7A}">
      <dgm:prSet custT="1"/>
      <dgm:spPr/>
      <dgm:t>
        <a:bodyPr/>
        <a:lstStyle/>
        <a:p>
          <a:pPr rtl="0"/>
          <a:r>
            <a:rPr lang="uk-UA" sz="2400" smtClean="0"/>
            <a:t>із центральними банками країн.</a:t>
          </a:r>
          <a:endParaRPr lang="ru-RU" sz="2400"/>
        </a:p>
      </dgm:t>
    </dgm:pt>
    <dgm:pt modelId="{31E5A96B-58F2-486B-B772-E1D9273B76CD}" type="parTrans" cxnId="{4F2974EE-870E-4027-85ED-EC00FB2DDF08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8F5F953E-D8A0-489C-B648-FAB1724B5D98}" type="sibTrans" cxnId="{4F2974EE-870E-4027-85ED-EC00FB2DDF08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BF778D34-8C3C-4E9F-B2CF-4AF894118ABC}" type="pres">
      <dgm:prSet presAssocID="{F040B63B-0985-455B-83CF-39518FA42EF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14514D37-6703-4686-99E2-E3AB6611CB6B}" type="pres">
      <dgm:prSet presAssocID="{F040B63B-0985-455B-83CF-39518FA42EFB}" presName="Name1" presStyleCnt="0"/>
      <dgm:spPr/>
    </dgm:pt>
    <dgm:pt modelId="{C6A1FC78-2F38-42B7-AC41-33B386756ACB}" type="pres">
      <dgm:prSet presAssocID="{F040B63B-0985-455B-83CF-39518FA42EFB}" presName="cycle" presStyleCnt="0"/>
      <dgm:spPr/>
    </dgm:pt>
    <dgm:pt modelId="{31CEC60E-5A09-42E6-BADE-3CA0E2904014}" type="pres">
      <dgm:prSet presAssocID="{F040B63B-0985-455B-83CF-39518FA42EFB}" presName="srcNode" presStyleLbl="node1" presStyleIdx="0" presStyleCnt="4"/>
      <dgm:spPr/>
    </dgm:pt>
    <dgm:pt modelId="{2A879158-CF9E-4B18-AFE0-02A067A878B5}" type="pres">
      <dgm:prSet presAssocID="{F040B63B-0985-455B-83CF-39518FA42EFB}" presName="conn" presStyleLbl="parChTrans1D2" presStyleIdx="0" presStyleCnt="1"/>
      <dgm:spPr/>
      <dgm:t>
        <a:bodyPr/>
        <a:lstStyle/>
        <a:p>
          <a:endParaRPr lang="uk-UA"/>
        </a:p>
      </dgm:t>
    </dgm:pt>
    <dgm:pt modelId="{BEC8C0F2-F375-4EFD-B0CD-BB1FE7BB6E6E}" type="pres">
      <dgm:prSet presAssocID="{F040B63B-0985-455B-83CF-39518FA42EFB}" presName="extraNode" presStyleLbl="node1" presStyleIdx="0" presStyleCnt="4"/>
      <dgm:spPr/>
    </dgm:pt>
    <dgm:pt modelId="{A6B4B03E-8FD5-4C26-8C7A-B10D6954C80B}" type="pres">
      <dgm:prSet presAssocID="{F040B63B-0985-455B-83CF-39518FA42EFB}" presName="dstNode" presStyleLbl="node1" presStyleIdx="0" presStyleCnt="4"/>
      <dgm:spPr/>
    </dgm:pt>
    <dgm:pt modelId="{D4D2EB73-B455-4916-BBE2-B22BD19D7D16}" type="pres">
      <dgm:prSet presAssocID="{0F4FBB4E-400E-4962-8040-0FBED1B428E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4AE4B65-0ACF-4C79-840D-C51681546767}" type="pres">
      <dgm:prSet presAssocID="{0F4FBB4E-400E-4962-8040-0FBED1B428EA}" presName="accent_1" presStyleCnt="0"/>
      <dgm:spPr/>
    </dgm:pt>
    <dgm:pt modelId="{F18E30C6-E5E2-41F6-A33D-BDE544AF6CC0}" type="pres">
      <dgm:prSet presAssocID="{0F4FBB4E-400E-4962-8040-0FBED1B428EA}" presName="accentRepeatNode" presStyleLbl="solidFgAcc1" presStyleIdx="0" presStyleCnt="4"/>
      <dgm:spPr/>
    </dgm:pt>
    <dgm:pt modelId="{2273C600-6357-45ED-A37E-E9DF1FA714A2}" type="pres">
      <dgm:prSet presAssocID="{985D3F10-F178-469A-B8AD-CC4E9D18E36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B30210C-F21D-47E4-B6FC-CFFEF695A31C}" type="pres">
      <dgm:prSet presAssocID="{985D3F10-F178-469A-B8AD-CC4E9D18E367}" presName="accent_2" presStyleCnt="0"/>
      <dgm:spPr/>
    </dgm:pt>
    <dgm:pt modelId="{A1D0DE0D-A8A7-4482-9FE3-6063D37B23FE}" type="pres">
      <dgm:prSet presAssocID="{985D3F10-F178-469A-B8AD-CC4E9D18E367}" presName="accentRepeatNode" presStyleLbl="solidFgAcc1" presStyleIdx="1" presStyleCnt="4"/>
      <dgm:spPr/>
    </dgm:pt>
    <dgm:pt modelId="{7E0FF34A-BC33-4DB0-8BE9-199A5D88F708}" type="pres">
      <dgm:prSet presAssocID="{65F838FB-0C8F-40F9-8E07-7740F5E4DCDE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9E46A97-2D4B-4AFE-BE4E-223DC14FF725}" type="pres">
      <dgm:prSet presAssocID="{65F838FB-0C8F-40F9-8E07-7740F5E4DCDE}" presName="accent_3" presStyleCnt="0"/>
      <dgm:spPr/>
    </dgm:pt>
    <dgm:pt modelId="{CB27A38E-EBFF-4997-828E-3273A02B8008}" type="pres">
      <dgm:prSet presAssocID="{65F838FB-0C8F-40F9-8E07-7740F5E4DCDE}" presName="accentRepeatNode" presStyleLbl="solidFgAcc1" presStyleIdx="2" presStyleCnt="4"/>
      <dgm:spPr/>
    </dgm:pt>
    <dgm:pt modelId="{D445470E-0425-47A7-B21F-D92CB58F1AC3}" type="pres">
      <dgm:prSet presAssocID="{5D6CAC9A-3997-4454-86F3-D4F1D3384A7A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4B7967-5D64-45EA-9640-1C5DA4D42975}" type="pres">
      <dgm:prSet presAssocID="{5D6CAC9A-3997-4454-86F3-D4F1D3384A7A}" presName="accent_4" presStyleCnt="0"/>
      <dgm:spPr/>
    </dgm:pt>
    <dgm:pt modelId="{C1A1F56B-7C36-44BF-95D7-9E139BE477F0}" type="pres">
      <dgm:prSet presAssocID="{5D6CAC9A-3997-4454-86F3-D4F1D3384A7A}" presName="accentRepeatNode" presStyleLbl="solidFgAcc1" presStyleIdx="3" presStyleCnt="4"/>
      <dgm:spPr/>
    </dgm:pt>
  </dgm:ptLst>
  <dgm:cxnLst>
    <dgm:cxn modelId="{3ED5711C-9BFD-4C77-9820-80411863919D}" type="presOf" srcId="{F040B63B-0985-455B-83CF-39518FA42EFB}" destId="{BF778D34-8C3C-4E9F-B2CF-4AF894118ABC}" srcOrd="0" destOrd="0" presId="urn:microsoft.com/office/officeart/2008/layout/VerticalCurvedList"/>
    <dgm:cxn modelId="{4B386236-1AAF-4CE8-98A1-360D83045619}" srcId="{F040B63B-0985-455B-83CF-39518FA42EFB}" destId="{0F4FBB4E-400E-4962-8040-0FBED1B428EA}" srcOrd="0" destOrd="0" parTransId="{35DC0A82-2069-4541-B1EC-18FE74E1D06F}" sibTransId="{38E21364-75CD-4D68-B4F0-D03C4AA9F63F}"/>
    <dgm:cxn modelId="{4F2974EE-870E-4027-85ED-EC00FB2DDF08}" srcId="{F040B63B-0985-455B-83CF-39518FA42EFB}" destId="{5D6CAC9A-3997-4454-86F3-D4F1D3384A7A}" srcOrd="3" destOrd="0" parTransId="{31E5A96B-58F2-486B-B772-E1D9273B76CD}" sibTransId="{8F5F953E-D8A0-489C-B648-FAB1724B5D98}"/>
    <dgm:cxn modelId="{CC614E9A-8EB7-43E5-8ADB-6EA7C7BFFD4B}" type="presOf" srcId="{65F838FB-0C8F-40F9-8E07-7740F5E4DCDE}" destId="{7E0FF34A-BC33-4DB0-8BE9-199A5D88F708}" srcOrd="0" destOrd="0" presId="urn:microsoft.com/office/officeart/2008/layout/VerticalCurvedList"/>
    <dgm:cxn modelId="{577A4522-5F20-4FE3-A29A-3E624A8DA58C}" srcId="{F040B63B-0985-455B-83CF-39518FA42EFB}" destId="{985D3F10-F178-469A-B8AD-CC4E9D18E367}" srcOrd="1" destOrd="0" parTransId="{7BA70CC9-0993-47CB-8B22-8674AAEB7EEA}" sibTransId="{50B06E0A-0583-4E26-B8F6-63DC862517C8}"/>
    <dgm:cxn modelId="{2DEBF2E7-93D4-4261-B5F1-5C4F702AB0FB}" type="presOf" srcId="{5D6CAC9A-3997-4454-86F3-D4F1D3384A7A}" destId="{D445470E-0425-47A7-B21F-D92CB58F1AC3}" srcOrd="0" destOrd="0" presId="urn:microsoft.com/office/officeart/2008/layout/VerticalCurvedList"/>
    <dgm:cxn modelId="{AD7619FE-77CF-4AE1-87F3-B68478B2DA91}" type="presOf" srcId="{0F4FBB4E-400E-4962-8040-0FBED1B428EA}" destId="{D4D2EB73-B455-4916-BBE2-B22BD19D7D16}" srcOrd="0" destOrd="0" presId="urn:microsoft.com/office/officeart/2008/layout/VerticalCurvedList"/>
    <dgm:cxn modelId="{A7E7565D-54D1-43C3-A5D9-4C914CE45FDE}" type="presOf" srcId="{985D3F10-F178-469A-B8AD-CC4E9D18E367}" destId="{2273C600-6357-45ED-A37E-E9DF1FA714A2}" srcOrd="0" destOrd="0" presId="urn:microsoft.com/office/officeart/2008/layout/VerticalCurvedList"/>
    <dgm:cxn modelId="{8CAEE451-9BA0-4C22-98AD-3A8C529BC99F}" type="presOf" srcId="{38E21364-75CD-4D68-B4F0-D03C4AA9F63F}" destId="{2A879158-CF9E-4B18-AFE0-02A067A878B5}" srcOrd="0" destOrd="0" presId="urn:microsoft.com/office/officeart/2008/layout/VerticalCurvedList"/>
    <dgm:cxn modelId="{9B2C90CD-7FAB-47C5-AB6F-DB406E8EDA69}" srcId="{F040B63B-0985-455B-83CF-39518FA42EFB}" destId="{65F838FB-0C8F-40F9-8E07-7740F5E4DCDE}" srcOrd="2" destOrd="0" parTransId="{9FD0B870-25BB-48FF-B829-CF499CEE676B}" sibTransId="{359D728E-1A6F-4B68-90D0-35C4F6A2F07A}"/>
    <dgm:cxn modelId="{2A035DAF-5E20-40D7-9FCD-E6162E12B87F}" type="presParOf" srcId="{BF778D34-8C3C-4E9F-B2CF-4AF894118ABC}" destId="{14514D37-6703-4686-99E2-E3AB6611CB6B}" srcOrd="0" destOrd="0" presId="urn:microsoft.com/office/officeart/2008/layout/VerticalCurvedList"/>
    <dgm:cxn modelId="{6509ECD8-5BFC-44C7-93A9-3D05570C0541}" type="presParOf" srcId="{14514D37-6703-4686-99E2-E3AB6611CB6B}" destId="{C6A1FC78-2F38-42B7-AC41-33B386756ACB}" srcOrd="0" destOrd="0" presId="urn:microsoft.com/office/officeart/2008/layout/VerticalCurvedList"/>
    <dgm:cxn modelId="{21DE9861-D5CB-4DFD-A938-ACDF9BDC32AD}" type="presParOf" srcId="{C6A1FC78-2F38-42B7-AC41-33B386756ACB}" destId="{31CEC60E-5A09-42E6-BADE-3CA0E2904014}" srcOrd="0" destOrd="0" presId="urn:microsoft.com/office/officeart/2008/layout/VerticalCurvedList"/>
    <dgm:cxn modelId="{E7DAB221-73C5-4604-8CD2-4C9013D17C6A}" type="presParOf" srcId="{C6A1FC78-2F38-42B7-AC41-33B386756ACB}" destId="{2A879158-CF9E-4B18-AFE0-02A067A878B5}" srcOrd="1" destOrd="0" presId="urn:microsoft.com/office/officeart/2008/layout/VerticalCurvedList"/>
    <dgm:cxn modelId="{6912867C-8848-44F8-A591-CA60E7926292}" type="presParOf" srcId="{C6A1FC78-2F38-42B7-AC41-33B386756ACB}" destId="{BEC8C0F2-F375-4EFD-B0CD-BB1FE7BB6E6E}" srcOrd="2" destOrd="0" presId="urn:microsoft.com/office/officeart/2008/layout/VerticalCurvedList"/>
    <dgm:cxn modelId="{1B97D621-7B32-493F-A79F-E1E3581D436D}" type="presParOf" srcId="{C6A1FC78-2F38-42B7-AC41-33B386756ACB}" destId="{A6B4B03E-8FD5-4C26-8C7A-B10D6954C80B}" srcOrd="3" destOrd="0" presId="urn:microsoft.com/office/officeart/2008/layout/VerticalCurvedList"/>
    <dgm:cxn modelId="{00BDF18B-ED1D-4016-A013-E3536D05298D}" type="presParOf" srcId="{14514D37-6703-4686-99E2-E3AB6611CB6B}" destId="{D4D2EB73-B455-4916-BBE2-B22BD19D7D16}" srcOrd="1" destOrd="0" presId="urn:microsoft.com/office/officeart/2008/layout/VerticalCurvedList"/>
    <dgm:cxn modelId="{05E6FDD0-61BB-4244-9E19-3400C0473475}" type="presParOf" srcId="{14514D37-6703-4686-99E2-E3AB6611CB6B}" destId="{94AE4B65-0ACF-4C79-840D-C51681546767}" srcOrd="2" destOrd="0" presId="urn:microsoft.com/office/officeart/2008/layout/VerticalCurvedList"/>
    <dgm:cxn modelId="{5DC35574-E202-4DEA-A002-7B70DF356713}" type="presParOf" srcId="{94AE4B65-0ACF-4C79-840D-C51681546767}" destId="{F18E30C6-E5E2-41F6-A33D-BDE544AF6CC0}" srcOrd="0" destOrd="0" presId="urn:microsoft.com/office/officeart/2008/layout/VerticalCurvedList"/>
    <dgm:cxn modelId="{47FEB5B1-AC97-43CD-87A7-CB22B721BA63}" type="presParOf" srcId="{14514D37-6703-4686-99E2-E3AB6611CB6B}" destId="{2273C600-6357-45ED-A37E-E9DF1FA714A2}" srcOrd="3" destOrd="0" presId="urn:microsoft.com/office/officeart/2008/layout/VerticalCurvedList"/>
    <dgm:cxn modelId="{9A54D664-01E0-4377-AA70-49BCDC759483}" type="presParOf" srcId="{14514D37-6703-4686-99E2-E3AB6611CB6B}" destId="{7B30210C-F21D-47E4-B6FC-CFFEF695A31C}" srcOrd="4" destOrd="0" presId="urn:microsoft.com/office/officeart/2008/layout/VerticalCurvedList"/>
    <dgm:cxn modelId="{2D06A559-CA2C-42F6-9088-CDA9B0E83AD0}" type="presParOf" srcId="{7B30210C-F21D-47E4-B6FC-CFFEF695A31C}" destId="{A1D0DE0D-A8A7-4482-9FE3-6063D37B23FE}" srcOrd="0" destOrd="0" presId="urn:microsoft.com/office/officeart/2008/layout/VerticalCurvedList"/>
    <dgm:cxn modelId="{6C81EAF9-B949-455E-BF50-A60CB4EEE35A}" type="presParOf" srcId="{14514D37-6703-4686-99E2-E3AB6611CB6B}" destId="{7E0FF34A-BC33-4DB0-8BE9-199A5D88F708}" srcOrd="5" destOrd="0" presId="urn:microsoft.com/office/officeart/2008/layout/VerticalCurvedList"/>
    <dgm:cxn modelId="{A6EA399E-ABEA-4008-A29B-0EF3C9FF137C}" type="presParOf" srcId="{14514D37-6703-4686-99E2-E3AB6611CB6B}" destId="{B9E46A97-2D4B-4AFE-BE4E-223DC14FF725}" srcOrd="6" destOrd="0" presId="urn:microsoft.com/office/officeart/2008/layout/VerticalCurvedList"/>
    <dgm:cxn modelId="{6A771457-D9DF-49FD-B89F-252E7F9A3E28}" type="presParOf" srcId="{B9E46A97-2D4B-4AFE-BE4E-223DC14FF725}" destId="{CB27A38E-EBFF-4997-828E-3273A02B8008}" srcOrd="0" destOrd="0" presId="urn:microsoft.com/office/officeart/2008/layout/VerticalCurvedList"/>
    <dgm:cxn modelId="{22F341A9-0E1B-44C1-A52D-A47DB5E5228F}" type="presParOf" srcId="{14514D37-6703-4686-99E2-E3AB6611CB6B}" destId="{D445470E-0425-47A7-B21F-D92CB58F1AC3}" srcOrd="7" destOrd="0" presId="urn:microsoft.com/office/officeart/2008/layout/VerticalCurvedList"/>
    <dgm:cxn modelId="{099CA0B1-457D-4054-8D0E-8A603B485FFF}" type="presParOf" srcId="{14514D37-6703-4686-99E2-E3AB6611CB6B}" destId="{204B7967-5D64-45EA-9640-1C5DA4D42975}" srcOrd="8" destOrd="0" presId="urn:microsoft.com/office/officeart/2008/layout/VerticalCurvedList"/>
    <dgm:cxn modelId="{2BBCC47F-2C6E-4EA6-9CAB-D7DDA6028784}" type="presParOf" srcId="{204B7967-5D64-45EA-9640-1C5DA4D42975}" destId="{C1A1F56B-7C36-44BF-95D7-9E139BE477F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C913BC2-DD72-41E5-8D23-969070094BED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B1A68411-CD3B-4431-986F-8AB8C538E2B2}">
      <dgm:prSet custT="1"/>
      <dgm:spPr/>
      <dgm:t>
        <a:bodyPr/>
        <a:lstStyle/>
        <a:p>
          <a:pPr rtl="0"/>
          <a:r>
            <a:rPr lang="uk-UA" sz="2000" smtClean="0"/>
            <a:t>здійснення платежів протягом двох робочих банківських днів без нарахування відсоткової ставки на суму поставленої валюти;</a:t>
          </a:r>
          <a:endParaRPr lang="ru-RU" sz="2000"/>
        </a:p>
      </dgm:t>
    </dgm:pt>
    <dgm:pt modelId="{132270EA-4B32-48A5-90E6-B3B74066ADEB}" type="parTrans" cxnId="{DD64FB6D-0636-472E-930A-D66CD000F2B1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D77813D2-3984-4B91-B66F-003A22F527FE}" type="sibTrans" cxnId="{DD64FB6D-0636-472E-930A-D66CD000F2B1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2671CD58-07F6-4C21-8AF5-A5DAC179CF6A}">
      <dgm:prSet custT="1"/>
      <dgm:spPr/>
      <dgm:t>
        <a:bodyPr/>
        <a:lstStyle/>
        <a:p>
          <a:pPr rtl="0"/>
          <a:r>
            <a:rPr lang="uk-UA" sz="2000" smtClean="0"/>
            <a:t>операції здійснюються в основному на базі комп’ютерної торгівлі з підтвердженням електронними повідомленнями ( авізо ) протягом наступного робочого дня після фактичного надходження валюти;</a:t>
          </a:r>
          <a:endParaRPr lang="ru-RU" sz="2000"/>
        </a:p>
      </dgm:t>
    </dgm:pt>
    <dgm:pt modelId="{917BC876-72D1-44A7-9E3D-45E0BE9B7BE8}" type="parTrans" cxnId="{DFD6620F-F47F-4619-831C-69BD6EEA9147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DE87A016-430C-4285-A978-7392DB344B02}" type="sibTrans" cxnId="{DFD6620F-F47F-4619-831C-69BD6EEA9147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6D556370-FFD7-44CD-91DC-013C027D653E}">
      <dgm:prSet custT="1"/>
      <dgm:spPr/>
      <dgm:t>
        <a:bodyPr/>
        <a:lstStyle/>
        <a:p>
          <a:pPr rtl="0"/>
          <a:r>
            <a:rPr lang="uk-UA" sz="2000" smtClean="0"/>
            <a:t>існування обов’язкових валютних курсів: якщо дилер великого банку цікавиться котируванням іншого банку, повідомлені йому валютні курси є обов’язковими для виконання операції з купівлі – продажу валюти протягом робочого дня.</a:t>
          </a:r>
          <a:endParaRPr lang="ru-RU" sz="2000"/>
        </a:p>
      </dgm:t>
    </dgm:pt>
    <dgm:pt modelId="{7D990872-10E7-42F1-8151-B90E3CA9F719}" type="parTrans" cxnId="{86ADD893-9289-4E9A-B32C-97087CC5F591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BF73E25E-AFDF-4A1A-985C-50702E8CBD0C}" type="sibTrans" cxnId="{86ADD893-9289-4E9A-B32C-97087CC5F591}">
      <dgm:prSet/>
      <dgm:spPr/>
      <dgm:t>
        <a:bodyPr/>
        <a:lstStyle/>
        <a:p>
          <a:endParaRPr lang="ru-RU" sz="1800">
            <a:solidFill>
              <a:schemeClr val="tx1"/>
            </a:solidFill>
          </a:endParaRPr>
        </a:p>
      </dgm:t>
    </dgm:pt>
    <dgm:pt modelId="{55DB456C-D667-4536-A6C7-8DDDC3782F07}" type="pres">
      <dgm:prSet presAssocID="{3C913BC2-DD72-41E5-8D23-969070094B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16474A7-B49B-4B2C-8CF5-F0DD3F461071}" type="pres">
      <dgm:prSet presAssocID="{B1A68411-CD3B-4431-986F-8AB8C538E2B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9797FE3-6E26-4899-82BF-151887190A1C}" type="pres">
      <dgm:prSet presAssocID="{D77813D2-3984-4B91-B66F-003A22F527FE}" presName="spacer" presStyleCnt="0"/>
      <dgm:spPr/>
    </dgm:pt>
    <dgm:pt modelId="{1886943F-1A6D-4C58-B328-C8A58979593A}" type="pres">
      <dgm:prSet presAssocID="{2671CD58-07F6-4C21-8AF5-A5DAC179CF6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5DC3679-4B7B-4954-B965-1A2DF366962F}" type="pres">
      <dgm:prSet presAssocID="{DE87A016-430C-4285-A978-7392DB344B02}" presName="spacer" presStyleCnt="0"/>
      <dgm:spPr/>
    </dgm:pt>
    <dgm:pt modelId="{445C90DF-7037-4427-9F49-64FCE5AC03FD}" type="pres">
      <dgm:prSet presAssocID="{6D556370-FFD7-44CD-91DC-013C027D653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D64FB6D-0636-472E-930A-D66CD000F2B1}" srcId="{3C913BC2-DD72-41E5-8D23-969070094BED}" destId="{B1A68411-CD3B-4431-986F-8AB8C538E2B2}" srcOrd="0" destOrd="0" parTransId="{132270EA-4B32-48A5-90E6-B3B74066ADEB}" sibTransId="{D77813D2-3984-4B91-B66F-003A22F527FE}"/>
    <dgm:cxn modelId="{B0475DF4-25F3-4852-9C35-B162D27CA6C7}" type="presOf" srcId="{3C913BC2-DD72-41E5-8D23-969070094BED}" destId="{55DB456C-D667-4536-A6C7-8DDDC3782F07}" srcOrd="0" destOrd="0" presId="urn:microsoft.com/office/officeart/2005/8/layout/vList2"/>
    <dgm:cxn modelId="{372DD3C6-B549-4ACA-B9E0-21032BB66CD8}" type="presOf" srcId="{2671CD58-07F6-4C21-8AF5-A5DAC179CF6A}" destId="{1886943F-1A6D-4C58-B328-C8A58979593A}" srcOrd="0" destOrd="0" presId="urn:microsoft.com/office/officeart/2005/8/layout/vList2"/>
    <dgm:cxn modelId="{242731C3-6FD1-44A9-A4A9-472D4F922C00}" type="presOf" srcId="{6D556370-FFD7-44CD-91DC-013C027D653E}" destId="{445C90DF-7037-4427-9F49-64FCE5AC03FD}" srcOrd="0" destOrd="0" presId="urn:microsoft.com/office/officeart/2005/8/layout/vList2"/>
    <dgm:cxn modelId="{331AF8FE-BF10-49C3-96D4-8FAD2D734A6C}" type="presOf" srcId="{B1A68411-CD3B-4431-986F-8AB8C538E2B2}" destId="{B16474A7-B49B-4B2C-8CF5-F0DD3F461071}" srcOrd="0" destOrd="0" presId="urn:microsoft.com/office/officeart/2005/8/layout/vList2"/>
    <dgm:cxn modelId="{86ADD893-9289-4E9A-B32C-97087CC5F591}" srcId="{3C913BC2-DD72-41E5-8D23-969070094BED}" destId="{6D556370-FFD7-44CD-91DC-013C027D653E}" srcOrd="2" destOrd="0" parTransId="{7D990872-10E7-42F1-8151-B90E3CA9F719}" sibTransId="{BF73E25E-AFDF-4A1A-985C-50702E8CBD0C}"/>
    <dgm:cxn modelId="{DFD6620F-F47F-4619-831C-69BD6EEA9147}" srcId="{3C913BC2-DD72-41E5-8D23-969070094BED}" destId="{2671CD58-07F6-4C21-8AF5-A5DAC179CF6A}" srcOrd="1" destOrd="0" parTransId="{917BC876-72D1-44A7-9E3D-45E0BE9B7BE8}" sibTransId="{DE87A016-430C-4285-A978-7392DB344B02}"/>
    <dgm:cxn modelId="{1AACDF1E-9641-4E19-ABA9-D1C2E3A23209}" type="presParOf" srcId="{55DB456C-D667-4536-A6C7-8DDDC3782F07}" destId="{B16474A7-B49B-4B2C-8CF5-F0DD3F461071}" srcOrd="0" destOrd="0" presId="urn:microsoft.com/office/officeart/2005/8/layout/vList2"/>
    <dgm:cxn modelId="{3325E345-AA6A-4EDE-907F-F6045C16E38B}" type="presParOf" srcId="{55DB456C-D667-4536-A6C7-8DDDC3782F07}" destId="{E9797FE3-6E26-4899-82BF-151887190A1C}" srcOrd="1" destOrd="0" presId="urn:microsoft.com/office/officeart/2005/8/layout/vList2"/>
    <dgm:cxn modelId="{0F3005C6-EE6C-4377-9ECC-93D010F1330D}" type="presParOf" srcId="{55DB456C-D667-4536-A6C7-8DDDC3782F07}" destId="{1886943F-1A6D-4C58-B328-C8A58979593A}" srcOrd="2" destOrd="0" presId="urn:microsoft.com/office/officeart/2005/8/layout/vList2"/>
    <dgm:cxn modelId="{44169D6A-346C-45FF-B60F-150A2597B020}" type="presParOf" srcId="{55DB456C-D667-4536-A6C7-8DDDC3782F07}" destId="{45DC3679-4B7B-4954-B965-1A2DF366962F}" srcOrd="3" destOrd="0" presId="urn:microsoft.com/office/officeart/2005/8/layout/vList2"/>
    <dgm:cxn modelId="{EC5855ED-0739-424E-8FEF-14FF9786AE91}" type="presParOf" srcId="{55DB456C-D667-4536-A6C7-8DDDC3782F07}" destId="{445C90DF-7037-4427-9F49-64FCE5AC03F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16542F-779B-40F6-814B-EDB370478C8E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/>
      <dgm:spPr/>
      <dgm:t>
        <a:bodyPr/>
        <a:lstStyle/>
        <a:p>
          <a:endParaRPr lang="ru-RU"/>
        </a:p>
      </dgm:t>
    </dgm:pt>
    <dgm:pt modelId="{4DE657AB-D579-4439-B2B3-AA689DE96E51}">
      <dgm:prSet/>
      <dgm:spPr/>
      <dgm:t>
        <a:bodyPr/>
        <a:lstStyle/>
        <a:p>
          <a:pPr rtl="0"/>
          <a:r>
            <a:rPr lang="uk-UA" i="1" smtClean="0"/>
            <a:t>Валютування форвардних угод відбувається за правилами валютування угод спот.</a:t>
          </a:r>
          <a:endParaRPr lang="ru-RU"/>
        </a:p>
      </dgm:t>
    </dgm:pt>
    <dgm:pt modelId="{D3742B36-7936-4C0A-86B3-C55926078BE1}" type="parTrans" cxnId="{D90DC067-468A-4753-BC4E-003E1713E8CD}">
      <dgm:prSet/>
      <dgm:spPr/>
      <dgm:t>
        <a:bodyPr/>
        <a:lstStyle/>
        <a:p>
          <a:endParaRPr lang="ru-RU"/>
        </a:p>
      </dgm:t>
    </dgm:pt>
    <dgm:pt modelId="{B91AB0E7-A56B-4EDA-A222-09A3B318E86B}" type="sibTrans" cxnId="{D90DC067-468A-4753-BC4E-003E1713E8CD}">
      <dgm:prSet/>
      <dgm:spPr/>
      <dgm:t>
        <a:bodyPr/>
        <a:lstStyle/>
        <a:p>
          <a:endParaRPr lang="ru-RU"/>
        </a:p>
      </dgm:t>
    </dgm:pt>
    <dgm:pt modelId="{198784E1-8AA3-4A94-956B-9B433DE02845}">
      <dgm:prSet/>
      <dgm:spPr/>
      <dgm:t>
        <a:bodyPr/>
        <a:lstStyle/>
        <a:p>
          <a:pPr rtl="0"/>
          <a:r>
            <a:rPr lang="uk-UA" dirty="0" smtClean="0"/>
            <a:t>Виключенням є останні дні місяця і року. Якщо валютування форвардної угоди припадає на останній день місяця чи року і цей день є вихідним чи святковим, то датою валютування є не наступний день, а </a:t>
          </a:r>
          <a:r>
            <a:rPr lang="uk-UA" i="1" dirty="0" smtClean="0"/>
            <a:t>попередній робочий день.</a:t>
          </a:r>
          <a:endParaRPr lang="ru-RU" dirty="0"/>
        </a:p>
      </dgm:t>
    </dgm:pt>
    <dgm:pt modelId="{F6A9A6D2-C2ED-4894-9215-D5978FBFECDD}" type="parTrans" cxnId="{9CB9A071-ECE8-4390-A9CC-6D817174D607}">
      <dgm:prSet/>
      <dgm:spPr/>
      <dgm:t>
        <a:bodyPr/>
        <a:lstStyle/>
        <a:p>
          <a:endParaRPr lang="ru-RU"/>
        </a:p>
      </dgm:t>
    </dgm:pt>
    <dgm:pt modelId="{AF0D19E0-B338-426D-AA35-BC4C70E77DC9}" type="sibTrans" cxnId="{9CB9A071-ECE8-4390-A9CC-6D817174D607}">
      <dgm:prSet/>
      <dgm:spPr/>
      <dgm:t>
        <a:bodyPr/>
        <a:lstStyle/>
        <a:p>
          <a:endParaRPr lang="ru-RU"/>
        </a:p>
      </dgm:t>
    </dgm:pt>
    <dgm:pt modelId="{9DDB170A-BB9D-4DD4-9D32-2718038DFCD8}">
      <dgm:prSet/>
      <dgm:spPr/>
      <dgm:t>
        <a:bodyPr/>
        <a:lstStyle/>
        <a:p>
          <a:pPr rtl="0"/>
          <a:r>
            <a:rPr lang="uk-UA" i="1" smtClean="0"/>
            <a:t>Ломана дата—</a:t>
          </a:r>
          <a:r>
            <a:rPr lang="uk-UA" smtClean="0"/>
            <a:t>це дата валютування форвардної угоди якої не співпадає зі стандартними строками (наприклад, угода укладається на 35 днів).</a:t>
          </a:r>
          <a:endParaRPr lang="ru-RU"/>
        </a:p>
      </dgm:t>
    </dgm:pt>
    <dgm:pt modelId="{5847A6CF-951D-4BFB-9C96-0129F5872C20}" type="parTrans" cxnId="{39D153A1-A34F-478A-B8B9-3D93A1237FF9}">
      <dgm:prSet/>
      <dgm:spPr/>
      <dgm:t>
        <a:bodyPr/>
        <a:lstStyle/>
        <a:p>
          <a:endParaRPr lang="ru-RU"/>
        </a:p>
      </dgm:t>
    </dgm:pt>
    <dgm:pt modelId="{3C7ADD79-8FD6-4F15-B925-A3F94642DAF2}" type="sibTrans" cxnId="{39D153A1-A34F-478A-B8B9-3D93A1237FF9}">
      <dgm:prSet/>
      <dgm:spPr/>
      <dgm:t>
        <a:bodyPr/>
        <a:lstStyle/>
        <a:p>
          <a:endParaRPr lang="ru-RU"/>
        </a:p>
      </dgm:t>
    </dgm:pt>
    <dgm:pt modelId="{C9F5A949-E257-4028-9845-1085A95C512C}" type="pres">
      <dgm:prSet presAssocID="{A116542F-779B-40F6-814B-EDB370478C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651743-3976-4208-A5F8-FEB9AFE62119}" type="pres">
      <dgm:prSet presAssocID="{4DE657AB-D579-4439-B2B3-AA689DE96E5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67911-8388-43C0-A412-59075E6A5D2B}" type="pres">
      <dgm:prSet presAssocID="{B91AB0E7-A56B-4EDA-A222-09A3B318E86B}" presName="spacer" presStyleCnt="0"/>
      <dgm:spPr/>
    </dgm:pt>
    <dgm:pt modelId="{E36EABBF-070B-468F-9625-8B491C2B9204}" type="pres">
      <dgm:prSet presAssocID="{198784E1-8AA3-4A94-956B-9B433DE0284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709309-70BC-4351-B75F-4654774D7D86}" type="pres">
      <dgm:prSet presAssocID="{AF0D19E0-B338-426D-AA35-BC4C70E77DC9}" presName="spacer" presStyleCnt="0"/>
      <dgm:spPr/>
    </dgm:pt>
    <dgm:pt modelId="{639AED2E-1052-4763-AF5E-F1B95005B6E8}" type="pres">
      <dgm:prSet presAssocID="{9DDB170A-BB9D-4DD4-9D32-2718038DFCD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FCD48F-97AC-4311-A319-E46D6E384144}" type="presOf" srcId="{198784E1-8AA3-4A94-956B-9B433DE02845}" destId="{E36EABBF-070B-468F-9625-8B491C2B9204}" srcOrd="0" destOrd="0" presId="urn:microsoft.com/office/officeart/2005/8/layout/vList2"/>
    <dgm:cxn modelId="{9CB9A071-ECE8-4390-A9CC-6D817174D607}" srcId="{A116542F-779B-40F6-814B-EDB370478C8E}" destId="{198784E1-8AA3-4A94-956B-9B433DE02845}" srcOrd="1" destOrd="0" parTransId="{F6A9A6D2-C2ED-4894-9215-D5978FBFECDD}" sibTransId="{AF0D19E0-B338-426D-AA35-BC4C70E77DC9}"/>
    <dgm:cxn modelId="{D90DC067-468A-4753-BC4E-003E1713E8CD}" srcId="{A116542F-779B-40F6-814B-EDB370478C8E}" destId="{4DE657AB-D579-4439-B2B3-AA689DE96E51}" srcOrd="0" destOrd="0" parTransId="{D3742B36-7936-4C0A-86B3-C55926078BE1}" sibTransId="{B91AB0E7-A56B-4EDA-A222-09A3B318E86B}"/>
    <dgm:cxn modelId="{987322DB-CCB9-4DC4-972E-96F2A48941EA}" type="presOf" srcId="{A116542F-779B-40F6-814B-EDB370478C8E}" destId="{C9F5A949-E257-4028-9845-1085A95C512C}" srcOrd="0" destOrd="0" presId="urn:microsoft.com/office/officeart/2005/8/layout/vList2"/>
    <dgm:cxn modelId="{39D153A1-A34F-478A-B8B9-3D93A1237FF9}" srcId="{A116542F-779B-40F6-814B-EDB370478C8E}" destId="{9DDB170A-BB9D-4DD4-9D32-2718038DFCD8}" srcOrd="2" destOrd="0" parTransId="{5847A6CF-951D-4BFB-9C96-0129F5872C20}" sibTransId="{3C7ADD79-8FD6-4F15-B925-A3F94642DAF2}"/>
    <dgm:cxn modelId="{4421E7B4-51AB-4D3E-BC25-3F7A7141C74A}" type="presOf" srcId="{9DDB170A-BB9D-4DD4-9D32-2718038DFCD8}" destId="{639AED2E-1052-4763-AF5E-F1B95005B6E8}" srcOrd="0" destOrd="0" presId="urn:microsoft.com/office/officeart/2005/8/layout/vList2"/>
    <dgm:cxn modelId="{39161F1F-096E-429C-BF51-BFBE8FBCF60B}" type="presOf" srcId="{4DE657AB-D579-4439-B2B3-AA689DE96E51}" destId="{1F651743-3976-4208-A5F8-FEB9AFE62119}" srcOrd="0" destOrd="0" presId="urn:microsoft.com/office/officeart/2005/8/layout/vList2"/>
    <dgm:cxn modelId="{C38295B5-9BB9-4095-AB9F-3209780B6B74}" type="presParOf" srcId="{C9F5A949-E257-4028-9845-1085A95C512C}" destId="{1F651743-3976-4208-A5F8-FEB9AFE62119}" srcOrd="0" destOrd="0" presId="urn:microsoft.com/office/officeart/2005/8/layout/vList2"/>
    <dgm:cxn modelId="{BDF11F3D-2A95-4599-8B45-8ABD3FFAE13C}" type="presParOf" srcId="{C9F5A949-E257-4028-9845-1085A95C512C}" destId="{E1A67911-8388-43C0-A412-59075E6A5D2B}" srcOrd="1" destOrd="0" presId="urn:microsoft.com/office/officeart/2005/8/layout/vList2"/>
    <dgm:cxn modelId="{EAF28BB0-0CD1-4AA7-BEAE-BD71FD70CD58}" type="presParOf" srcId="{C9F5A949-E257-4028-9845-1085A95C512C}" destId="{E36EABBF-070B-468F-9625-8B491C2B9204}" srcOrd="2" destOrd="0" presId="urn:microsoft.com/office/officeart/2005/8/layout/vList2"/>
    <dgm:cxn modelId="{E34CF309-E996-467C-8FF3-1741C9A3A4CF}" type="presParOf" srcId="{C9F5A949-E257-4028-9845-1085A95C512C}" destId="{D1709309-70BC-4351-B75F-4654774D7D86}" srcOrd="3" destOrd="0" presId="urn:microsoft.com/office/officeart/2005/8/layout/vList2"/>
    <dgm:cxn modelId="{4F7E22A9-06AC-486D-8B0A-B70ABAA2737B}" type="presParOf" srcId="{C9F5A949-E257-4028-9845-1085A95C512C}" destId="{639AED2E-1052-4763-AF5E-F1B95005B6E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3F3A0D-290A-412F-8D72-C64911B9321B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5D585B7-7EA8-45E3-9216-BB25862316D2}">
      <dgm:prSet phldrT="[Текст]" custT="1"/>
      <dgm:spPr/>
      <dgm:t>
        <a:bodyPr/>
        <a:lstStyle/>
        <a:p>
          <a:r>
            <a:rPr lang="uk-UA" sz="2400" dirty="0" smtClean="0"/>
            <a:t>1</a:t>
          </a:r>
          <a:endParaRPr lang="ru-RU" sz="2400" dirty="0"/>
        </a:p>
      </dgm:t>
    </dgm:pt>
    <dgm:pt modelId="{EFE7FEF1-E870-49C4-87EA-5A53D2ACF0A1}" type="parTrans" cxnId="{0248CA40-6B1E-4D10-BDC2-6E74D89B0FC1}">
      <dgm:prSet/>
      <dgm:spPr/>
      <dgm:t>
        <a:bodyPr/>
        <a:lstStyle/>
        <a:p>
          <a:endParaRPr lang="ru-RU"/>
        </a:p>
      </dgm:t>
    </dgm:pt>
    <dgm:pt modelId="{87279CB7-0016-42D8-A726-9DAF80ED65BA}" type="sibTrans" cxnId="{0248CA40-6B1E-4D10-BDC2-6E74D89B0FC1}">
      <dgm:prSet/>
      <dgm:spPr/>
      <dgm:t>
        <a:bodyPr/>
        <a:lstStyle/>
        <a:p>
          <a:endParaRPr lang="ru-RU"/>
        </a:p>
      </dgm:t>
    </dgm:pt>
    <dgm:pt modelId="{132D91B6-766B-4C63-900E-58A5381B1830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uk-UA" sz="2400" dirty="0" smtClean="0"/>
            <a:t>готівкова іноземна валюта;</a:t>
          </a:r>
          <a:endParaRPr lang="ru-RU" sz="2400" dirty="0"/>
        </a:p>
      </dgm:t>
    </dgm:pt>
    <dgm:pt modelId="{B3C709BA-2B4D-4A26-B22C-5C2187BB9F0D}" type="parTrans" cxnId="{681831C4-9796-490F-876B-2059B2AB4FFC}">
      <dgm:prSet/>
      <dgm:spPr/>
      <dgm:t>
        <a:bodyPr/>
        <a:lstStyle/>
        <a:p>
          <a:endParaRPr lang="ru-RU"/>
        </a:p>
      </dgm:t>
    </dgm:pt>
    <dgm:pt modelId="{E7FB4624-EFFF-49FF-8726-5881E62485C4}" type="sibTrans" cxnId="{681831C4-9796-490F-876B-2059B2AB4FFC}">
      <dgm:prSet/>
      <dgm:spPr/>
      <dgm:t>
        <a:bodyPr/>
        <a:lstStyle/>
        <a:p>
          <a:endParaRPr lang="ru-RU"/>
        </a:p>
      </dgm:t>
    </dgm:pt>
    <dgm:pt modelId="{20AD4F0B-AEBF-4477-B4FB-46F6E334E071}">
      <dgm:prSet phldrT="[Текст]" custT="1"/>
      <dgm:spPr/>
      <dgm:t>
        <a:bodyPr/>
        <a:lstStyle/>
        <a:p>
          <a:r>
            <a:rPr lang="uk-UA" sz="2400" dirty="0" smtClean="0"/>
            <a:t>2</a:t>
          </a:r>
          <a:endParaRPr lang="ru-RU" sz="2400" dirty="0"/>
        </a:p>
      </dgm:t>
    </dgm:pt>
    <dgm:pt modelId="{7C096D03-71E4-4A99-9481-7BDC944EF269}" type="parTrans" cxnId="{8167659C-2372-412A-8903-2FECB92790CA}">
      <dgm:prSet/>
      <dgm:spPr/>
      <dgm:t>
        <a:bodyPr/>
        <a:lstStyle/>
        <a:p>
          <a:endParaRPr lang="ru-RU"/>
        </a:p>
      </dgm:t>
    </dgm:pt>
    <dgm:pt modelId="{7DB1AA72-CEBA-4BCB-8370-2DFA44228481}" type="sibTrans" cxnId="{8167659C-2372-412A-8903-2FECB92790CA}">
      <dgm:prSet/>
      <dgm:spPr/>
      <dgm:t>
        <a:bodyPr/>
        <a:lstStyle/>
        <a:p>
          <a:endParaRPr lang="ru-RU"/>
        </a:p>
      </dgm:t>
    </dgm:pt>
    <dgm:pt modelId="{93F6229A-7A79-4DF5-8C19-C2D6BE70F822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uk-UA" sz="2400" dirty="0" smtClean="0"/>
            <a:t>платіжні документи ( чеки, векселі, тратти, депозитні сертифікати, акредитиви та ін. в іноземній валюті); </a:t>
          </a:r>
          <a:endParaRPr lang="ru-RU" sz="2400" dirty="0"/>
        </a:p>
      </dgm:t>
    </dgm:pt>
    <dgm:pt modelId="{96DBBDDB-5A71-4916-AD9A-D8C524A13E2A}" type="parTrans" cxnId="{0583A6E5-23E4-4F36-A4DA-CB9800B1200D}">
      <dgm:prSet/>
      <dgm:spPr/>
      <dgm:t>
        <a:bodyPr/>
        <a:lstStyle/>
        <a:p>
          <a:endParaRPr lang="ru-RU"/>
        </a:p>
      </dgm:t>
    </dgm:pt>
    <dgm:pt modelId="{DB38F31B-B4A7-4027-B988-6A21F7F6042F}" type="sibTrans" cxnId="{0583A6E5-23E4-4F36-A4DA-CB9800B1200D}">
      <dgm:prSet/>
      <dgm:spPr/>
      <dgm:t>
        <a:bodyPr/>
        <a:lstStyle/>
        <a:p>
          <a:endParaRPr lang="ru-RU"/>
        </a:p>
      </dgm:t>
    </dgm:pt>
    <dgm:pt modelId="{FEBB0750-48AB-4A7B-AD4C-87C7D514495C}">
      <dgm:prSet phldrT="[Текст]" custT="1"/>
      <dgm:spPr/>
      <dgm:t>
        <a:bodyPr/>
        <a:lstStyle/>
        <a:p>
          <a:r>
            <a:rPr lang="uk-UA" sz="2400" dirty="0" smtClean="0"/>
            <a:t>4</a:t>
          </a:r>
          <a:endParaRPr lang="ru-RU" sz="2400" dirty="0"/>
        </a:p>
      </dgm:t>
    </dgm:pt>
    <dgm:pt modelId="{42DF9C97-C6EE-4DAC-8C93-BB1FE71807FA}" type="parTrans" cxnId="{EC2B219B-2CFF-4EAB-8E84-A456EA1D3B89}">
      <dgm:prSet/>
      <dgm:spPr/>
      <dgm:t>
        <a:bodyPr/>
        <a:lstStyle/>
        <a:p>
          <a:endParaRPr lang="ru-RU"/>
        </a:p>
      </dgm:t>
    </dgm:pt>
    <dgm:pt modelId="{46B07247-BE10-44BB-A3DD-3F371245E34A}" type="sibTrans" cxnId="{EC2B219B-2CFF-4EAB-8E84-A456EA1D3B89}">
      <dgm:prSet/>
      <dgm:spPr/>
      <dgm:t>
        <a:bodyPr/>
        <a:lstStyle/>
        <a:p>
          <a:endParaRPr lang="ru-RU"/>
        </a:p>
      </dgm:t>
    </dgm:pt>
    <dgm:pt modelId="{592B4624-0E2D-422C-8943-B510F1D1B31A}">
      <dgm:prSet phldrT="[Текст]"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uk-UA" sz="2000" dirty="0" smtClean="0"/>
            <a:t>золото та інші дорогоцінні метали у вигляді злитків, пластин і монет, а також сертифікати, облігації, гарантії та інші цінні папери, номінал, яких виражений у золоті, коштовному камінні</a:t>
          </a:r>
          <a:r>
            <a:rPr lang="uk-UA" sz="2400" dirty="0" smtClean="0"/>
            <a:t>. </a:t>
          </a:r>
          <a:endParaRPr lang="ru-RU" sz="2400" dirty="0"/>
        </a:p>
      </dgm:t>
    </dgm:pt>
    <dgm:pt modelId="{6B541792-B4E7-4012-88A8-4F7EC51C9900}" type="parTrans" cxnId="{E1B4EDC9-97A5-43F2-9872-204A19A444C9}">
      <dgm:prSet/>
      <dgm:spPr/>
      <dgm:t>
        <a:bodyPr/>
        <a:lstStyle/>
        <a:p>
          <a:endParaRPr lang="ru-RU"/>
        </a:p>
      </dgm:t>
    </dgm:pt>
    <dgm:pt modelId="{84AF910F-521B-4E7A-A2FC-070DE99C6FCF}" type="sibTrans" cxnId="{E1B4EDC9-97A5-43F2-9872-204A19A444C9}">
      <dgm:prSet/>
      <dgm:spPr/>
      <dgm:t>
        <a:bodyPr/>
        <a:lstStyle/>
        <a:p>
          <a:endParaRPr lang="ru-RU"/>
        </a:p>
      </dgm:t>
    </dgm:pt>
    <dgm:pt modelId="{1D3CDECA-B205-48FF-AB55-70A95393B53B}">
      <dgm:prSet custT="1"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uk-UA" sz="2400" dirty="0" smtClean="0"/>
            <a:t>цінні папери ( акції, облігації, купони до них, бони, векселі та ін.) в іноземній валюті;</a:t>
          </a:r>
          <a:endParaRPr lang="ru-RU" sz="2400" dirty="0"/>
        </a:p>
      </dgm:t>
    </dgm:pt>
    <dgm:pt modelId="{C8E35C6B-9628-4E22-AA33-E387C49FEDE2}" type="parTrans" cxnId="{C2ACE785-D7AD-402D-859B-79CDD3D02169}">
      <dgm:prSet/>
      <dgm:spPr/>
      <dgm:t>
        <a:bodyPr/>
        <a:lstStyle/>
        <a:p>
          <a:endParaRPr lang="ru-RU"/>
        </a:p>
      </dgm:t>
    </dgm:pt>
    <dgm:pt modelId="{EF032254-0985-40C6-8AD7-3E54A8360ED1}" type="sibTrans" cxnId="{C2ACE785-D7AD-402D-859B-79CDD3D02169}">
      <dgm:prSet/>
      <dgm:spPr/>
      <dgm:t>
        <a:bodyPr/>
        <a:lstStyle/>
        <a:p>
          <a:endParaRPr lang="ru-RU"/>
        </a:p>
      </dgm:t>
    </dgm:pt>
    <dgm:pt modelId="{3AB2C3C7-1C69-4B02-958F-B1ABF6F265D9}">
      <dgm:prSet custT="1"/>
      <dgm:spPr/>
      <dgm:t>
        <a:bodyPr/>
        <a:lstStyle/>
        <a:p>
          <a:r>
            <a:rPr lang="uk-UA" sz="2400" dirty="0" smtClean="0"/>
            <a:t>3</a:t>
          </a:r>
          <a:endParaRPr lang="ru-RU" sz="2400" dirty="0"/>
        </a:p>
      </dgm:t>
    </dgm:pt>
    <dgm:pt modelId="{2FF08720-FF6D-4700-9109-5046F6C94411}" type="parTrans" cxnId="{C1D4A06E-ABF8-4CEE-B242-CC79051121D1}">
      <dgm:prSet/>
      <dgm:spPr/>
      <dgm:t>
        <a:bodyPr/>
        <a:lstStyle/>
        <a:p>
          <a:endParaRPr lang="ru-RU"/>
        </a:p>
      </dgm:t>
    </dgm:pt>
    <dgm:pt modelId="{3E28DABA-AE8B-4F8A-917A-955450E26F98}" type="sibTrans" cxnId="{C1D4A06E-ABF8-4CEE-B242-CC79051121D1}">
      <dgm:prSet/>
      <dgm:spPr/>
      <dgm:t>
        <a:bodyPr/>
        <a:lstStyle/>
        <a:p>
          <a:endParaRPr lang="ru-RU"/>
        </a:p>
      </dgm:t>
    </dgm:pt>
    <dgm:pt modelId="{AB584672-D18A-42F3-8876-8B63E5050008}" type="pres">
      <dgm:prSet presAssocID="{CF3F3A0D-290A-412F-8D72-C64911B932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D0501E-DD42-48CC-B6CD-EB63161F506A}" type="pres">
      <dgm:prSet presAssocID="{85D585B7-7EA8-45E3-9216-BB25862316D2}" presName="linNode" presStyleCnt="0"/>
      <dgm:spPr/>
      <dgm:t>
        <a:bodyPr/>
        <a:lstStyle/>
        <a:p>
          <a:endParaRPr lang="ru-RU"/>
        </a:p>
      </dgm:t>
    </dgm:pt>
    <dgm:pt modelId="{E8ACB61C-967A-4637-9813-62C26E9AAA58}" type="pres">
      <dgm:prSet presAssocID="{85D585B7-7EA8-45E3-9216-BB25862316D2}" presName="parentText" presStyleLbl="node1" presStyleIdx="0" presStyleCnt="4" custScaleX="23435" custLinFactNeighborX="-6495" custLinFactNeighborY="118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74873-C6F8-40D8-B7D3-CF07510F4F40}" type="pres">
      <dgm:prSet presAssocID="{85D585B7-7EA8-45E3-9216-BB25862316D2}" presName="descendantText" presStyleLbl="alignAccFollowNode1" presStyleIdx="0" presStyleCnt="4" custScaleX="140129" custLinFactNeighborX="17195" custLinFactNeighborY="17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3DAB4A-FA38-4A12-A025-978E9AEC12D8}" type="pres">
      <dgm:prSet presAssocID="{87279CB7-0016-42D8-A726-9DAF80ED65BA}" presName="sp" presStyleCnt="0"/>
      <dgm:spPr/>
      <dgm:t>
        <a:bodyPr/>
        <a:lstStyle/>
        <a:p>
          <a:endParaRPr lang="ru-RU"/>
        </a:p>
      </dgm:t>
    </dgm:pt>
    <dgm:pt modelId="{E72AC6B5-ABA8-4036-B3D6-9F11540409E3}" type="pres">
      <dgm:prSet presAssocID="{20AD4F0B-AEBF-4477-B4FB-46F6E334E071}" presName="linNode" presStyleCnt="0"/>
      <dgm:spPr/>
      <dgm:t>
        <a:bodyPr/>
        <a:lstStyle/>
        <a:p>
          <a:endParaRPr lang="ru-RU"/>
        </a:p>
      </dgm:t>
    </dgm:pt>
    <dgm:pt modelId="{13020C05-13CD-4CEF-9F83-92B746D44F62}" type="pres">
      <dgm:prSet presAssocID="{20AD4F0B-AEBF-4477-B4FB-46F6E334E071}" presName="parentText" presStyleLbl="node1" presStyleIdx="1" presStyleCnt="4" custScaleX="23435" custLinFactNeighborX="-6496" custLinFactNeighborY="99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19A63-F8CB-4B5A-BADC-810913E95E9D}" type="pres">
      <dgm:prSet presAssocID="{20AD4F0B-AEBF-4477-B4FB-46F6E334E071}" presName="descendantText" presStyleLbl="alignAccFollowNode1" presStyleIdx="1" presStyleCnt="4" custScaleX="139658" custLinFactNeighborX="17195" custLinFactNeighborY="9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95A88-666E-40AE-882E-2DA569EBFEF8}" type="pres">
      <dgm:prSet presAssocID="{7DB1AA72-CEBA-4BCB-8370-2DFA44228481}" presName="sp" presStyleCnt="0"/>
      <dgm:spPr/>
      <dgm:t>
        <a:bodyPr/>
        <a:lstStyle/>
        <a:p>
          <a:endParaRPr lang="ru-RU"/>
        </a:p>
      </dgm:t>
    </dgm:pt>
    <dgm:pt modelId="{C8962053-E735-444C-9200-8E177658D073}" type="pres">
      <dgm:prSet presAssocID="{3AB2C3C7-1C69-4B02-958F-B1ABF6F265D9}" presName="linNode" presStyleCnt="0"/>
      <dgm:spPr/>
      <dgm:t>
        <a:bodyPr/>
        <a:lstStyle/>
        <a:p>
          <a:endParaRPr lang="ru-RU"/>
        </a:p>
      </dgm:t>
    </dgm:pt>
    <dgm:pt modelId="{1574C2FF-1A43-485C-950F-20F8053537EA}" type="pres">
      <dgm:prSet presAssocID="{3AB2C3C7-1C69-4B02-958F-B1ABF6F265D9}" presName="parentText" presStyleLbl="node1" presStyleIdx="2" presStyleCnt="4" custScaleX="23435" custLinFactNeighborX="-2640" custLinFactNeighborY="464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D0400C-E965-4CD6-B833-3B036C087EAC}" type="pres">
      <dgm:prSet presAssocID="{3AB2C3C7-1C69-4B02-958F-B1ABF6F265D9}" presName="descendantText" presStyleLbl="alignAccFollowNode1" presStyleIdx="2" presStyleCnt="4" custScaleX="138931" custLinFactNeighborX="6585" custLinFactNeighborY="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8AE30-72B9-4CB0-A677-4993308501C9}" type="pres">
      <dgm:prSet presAssocID="{3E28DABA-AE8B-4F8A-917A-955450E26F98}" presName="sp" presStyleCnt="0"/>
      <dgm:spPr/>
      <dgm:t>
        <a:bodyPr/>
        <a:lstStyle/>
        <a:p>
          <a:endParaRPr lang="ru-RU"/>
        </a:p>
      </dgm:t>
    </dgm:pt>
    <dgm:pt modelId="{2005608E-1D8F-4F21-A85F-3046099907B6}" type="pres">
      <dgm:prSet presAssocID="{FEBB0750-48AB-4A7B-AD4C-87C7D514495C}" presName="linNode" presStyleCnt="0"/>
      <dgm:spPr/>
      <dgm:t>
        <a:bodyPr/>
        <a:lstStyle/>
        <a:p>
          <a:endParaRPr lang="ru-RU"/>
        </a:p>
      </dgm:t>
    </dgm:pt>
    <dgm:pt modelId="{94F2A5A1-8721-4493-B2A5-19456F564742}" type="pres">
      <dgm:prSet presAssocID="{FEBB0750-48AB-4A7B-AD4C-87C7D514495C}" presName="parentText" presStyleLbl="node1" presStyleIdx="3" presStyleCnt="4" custScaleX="23435" custLinFactNeighborX="-6496" custLinFactNeighborY="99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778C0-5F1B-45EC-A8D0-F0AECF8D7E72}" type="pres">
      <dgm:prSet presAssocID="{FEBB0750-48AB-4A7B-AD4C-87C7D514495C}" presName="descendantText" presStyleLbl="alignAccFollowNode1" presStyleIdx="3" presStyleCnt="4" custScaleX="138744" custScaleY="124179" custLinFactNeighborX="16453" custLinFactNeighborY="-3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67659C-2372-412A-8903-2FECB92790CA}" srcId="{CF3F3A0D-290A-412F-8D72-C64911B9321B}" destId="{20AD4F0B-AEBF-4477-B4FB-46F6E334E071}" srcOrd="1" destOrd="0" parTransId="{7C096D03-71E4-4A99-9481-7BDC944EF269}" sibTransId="{7DB1AA72-CEBA-4BCB-8370-2DFA44228481}"/>
    <dgm:cxn modelId="{C1D4A06E-ABF8-4CEE-B242-CC79051121D1}" srcId="{CF3F3A0D-290A-412F-8D72-C64911B9321B}" destId="{3AB2C3C7-1C69-4B02-958F-B1ABF6F265D9}" srcOrd="2" destOrd="0" parTransId="{2FF08720-FF6D-4700-9109-5046F6C94411}" sibTransId="{3E28DABA-AE8B-4F8A-917A-955450E26F98}"/>
    <dgm:cxn modelId="{0DFD8BD2-1B63-426C-BCB1-21FFDDF3DBBB}" type="presOf" srcId="{20AD4F0B-AEBF-4477-B4FB-46F6E334E071}" destId="{13020C05-13CD-4CEF-9F83-92B746D44F62}" srcOrd="0" destOrd="0" presId="urn:microsoft.com/office/officeart/2005/8/layout/vList5"/>
    <dgm:cxn modelId="{EF12A921-BCAB-4210-8C2B-1FB1075A82E4}" type="presOf" srcId="{592B4624-0E2D-422C-8943-B510F1D1B31A}" destId="{833778C0-5F1B-45EC-A8D0-F0AECF8D7E72}" srcOrd="0" destOrd="0" presId="urn:microsoft.com/office/officeart/2005/8/layout/vList5"/>
    <dgm:cxn modelId="{50DFCFE6-EC11-4347-929D-86FDD24ED2FF}" type="presOf" srcId="{FEBB0750-48AB-4A7B-AD4C-87C7D514495C}" destId="{94F2A5A1-8721-4493-B2A5-19456F564742}" srcOrd="0" destOrd="0" presId="urn:microsoft.com/office/officeart/2005/8/layout/vList5"/>
    <dgm:cxn modelId="{0248CA40-6B1E-4D10-BDC2-6E74D89B0FC1}" srcId="{CF3F3A0D-290A-412F-8D72-C64911B9321B}" destId="{85D585B7-7EA8-45E3-9216-BB25862316D2}" srcOrd="0" destOrd="0" parTransId="{EFE7FEF1-E870-49C4-87EA-5A53D2ACF0A1}" sibTransId="{87279CB7-0016-42D8-A726-9DAF80ED65BA}"/>
    <dgm:cxn modelId="{92FB35FD-2A97-4E94-AA67-06D641E4C3CF}" type="presOf" srcId="{1D3CDECA-B205-48FF-AB55-70A95393B53B}" destId="{4ED0400C-E965-4CD6-B833-3B036C087EAC}" srcOrd="0" destOrd="0" presId="urn:microsoft.com/office/officeart/2005/8/layout/vList5"/>
    <dgm:cxn modelId="{8B2BA29C-3695-4990-A7A6-F5D76BD94497}" type="presOf" srcId="{CF3F3A0D-290A-412F-8D72-C64911B9321B}" destId="{AB584672-D18A-42F3-8876-8B63E5050008}" srcOrd="0" destOrd="0" presId="urn:microsoft.com/office/officeart/2005/8/layout/vList5"/>
    <dgm:cxn modelId="{CEC4FA7E-EDD1-4440-909C-9CAB6D4D57BA}" type="presOf" srcId="{3AB2C3C7-1C69-4B02-958F-B1ABF6F265D9}" destId="{1574C2FF-1A43-485C-950F-20F8053537EA}" srcOrd="0" destOrd="0" presId="urn:microsoft.com/office/officeart/2005/8/layout/vList5"/>
    <dgm:cxn modelId="{E1B4EDC9-97A5-43F2-9872-204A19A444C9}" srcId="{FEBB0750-48AB-4A7B-AD4C-87C7D514495C}" destId="{592B4624-0E2D-422C-8943-B510F1D1B31A}" srcOrd="0" destOrd="0" parTransId="{6B541792-B4E7-4012-88A8-4F7EC51C9900}" sibTransId="{84AF910F-521B-4E7A-A2FC-070DE99C6FCF}"/>
    <dgm:cxn modelId="{0583A6E5-23E4-4F36-A4DA-CB9800B1200D}" srcId="{20AD4F0B-AEBF-4477-B4FB-46F6E334E071}" destId="{93F6229A-7A79-4DF5-8C19-C2D6BE70F822}" srcOrd="0" destOrd="0" parTransId="{96DBBDDB-5A71-4916-AD9A-D8C524A13E2A}" sibTransId="{DB38F31B-B4A7-4027-B988-6A21F7F6042F}"/>
    <dgm:cxn modelId="{4089C963-6AA6-4B97-BAB6-DC4B702679BD}" type="presOf" srcId="{85D585B7-7EA8-45E3-9216-BB25862316D2}" destId="{E8ACB61C-967A-4637-9813-62C26E9AAA58}" srcOrd="0" destOrd="0" presId="urn:microsoft.com/office/officeart/2005/8/layout/vList5"/>
    <dgm:cxn modelId="{140A043A-8C41-4527-98EB-4E94891E1382}" type="presOf" srcId="{93F6229A-7A79-4DF5-8C19-C2D6BE70F822}" destId="{42719A63-F8CB-4B5A-BADC-810913E95E9D}" srcOrd="0" destOrd="0" presId="urn:microsoft.com/office/officeart/2005/8/layout/vList5"/>
    <dgm:cxn modelId="{C8CB6767-1549-407D-96C9-C68977F93B85}" type="presOf" srcId="{132D91B6-766B-4C63-900E-58A5381B1830}" destId="{F5074873-C6F8-40D8-B7D3-CF07510F4F40}" srcOrd="0" destOrd="0" presId="urn:microsoft.com/office/officeart/2005/8/layout/vList5"/>
    <dgm:cxn modelId="{C2ACE785-D7AD-402D-859B-79CDD3D02169}" srcId="{3AB2C3C7-1C69-4B02-958F-B1ABF6F265D9}" destId="{1D3CDECA-B205-48FF-AB55-70A95393B53B}" srcOrd="0" destOrd="0" parTransId="{C8E35C6B-9628-4E22-AA33-E387C49FEDE2}" sibTransId="{EF032254-0985-40C6-8AD7-3E54A8360ED1}"/>
    <dgm:cxn modelId="{EC2B219B-2CFF-4EAB-8E84-A456EA1D3B89}" srcId="{CF3F3A0D-290A-412F-8D72-C64911B9321B}" destId="{FEBB0750-48AB-4A7B-AD4C-87C7D514495C}" srcOrd="3" destOrd="0" parTransId="{42DF9C97-C6EE-4DAC-8C93-BB1FE71807FA}" sibTransId="{46B07247-BE10-44BB-A3DD-3F371245E34A}"/>
    <dgm:cxn modelId="{681831C4-9796-490F-876B-2059B2AB4FFC}" srcId="{85D585B7-7EA8-45E3-9216-BB25862316D2}" destId="{132D91B6-766B-4C63-900E-58A5381B1830}" srcOrd="0" destOrd="0" parTransId="{B3C709BA-2B4D-4A26-B22C-5C2187BB9F0D}" sibTransId="{E7FB4624-EFFF-49FF-8726-5881E62485C4}"/>
    <dgm:cxn modelId="{53885DC5-68DB-4038-A020-6260EFF331B3}" type="presParOf" srcId="{AB584672-D18A-42F3-8876-8B63E5050008}" destId="{BAD0501E-DD42-48CC-B6CD-EB63161F506A}" srcOrd="0" destOrd="0" presId="urn:microsoft.com/office/officeart/2005/8/layout/vList5"/>
    <dgm:cxn modelId="{4C04D662-0C4A-4C59-91C9-50989F1C388C}" type="presParOf" srcId="{BAD0501E-DD42-48CC-B6CD-EB63161F506A}" destId="{E8ACB61C-967A-4637-9813-62C26E9AAA58}" srcOrd="0" destOrd="0" presId="urn:microsoft.com/office/officeart/2005/8/layout/vList5"/>
    <dgm:cxn modelId="{BBA0D3DB-B245-45AC-9C4E-0975912D38D7}" type="presParOf" srcId="{BAD0501E-DD42-48CC-B6CD-EB63161F506A}" destId="{F5074873-C6F8-40D8-B7D3-CF07510F4F40}" srcOrd="1" destOrd="0" presId="urn:microsoft.com/office/officeart/2005/8/layout/vList5"/>
    <dgm:cxn modelId="{9B878743-1639-4243-B0B4-DCBC6F8A26B3}" type="presParOf" srcId="{AB584672-D18A-42F3-8876-8B63E5050008}" destId="{6C3DAB4A-FA38-4A12-A025-978E9AEC12D8}" srcOrd="1" destOrd="0" presId="urn:microsoft.com/office/officeart/2005/8/layout/vList5"/>
    <dgm:cxn modelId="{D13D50FA-483D-4F97-9BC9-1F64CD78404B}" type="presParOf" srcId="{AB584672-D18A-42F3-8876-8B63E5050008}" destId="{E72AC6B5-ABA8-4036-B3D6-9F11540409E3}" srcOrd="2" destOrd="0" presId="urn:microsoft.com/office/officeart/2005/8/layout/vList5"/>
    <dgm:cxn modelId="{980D9BA2-F4A1-4C10-B02E-F7ECDE8FA9C5}" type="presParOf" srcId="{E72AC6B5-ABA8-4036-B3D6-9F11540409E3}" destId="{13020C05-13CD-4CEF-9F83-92B746D44F62}" srcOrd="0" destOrd="0" presId="urn:microsoft.com/office/officeart/2005/8/layout/vList5"/>
    <dgm:cxn modelId="{391EF5A6-DD25-403A-83D8-07A5AFF3C0AF}" type="presParOf" srcId="{E72AC6B5-ABA8-4036-B3D6-9F11540409E3}" destId="{42719A63-F8CB-4B5A-BADC-810913E95E9D}" srcOrd="1" destOrd="0" presId="urn:microsoft.com/office/officeart/2005/8/layout/vList5"/>
    <dgm:cxn modelId="{1D468A62-7591-4742-9830-D49FF8F5B288}" type="presParOf" srcId="{AB584672-D18A-42F3-8876-8B63E5050008}" destId="{31695A88-666E-40AE-882E-2DA569EBFEF8}" srcOrd="3" destOrd="0" presId="urn:microsoft.com/office/officeart/2005/8/layout/vList5"/>
    <dgm:cxn modelId="{ED74A628-FA46-427A-BB67-6F6A76EC23E8}" type="presParOf" srcId="{AB584672-D18A-42F3-8876-8B63E5050008}" destId="{C8962053-E735-444C-9200-8E177658D073}" srcOrd="4" destOrd="0" presId="urn:microsoft.com/office/officeart/2005/8/layout/vList5"/>
    <dgm:cxn modelId="{DA367149-7A55-480D-9AAB-9BA11DD7116E}" type="presParOf" srcId="{C8962053-E735-444C-9200-8E177658D073}" destId="{1574C2FF-1A43-485C-950F-20F8053537EA}" srcOrd="0" destOrd="0" presId="urn:microsoft.com/office/officeart/2005/8/layout/vList5"/>
    <dgm:cxn modelId="{B650A3A5-180D-4353-89F4-CB11C203D348}" type="presParOf" srcId="{C8962053-E735-444C-9200-8E177658D073}" destId="{4ED0400C-E965-4CD6-B833-3B036C087EAC}" srcOrd="1" destOrd="0" presId="urn:microsoft.com/office/officeart/2005/8/layout/vList5"/>
    <dgm:cxn modelId="{A5E86396-52F3-4AC6-B389-3DD1533236B9}" type="presParOf" srcId="{AB584672-D18A-42F3-8876-8B63E5050008}" destId="{6378AE30-72B9-4CB0-A677-4993308501C9}" srcOrd="5" destOrd="0" presId="urn:microsoft.com/office/officeart/2005/8/layout/vList5"/>
    <dgm:cxn modelId="{D5C7F1AF-3018-407C-ADBF-3724EBC85DE8}" type="presParOf" srcId="{AB584672-D18A-42F3-8876-8B63E5050008}" destId="{2005608E-1D8F-4F21-A85F-3046099907B6}" srcOrd="6" destOrd="0" presId="urn:microsoft.com/office/officeart/2005/8/layout/vList5"/>
    <dgm:cxn modelId="{D19FC7B6-5C0A-4BA9-A3F8-8FEFC958E1D2}" type="presParOf" srcId="{2005608E-1D8F-4F21-A85F-3046099907B6}" destId="{94F2A5A1-8721-4493-B2A5-19456F564742}" srcOrd="0" destOrd="0" presId="urn:microsoft.com/office/officeart/2005/8/layout/vList5"/>
    <dgm:cxn modelId="{7C7F7E27-0EFA-4039-AC40-0D5DCF51DBD3}" type="presParOf" srcId="{2005608E-1D8F-4F21-A85F-3046099907B6}" destId="{833778C0-5F1B-45EC-A8D0-F0AECF8D7E7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005A79-9CFA-4D66-9160-ED5845A8ED98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65774EE1-CEBE-4F2B-BAC1-CBAE40FE2CF8}">
      <dgm:prSet/>
      <dgm:spPr/>
      <dgm:t>
        <a:bodyPr/>
        <a:lstStyle/>
        <a:p>
          <a:pPr rtl="0"/>
          <a:r>
            <a:rPr lang="uk-UA" dirty="0" smtClean="0">
              <a:solidFill>
                <a:schemeClr val="tx1"/>
              </a:solidFill>
            </a:rPr>
            <a:t>Виділяють, як правило, такі валютні операції:</a:t>
          </a:r>
          <a:endParaRPr lang="ru-RU" dirty="0">
            <a:solidFill>
              <a:schemeClr val="tx1"/>
            </a:solidFill>
          </a:endParaRPr>
        </a:p>
      </dgm:t>
    </dgm:pt>
    <dgm:pt modelId="{9A48A839-5953-4BA4-854F-21E5BD3C5744}" type="parTrans" cxnId="{6E967036-3A79-431A-AC34-7975195C50F9}">
      <dgm:prSet/>
      <dgm:spPr/>
      <dgm:t>
        <a:bodyPr/>
        <a:lstStyle/>
        <a:p>
          <a:endParaRPr lang="ru-RU"/>
        </a:p>
      </dgm:t>
    </dgm:pt>
    <dgm:pt modelId="{21803649-AF44-4AA3-9234-3119C98EA9A1}" type="sibTrans" cxnId="{6E967036-3A79-431A-AC34-7975195C50F9}">
      <dgm:prSet/>
      <dgm:spPr/>
      <dgm:t>
        <a:bodyPr/>
        <a:lstStyle/>
        <a:p>
          <a:endParaRPr lang="ru-RU"/>
        </a:p>
      </dgm:t>
    </dgm:pt>
    <dgm:pt modelId="{996FAD75-917A-422E-92A4-07B42C7148B3}" type="pres">
      <dgm:prSet presAssocID="{7C005A79-9CFA-4D66-9160-ED5845A8ED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270F24A-BA81-42D7-B71B-4076020C082E}" type="pres">
      <dgm:prSet presAssocID="{65774EE1-CEBE-4F2B-BAC1-CBAE40FE2C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E967036-3A79-431A-AC34-7975195C50F9}" srcId="{7C005A79-9CFA-4D66-9160-ED5845A8ED98}" destId="{65774EE1-CEBE-4F2B-BAC1-CBAE40FE2CF8}" srcOrd="0" destOrd="0" parTransId="{9A48A839-5953-4BA4-854F-21E5BD3C5744}" sibTransId="{21803649-AF44-4AA3-9234-3119C98EA9A1}"/>
    <dgm:cxn modelId="{E089730A-B98E-435F-B80C-4563DF7EA9C4}" type="presOf" srcId="{65774EE1-CEBE-4F2B-BAC1-CBAE40FE2CF8}" destId="{5270F24A-BA81-42D7-B71B-4076020C082E}" srcOrd="0" destOrd="0" presId="urn:microsoft.com/office/officeart/2005/8/layout/vList2"/>
    <dgm:cxn modelId="{8D029D8F-3CCA-41F7-92C4-ADFA24EF1628}" type="presOf" srcId="{7C005A79-9CFA-4D66-9160-ED5845A8ED98}" destId="{996FAD75-917A-422E-92A4-07B42C7148B3}" srcOrd="0" destOrd="0" presId="urn:microsoft.com/office/officeart/2005/8/layout/vList2"/>
    <dgm:cxn modelId="{27CFA7E9-D93C-4D4B-BFE3-5A8BED4CE131}" type="presParOf" srcId="{996FAD75-917A-422E-92A4-07B42C7148B3}" destId="{5270F24A-BA81-42D7-B71B-4076020C08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64882B-73DC-45B8-A74F-9247681FAC0E}" type="doc">
      <dgm:prSet loTypeId="urn:microsoft.com/office/officeart/2005/8/layout/hList1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8E48BF3-060B-4D7C-8554-A177706E9957}">
      <dgm:prSet/>
      <dgm:spPr/>
      <dgm:t>
        <a:bodyPr/>
        <a:lstStyle/>
        <a:p>
          <a:pPr rtl="0"/>
          <a:r>
            <a:rPr lang="uk-UA" b="1" dirty="0" smtClean="0">
              <a:solidFill>
                <a:schemeClr val="tx1"/>
              </a:solidFill>
            </a:rPr>
            <a:t>П</a:t>
          </a:r>
          <a:r>
            <a:rPr lang="uk-UA" b="1" i="1" dirty="0" smtClean="0">
              <a:solidFill>
                <a:schemeClr val="tx1"/>
              </a:solidFill>
            </a:rPr>
            <a:t>оточні валютні операції</a:t>
          </a:r>
          <a:endParaRPr lang="ru-RU" b="1" dirty="0">
            <a:solidFill>
              <a:schemeClr val="tx1"/>
            </a:solidFill>
          </a:endParaRPr>
        </a:p>
      </dgm:t>
    </dgm:pt>
    <dgm:pt modelId="{D09C8529-9E52-4DCE-9C34-BEFBD57D8C37}" type="parTrans" cxnId="{8A95F5F1-1801-4128-83DD-090A7CC42FCF}">
      <dgm:prSet/>
      <dgm:spPr/>
      <dgm:t>
        <a:bodyPr/>
        <a:lstStyle/>
        <a:p>
          <a:endParaRPr lang="ru-RU"/>
        </a:p>
      </dgm:t>
    </dgm:pt>
    <dgm:pt modelId="{3AC2712C-C53F-4740-8EC6-37DE5DA826B7}" type="sibTrans" cxnId="{8A95F5F1-1801-4128-83DD-090A7CC42FCF}">
      <dgm:prSet/>
      <dgm:spPr/>
      <dgm:t>
        <a:bodyPr/>
        <a:lstStyle/>
        <a:p>
          <a:endParaRPr lang="ru-RU"/>
        </a:p>
      </dgm:t>
    </dgm:pt>
    <dgm:pt modelId="{4ABB09A0-5CF9-4589-9EA2-67465E11A38E}">
      <dgm:prSet/>
      <dgm:spPr/>
      <dgm:t>
        <a:bodyPr/>
        <a:lstStyle/>
        <a:p>
          <a:pPr rtl="0"/>
          <a:r>
            <a:rPr lang="uk-UA" b="1" i="1" dirty="0" smtClean="0">
              <a:solidFill>
                <a:schemeClr val="tx1"/>
              </a:solidFill>
            </a:rPr>
            <a:t>Валютні операції, пов’язані з рухом капіталу</a:t>
          </a:r>
          <a:r>
            <a:rPr lang="uk-UA" b="1" dirty="0" smtClean="0">
              <a:solidFill>
                <a:schemeClr val="tx1"/>
              </a:solidFill>
            </a:rPr>
            <a:t> </a:t>
          </a:r>
          <a:endParaRPr lang="ru-RU" b="1" dirty="0">
            <a:solidFill>
              <a:schemeClr val="tx1"/>
            </a:solidFill>
          </a:endParaRPr>
        </a:p>
      </dgm:t>
    </dgm:pt>
    <dgm:pt modelId="{33E16EF6-71D3-4527-9040-643D726170B7}" type="parTrans" cxnId="{543B4BE8-1DED-4062-9A2E-E1D1D0BF76EF}">
      <dgm:prSet/>
      <dgm:spPr/>
      <dgm:t>
        <a:bodyPr/>
        <a:lstStyle/>
        <a:p>
          <a:endParaRPr lang="ru-RU"/>
        </a:p>
      </dgm:t>
    </dgm:pt>
    <dgm:pt modelId="{55942212-6F24-4828-A386-84E2EBBEE007}" type="sibTrans" cxnId="{543B4BE8-1DED-4062-9A2E-E1D1D0BF76EF}">
      <dgm:prSet/>
      <dgm:spPr/>
      <dgm:t>
        <a:bodyPr/>
        <a:lstStyle/>
        <a:p>
          <a:endParaRPr lang="ru-RU"/>
        </a:p>
      </dgm:t>
    </dgm:pt>
    <dgm:pt modelId="{28E21A50-EEDD-4820-B773-7023798D8669}">
      <dgm:prSet/>
      <dgm:spPr/>
      <dgm:t>
        <a:bodyPr/>
        <a:lstStyle/>
        <a:p>
          <a:pPr rtl="0"/>
          <a:r>
            <a:rPr lang="uk-UA" dirty="0" smtClean="0"/>
            <a:t>перекази іноземної валюти, отримання і надання фінансових кредитів на строк не більше 180 днів, переказування процентів, дивідендів та інших доходів за вкладами, інвестиціями тощо;</a:t>
          </a:r>
          <a:endParaRPr lang="ru-RU" dirty="0"/>
        </a:p>
      </dgm:t>
    </dgm:pt>
    <dgm:pt modelId="{BBF1143D-2B45-47AE-A1F5-FF84F75CACA0}" type="parTrans" cxnId="{9BDCC3AA-A5A5-4BC1-BF60-D9058E2EB1F8}">
      <dgm:prSet/>
      <dgm:spPr/>
      <dgm:t>
        <a:bodyPr/>
        <a:lstStyle/>
        <a:p>
          <a:endParaRPr lang="ru-RU"/>
        </a:p>
      </dgm:t>
    </dgm:pt>
    <dgm:pt modelId="{E938FDC4-BD0B-406F-875F-D99A2321FF72}" type="sibTrans" cxnId="{9BDCC3AA-A5A5-4BC1-BF60-D9058E2EB1F8}">
      <dgm:prSet/>
      <dgm:spPr/>
      <dgm:t>
        <a:bodyPr/>
        <a:lstStyle/>
        <a:p>
          <a:endParaRPr lang="ru-RU"/>
        </a:p>
      </dgm:t>
    </dgm:pt>
    <dgm:pt modelId="{A854FAA4-65C9-4DFB-8B9E-F1DA0CDE81B0}">
      <dgm:prSet/>
      <dgm:spPr/>
      <dgm:t>
        <a:bodyPr/>
        <a:lstStyle/>
        <a:p>
          <a:pPr rtl="0"/>
          <a:r>
            <a:rPr lang="uk-UA" dirty="0" smtClean="0"/>
            <a:t>прямі інвестиції, портфельні інвестиції, придбання цінних паперів, надання і отримання фінансових кредитів на строк понад 180 днів тощо. </a:t>
          </a:r>
          <a:endParaRPr lang="ru-RU" dirty="0"/>
        </a:p>
      </dgm:t>
    </dgm:pt>
    <dgm:pt modelId="{93F0DFC2-7D57-4148-8241-03CE9B144B04}" type="parTrans" cxnId="{28F9E160-FD81-4C82-A5FD-F24A50B168A4}">
      <dgm:prSet/>
      <dgm:spPr/>
      <dgm:t>
        <a:bodyPr/>
        <a:lstStyle/>
        <a:p>
          <a:endParaRPr lang="ru-RU"/>
        </a:p>
      </dgm:t>
    </dgm:pt>
    <dgm:pt modelId="{C7C65666-4731-46F5-9660-822EC62F7D6C}" type="sibTrans" cxnId="{28F9E160-FD81-4C82-A5FD-F24A50B168A4}">
      <dgm:prSet/>
      <dgm:spPr/>
      <dgm:t>
        <a:bodyPr/>
        <a:lstStyle/>
        <a:p>
          <a:endParaRPr lang="ru-RU"/>
        </a:p>
      </dgm:t>
    </dgm:pt>
    <dgm:pt modelId="{774307CD-681B-492C-939B-D4A1A8153E4E}" type="pres">
      <dgm:prSet presAssocID="{DF64882B-73DC-45B8-A74F-9247681FAC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CF70D8C-C8B4-4CF4-97B5-830C8A68DEA3}" type="pres">
      <dgm:prSet presAssocID="{98E48BF3-060B-4D7C-8554-A177706E9957}" presName="composite" presStyleCnt="0"/>
      <dgm:spPr/>
    </dgm:pt>
    <dgm:pt modelId="{AEF3B96C-0625-42B2-9F37-C09B0576E914}" type="pres">
      <dgm:prSet presAssocID="{98E48BF3-060B-4D7C-8554-A177706E995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04CD9AD-562C-437B-8A8E-B61931C2FDF7}" type="pres">
      <dgm:prSet presAssocID="{98E48BF3-060B-4D7C-8554-A177706E9957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9FBDF2-7E55-45A2-9D48-263AE1D18CB9}" type="pres">
      <dgm:prSet presAssocID="{3AC2712C-C53F-4740-8EC6-37DE5DA826B7}" presName="space" presStyleCnt="0"/>
      <dgm:spPr/>
    </dgm:pt>
    <dgm:pt modelId="{90131121-8EDC-4C26-A917-BF0BD26F560C}" type="pres">
      <dgm:prSet presAssocID="{4ABB09A0-5CF9-4589-9EA2-67465E11A38E}" presName="composite" presStyleCnt="0"/>
      <dgm:spPr/>
    </dgm:pt>
    <dgm:pt modelId="{2A0DA656-57A7-4EF0-83B2-F04B3AB216FA}" type="pres">
      <dgm:prSet presAssocID="{4ABB09A0-5CF9-4589-9EA2-67465E11A38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DA710AB-91C6-4E5E-89D3-5069D9A8ED21}" type="pres">
      <dgm:prSet presAssocID="{4ABB09A0-5CF9-4589-9EA2-67465E11A38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9C17BB-2E28-43E6-95D9-6F7AA473BCDA}" type="presOf" srcId="{4ABB09A0-5CF9-4589-9EA2-67465E11A38E}" destId="{2A0DA656-57A7-4EF0-83B2-F04B3AB216FA}" srcOrd="0" destOrd="0" presId="urn:microsoft.com/office/officeart/2005/8/layout/hList1"/>
    <dgm:cxn modelId="{D12F3EC1-A80B-4A0E-B7C8-1AF294376C17}" type="presOf" srcId="{DF64882B-73DC-45B8-A74F-9247681FAC0E}" destId="{774307CD-681B-492C-939B-D4A1A8153E4E}" srcOrd="0" destOrd="0" presId="urn:microsoft.com/office/officeart/2005/8/layout/hList1"/>
    <dgm:cxn modelId="{95160058-DE8A-45FB-A51C-5E3F0574D1DF}" type="presOf" srcId="{98E48BF3-060B-4D7C-8554-A177706E9957}" destId="{AEF3B96C-0625-42B2-9F37-C09B0576E914}" srcOrd="0" destOrd="0" presId="urn:microsoft.com/office/officeart/2005/8/layout/hList1"/>
    <dgm:cxn modelId="{09F4AE53-F36A-4808-942F-E78672F1B1C7}" type="presOf" srcId="{28E21A50-EEDD-4820-B773-7023798D8669}" destId="{C04CD9AD-562C-437B-8A8E-B61931C2FDF7}" srcOrd="0" destOrd="0" presId="urn:microsoft.com/office/officeart/2005/8/layout/hList1"/>
    <dgm:cxn modelId="{543B4BE8-1DED-4062-9A2E-E1D1D0BF76EF}" srcId="{DF64882B-73DC-45B8-A74F-9247681FAC0E}" destId="{4ABB09A0-5CF9-4589-9EA2-67465E11A38E}" srcOrd="1" destOrd="0" parTransId="{33E16EF6-71D3-4527-9040-643D726170B7}" sibTransId="{55942212-6F24-4828-A386-84E2EBBEE007}"/>
    <dgm:cxn modelId="{9DAB77B7-63EA-4C2E-BC26-3FAAC7792C6A}" type="presOf" srcId="{A854FAA4-65C9-4DFB-8B9E-F1DA0CDE81B0}" destId="{9DA710AB-91C6-4E5E-89D3-5069D9A8ED21}" srcOrd="0" destOrd="0" presId="urn:microsoft.com/office/officeart/2005/8/layout/hList1"/>
    <dgm:cxn modelId="{8A95F5F1-1801-4128-83DD-090A7CC42FCF}" srcId="{DF64882B-73DC-45B8-A74F-9247681FAC0E}" destId="{98E48BF3-060B-4D7C-8554-A177706E9957}" srcOrd="0" destOrd="0" parTransId="{D09C8529-9E52-4DCE-9C34-BEFBD57D8C37}" sibTransId="{3AC2712C-C53F-4740-8EC6-37DE5DA826B7}"/>
    <dgm:cxn modelId="{9BDCC3AA-A5A5-4BC1-BF60-D9058E2EB1F8}" srcId="{98E48BF3-060B-4D7C-8554-A177706E9957}" destId="{28E21A50-EEDD-4820-B773-7023798D8669}" srcOrd="0" destOrd="0" parTransId="{BBF1143D-2B45-47AE-A1F5-FF84F75CACA0}" sibTransId="{E938FDC4-BD0B-406F-875F-D99A2321FF72}"/>
    <dgm:cxn modelId="{28F9E160-FD81-4C82-A5FD-F24A50B168A4}" srcId="{4ABB09A0-5CF9-4589-9EA2-67465E11A38E}" destId="{A854FAA4-65C9-4DFB-8B9E-F1DA0CDE81B0}" srcOrd="0" destOrd="0" parTransId="{93F0DFC2-7D57-4148-8241-03CE9B144B04}" sibTransId="{C7C65666-4731-46F5-9660-822EC62F7D6C}"/>
    <dgm:cxn modelId="{02D497A5-D40A-4612-8D74-F71C26D2D1D1}" type="presParOf" srcId="{774307CD-681B-492C-939B-D4A1A8153E4E}" destId="{1CF70D8C-C8B4-4CF4-97B5-830C8A68DEA3}" srcOrd="0" destOrd="0" presId="urn:microsoft.com/office/officeart/2005/8/layout/hList1"/>
    <dgm:cxn modelId="{E2CB5364-F2DD-408D-AB4C-97E58DADCA22}" type="presParOf" srcId="{1CF70D8C-C8B4-4CF4-97B5-830C8A68DEA3}" destId="{AEF3B96C-0625-42B2-9F37-C09B0576E914}" srcOrd="0" destOrd="0" presId="urn:microsoft.com/office/officeart/2005/8/layout/hList1"/>
    <dgm:cxn modelId="{5DC0D300-3B5B-43D4-BF5D-30CDE28E0C5A}" type="presParOf" srcId="{1CF70D8C-C8B4-4CF4-97B5-830C8A68DEA3}" destId="{C04CD9AD-562C-437B-8A8E-B61931C2FDF7}" srcOrd="1" destOrd="0" presId="urn:microsoft.com/office/officeart/2005/8/layout/hList1"/>
    <dgm:cxn modelId="{5B2C3F3D-952D-4AC9-9592-95EE732CC65A}" type="presParOf" srcId="{774307CD-681B-492C-939B-D4A1A8153E4E}" destId="{1E9FBDF2-7E55-45A2-9D48-263AE1D18CB9}" srcOrd="1" destOrd="0" presId="urn:microsoft.com/office/officeart/2005/8/layout/hList1"/>
    <dgm:cxn modelId="{5C441E1B-54B7-4075-9A9E-A4EB1462789A}" type="presParOf" srcId="{774307CD-681B-492C-939B-D4A1A8153E4E}" destId="{90131121-8EDC-4C26-A917-BF0BD26F560C}" srcOrd="2" destOrd="0" presId="urn:microsoft.com/office/officeart/2005/8/layout/hList1"/>
    <dgm:cxn modelId="{BF783D71-A622-4843-8F19-EBBFA2B4694A}" type="presParOf" srcId="{90131121-8EDC-4C26-A917-BF0BD26F560C}" destId="{2A0DA656-57A7-4EF0-83B2-F04B3AB216FA}" srcOrd="0" destOrd="0" presId="urn:microsoft.com/office/officeart/2005/8/layout/hList1"/>
    <dgm:cxn modelId="{859B1793-F6F3-4982-9D18-EA37588CA00E}" type="presParOf" srcId="{90131121-8EDC-4C26-A917-BF0BD26F560C}" destId="{9DA710AB-91C6-4E5E-89D3-5069D9A8ED2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6432E2-F00B-4672-BC9C-B5BE8D1180DA}" type="doc">
      <dgm:prSet loTypeId="urn:microsoft.com/office/officeart/2005/8/layout/orgChart1" loCatId="hierarchy" qsTypeId="urn:microsoft.com/office/officeart/2005/8/quickstyle/simple3" qsCatId="simple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F1AB1343-A400-441C-A59A-6698A482B0C2}">
      <dgm:prSet custT="1"/>
      <dgm:spPr/>
      <dgm:t>
        <a:bodyPr/>
        <a:lstStyle/>
        <a:p>
          <a:pPr rtl="0"/>
          <a:r>
            <a: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Залежно від шляхів використання валютного ринку розрізняють такі валютні операції: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199EC2-22B9-418F-8086-61BAC5235B3E}" type="parTrans" cxnId="{15BAAF99-06A9-4FA0-A6D1-3F058612A70B}">
      <dgm:prSet/>
      <dgm:spPr/>
      <dgm:t>
        <a:bodyPr/>
        <a:lstStyle/>
        <a:p>
          <a:endParaRPr lang="ru-RU"/>
        </a:p>
      </dgm:t>
    </dgm:pt>
    <dgm:pt modelId="{9362704E-D52D-4DD4-8E8F-15A67F9CDEAF}" type="sibTrans" cxnId="{15BAAF99-06A9-4FA0-A6D1-3F058612A70B}">
      <dgm:prSet/>
      <dgm:spPr/>
      <dgm:t>
        <a:bodyPr/>
        <a:lstStyle/>
        <a:p>
          <a:endParaRPr lang="ru-RU"/>
        </a:p>
      </dgm:t>
    </dgm:pt>
    <dgm:pt modelId="{030BFE7A-9D34-4E21-91AF-E4E922582B35}">
      <dgm:prSet/>
      <dgm:spPr/>
      <dgm:t>
        <a:bodyPr/>
        <a:lstStyle/>
        <a:p>
          <a:pPr rtl="0"/>
          <a:r>
            <a:rPr lang="uk-UA" b="1" i="1" smtClean="0"/>
            <a:t>Комерційні угоди </a:t>
          </a:r>
          <a:endParaRPr lang="ru-RU" b="1" dirty="0"/>
        </a:p>
      </dgm:t>
    </dgm:pt>
    <dgm:pt modelId="{E51B580A-0DD7-44D8-BA77-AC0FD2ECB44B}" type="parTrans" cxnId="{CD11C93A-39BF-4940-B68A-0E0AF40B76F5}">
      <dgm:prSet/>
      <dgm:spPr/>
      <dgm:t>
        <a:bodyPr/>
        <a:lstStyle/>
        <a:p>
          <a:endParaRPr lang="ru-RU"/>
        </a:p>
      </dgm:t>
    </dgm:pt>
    <dgm:pt modelId="{77529A6F-943F-4B4B-BC2F-93106B009936}" type="sibTrans" cxnId="{CD11C93A-39BF-4940-B68A-0E0AF40B76F5}">
      <dgm:prSet/>
      <dgm:spPr/>
      <dgm:t>
        <a:bodyPr/>
        <a:lstStyle/>
        <a:p>
          <a:endParaRPr lang="ru-RU"/>
        </a:p>
      </dgm:t>
    </dgm:pt>
    <dgm:pt modelId="{05531413-BAD3-4F0E-9EE5-8D8BB83C1161}">
      <dgm:prSet/>
      <dgm:spPr/>
      <dgm:t>
        <a:bodyPr/>
        <a:lstStyle/>
        <a:p>
          <a:pPr rtl="0"/>
          <a:r>
            <a:rPr lang="uk-UA" b="1" i="1" smtClean="0"/>
            <a:t>Операції створення ринку </a:t>
          </a:r>
          <a:endParaRPr lang="ru-RU" b="1" dirty="0"/>
        </a:p>
      </dgm:t>
    </dgm:pt>
    <dgm:pt modelId="{EEE66363-3B90-4ABB-9261-B75C3B908E99}" type="parTrans" cxnId="{A6F452BA-54E0-416B-ADA7-B35A0DB79CE8}">
      <dgm:prSet/>
      <dgm:spPr/>
      <dgm:t>
        <a:bodyPr/>
        <a:lstStyle/>
        <a:p>
          <a:endParaRPr lang="ru-RU"/>
        </a:p>
      </dgm:t>
    </dgm:pt>
    <dgm:pt modelId="{BFDADF2E-2F3C-4BA4-9B16-A59FA2A03F06}" type="sibTrans" cxnId="{A6F452BA-54E0-416B-ADA7-B35A0DB79CE8}">
      <dgm:prSet/>
      <dgm:spPr/>
      <dgm:t>
        <a:bodyPr/>
        <a:lstStyle/>
        <a:p>
          <a:endParaRPr lang="ru-RU"/>
        </a:p>
      </dgm:t>
    </dgm:pt>
    <dgm:pt modelId="{562320AA-C5B9-4C84-9CA9-5FCFB04ACD7F}">
      <dgm:prSet/>
      <dgm:spPr/>
      <dgm:t>
        <a:bodyPr/>
        <a:lstStyle/>
        <a:p>
          <a:pPr rtl="0"/>
          <a:r>
            <a:rPr lang="uk-UA" b="1" i="1" smtClean="0"/>
            <a:t>Арбітраж</a:t>
          </a:r>
          <a:r>
            <a:rPr lang="uk-UA" i="1" smtClean="0"/>
            <a:t> </a:t>
          </a:r>
          <a:endParaRPr lang="ru-RU" dirty="0"/>
        </a:p>
      </dgm:t>
    </dgm:pt>
    <dgm:pt modelId="{A62C95A1-C725-4280-AFBB-4464C4840A56}" type="parTrans" cxnId="{B3021BC9-4CC3-416A-8188-09EA4BF1D33A}">
      <dgm:prSet/>
      <dgm:spPr/>
      <dgm:t>
        <a:bodyPr/>
        <a:lstStyle/>
        <a:p>
          <a:endParaRPr lang="ru-RU"/>
        </a:p>
      </dgm:t>
    </dgm:pt>
    <dgm:pt modelId="{D73F5AF4-DC35-4F13-AE31-4A1519911A78}" type="sibTrans" cxnId="{B3021BC9-4CC3-416A-8188-09EA4BF1D33A}">
      <dgm:prSet/>
      <dgm:spPr/>
      <dgm:t>
        <a:bodyPr/>
        <a:lstStyle/>
        <a:p>
          <a:endParaRPr lang="ru-RU"/>
        </a:p>
      </dgm:t>
    </dgm:pt>
    <dgm:pt modelId="{B805B83B-ECFA-45CB-B704-324EF4E25209}">
      <dgm:prSet/>
      <dgm:spPr/>
      <dgm:t>
        <a:bodyPr/>
        <a:lstStyle/>
        <a:p>
          <a:pPr rtl="0"/>
          <a:r>
            <a:rPr lang="uk-UA" b="1" i="1" smtClean="0"/>
            <a:t>Оцінка і зниження ризику</a:t>
          </a:r>
          <a:endParaRPr lang="ru-RU" b="1" i="1" dirty="0"/>
        </a:p>
      </dgm:t>
    </dgm:pt>
    <dgm:pt modelId="{6C0E824C-5CAD-42B4-A504-8FE573AC9DDA}" type="parTrans" cxnId="{37E7936F-E856-4916-BEC6-CBBF0DB51704}">
      <dgm:prSet/>
      <dgm:spPr/>
      <dgm:t>
        <a:bodyPr/>
        <a:lstStyle/>
        <a:p>
          <a:endParaRPr lang="ru-RU"/>
        </a:p>
      </dgm:t>
    </dgm:pt>
    <dgm:pt modelId="{B3C91C3D-1547-4235-AFF9-7285D0DE8C67}" type="sibTrans" cxnId="{37E7936F-E856-4916-BEC6-CBBF0DB51704}">
      <dgm:prSet/>
      <dgm:spPr/>
      <dgm:t>
        <a:bodyPr/>
        <a:lstStyle/>
        <a:p>
          <a:endParaRPr lang="ru-RU"/>
        </a:p>
      </dgm:t>
    </dgm:pt>
    <dgm:pt modelId="{2566A2D6-1868-42B6-827F-A517B386100B}" type="pres">
      <dgm:prSet presAssocID="{356432E2-F00B-4672-BC9C-B5BE8D1180D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E223DCF5-8829-45E9-9D40-CB2033C29A8F}" type="pres">
      <dgm:prSet presAssocID="{F1AB1343-A400-441C-A59A-6698A482B0C2}" presName="hierRoot1" presStyleCnt="0">
        <dgm:presLayoutVars>
          <dgm:hierBranch val="init"/>
        </dgm:presLayoutVars>
      </dgm:prSet>
      <dgm:spPr/>
    </dgm:pt>
    <dgm:pt modelId="{B545B0B2-5686-4317-8162-72D4C3A22BAA}" type="pres">
      <dgm:prSet presAssocID="{F1AB1343-A400-441C-A59A-6698A482B0C2}" presName="rootComposite1" presStyleCnt="0"/>
      <dgm:spPr/>
    </dgm:pt>
    <dgm:pt modelId="{DB94E8C6-3AE7-47E5-9392-A6467949ECB6}" type="pres">
      <dgm:prSet presAssocID="{F1AB1343-A400-441C-A59A-6698A482B0C2}" presName="rootText1" presStyleLbl="node0" presStyleIdx="0" presStyleCnt="1" custScaleX="429030" custScaleY="148191" custLinFactY="-80550" custLinFactNeighborX="-4476" custLinFactNeighborY="-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C03CDC1-F1BE-49ED-BFE1-C42228825475}" type="pres">
      <dgm:prSet presAssocID="{F1AB1343-A400-441C-A59A-6698A482B0C2}" presName="rootConnector1" presStyleLbl="node1" presStyleIdx="0" presStyleCnt="0"/>
      <dgm:spPr/>
      <dgm:t>
        <a:bodyPr/>
        <a:lstStyle/>
        <a:p>
          <a:endParaRPr lang="uk-UA"/>
        </a:p>
      </dgm:t>
    </dgm:pt>
    <dgm:pt modelId="{967F95A9-EAF3-4C11-8FB4-20762BF0FC4B}" type="pres">
      <dgm:prSet presAssocID="{F1AB1343-A400-441C-A59A-6698A482B0C2}" presName="hierChild2" presStyleCnt="0"/>
      <dgm:spPr/>
    </dgm:pt>
    <dgm:pt modelId="{C0EE9216-1997-411A-9704-7249BBB1B15F}" type="pres">
      <dgm:prSet presAssocID="{E51B580A-0DD7-44D8-BA77-AC0FD2ECB44B}" presName="Name37" presStyleLbl="parChTrans1D2" presStyleIdx="0" presStyleCnt="4"/>
      <dgm:spPr/>
      <dgm:t>
        <a:bodyPr/>
        <a:lstStyle/>
        <a:p>
          <a:endParaRPr lang="uk-UA"/>
        </a:p>
      </dgm:t>
    </dgm:pt>
    <dgm:pt modelId="{9C513747-5C32-407B-86AF-FF87229FCAD1}" type="pres">
      <dgm:prSet presAssocID="{030BFE7A-9D34-4E21-91AF-E4E922582B35}" presName="hierRoot2" presStyleCnt="0">
        <dgm:presLayoutVars>
          <dgm:hierBranch val="init"/>
        </dgm:presLayoutVars>
      </dgm:prSet>
      <dgm:spPr/>
    </dgm:pt>
    <dgm:pt modelId="{F5D47560-C71C-4CC1-965C-B87762A51E16}" type="pres">
      <dgm:prSet presAssocID="{030BFE7A-9D34-4E21-91AF-E4E922582B35}" presName="rootComposite" presStyleCnt="0"/>
      <dgm:spPr/>
    </dgm:pt>
    <dgm:pt modelId="{1E8C56A5-16F2-4F5D-A19C-B69AE464B1DF}" type="pres">
      <dgm:prSet presAssocID="{030BFE7A-9D34-4E21-91AF-E4E922582B35}" presName="rootText" presStyleLbl="node2" presStyleIdx="0" presStyleCnt="4" custLinFactY="-91155" custLinFactNeighborX="520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5A8D93-7CC6-4802-86D2-5D19CA56C0BD}" type="pres">
      <dgm:prSet presAssocID="{030BFE7A-9D34-4E21-91AF-E4E922582B35}" presName="rootConnector" presStyleLbl="node2" presStyleIdx="0" presStyleCnt="4"/>
      <dgm:spPr/>
      <dgm:t>
        <a:bodyPr/>
        <a:lstStyle/>
        <a:p>
          <a:endParaRPr lang="uk-UA"/>
        </a:p>
      </dgm:t>
    </dgm:pt>
    <dgm:pt modelId="{2DDF42E3-686F-407C-8864-28E750EAC1A2}" type="pres">
      <dgm:prSet presAssocID="{030BFE7A-9D34-4E21-91AF-E4E922582B35}" presName="hierChild4" presStyleCnt="0"/>
      <dgm:spPr/>
    </dgm:pt>
    <dgm:pt modelId="{B89167A4-8931-406F-AB66-136B68C73BF5}" type="pres">
      <dgm:prSet presAssocID="{030BFE7A-9D34-4E21-91AF-E4E922582B35}" presName="hierChild5" presStyleCnt="0"/>
      <dgm:spPr/>
    </dgm:pt>
    <dgm:pt modelId="{70BE40FE-9AB0-453A-BA7B-2DF9083C0C1C}" type="pres">
      <dgm:prSet presAssocID="{EEE66363-3B90-4ABB-9261-B75C3B908E99}" presName="Name37" presStyleLbl="parChTrans1D2" presStyleIdx="1" presStyleCnt="4"/>
      <dgm:spPr/>
      <dgm:t>
        <a:bodyPr/>
        <a:lstStyle/>
        <a:p>
          <a:endParaRPr lang="uk-UA"/>
        </a:p>
      </dgm:t>
    </dgm:pt>
    <dgm:pt modelId="{9E51078B-9DEA-409A-963D-0CE5B00FE14A}" type="pres">
      <dgm:prSet presAssocID="{05531413-BAD3-4F0E-9EE5-8D8BB83C1161}" presName="hierRoot2" presStyleCnt="0">
        <dgm:presLayoutVars>
          <dgm:hierBranch val="init"/>
        </dgm:presLayoutVars>
      </dgm:prSet>
      <dgm:spPr/>
    </dgm:pt>
    <dgm:pt modelId="{E5F89DC8-90EA-4222-9428-D5D4BA8E21F0}" type="pres">
      <dgm:prSet presAssocID="{05531413-BAD3-4F0E-9EE5-8D8BB83C1161}" presName="rootComposite" presStyleCnt="0"/>
      <dgm:spPr/>
    </dgm:pt>
    <dgm:pt modelId="{91083652-2F58-4195-9BF4-BD6141E5C940}" type="pres">
      <dgm:prSet presAssocID="{05531413-BAD3-4F0E-9EE5-8D8BB83C1161}" presName="rootText" presStyleLbl="node2" presStyleIdx="1" presStyleCnt="4" custLinFactY="-91155" custLinFactNeighborX="-264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D0153B-CEAA-4B31-8BD7-646FF4FDA159}" type="pres">
      <dgm:prSet presAssocID="{05531413-BAD3-4F0E-9EE5-8D8BB83C1161}" presName="rootConnector" presStyleLbl="node2" presStyleIdx="1" presStyleCnt="4"/>
      <dgm:spPr/>
      <dgm:t>
        <a:bodyPr/>
        <a:lstStyle/>
        <a:p>
          <a:endParaRPr lang="uk-UA"/>
        </a:p>
      </dgm:t>
    </dgm:pt>
    <dgm:pt modelId="{36517EE6-A1A6-4599-B1AA-A2290687DA91}" type="pres">
      <dgm:prSet presAssocID="{05531413-BAD3-4F0E-9EE5-8D8BB83C1161}" presName="hierChild4" presStyleCnt="0"/>
      <dgm:spPr/>
    </dgm:pt>
    <dgm:pt modelId="{DDD46BC0-1244-4A7B-95C3-1E2C02FD1E57}" type="pres">
      <dgm:prSet presAssocID="{05531413-BAD3-4F0E-9EE5-8D8BB83C1161}" presName="hierChild5" presStyleCnt="0"/>
      <dgm:spPr/>
    </dgm:pt>
    <dgm:pt modelId="{1758CC22-74A0-4466-9355-DD212E93CB4E}" type="pres">
      <dgm:prSet presAssocID="{A62C95A1-C725-4280-AFBB-4464C4840A56}" presName="Name37" presStyleLbl="parChTrans1D2" presStyleIdx="2" presStyleCnt="4"/>
      <dgm:spPr/>
      <dgm:t>
        <a:bodyPr/>
        <a:lstStyle/>
        <a:p>
          <a:endParaRPr lang="uk-UA"/>
        </a:p>
      </dgm:t>
    </dgm:pt>
    <dgm:pt modelId="{0C5BFD07-CF25-44D3-BE20-A451F66A08F9}" type="pres">
      <dgm:prSet presAssocID="{562320AA-C5B9-4C84-9CA9-5FCFB04ACD7F}" presName="hierRoot2" presStyleCnt="0">
        <dgm:presLayoutVars>
          <dgm:hierBranch val="init"/>
        </dgm:presLayoutVars>
      </dgm:prSet>
      <dgm:spPr/>
    </dgm:pt>
    <dgm:pt modelId="{4063C619-2AB5-4771-AFEF-791AAB9079F2}" type="pres">
      <dgm:prSet presAssocID="{562320AA-C5B9-4C84-9CA9-5FCFB04ACD7F}" presName="rootComposite" presStyleCnt="0"/>
      <dgm:spPr/>
    </dgm:pt>
    <dgm:pt modelId="{201918F7-2C5F-42F0-B175-8D812E3173B6}" type="pres">
      <dgm:prSet presAssocID="{562320AA-C5B9-4C84-9CA9-5FCFB04ACD7F}" presName="rootText" presStyleLbl="node2" presStyleIdx="2" presStyleCnt="4" custLinFactY="-91155" custLinFactNeighborX="-105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71D84F-E45D-4AC0-A930-AED78B372E96}" type="pres">
      <dgm:prSet presAssocID="{562320AA-C5B9-4C84-9CA9-5FCFB04ACD7F}" presName="rootConnector" presStyleLbl="node2" presStyleIdx="2" presStyleCnt="4"/>
      <dgm:spPr/>
      <dgm:t>
        <a:bodyPr/>
        <a:lstStyle/>
        <a:p>
          <a:endParaRPr lang="uk-UA"/>
        </a:p>
      </dgm:t>
    </dgm:pt>
    <dgm:pt modelId="{E1658F00-E0F8-4C62-BB20-8AD4E7DB53B3}" type="pres">
      <dgm:prSet presAssocID="{562320AA-C5B9-4C84-9CA9-5FCFB04ACD7F}" presName="hierChild4" presStyleCnt="0"/>
      <dgm:spPr/>
    </dgm:pt>
    <dgm:pt modelId="{CF6E8DF9-366B-4869-97D7-2CFBA16DFE2D}" type="pres">
      <dgm:prSet presAssocID="{562320AA-C5B9-4C84-9CA9-5FCFB04ACD7F}" presName="hierChild5" presStyleCnt="0"/>
      <dgm:spPr/>
    </dgm:pt>
    <dgm:pt modelId="{90695169-91F3-499C-AF3F-22355CED3174}" type="pres">
      <dgm:prSet presAssocID="{6C0E824C-5CAD-42B4-A504-8FE573AC9DDA}" presName="Name37" presStyleLbl="parChTrans1D2" presStyleIdx="3" presStyleCnt="4"/>
      <dgm:spPr/>
      <dgm:t>
        <a:bodyPr/>
        <a:lstStyle/>
        <a:p>
          <a:endParaRPr lang="uk-UA"/>
        </a:p>
      </dgm:t>
    </dgm:pt>
    <dgm:pt modelId="{8CBA9FF5-9291-43B0-8218-39F0DF6B28D0}" type="pres">
      <dgm:prSet presAssocID="{B805B83B-ECFA-45CB-B704-324EF4E25209}" presName="hierRoot2" presStyleCnt="0">
        <dgm:presLayoutVars>
          <dgm:hierBranch val="init"/>
        </dgm:presLayoutVars>
      </dgm:prSet>
      <dgm:spPr/>
    </dgm:pt>
    <dgm:pt modelId="{BD6813E9-5439-4F28-8AF8-C7DEDF5859FA}" type="pres">
      <dgm:prSet presAssocID="{B805B83B-ECFA-45CB-B704-324EF4E25209}" presName="rootComposite" presStyleCnt="0"/>
      <dgm:spPr/>
    </dgm:pt>
    <dgm:pt modelId="{AB15AE02-70FF-41FC-A8F0-1D7943C3C7CA}" type="pres">
      <dgm:prSet presAssocID="{B805B83B-ECFA-45CB-B704-324EF4E25209}" presName="rootText" presStyleLbl="node2" presStyleIdx="3" presStyleCnt="4" custLinFactY="-91155" custLinFactNeighborX="-1835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A5458A-5324-428C-9C3B-F8E5D804459E}" type="pres">
      <dgm:prSet presAssocID="{B805B83B-ECFA-45CB-B704-324EF4E25209}" presName="rootConnector" presStyleLbl="node2" presStyleIdx="3" presStyleCnt="4"/>
      <dgm:spPr/>
      <dgm:t>
        <a:bodyPr/>
        <a:lstStyle/>
        <a:p>
          <a:endParaRPr lang="uk-UA"/>
        </a:p>
      </dgm:t>
    </dgm:pt>
    <dgm:pt modelId="{DC13E42A-8BB1-4A3D-8DD8-3356ED7F560F}" type="pres">
      <dgm:prSet presAssocID="{B805B83B-ECFA-45CB-B704-324EF4E25209}" presName="hierChild4" presStyleCnt="0"/>
      <dgm:spPr/>
    </dgm:pt>
    <dgm:pt modelId="{0EE6CF4C-5545-4D48-B92B-F8E0467640A7}" type="pres">
      <dgm:prSet presAssocID="{B805B83B-ECFA-45CB-B704-324EF4E25209}" presName="hierChild5" presStyleCnt="0"/>
      <dgm:spPr/>
    </dgm:pt>
    <dgm:pt modelId="{2F2A7807-B0EB-41F0-BAE7-D9B268DA0AB8}" type="pres">
      <dgm:prSet presAssocID="{F1AB1343-A400-441C-A59A-6698A482B0C2}" presName="hierChild3" presStyleCnt="0"/>
      <dgm:spPr/>
    </dgm:pt>
  </dgm:ptLst>
  <dgm:cxnLst>
    <dgm:cxn modelId="{E45E0FCA-8617-4303-A470-5F67EA9092B1}" type="presOf" srcId="{B805B83B-ECFA-45CB-B704-324EF4E25209}" destId="{71A5458A-5324-428C-9C3B-F8E5D804459E}" srcOrd="1" destOrd="0" presId="urn:microsoft.com/office/officeart/2005/8/layout/orgChart1"/>
    <dgm:cxn modelId="{8811FCA5-15A9-48F6-98FB-7C582EC94E24}" type="presOf" srcId="{B805B83B-ECFA-45CB-B704-324EF4E25209}" destId="{AB15AE02-70FF-41FC-A8F0-1D7943C3C7CA}" srcOrd="0" destOrd="0" presId="urn:microsoft.com/office/officeart/2005/8/layout/orgChart1"/>
    <dgm:cxn modelId="{F4F83284-28B0-4F6B-8C1F-BE2EF2C5DC14}" type="presOf" srcId="{A62C95A1-C725-4280-AFBB-4464C4840A56}" destId="{1758CC22-74A0-4466-9355-DD212E93CB4E}" srcOrd="0" destOrd="0" presId="urn:microsoft.com/office/officeart/2005/8/layout/orgChart1"/>
    <dgm:cxn modelId="{B3021BC9-4CC3-416A-8188-09EA4BF1D33A}" srcId="{F1AB1343-A400-441C-A59A-6698A482B0C2}" destId="{562320AA-C5B9-4C84-9CA9-5FCFB04ACD7F}" srcOrd="2" destOrd="0" parTransId="{A62C95A1-C725-4280-AFBB-4464C4840A56}" sibTransId="{D73F5AF4-DC35-4F13-AE31-4A1519911A78}"/>
    <dgm:cxn modelId="{046DAAC4-9E95-4E62-8E3D-5552ECD22546}" type="presOf" srcId="{356432E2-F00B-4672-BC9C-B5BE8D1180DA}" destId="{2566A2D6-1868-42B6-827F-A517B386100B}" srcOrd="0" destOrd="0" presId="urn:microsoft.com/office/officeart/2005/8/layout/orgChart1"/>
    <dgm:cxn modelId="{90358297-204A-4FCD-83D9-379680E66606}" type="presOf" srcId="{6C0E824C-5CAD-42B4-A504-8FE573AC9DDA}" destId="{90695169-91F3-499C-AF3F-22355CED3174}" srcOrd="0" destOrd="0" presId="urn:microsoft.com/office/officeart/2005/8/layout/orgChart1"/>
    <dgm:cxn modelId="{15BAAF99-06A9-4FA0-A6D1-3F058612A70B}" srcId="{356432E2-F00B-4672-BC9C-B5BE8D1180DA}" destId="{F1AB1343-A400-441C-A59A-6698A482B0C2}" srcOrd="0" destOrd="0" parTransId="{88199EC2-22B9-418F-8086-61BAC5235B3E}" sibTransId="{9362704E-D52D-4DD4-8E8F-15A67F9CDEAF}"/>
    <dgm:cxn modelId="{8709E401-9844-4C9A-81F8-BD981822E92C}" type="presOf" srcId="{05531413-BAD3-4F0E-9EE5-8D8BB83C1161}" destId="{CBD0153B-CEAA-4B31-8BD7-646FF4FDA159}" srcOrd="1" destOrd="0" presId="urn:microsoft.com/office/officeart/2005/8/layout/orgChart1"/>
    <dgm:cxn modelId="{37E7936F-E856-4916-BEC6-CBBF0DB51704}" srcId="{F1AB1343-A400-441C-A59A-6698A482B0C2}" destId="{B805B83B-ECFA-45CB-B704-324EF4E25209}" srcOrd="3" destOrd="0" parTransId="{6C0E824C-5CAD-42B4-A504-8FE573AC9DDA}" sibTransId="{B3C91C3D-1547-4235-AFF9-7285D0DE8C67}"/>
    <dgm:cxn modelId="{E0FE7E36-E712-4D81-8AB5-2790C513C6AD}" type="presOf" srcId="{030BFE7A-9D34-4E21-91AF-E4E922582B35}" destId="{1E8C56A5-16F2-4F5D-A19C-B69AE464B1DF}" srcOrd="0" destOrd="0" presId="urn:microsoft.com/office/officeart/2005/8/layout/orgChart1"/>
    <dgm:cxn modelId="{782907B6-6871-4F76-8CC2-B1210115D904}" type="presOf" srcId="{562320AA-C5B9-4C84-9CA9-5FCFB04ACD7F}" destId="{201918F7-2C5F-42F0-B175-8D812E3173B6}" srcOrd="0" destOrd="0" presId="urn:microsoft.com/office/officeart/2005/8/layout/orgChart1"/>
    <dgm:cxn modelId="{A6F452BA-54E0-416B-ADA7-B35A0DB79CE8}" srcId="{F1AB1343-A400-441C-A59A-6698A482B0C2}" destId="{05531413-BAD3-4F0E-9EE5-8D8BB83C1161}" srcOrd="1" destOrd="0" parTransId="{EEE66363-3B90-4ABB-9261-B75C3B908E99}" sibTransId="{BFDADF2E-2F3C-4BA4-9B16-A59FA2A03F06}"/>
    <dgm:cxn modelId="{23BFEEC4-761D-4919-831B-FE5B85F9E79B}" type="presOf" srcId="{562320AA-C5B9-4C84-9CA9-5FCFB04ACD7F}" destId="{8F71D84F-E45D-4AC0-A930-AED78B372E96}" srcOrd="1" destOrd="0" presId="urn:microsoft.com/office/officeart/2005/8/layout/orgChart1"/>
    <dgm:cxn modelId="{C2222349-45A0-46ED-8D15-7BBD835181C7}" type="presOf" srcId="{E51B580A-0DD7-44D8-BA77-AC0FD2ECB44B}" destId="{C0EE9216-1997-411A-9704-7249BBB1B15F}" srcOrd="0" destOrd="0" presId="urn:microsoft.com/office/officeart/2005/8/layout/orgChart1"/>
    <dgm:cxn modelId="{A7A90846-EDBA-4FE8-B9C1-4E31305A07DB}" type="presOf" srcId="{030BFE7A-9D34-4E21-91AF-E4E922582B35}" destId="{A15A8D93-7CC6-4802-86D2-5D19CA56C0BD}" srcOrd="1" destOrd="0" presId="urn:microsoft.com/office/officeart/2005/8/layout/orgChart1"/>
    <dgm:cxn modelId="{4D152632-D2EF-4A71-876E-C10D2F959A72}" type="presOf" srcId="{F1AB1343-A400-441C-A59A-6698A482B0C2}" destId="{DB94E8C6-3AE7-47E5-9392-A6467949ECB6}" srcOrd="0" destOrd="0" presId="urn:microsoft.com/office/officeart/2005/8/layout/orgChart1"/>
    <dgm:cxn modelId="{141CE1E7-0DBF-434B-91E4-BDD7F8EAE812}" type="presOf" srcId="{05531413-BAD3-4F0E-9EE5-8D8BB83C1161}" destId="{91083652-2F58-4195-9BF4-BD6141E5C940}" srcOrd="0" destOrd="0" presId="urn:microsoft.com/office/officeart/2005/8/layout/orgChart1"/>
    <dgm:cxn modelId="{83F568AE-7FF2-4549-A089-400124A5FF4E}" type="presOf" srcId="{F1AB1343-A400-441C-A59A-6698A482B0C2}" destId="{3C03CDC1-F1BE-49ED-BFE1-C42228825475}" srcOrd="1" destOrd="0" presId="urn:microsoft.com/office/officeart/2005/8/layout/orgChart1"/>
    <dgm:cxn modelId="{424DEC69-A752-4D85-819E-C538291AB06B}" type="presOf" srcId="{EEE66363-3B90-4ABB-9261-B75C3B908E99}" destId="{70BE40FE-9AB0-453A-BA7B-2DF9083C0C1C}" srcOrd="0" destOrd="0" presId="urn:microsoft.com/office/officeart/2005/8/layout/orgChart1"/>
    <dgm:cxn modelId="{CD11C93A-39BF-4940-B68A-0E0AF40B76F5}" srcId="{F1AB1343-A400-441C-A59A-6698A482B0C2}" destId="{030BFE7A-9D34-4E21-91AF-E4E922582B35}" srcOrd="0" destOrd="0" parTransId="{E51B580A-0DD7-44D8-BA77-AC0FD2ECB44B}" sibTransId="{77529A6F-943F-4B4B-BC2F-93106B009936}"/>
    <dgm:cxn modelId="{E24946FA-DD16-461A-9294-1DE66C98D61A}" type="presParOf" srcId="{2566A2D6-1868-42B6-827F-A517B386100B}" destId="{E223DCF5-8829-45E9-9D40-CB2033C29A8F}" srcOrd="0" destOrd="0" presId="urn:microsoft.com/office/officeart/2005/8/layout/orgChart1"/>
    <dgm:cxn modelId="{C09E7122-ADA9-49E4-AD71-3BC2F27EBAF1}" type="presParOf" srcId="{E223DCF5-8829-45E9-9D40-CB2033C29A8F}" destId="{B545B0B2-5686-4317-8162-72D4C3A22BAA}" srcOrd="0" destOrd="0" presId="urn:microsoft.com/office/officeart/2005/8/layout/orgChart1"/>
    <dgm:cxn modelId="{82626FC6-B1AB-424D-9944-3D01CCEF8340}" type="presParOf" srcId="{B545B0B2-5686-4317-8162-72D4C3A22BAA}" destId="{DB94E8C6-3AE7-47E5-9392-A6467949ECB6}" srcOrd="0" destOrd="0" presId="urn:microsoft.com/office/officeart/2005/8/layout/orgChart1"/>
    <dgm:cxn modelId="{CC06CD5C-D726-4279-9CAF-1FDF0EA2F21A}" type="presParOf" srcId="{B545B0B2-5686-4317-8162-72D4C3A22BAA}" destId="{3C03CDC1-F1BE-49ED-BFE1-C42228825475}" srcOrd="1" destOrd="0" presId="urn:microsoft.com/office/officeart/2005/8/layout/orgChart1"/>
    <dgm:cxn modelId="{2CA750F5-DD8A-470D-87A2-D2EDA41BDBDE}" type="presParOf" srcId="{E223DCF5-8829-45E9-9D40-CB2033C29A8F}" destId="{967F95A9-EAF3-4C11-8FB4-20762BF0FC4B}" srcOrd="1" destOrd="0" presId="urn:microsoft.com/office/officeart/2005/8/layout/orgChart1"/>
    <dgm:cxn modelId="{6322ADB9-4490-4A8E-98A9-82598C1F1D5D}" type="presParOf" srcId="{967F95A9-EAF3-4C11-8FB4-20762BF0FC4B}" destId="{C0EE9216-1997-411A-9704-7249BBB1B15F}" srcOrd="0" destOrd="0" presId="urn:microsoft.com/office/officeart/2005/8/layout/orgChart1"/>
    <dgm:cxn modelId="{C453DFF2-C1C7-4013-908F-03D5D7CAD0C6}" type="presParOf" srcId="{967F95A9-EAF3-4C11-8FB4-20762BF0FC4B}" destId="{9C513747-5C32-407B-86AF-FF87229FCAD1}" srcOrd="1" destOrd="0" presId="urn:microsoft.com/office/officeart/2005/8/layout/orgChart1"/>
    <dgm:cxn modelId="{D0F594C3-4B6B-4F00-A676-202671E6255C}" type="presParOf" srcId="{9C513747-5C32-407B-86AF-FF87229FCAD1}" destId="{F5D47560-C71C-4CC1-965C-B87762A51E16}" srcOrd="0" destOrd="0" presId="urn:microsoft.com/office/officeart/2005/8/layout/orgChart1"/>
    <dgm:cxn modelId="{85D0950C-8DED-4AF2-A17C-9A66797DF453}" type="presParOf" srcId="{F5D47560-C71C-4CC1-965C-B87762A51E16}" destId="{1E8C56A5-16F2-4F5D-A19C-B69AE464B1DF}" srcOrd="0" destOrd="0" presId="urn:microsoft.com/office/officeart/2005/8/layout/orgChart1"/>
    <dgm:cxn modelId="{3055B0D1-785E-4561-8E93-95B1C07B1DAB}" type="presParOf" srcId="{F5D47560-C71C-4CC1-965C-B87762A51E16}" destId="{A15A8D93-7CC6-4802-86D2-5D19CA56C0BD}" srcOrd="1" destOrd="0" presId="urn:microsoft.com/office/officeart/2005/8/layout/orgChart1"/>
    <dgm:cxn modelId="{A4B77D5C-1AA9-40E1-BECE-5786559F2A58}" type="presParOf" srcId="{9C513747-5C32-407B-86AF-FF87229FCAD1}" destId="{2DDF42E3-686F-407C-8864-28E750EAC1A2}" srcOrd="1" destOrd="0" presId="urn:microsoft.com/office/officeart/2005/8/layout/orgChart1"/>
    <dgm:cxn modelId="{8431DA4B-6FE2-469C-9E20-17649CE690D1}" type="presParOf" srcId="{9C513747-5C32-407B-86AF-FF87229FCAD1}" destId="{B89167A4-8931-406F-AB66-136B68C73BF5}" srcOrd="2" destOrd="0" presId="urn:microsoft.com/office/officeart/2005/8/layout/orgChart1"/>
    <dgm:cxn modelId="{FC51F895-CA7A-4A68-A537-FEE5A33A5E77}" type="presParOf" srcId="{967F95A9-EAF3-4C11-8FB4-20762BF0FC4B}" destId="{70BE40FE-9AB0-453A-BA7B-2DF9083C0C1C}" srcOrd="2" destOrd="0" presId="urn:microsoft.com/office/officeart/2005/8/layout/orgChart1"/>
    <dgm:cxn modelId="{3E553F9C-7CCD-4687-82EA-0B818D32F4A4}" type="presParOf" srcId="{967F95A9-EAF3-4C11-8FB4-20762BF0FC4B}" destId="{9E51078B-9DEA-409A-963D-0CE5B00FE14A}" srcOrd="3" destOrd="0" presId="urn:microsoft.com/office/officeart/2005/8/layout/orgChart1"/>
    <dgm:cxn modelId="{B7360644-6DD9-4A2D-8430-BE5D2EFAE78D}" type="presParOf" srcId="{9E51078B-9DEA-409A-963D-0CE5B00FE14A}" destId="{E5F89DC8-90EA-4222-9428-D5D4BA8E21F0}" srcOrd="0" destOrd="0" presId="urn:microsoft.com/office/officeart/2005/8/layout/orgChart1"/>
    <dgm:cxn modelId="{1609ACED-8E7B-4328-AEE3-121F1F0002C6}" type="presParOf" srcId="{E5F89DC8-90EA-4222-9428-D5D4BA8E21F0}" destId="{91083652-2F58-4195-9BF4-BD6141E5C940}" srcOrd="0" destOrd="0" presId="urn:microsoft.com/office/officeart/2005/8/layout/orgChart1"/>
    <dgm:cxn modelId="{BA999CB2-349C-44DB-ADFC-31BD513291BA}" type="presParOf" srcId="{E5F89DC8-90EA-4222-9428-D5D4BA8E21F0}" destId="{CBD0153B-CEAA-4B31-8BD7-646FF4FDA159}" srcOrd="1" destOrd="0" presId="urn:microsoft.com/office/officeart/2005/8/layout/orgChart1"/>
    <dgm:cxn modelId="{455AD642-0043-458F-8CC4-D0C5CD7ACF88}" type="presParOf" srcId="{9E51078B-9DEA-409A-963D-0CE5B00FE14A}" destId="{36517EE6-A1A6-4599-B1AA-A2290687DA91}" srcOrd="1" destOrd="0" presId="urn:microsoft.com/office/officeart/2005/8/layout/orgChart1"/>
    <dgm:cxn modelId="{B018C033-E497-4E09-9C7D-BDBC9ABAAC90}" type="presParOf" srcId="{9E51078B-9DEA-409A-963D-0CE5B00FE14A}" destId="{DDD46BC0-1244-4A7B-95C3-1E2C02FD1E57}" srcOrd="2" destOrd="0" presId="urn:microsoft.com/office/officeart/2005/8/layout/orgChart1"/>
    <dgm:cxn modelId="{B27C1136-EE39-45C4-89A0-5E9F7B4DB423}" type="presParOf" srcId="{967F95A9-EAF3-4C11-8FB4-20762BF0FC4B}" destId="{1758CC22-74A0-4466-9355-DD212E93CB4E}" srcOrd="4" destOrd="0" presId="urn:microsoft.com/office/officeart/2005/8/layout/orgChart1"/>
    <dgm:cxn modelId="{0D26AD99-73A6-4F46-BF50-5C3E9CA81915}" type="presParOf" srcId="{967F95A9-EAF3-4C11-8FB4-20762BF0FC4B}" destId="{0C5BFD07-CF25-44D3-BE20-A451F66A08F9}" srcOrd="5" destOrd="0" presId="urn:microsoft.com/office/officeart/2005/8/layout/orgChart1"/>
    <dgm:cxn modelId="{0F471A6B-87B3-47DF-B22B-55881DEC0030}" type="presParOf" srcId="{0C5BFD07-CF25-44D3-BE20-A451F66A08F9}" destId="{4063C619-2AB5-4771-AFEF-791AAB9079F2}" srcOrd="0" destOrd="0" presId="urn:microsoft.com/office/officeart/2005/8/layout/orgChart1"/>
    <dgm:cxn modelId="{145BBBF5-200A-4163-86EC-477462A48045}" type="presParOf" srcId="{4063C619-2AB5-4771-AFEF-791AAB9079F2}" destId="{201918F7-2C5F-42F0-B175-8D812E3173B6}" srcOrd="0" destOrd="0" presId="urn:microsoft.com/office/officeart/2005/8/layout/orgChart1"/>
    <dgm:cxn modelId="{65419717-89EF-4ECF-99FC-26C57BE268D4}" type="presParOf" srcId="{4063C619-2AB5-4771-AFEF-791AAB9079F2}" destId="{8F71D84F-E45D-4AC0-A930-AED78B372E96}" srcOrd="1" destOrd="0" presId="urn:microsoft.com/office/officeart/2005/8/layout/orgChart1"/>
    <dgm:cxn modelId="{C2C0D0BB-815E-4967-8F21-5E5F376A6E6B}" type="presParOf" srcId="{0C5BFD07-CF25-44D3-BE20-A451F66A08F9}" destId="{E1658F00-E0F8-4C62-BB20-8AD4E7DB53B3}" srcOrd="1" destOrd="0" presId="urn:microsoft.com/office/officeart/2005/8/layout/orgChart1"/>
    <dgm:cxn modelId="{F85E8DFF-DB80-4A73-9FDA-C46EDF79E721}" type="presParOf" srcId="{0C5BFD07-CF25-44D3-BE20-A451F66A08F9}" destId="{CF6E8DF9-366B-4869-97D7-2CFBA16DFE2D}" srcOrd="2" destOrd="0" presId="urn:microsoft.com/office/officeart/2005/8/layout/orgChart1"/>
    <dgm:cxn modelId="{4FFE6121-F6F9-42A1-A7A6-3276F2C19647}" type="presParOf" srcId="{967F95A9-EAF3-4C11-8FB4-20762BF0FC4B}" destId="{90695169-91F3-499C-AF3F-22355CED3174}" srcOrd="6" destOrd="0" presId="urn:microsoft.com/office/officeart/2005/8/layout/orgChart1"/>
    <dgm:cxn modelId="{8DE1E386-DB5B-418D-9A5C-F89097C7D6BF}" type="presParOf" srcId="{967F95A9-EAF3-4C11-8FB4-20762BF0FC4B}" destId="{8CBA9FF5-9291-43B0-8218-39F0DF6B28D0}" srcOrd="7" destOrd="0" presId="urn:microsoft.com/office/officeart/2005/8/layout/orgChart1"/>
    <dgm:cxn modelId="{8F5CF386-F150-47AB-953C-E2B53E951B66}" type="presParOf" srcId="{8CBA9FF5-9291-43B0-8218-39F0DF6B28D0}" destId="{BD6813E9-5439-4F28-8AF8-C7DEDF5859FA}" srcOrd="0" destOrd="0" presId="urn:microsoft.com/office/officeart/2005/8/layout/orgChart1"/>
    <dgm:cxn modelId="{1BECB3C5-51A1-4DA5-8196-FB17222FF1EB}" type="presParOf" srcId="{BD6813E9-5439-4F28-8AF8-C7DEDF5859FA}" destId="{AB15AE02-70FF-41FC-A8F0-1D7943C3C7CA}" srcOrd="0" destOrd="0" presId="urn:microsoft.com/office/officeart/2005/8/layout/orgChart1"/>
    <dgm:cxn modelId="{FF498F98-F1C0-4416-B574-5EFCAFFFD4FE}" type="presParOf" srcId="{BD6813E9-5439-4F28-8AF8-C7DEDF5859FA}" destId="{71A5458A-5324-428C-9C3B-F8E5D804459E}" srcOrd="1" destOrd="0" presId="urn:microsoft.com/office/officeart/2005/8/layout/orgChart1"/>
    <dgm:cxn modelId="{A69B75F9-8273-44CB-9CFD-17FC05F85BF0}" type="presParOf" srcId="{8CBA9FF5-9291-43B0-8218-39F0DF6B28D0}" destId="{DC13E42A-8BB1-4A3D-8DD8-3356ED7F560F}" srcOrd="1" destOrd="0" presId="urn:microsoft.com/office/officeart/2005/8/layout/orgChart1"/>
    <dgm:cxn modelId="{4A7E20BC-663A-4725-B270-297658B789E5}" type="presParOf" srcId="{8CBA9FF5-9291-43B0-8218-39F0DF6B28D0}" destId="{0EE6CF4C-5545-4D48-B92B-F8E0467640A7}" srcOrd="2" destOrd="0" presId="urn:microsoft.com/office/officeart/2005/8/layout/orgChart1"/>
    <dgm:cxn modelId="{FCB3F964-228C-4FC7-B93F-5D542398C5BE}" type="presParOf" srcId="{E223DCF5-8829-45E9-9D40-CB2033C29A8F}" destId="{2F2A7807-B0EB-41F0-BAE7-D9B268DA0AB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F9CDB27-5F72-414E-93A4-8B532C681522}" type="doc">
      <dgm:prSet loTypeId="urn:microsoft.com/office/officeart/2005/8/layout/cycle3" loCatId="cycle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04025AE-B613-4200-B32F-74B910042082}">
      <dgm:prSet custT="1"/>
      <dgm:spPr/>
      <dgm:t>
        <a:bodyPr/>
        <a:lstStyle/>
        <a:p>
          <a:pPr rtl="0"/>
          <a:r>
            <a:rPr lang="uk-UA" sz="2800" b="1" dirty="0" err="1" smtClean="0">
              <a:solidFill>
                <a:schemeClr val="tx1"/>
              </a:solidFill>
            </a:rPr>
            <a:t>Чікагська</a:t>
          </a:r>
          <a:r>
            <a:rPr lang="uk-UA" sz="2800" b="1" dirty="0" smtClean="0">
              <a:solidFill>
                <a:schemeClr val="tx1"/>
              </a:solidFill>
            </a:rPr>
            <a:t> (СМЕ) </a:t>
          </a:r>
          <a:endParaRPr lang="ru-RU" sz="2800" b="1" dirty="0">
            <a:solidFill>
              <a:schemeClr val="tx1"/>
            </a:solidFill>
          </a:endParaRPr>
        </a:p>
      </dgm:t>
    </dgm:pt>
    <dgm:pt modelId="{7F49906B-0216-4B90-9132-3C332398D090}" type="parTrans" cxnId="{9311290E-3C8C-4A90-8742-A25498847FB9}">
      <dgm:prSet/>
      <dgm:spPr/>
      <dgm:t>
        <a:bodyPr/>
        <a:lstStyle/>
        <a:p>
          <a:endParaRPr lang="ru-RU"/>
        </a:p>
      </dgm:t>
    </dgm:pt>
    <dgm:pt modelId="{F3F2B3E4-17D2-403A-8AA0-C57846A5BB13}" type="sibTrans" cxnId="{9311290E-3C8C-4A90-8742-A25498847FB9}">
      <dgm:prSet/>
      <dgm:spPr/>
      <dgm:t>
        <a:bodyPr/>
        <a:lstStyle/>
        <a:p>
          <a:endParaRPr lang="ru-RU"/>
        </a:p>
      </dgm:t>
    </dgm:pt>
    <dgm:pt modelId="{FB243535-2CDF-45A3-85B3-3AF917417697}">
      <dgm:prSet custT="1"/>
      <dgm:spPr/>
      <dgm:t>
        <a:bodyPr/>
        <a:lstStyle/>
        <a:p>
          <a:pPr rtl="0"/>
          <a:r>
            <a:rPr lang="uk-UA" sz="2800" b="1" dirty="0" smtClean="0">
              <a:solidFill>
                <a:schemeClr val="tx1"/>
              </a:solidFill>
            </a:rPr>
            <a:t>Нью-Йоркська (СОМЕХ)</a:t>
          </a:r>
          <a:endParaRPr lang="ru-RU" sz="2800" b="1" dirty="0">
            <a:solidFill>
              <a:schemeClr val="tx1"/>
            </a:solidFill>
          </a:endParaRPr>
        </a:p>
      </dgm:t>
    </dgm:pt>
    <dgm:pt modelId="{A2029D95-4D34-41DB-87F5-3DC9B849528E}" type="parTrans" cxnId="{406D7022-97BD-4E25-A092-A5A93ED01438}">
      <dgm:prSet/>
      <dgm:spPr/>
      <dgm:t>
        <a:bodyPr/>
        <a:lstStyle/>
        <a:p>
          <a:endParaRPr lang="ru-RU"/>
        </a:p>
      </dgm:t>
    </dgm:pt>
    <dgm:pt modelId="{563199B9-CD7B-4AC5-8C5E-4A37A67C0414}" type="sibTrans" cxnId="{406D7022-97BD-4E25-A092-A5A93ED01438}">
      <dgm:prSet/>
      <dgm:spPr/>
      <dgm:t>
        <a:bodyPr/>
        <a:lstStyle/>
        <a:p>
          <a:endParaRPr lang="ru-RU"/>
        </a:p>
      </dgm:t>
    </dgm:pt>
    <dgm:pt modelId="{44B30B3E-487D-4262-950C-4D8C54F93868}">
      <dgm:prSet custT="1"/>
      <dgm:spPr/>
      <dgm:t>
        <a:bodyPr/>
        <a:lstStyle/>
        <a:p>
          <a:pPr rtl="0"/>
          <a:r>
            <a:rPr lang="uk-UA" sz="2800" b="1" smtClean="0">
              <a:solidFill>
                <a:schemeClr val="tx1"/>
              </a:solidFill>
            </a:rPr>
            <a:t>Лондонська (LIFFE)</a:t>
          </a:r>
          <a:endParaRPr lang="ru-RU" sz="2800" b="1" dirty="0">
            <a:solidFill>
              <a:schemeClr val="tx1"/>
            </a:solidFill>
          </a:endParaRPr>
        </a:p>
      </dgm:t>
    </dgm:pt>
    <dgm:pt modelId="{CFD05DD5-5D0B-4757-B660-4AA9BA0F986E}" type="parTrans" cxnId="{7640DB1E-62D8-4A2B-9486-19B6C82C240E}">
      <dgm:prSet/>
      <dgm:spPr/>
      <dgm:t>
        <a:bodyPr/>
        <a:lstStyle/>
        <a:p>
          <a:endParaRPr lang="ru-RU"/>
        </a:p>
      </dgm:t>
    </dgm:pt>
    <dgm:pt modelId="{D71824A0-7A78-448C-A5B1-202F54687248}" type="sibTrans" cxnId="{7640DB1E-62D8-4A2B-9486-19B6C82C240E}">
      <dgm:prSet/>
      <dgm:spPr/>
      <dgm:t>
        <a:bodyPr/>
        <a:lstStyle/>
        <a:p>
          <a:endParaRPr lang="ru-RU"/>
        </a:p>
      </dgm:t>
    </dgm:pt>
    <dgm:pt modelId="{A6253D0F-A5C4-47F8-B8A8-7661D2275D9D}">
      <dgm:prSet custT="1"/>
      <dgm:spPr/>
      <dgm:t>
        <a:bodyPr/>
        <a:lstStyle/>
        <a:p>
          <a:pPr rtl="0"/>
          <a:r>
            <a:rPr lang="uk-UA" sz="2800" b="1" smtClean="0">
              <a:solidFill>
                <a:schemeClr val="tx1"/>
              </a:solidFill>
            </a:rPr>
            <a:t>Сінгапурська (SІМЕХ) </a:t>
          </a:r>
          <a:endParaRPr lang="ru-RU" sz="2800" b="1" dirty="0">
            <a:solidFill>
              <a:schemeClr val="tx1"/>
            </a:solidFill>
          </a:endParaRPr>
        </a:p>
      </dgm:t>
    </dgm:pt>
    <dgm:pt modelId="{059722FB-9120-48C4-88B1-0F86FDD49D98}" type="parTrans" cxnId="{57A51BD9-6775-4C65-8FC4-4933C4E11100}">
      <dgm:prSet/>
      <dgm:spPr/>
      <dgm:t>
        <a:bodyPr/>
        <a:lstStyle/>
        <a:p>
          <a:endParaRPr lang="ru-RU"/>
        </a:p>
      </dgm:t>
    </dgm:pt>
    <dgm:pt modelId="{58C11490-AB13-4E11-ACFB-8A4ED9885BE4}" type="sibTrans" cxnId="{57A51BD9-6775-4C65-8FC4-4933C4E11100}">
      <dgm:prSet/>
      <dgm:spPr/>
      <dgm:t>
        <a:bodyPr/>
        <a:lstStyle/>
        <a:p>
          <a:endParaRPr lang="ru-RU"/>
        </a:p>
      </dgm:t>
    </dgm:pt>
    <dgm:pt modelId="{4D66A748-1267-44C0-863C-97B2C76FE9E0}">
      <dgm:prSet custT="1"/>
      <dgm:spPr/>
      <dgm:t>
        <a:bodyPr/>
        <a:lstStyle/>
        <a:p>
          <a:pPr rtl="0"/>
          <a:r>
            <a:rPr lang="uk-UA" sz="2800" b="1" smtClean="0">
              <a:solidFill>
                <a:schemeClr val="tx1"/>
              </a:solidFill>
            </a:rPr>
            <a:t>Цюріхська</a:t>
          </a:r>
          <a:endParaRPr lang="ru-RU" sz="2800" b="1" dirty="0">
            <a:solidFill>
              <a:schemeClr val="tx1"/>
            </a:solidFill>
          </a:endParaRPr>
        </a:p>
      </dgm:t>
    </dgm:pt>
    <dgm:pt modelId="{B24EB13D-04F2-43E5-875F-5DD643BC1291}" type="parTrans" cxnId="{4EAB2770-2F61-4875-BF99-2B4AC6200463}">
      <dgm:prSet/>
      <dgm:spPr/>
      <dgm:t>
        <a:bodyPr/>
        <a:lstStyle/>
        <a:p>
          <a:endParaRPr lang="ru-RU"/>
        </a:p>
      </dgm:t>
    </dgm:pt>
    <dgm:pt modelId="{2736E08B-03AD-4A8C-A609-D7168EBE9A4B}" type="sibTrans" cxnId="{4EAB2770-2F61-4875-BF99-2B4AC6200463}">
      <dgm:prSet/>
      <dgm:spPr/>
      <dgm:t>
        <a:bodyPr/>
        <a:lstStyle/>
        <a:p>
          <a:endParaRPr lang="ru-RU"/>
        </a:p>
      </dgm:t>
    </dgm:pt>
    <dgm:pt modelId="{6E505917-4314-416F-99AB-2206897B503D}">
      <dgm:prSet custT="1"/>
      <dgm:spPr/>
      <dgm:t>
        <a:bodyPr/>
        <a:lstStyle/>
        <a:p>
          <a:pPr rtl="0"/>
          <a:r>
            <a:rPr lang="uk-UA" sz="2800" b="1" smtClean="0">
              <a:solidFill>
                <a:schemeClr val="tx1"/>
              </a:solidFill>
            </a:rPr>
            <a:t>Паризька (МАТІ) </a:t>
          </a:r>
          <a:endParaRPr lang="ru-RU" sz="2800" b="1" dirty="0">
            <a:solidFill>
              <a:schemeClr val="tx1"/>
            </a:solidFill>
          </a:endParaRPr>
        </a:p>
      </dgm:t>
    </dgm:pt>
    <dgm:pt modelId="{646D4BFA-0FF1-45E7-A3BC-1D22A7462ED4}" type="parTrans" cxnId="{A39F390C-BF48-424D-977E-721FD8DA06B2}">
      <dgm:prSet/>
      <dgm:spPr/>
      <dgm:t>
        <a:bodyPr/>
        <a:lstStyle/>
        <a:p>
          <a:endParaRPr lang="ru-RU"/>
        </a:p>
      </dgm:t>
    </dgm:pt>
    <dgm:pt modelId="{26D19685-721F-40C6-8B47-C441C38C5A51}" type="sibTrans" cxnId="{A39F390C-BF48-424D-977E-721FD8DA06B2}">
      <dgm:prSet/>
      <dgm:spPr/>
      <dgm:t>
        <a:bodyPr/>
        <a:lstStyle/>
        <a:p>
          <a:endParaRPr lang="ru-RU"/>
        </a:p>
      </dgm:t>
    </dgm:pt>
    <dgm:pt modelId="{8EAA39AC-AF0B-4DF2-8D25-58932972A100}" type="pres">
      <dgm:prSet presAssocID="{DF9CDB27-5F72-414E-93A4-8B532C6815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9B9A75F-CC38-4260-BA3B-8C8B84BECAFA}" type="pres">
      <dgm:prSet presAssocID="{DF9CDB27-5F72-414E-93A4-8B532C681522}" presName="cycle" presStyleCnt="0"/>
      <dgm:spPr/>
    </dgm:pt>
    <dgm:pt modelId="{199872B8-AD9D-435B-A3D4-53BBDDA62D63}" type="pres">
      <dgm:prSet presAssocID="{004025AE-B613-4200-B32F-74B910042082}" presName="nodeFirstNode" presStyleLbl="node1" presStyleIdx="0" presStyleCnt="6" custScaleX="14642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AC3EB6F-9615-4733-8E8A-8D70B67079EE}" type="pres">
      <dgm:prSet presAssocID="{F3F2B3E4-17D2-403A-8AA0-C57846A5BB13}" presName="sibTransFirstNode" presStyleLbl="bgShp" presStyleIdx="0" presStyleCnt="1"/>
      <dgm:spPr/>
      <dgm:t>
        <a:bodyPr/>
        <a:lstStyle/>
        <a:p>
          <a:endParaRPr lang="uk-UA"/>
        </a:p>
      </dgm:t>
    </dgm:pt>
    <dgm:pt modelId="{D8D614BB-704D-458B-84A5-0577250DAB1C}" type="pres">
      <dgm:prSet presAssocID="{FB243535-2CDF-45A3-85B3-3AF917417697}" presName="nodeFollowingNodes" presStyleLbl="node1" presStyleIdx="1" presStyleCnt="6" custScaleX="172242" custRadScaleRad="94903" custRadScaleInc="2695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42B0736-215D-4610-94C2-1EA4C1B51728}" type="pres">
      <dgm:prSet presAssocID="{44B30B3E-487D-4262-950C-4D8C54F93868}" presName="nodeFollowingNodes" presStyleLbl="node1" presStyleIdx="2" presStyleCnt="6" custScaleX="14648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19DB02E-996E-4915-B2F0-CE8F84F859BE}" type="pres">
      <dgm:prSet presAssocID="{A6253D0F-A5C4-47F8-B8A8-7661D2275D9D}" presName="nodeFollowingNodes" presStyleLbl="node1" presStyleIdx="3" presStyleCnt="6" custScaleX="14916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D1AEF49-BD11-426A-BFCE-956BAAD27FAF}" type="pres">
      <dgm:prSet presAssocID="{4D66A748-1267-44C0-863C-97B2C76FE9E0}" presName="nodeFollowingNodes" presStyleLbl="node1" presStyleIdx="4" presStyleCnt="6" custScaleX="12770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229068-9414-49EC-814C-946972067C5E}" type="pres">
      <dgm:prSet presAssocID="{6E505917-4314-416F-99AB-2206897B503D}" presName="nodeFollowingNodes" presStyleLbl="node1" presStyleIdx="5" presStyleCnt="6" custScaleX="123990" custRadScaleRad="99115" custRadScaleInc="-2376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311290E-3C8C-4A90-8742-A25498847FB9}" srcId="{DF9CDB27-5F72-414E-93A4-8B532C681522}" destId="{004025AE-B613-4200-B32F-74B910042082}" srcOrd="0" destOrd="0" parTransId="{7F49906B-0216-4B90-9132-3C332398D090}" sibTransId="{F3F2B3E4-17D2-403A-8AA0-C57846A5BB13}"/>
    <dgm:cxn modelId="{1FFB1530-9B76-4E99-8F44-821D6A59397D}" type="presOf" srcId="{004025AE-B613-4200-B32F-74B910042082}" destId="{199872B8-AD9D-435B-A3D4-53BBDDA62D63}" srcOrd="0" destOrd="0" presId="urn:microsoft.com/office/officeart/2005/8/layout/cycle3"/>
    <dgm:cxn modelId="{4EAB2770-2F61-4875-BF99-2B4AC6200463}" srcId="{DF9CDB27-5F72-414E-93A4-8B532C681522}" destId="{4D66A748-1267-44C0-863C-97B2C76FE9E0}" srcOrd="4" destOrd="0" parTransId="{B24EB13D-04F2-43E5-875F-5DD643BC1291}" sibTransId="{2736E08B-03AD-4A8C-A609-D7168EBE9A4B}"/>
    <dgm:cxn modelId="{0CB5F32A-1C1E-40DC-AF5F-30A225F17B70}" type="presOf" srcId="{6E505917-4314-416F-99AB-2206897B503D}" destId="{40229068-9414-49EC-814C-946972067C5E}" srcOrd="0" destOrd="0" presId="urn:microsoft.com/office/officeart/2005/8/layout/cycle3"/>
    <dgm:cxn modelId="{7640DB1E-62D8-4A2B-9486-19B6C82C240E}" srcId="{DF9CDB27-5F72-414E-93A4-8B532C681522}" destId="{44B30B3E-487D-4262-950C-4D8C54F93868}" srcOrd="2" destOrd="0" parTransId="{CFD05DD5-5D0B-4757-B660-4AA9BA0F986E}" sibTransId="{D71824A0-7A78-448C-A5B1-202F54687248}"/>
    <dgm:cxn modelId="{A39F390C-BF48-424D-977E-721FD8DA06B2}" srcId="{DF9CDB27-5F72-414E-93A4-8B532C681522}" destId="{6E505917-4314-416F-99AB-2206897B503D}" srcOrd="5" destOrd="0" parTransId="{646D4BFA-0FF1-45E7-A3BC-1D22A7462ED4}" sibTransId="{26D19685-721F-40C6-8B47-C441C38C5A51}"/>
    <dgm:cxn modelId="{66607710-A3D5-4379-B1D2-DC3DD91F0BBD}" type="presOf" srcId="{44B30B3E-487D-4262-950C-4D8C54F93868}" destId="{C42B0736-215D-4610-94C2-1EA4C1B51728}" srcOrd="0" destOrd="0" presId="urn:microsoft.com/office/officeart/2005/8/layout/cycle3"/>
    <dgm:cxn modelId="{57A51BD9-6775-4C65-8FC4-4933C4E11100}" srcId="{DF9CDB27-5F72-414E-93A4-8B532C681522}" destId="{A6253D0F-A5C4-47F8-B8A8-7661D2275D9D}" srcOrd="3" destOrd="0" parTransId="{059722FB-9120-48C4-88B1-0F86FDD49D98}" sibTransId="{58C11490-AB13-4E11-ACFB-8A4ED9885BE4}"/>
    <dgm:cxn modelId="{E93F7BF1-3C6D-4714-8A76-AE4A39F99914}" type="presOf" srcId="{F3F2B3E4-17D2-403A-8AA0-C57846A5BB13}" destId="{6AC3EB6F-9615-4733-8E8A-8D70B67079EE}" srcOrd="0" destOrd="0" presId="urn:microsoft.com/office/officeart/2005/8/layout/cycle3"/>
    <dgm:cxn modelId="{1D7A3967-0EFC-4742-94B4-6EDB4D5514C1}" type="presOf" srcId="{A6253D0F-A5C4-47F8-B8A8-7661D2275D9D}" destId="{B19DB02E-996E-4915-B2F0-CE8F84F859BE}" srcOrd="0" destOrd="0" presId="urn:microsoft.com/office/officeart/2005/8/layout/cycle3"/>
    <dgm:cxn modelId="{991FD51C-3EDD-4065-B122-18A4053D4B26}" type="presOf" srcId="{DF9CDB27-5F72-414E-93A4-8B532C681522}" destId="{8EAA39AC-AF0B-4DF2-8D25-58932972A100}" srcOrd="0" destOrd="0" presId="urn:microsoft.com/office/officeart/2005/8/layout/cycle3"/>
    <dgm:cxn modelId="{406D7022-97BD-4E25-A092-A5A93ED01438}" srcId="{DF9CDB27-5F72-414E-93A4-8B532C681522}" destId="{FB243535-2CDF-45A3-85B3-3AF917417697}" srcOrd="1" destOrd="0" parTransId="{A2029D95-4D34-41DB-87F5-3DC9B849528E}" sibTransId="{563199B9-CD7B-4AC5-8C5E-4A37A67C0414}"/>
    <dgm:cxn modelId="{3A2A3C24-B780-475E-8164-51DA49250449}" type="presOf" srcId="{4D66A748-1267-44C0-863C-97B2C76FE9E0}" destId="{6D1AEF49-BD11-426A-BFCE-956BAAD27FAF}" srcOrd="0" destOrd="0" presId="urn:microsoft.com/office/officeart/2005/8/layout/cycle3"/>
    <dgm:cxn modelId="{84894DC0-87A5-47FB-9C6F-7BBF15BD2E58}" type="presOf" srcId="{FB243535-2CDF-45A3-85B3-3AF917417697}" destId="{D8D614BB-704D-458B-84A5-0577250DAB1C}" srcOrd="0" destOrd="0" presId="urn:microsoft.com/office/officeart/2005/8/layout/cycle3"/>
    <dgm:cxn modelId="{1F96C6EB-1603-4DA8-AD54-C90C5626F3A5}" type="presParOf" srcId="{8EAA39AC-AF0B-4DF2-8D25-58932972A100}" destId="{79B9A75F-CC38-4260-BA3B-8C8B84BECAFA}" srcOrd="0" destOrd="0" presId="urn:microsoft.com/office/officeart/2005/8/layout/cycle3"/>
    <dgm:cxn modelId="{D56EBC60-0026-42A9-9636-C5394BE9DB0F}" type="presParOf" srcId="{79B9A75F-CC38-4260-BA3B-8C8B84BECAFA}" destId="{199872B8-AD9D-435B-A3D4-53BBDDA62D63}" srcOrd="0" destOrd="0" presId="urn:microsoft.com/office/officeart/2005/8/layout/cycle3"/>
    <dgm:cxn modelId="{0B4010A8-0CD9-4415-AB5B-954A7BDACC5B}" type="presParOf" srcId="{79B9A75F-CC38-4260-BA3B-8C8B84BECAFA}" destId="{6AC3EB6F-9615-4733-8E8A-8D70B67079EE}" srcOrd="1" destOrd="0" presId="urn:microsoft.com/office/officeart/2005/8/layout/cycle3"/>
    <dgm:cxn modelId="{B6416BB8-5C4C-43AA-90AD-2B0A900E0A31}" type="presParOf" srcId="{79B9A75F-CC38-4260-BA3B-8C8B84BECAFA}" destId="{D8D614BB-704D-458B-84A5-0577250DAB1C}" srcOrd="2" destOrd="0" presId="urn:microsoft.com/office/officeart/2005/8/layout/cycle3"/>
    <dgm:cxn modelId="{06EADCAD-2C02-4D84-AF21-DCD37006DCDD}" type="presParOf" srcId="{79B9A75F-CC38-4260-BA3B-8C8B84BECAFA}" destId="{C42B0736-215D-4610-94C2-1EA4C1B51728}" srcOrd="3" destOrd="0" presId="urn:microsoft.com/office/officeart/2005/8/layout/cycle3"/>
    <dgm:cxn modelId="{7B94021A-318B-4305-9CD8-9C9237049C49}" type="presParOf" srcId="{79B9A75F-CC38-4260-BA3B-8C8B84BECAFA}" destId="{B19DB02E-996E-4915-B2F0-CE8F84F859BE}" srcOrd="4" destOrd="0" presId="urn:microsoft.com/office/officeart/2005/8/layout/cycle3"/>
    <dgm:cxn modelId="{2819C2A3-5F2B-45F2-8A1A-1B3EC4E14948}" type="presParOf" srcId="{79B9A75F-CC38-4260-BA3B-8C8B84BECAFA}" destId="{6D1AEF49-BD11-426A-BFCE-956BAAD27FAF}" srcOrd="5" destOrd="0" presId="urn:microsoft.com/office/officeart/2005/8/layout/cycle3"/>
    <dgm:cxn modelId="{FA8A537F-DEF5-47EF-94CF-439E5B8FE6B6}" type="presParOf" srcId="{79B9A75F-CC38-4260-BA3B-8C8B84BECAFA}" destId="{40229068-9414-49EC-814C-946972067C5E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1963B77-9DA1-425F-9CAF-A6E83494AEF1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9B5D3D5-D165-467F-AA0B-F5C666C274B9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Для ф’ючерса на купівлю валюти </a:t>
          </a:r>
          <a:endParaRPr lang="ru-RU" dirty="0">
            <a:solidFill>
              <a:schemeClr val="tx1"/>
            </a:solidFill>
          </a:endParaRPr>
        </a:p>
      </dgm:t>
    </dgm:pt>
    <dgm:pt modelId="{CC319648-079A-45F5-B0F2-EA7D4B11E93A}" type="parTrans" cxnId="{1EFFB351-4ED6-4655-82D6-2C1F090F9CFA}">
      <dgm:prSet/>
      <dgm:spPr/>
      <dgm:t>
        <a:bodyPr/>
        <a:lstStyle/>
        <a:p>
          <a:endParaRPr lang="ru-RU"/>
        </a:p>
      </dgm:t>
    </dgm:pt>
    <dgm:pt modelId="{288DD463-B84A-40B9-9019-CF6D6B9990F4}" type="sibTrans" cxnId="{1EFFB351-4ED6-4655-82D6-2C1F090F9CFA}">
      <dgm:prSet/>
      <dgm:spPr/>
      <dgm:t>
        <a:bodyPr/>
        <a:lstStyle/>
        <a:p>
          <a:endParaRPr lang="ru-RU"/>
        </a:p>
      </dgm:t>
    </dgm:pt>
    <dgm:pt modelId="{8611900D-F306-473E-81A4-9E2EDB701781}">
      <dgm:prSet phldrT="[Текст]"/>
      <dgm:spPr/>
      <dgm:t>
        <a:bodyPr/>
        <a:lstStyle/>
        <a:p>
          <a:pPr algn="ctr"/>
          <a:r>
            <a:rPr lang="uk-UA" dirty="0" smtClean="0"/>
            <a:t>М = К (С б – С </a:t>
          </a:r>
          <a:r>
            <a:rPr lang="uk-UA" dirty="0" err="1" smtClean="0"/>
            <a:t>пок</a:t>
          </a:r>
          <a:r>
            <a:rPr lang="uk-UA" dirty="0" smtClean="0"/>
            <a:t>)</a:t>
          </a:r>
          <a:endParaRPr lang="ru-RU" dirty="0"/>
        </a:p>
      </dgm:t>
    </dgm:pt>
    <dgm:pt modelId="{736C436A-221F-45FA-B494-64EB76624800}" type="parTrans" cxnId="{0D4F916B-3570-4E0E-834B-57438AAE6E0C}">
      <dgm:prSet/>
      <dgm:spPr/>
      <dgm:t>
        <a:bodyPr/>
        <a:lstStyle/>
        <a:p>
          <a:endParaRPr lang="ru-RU"/>
        </a:p>
      </dgm:t>
    </dgm:pt>
    <dgm:pt modelId="{F75F0E78-1E72-42EA-A15A-E68BD2035425}" type="sibTrans" cxnId="{0D4F916B-3570-4E0E-834B-57438AAE6E0C}">
      <dgm:prSet/>
      <dgm:spPr/>
      <dgm:t>
        <a:bodyPr/>
        <a:lstStyle/>
        <a:p>
          <a:endParaRPr lang="ru-RU"/>
        </a:p>
      </dgm:t>
    </dgm:pt>
    <dgm:pt modelId="{098F216F-DBEC-4CD0-9592-1D813E0057A1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Для ф’ючерса на продаж валюти </a:t>
          </a:r>
          <a:endParaRPr lang="ru-RU" dirty="0">
            <a:solidFill>
              <a:schemeClr val="tx1"/>
            </a:solidFill>
          </a:endParaRPr>
        </a:p>
      </dgm:t>
    </dgm:pt>
    <dgm:pt modelId="{4EE35A40-353A-4DCD-8815-BC619D4DDAE2}" type="parTrans" cxnId="{C910237B-73DC-41F1-85DA-7CFDF297B406}">
      <dgm:prSet/>
      <dgm:spPr/>
      <dgm:t>
        <a:bodyPr/>
        <a:lstStyle/>
        <a:p>
          <a:endParaRPr lang="ru-RU"/>
        </a:p>
      </dgm:t>
    </dgm:pt>
    <dgm:pt modelId="{4EA73936-BF9B-4211-98DB-4B1F1041FB34}" type="sibTrans" cxnId="{C910237B-73DC-41F1-85DA-7CFDF297B406}">
      <dgm:prSet/>
      <dgm:spPr/>
      <dgm:t>
        <a:bodyPr/>
        <a:lstStyle/>
        <a:p>
          <a:endParaRPr lang="ru-RU"/>
        </a:p>
      </dgm:t>
    </dgm:pt>
    <dgm:pt modelId="{7DA99206-0585-4F17-A67B-630A47B2873F}">
      <dgm:prSet phldrT="[Текст]"/>
      <dgm:spPr/>
      <dgm:t>
        <a:bodyPr/>
        <a:lstStyle/>
        <a:p>
          <a:pPr algn="ctr"/>
          <a:r>
            <a:rPr lang="uk-UA" dirty="0" smtClean="0"/>
            <a:t>М = К (С </a:t>
          </a:r>
          <a:r>
            <a:rPr lang="uk-UA" dirty="0" err="1" smtClean="0"/>
            <a:t>пр</a:t>
          </a:r>
          <a:r>
            <a:rPr lang="uk-UA" dirty="0" smtClean="0"/>
            <a:t> – С б)</a:t>
          </a:r>
          <a:endParaRPr lang="ru-RU" dirty="0"/>
        </a:p>
      </dgm:t>
    </dgm:pt>
    <dgm:pt modelId="{1169357C-8F61-4749-B7F0-EB082499928A}" type="parTrans" cxnId="{757A8990-0E03-4663-9602-C1D0A56EBEC9}">
      <dgm:prSet/>
      <dgm:spPr/>
      <dgm:t>
        <a:bodyPr/>
        <a:lstStyle/>
        <a:p>
          <a:endParaRPr lang="ru-RU"/>
        </a:p>
      </dgm:t>
    </dgm:pt>
    <dgm:pt modelId="{D8337B1E-03E0-4657-8A45-EF8CC85414FC}" type="sibTrans" cxnId="{757A8990-0E03-4663-9602-C1D0A56EBEC9}">
      <dgm:prSet/>
      <dgm:spPr/>
      <dgm:t>
        <a:bodyPr/>
        <a:lstStyle/>
        <a:p>
          <a:endParaRPr lang="ru-RU"/>
        </a:p>
      </dgm:t>
    </dgm:pt>
    <dgm:pt modelId="{D8D964F1-2D49-44C4-97FB-E0B0B0C3F4C8}" type="pres">
      <dgm:prSet presAssocID="{91963B77-9DA1-425F-9CAF-A6E83494AE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6BB5A3E-97D2-496D-9EC6-C81DCFEE75BC}" type="pres">
      <dgm:prSet presAssocID="{69B5D3D5-D165-467F-AA0B-F5C666C274B9}" presName="composite" presStyleCnt="0"/>
      <dgm:spPr/>
    </dgm:pt>
    <dgm:pt modelId="{D147940D-38AA-4336-B035-93053DBF1EC0}" type="pres">
      <dgm:prSet presAssocID="{69B5D3D5-D165-467F-AA0B-F5C666C274B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A5953-C195-4322-AC29-9C5115CBBDBF}" type="pres">
      <dgm:prSet presAssocID="{69B5D3D5-D165-467F-AA0B-F5C666C274B9}" presName="desTx" presStyleLbl="alignAccFollowNode1" presStyleIdx="0" presStyleCnt="2" custScaleY="85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32E73-95D3-487D-8556-1CB4EB10A708}" type="pres">
      <dgm:prSet presAssocID="{288DD463-B84A-40B9-9019-CF6D6B9990F4}" presName="space" presStyleCnt="0"/>
      <dgm:spPr/>
    </dgm:pt>
    <dgm:pt modelId="{5DB0F841-1C4E-4696-8217-EB2B1095E0B6}" type="pres">
      <dgm:prSet presAssocID="{098F216F-DBEC-4CD0-9592-1D813E0057A1}" presName="composite" presStyleCnt="0"/>
      <dgm:spPr/>
    </dgm:pt>
    <dgm:pt modelId="{E51AD12D-FBDB-4B48-AD45-B1013793937C}" type="pres">
      <dgm:prSet presAssocID="{098F216F-DBEC-4CD0-9592-1D813E0057A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167CA-D3DD-4B5E-AAF2-1615CFE67B50}" type="pres">
      <dgm:prSet presAssocID="{098F216F-DBEC-4CD0-9592-1D813E0057A1}" presName="desTx" presStyleLbl="alignAccFollowNode1" presStyleIdx="1" presStyleCnt="2" custScaleY="85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6EC77F-7BCE-4255-ACA3-712485F8BEB1}" type="presOf" srcId="{098F216F-DBEC-4CD0-9592-1D813E0057A1}" destId="{E51AD12D-FBDB-4B48-AD45-B1013793937C}" srcOrd="0" destOrd="0" presId="urn:microsoft.com/office/officeart/2005/8/layout/hList1"/>
    <dgm:cxn modelId="{C910237B-73DC-41F1-85DA-7CFDF297B406}" srcId="{91963B77-9DA1-425F-9CAF-A6E83494AEF1}" destId="{098F216F-DBEC-4CD0-9592-1D813E0057A1}" srcOrd="1" destOrd="0" parTransId="{4EE35A40-353A-4DCD-8815-BC619D4DDAE2}" sibTransId="{4EA73936-BF9B-4211-98DB-4B1F1041FB34}"/>
    <dgm:cxn modelId="{757A8990-0E03-4663-9602-C1D0A56EBEC9}" srcId="{098F216F-DBEC-4CD0-9592-1D813E0057A1}" destId="{7DA99206-0585-4F17-A67B-630A47B2873F}" srcOrd="0" destOrd="0" parTransId="{1169357C-8F61-4749-B7F0-EB082499928A}" sibTransId="{D8337B1E-03E0-4657-8A45-EF8CC85414FC}"/>
    <dgm:cxn modelId="{F4027FE1-6A1E-442A-BEB4-752E94D12F72}" type="presOf" srcId="{7DA99206-0585-4F17-A67B-630A47B2873F}" destId="{448167CA-D3DD-4B5E-AAF2-1615CFE67B50}" srcOrd="0" destOrd="0" presId="urn:microsoft.com/office/officeart/2005/8/layout/hList1"/>
    <dgm:cxn modelId="{792E0640-106E-4E2C-9E05-07CBFF5890B8}" type="presOf" srcId="{91963B77-9DA1-425F-9CAF-A6E83494AEF1}" destId="{D8D964F1-2D49-44C4-97FB-E0B0B0C3F4C8}" srcOrd="0" destOrd="0" presId="urn:microsoft.com/office/officeart/2005/8/layout/hList1"/>
    <dgm:cxn modelId="{0D4F916B-3570-4E0E-834B-57438AAE6E0C}" srcId="{69B5D3D5-D165-467F-AA0B-F5C666C274B9}" destId="{8611900D-F306-473E-81A4-9E2EDB701781}" srcOrd="0" destOrd="0" parTransId="{736C436A-221F-45FA-B494-64EB76624800}" sibTransId="{F75F0E78-1E72-42EA-A15A-E68BD2035425}"/>
    <dgm:cxn modelId="{7AC18247-319E-4642-81A3-B86CF7BBF2DA}" type="presOf" srcId="{8611900D-F306-473E-81A4-9E2EDB701781}" destId="{ACFA5953-C195-4322-AC29-9C5115CBBDBF}" srcOrd="0" destOrd="0" presId="urn:microsoft.com/office/officeart/2005/8/layout/hList1"/>
    <dgm:cxn modelId="{0BE74BE1-1F84-4551-9B03-3700EAA1E7A7}" type="presOf" srcId="{69B5D3D5-D165-467F-AA0B-F5C666C274B9}" destId="{D147940D-38AA-4336-B035-93053DBF1EC0}" srcOrd="0" destOrd="0" presId="urn:microsoft.com/office/officeart/2005/8/layout/hList1"/>
    <dgm:cxn modelId="{1EFFB351-4ED6-4655-82D6-2C1F090F9CFA}" srcId="{91963B77-9DA1-425F-9CAF-A6E83494AEF1}" destId="{69B5D3D5-D165-467F-AA0B-F5C666C274B9}" srcOrd="0" destOrd="0" parTransId="{CC319648-079A-45F5-B0F2-EA7D4B11E93A}" sibTransId="{288DD463-B84A-40B9-9019-CF6D6B9990F4}"/>
    <dgm:cxn modelId="{1A744A89-8732-482D-B7A4-1CC61DAA2CCD}" type="presParOf" srcId="{D8D964F1-2D49-44C4-97FB-E0B0B0C3F4C8}" destId="{46BB5A3E-97D2-496D-9EC6-C81DCFEE75BC}" srcOrd="0" destOrd="0" presId="urn:microsoft.com/office/officeart/2005/8/layout/hList1"/>
    <dgm:cxn modelId="{85CE690A-B091-44AE-A516-3E9E907DFDF6}" type="presParOf" srcId="{46BB5A3E-97D2-496D-9EC6-C81DCFEE75BC}" destId="{D147940D-38AA-4336-B035-93053DBF1EC0}" srcOrd="0" destOrd="0" presId="urn:microsoft.com/office/officeart/2005/8/layout/hList1"/>
    <dgm:cxn modelId="{94443A48-F7BC-485C-8D28-F822DC05663E}" type="presParOf" srcId="{46BB5A3E-97D2-496D-9EC6-C81DCFEE75BC}" destId="{ACFA5953-C195-4322-AC29-9C5115CBBDBF}" srcOrd="1" destOrd="0" presId="urn:microsoft.com/office/officeart/2005/8/layout/hList1"/>
    <dgm:cxn modelId="{48969893-4858-48BE-840D-6AA9DF04D376}" type="presParOf" srcId="{D8D964F1-2D49-44C4-97FB-E0B0B0C3F4C8}" destId="{1B932E73-95D3-487D-8556-1CB4EB10A708}" srcOrd="1" destOrd="0" presId="urn:microsoft.com/office/officeart/2005/8/layout/hList1"/>
    <dgm:cxn modelId="{3A15E8EF-C6CC-498B-B2C5-E9E7422F7242}" type="presParOf" srcId="{D8D964F1-2D49-44C4-97FB-E0B0B0C3F4C8}" destId="{5DB0F841-1C4E-4696-8217-EB2B1095E0B6}" srcOrd="2" destOrd="0" presId="urn:microsoft.com/office/officeart/2005/8/layout/hList1"/>
    <dgm:cxn modelId="{97AE161D-1C36-4898-9B75-CDB539238E96}" type="presParOf" srcId="{5DB0F841-1C4E-4696-8217-EB2B1095E0B6}" destId="{E51AD12D-FBDB-4B48-AD45-B1013793937C}" srcOrd="0" destOrd="0" presId="urn:microsoft.com/office/officeart/2005/8/layout/hList1"/>
    <dgm:cxn modelId="{5D6055EB-6F9B-4A78-B840-D2D48BD9D701}" type="presParOf" srcId="{5DB0F841-1C4E-4696-8217-EB2B1095E0B6}" destId="{448167CA-D3DD-4B5E-AAF2-1615CFE67B5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D97AF09-1E24-496E-8D44-5C88B1B06711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B570F5D-24E3-4940-BB59-BC84F324EF7E}">
      <dgm:prSet custT="1"/>
      <dgm:spPr/>
      <dgm:t>
        <a:bodyPr/>
        <a:lstStyle/>
        <a:p>
          <a:pPr rtl="0"/>
          <a:r>
            <a:rPr lang="uk-UA" sz="2400" dirty="0" smtClean="0">
              <a:solidFill>
                <a:schemeClr val="tx1"/>
              </a:solidFill>
            </a:rPr>
            <a:t>За прийняття на себе зобов’язання продавець опціону завжди отримує через два робочих дня після укладання угоди </a:t>
          </a:r>
          <a:r>
            <a:rPr lang="uk-UA" sz="2400" b="1" i="1" dirty="0" smtClean="0">
              <a:solidFill>
                <a:schemeClr val="tx1"/>
              </a:solidFill>
            </a:rPr>
            <a:t>премію від покупця опціону </a:t>
          </a:r>
          <a:r>
            <a:rPr lang="uk-UA" sz="2400" i="1" dirty="0" smtClean="0">
              <a:solidFill>
                <a:schemeClr val="tx1"/>
              </a:solidFill>
            </a:rPr>
            <a:t>–</a:t>
          </a:r>
          <a:r>
            <a:rPr lang="uk-UA" sz="2400" dirty="0" smtClean="0">
              <a:solidFill>
                <a:schemeClr val="tx1"/>
              </a:solidFill>
            </a:rPr>
            <a:t> це </a:t>
          </a:r>
          <a:r>
            <a:rPr lang="uk-UA" sz="2400" i="1" dirty="0" smtClean="0">
              <a:solidFill>
                <a:schemeClr val="tx1"/>
              </a:solidFill>
            </a:rPr>
            <a:t>ціна опціону, </a:t>
          </a:r>
          <a:r>
            <a:rPr lang="uk-UA" sz="2400" dirty="0" smtClean="0">
              <a:solidFill>
                <a:schemeClr val="tx1"/>
              </a:solidFill>
            </a:rPr>
            <a:t>яка виплачується у валюті котирування. </a:t>
          </a:r>
          <a:endParaRPr lang="ru-RU" sz="2400" dirty="0">
            <a:solidFill>
              <a:schemeClr val="tx1"/>
            </a:solidFill>
          </a:endParaRPr>
        </a:p>
      </dgm:t>
    </dgm:pt>
    <dgm:pt modelId="{C2573A64-FA23-48EF-931B-C76A7640A0A8}" type="parTrans" cxnId="{56AB86D7-D652-4B1D-B0D6-FE52930C22E6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9B85B7A0-27F3-4AA6-A089-A1E1A1F25E02}" type="sibTrans" cxnId="{56AB86D7-D652-4B1D-B0D6-FE52930C22E6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263279D7-D96C-4D02-A39C-8916A75E7B74}">
      <dgm:prSet custT="1"/>
      <dgm:spPr/>
      <dgm:t>
        <a:bodyPr/>
        <a:lstStyle/>
        <a:p>
          <a:pPr rtl="0"/>
          <a:r>
            <a:rPr lang="uk-UA" sz="2400" dirty="0" smtClean="0">
              <a:solidFill>
                <a:schemeClr val="tx1"/>
              </a:solidFill>
            </a:rPr>
            <a:t>Премія виплачується у розмірі 1-5% від вартості контракту. </a:t>
          </a:r>
          <a:endParaRPr lang="ru-RU" sz="2400" dirty="0">
            <a:solidFill>
              <a:schemeClr val="tx1"/>
            </a:solidFill>
          </a:endParaRPr>
        </a:p>
      </dgm:t>
    </dgm:pt>
    <dgm:pt modelId="{BDDFD2BE-886F-4B1D-A089-B627877FCEAD}" type="parTrans" cxnId="{277C9B6E-F962-4716-A657-0CB5290A2905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BDF53663-11FD-47E2-B61C-F8B48EF331E1}" type="sibTrans" cxnId="{277C9B6E-F962-4716-A657-0CB5290A2905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F464F35E-6764-4263-809B-CC2CBB86BAA2}">
      <dgm:prSet custT="1"/>
      <dgm:spPr/>
      <dgm:t>
        <a:bodyPr/>
        <a:lstStyle/>
        <a:p>
          <a:pPr rtl="0"/>
          <a:r>
            <a:rPr lang="uk-UA" sz="2400" dirty="0" smtClean="0">
              <a:solidFill>
                <a:schemeClr val="tx1"/>
              </a:solidFill>
            </a:rPr>
            <a:t>У разі відмови власника , тобто покупця, опціону виконувати угоду, премію за придбання опціону буде втрачено.</a:t>
          </a:r>
          <a:endParaRPr lang="ru-RU" sz="2400" dirty="0">
            <a:solidFill>
              <a:schemeClr val="tx1"/>
            </a:solidFill>
          </a:endParaRPr>
        </a:p>
      </dgm:t>
    </dgm:pt>
    <dgm:pt modelId="{E1A7CFF5-EB19-4A50-938E-F9ADB9FED776}" type="parTrans" cxnId="{7ABCC4D8-2F2C-4977-91F6-D92738835344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FEC1F1D0-03A8-4B30-893D-5682888FA421}" type="sibTrans" cxnId="{7ABCC4D8-2F2C-4977-91F6-D92738835344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DD2F6D0A-C35C-4955-95C7-23EBDA2ECCA2}">
      <dgm:prSet custT="1"/>
      <dgm:spPr/>
      <dgm:t>
        <a:bodyPr/>
        <a:lstStyle/>
        <a:p>
          <a:pPr rtl="0"/>
          <a:r>
            <a:rPr lang="uk-UA" sz="2400" smtClean="0">
              <a:solidFill>
                <a:schemeClr val="tx1"/>
              </a:solidFill>
            </a:rPr>
            <a:t>Ціна опціону складається з внутрішньої вартості і тимчасової вартості, що залежить від багатьох факторів </a:t>
          </a:r>
          <a:endParaRPr lang="ru-RU" sz="2400">
            <a:solidFill>
              <a:schemeClr val="tx1"/>
            </a:solidFill>
          </a:endParaRPr>
        </a:p>
      </dgm:t>
    </dgm:pt>
    <dgm:pt modelId="{2DD79EFF-33A0-4204-9F16-171742B1CD2C}" type="parTrans" cxnId="{A20D4AD7-B2D2-4539-A04D-5FC4AC0B2341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46329257-6DF9-45EA-96C2-30A881E1A4E2}" type="sibTrans" cxnId="{A20D4AD7-B2D2-4539-A04D-5FC4AC0B2341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74C9DFAD-3502-4517-B738-1AAEE9FB9F8E}" type="pres">
      <dgm:prSet presAssocID="{4D97AF09-1E24-496E-8D44-5C88B1B067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BAAE12D-2EE0-44F1-AD97-64401CC928BF}" type="pres">
      <dgm:prSet presAssocID="{7B570F5D-24E3-4940-BB59-BC84F324EF7E}" presName="parentText" presStyleLbl="node1" presStyleIdx="0" presStyleCnt="4" custScaleY="112957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D136E58-15E3-4671-AF54-70B9D9F09D49}" type="pres">
      <dgm:prSet presAssocID="{9B85B7A0-27F3-4AA6-A089-A1E1A1F25E02}" presName="spacer" presStyleCnt="0"/>
      <dgm:spPr/>
    </dgm:pt>
    <dgm:pt modelId="{B1674581-0C8A-43C3-8BEB-C24098679E87}" type="pres">
      <dgm:prSet presAssocID="{263279D7-D96C-4D02-A39C-8916A75E7B74}" presName="parentText" presStyleLbl="node1" presStyleIdx="1" presStyleCnt="4" custScaleY="71679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E9B8FFE-C9BC-400D-996A-C75346A6467E}" type="pres">
      <dgm:prSet presAssocID="{BDF53663-11FD-47E2-B61C-F8B48EF331E1}" presName="spacer" presStyleCnt="0"/>
      <dgm:spPr/>
    </dgm:pt>
    <dgm:pt modelId="{52227763-8478-4225-8BC6-32AF389DF66E}" type="pres">
      <dgm:prSet presAssocID="{F464F35E-6764-4263-809B-CC2CBB86BAA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917AEA4-951D-46D6-821B-04C52003D7CF}" type="pres">
      <dgm:prSet presAssocID="{FEC1F1D0-03A8-4B30-893D-5682888FA421}" presName="spacer" presStyleCnt="0"/>
      <dgm:spPr/>
    </dgm:pt>
    <dgm:pt modelId="{E78634A6-89F7-407E-A0EE-076B1B1D6E89}" type="pres">
      <dgm:prSet presAssocID="{DD2F6D0A-C35C-4955-95C7-23EBDA2ECCA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2F01AC2-8E3B-480E-81C8-4F2F7A4A823D}" type="presOf" srcId="{7B570F5D-24E3-4940-BB59-BC84F324EF7E}" destId="{CBAAE12D-2EE0-44F1-AD97-64401CC928BF}" srcOrd="0" destOrd="0" presId="urn:microsoft.com/office/officeart/2005/8/layout/vList2"/>
    <dgm:cxn modelId="{39DE9DA1-F78A-4C29-8CC6-86B8E2AAF3E7}" type="presOf" srcId="{DD2F6D0A-C35C-4955-95C7-23EBDA2ECCA2}" destId="{E78634A6-89F7-407E-A0EE-076B1B1D6E89}" srcOrd="0" destOrd="0" presId="urn:microsoft.com/office/officeart/2005/8/layout/vList2"/>
    <dgm:cxn modelId="{A20D4AD7-B2D2-4539-A04D-5FC4AC0B2341}" srcId="{4D97AF09-1E24-496E-8D44-5C88B1B06711}" destId="{DD2F6D0A-C35C-4955-95C7-23EBDA2ECCA2}" srcOrd="3" destOrd="0" parTransId="{2DD79EFF-33A0-4204-9F16-171742B1CD2C}" sibTransId="{46329257-6DF9-45EA-96C2-30A881E1A4E2}"/>
    <dgm:cxn modelId="{D5BF052A-C279-4245-83D2-E2FB5C43D3A4}" type="presOf" srcId="{F464F35E-6764-4263-809B-CC2CBB86BAA2}" destId="{52227763-8478-4225-8BC6-32AF389DF66E}" srcOrd="0" destOrd="0" presId="urn:microsoft.com/office/officeart/2005/8/layout/vList2"/>
    <dgm:cxn modelId="{2B4DE699-92C7-49DD-A0F0-BFF5C109A926}" type="presOf" srcId="{263279D7-D96C-4D02-A39C-8916A75E7B74}" destId="{B1674581-0C8A-43C3-8BEB-C24098679E87}" srcOrd="0" destOrd="0" presId="urn:microsoft.com/office/officeart/2005/8/layout/vList2"/>
    <dgm:cxn modelId="{277C9B6E-F962-4716-A657-0CB5290A2905}" srcId="{4D97AF09-1E24-496E-8D44-5C88B1B06711}" destId="{263279D7-D96C-4D02-A39C-8916A75E7B74}" srcOrd="1" destOrd="0" parTransId="{BDDFD2BE-886F-4B1D-A089-B627877FCEAD}" sibTransId="{BDF53663-11FD-47E2-B61C-F8B48EF331E1}"/>
    <dgm:cxn modelId="{AB84C870-915D-4A50-A24D-3FB678C66EF9}" type="presOf" srcId="{4D97AF09-1E24-496E-8D44-5C88B1B06711}" destId="{74C9DFAD-3502-4517-B738-1AAEE9FB9F8E}" srcOrd="0" destOrd="0" presId="urn:microsoft.com/office/officeart/2005/8/layout/vList2"/>
    <dgm:cxn modelId="{56AB86D7-D652-4B1D-B0D6-FE52930C22E6}" srcId="{4D97AF09-1E24-496E-8D44-5C88B1B06711}" destId="{7B570F5D-24E3-4940-BB59-BC84F324EF7E}" srcOrd="0" destOrd="0" parTransId="{C2573A64-FA23-48EF-931B-C76A7640A0A8}" sibTransId="{9B85B7A0-27F3-4AA6-A089-A1E1A1F25E02}"/>
    <dgm:cxn modelId="{7ABCC4D8-2F2C-4977-91F6-D92738835344}" srcId="{4D97AF09-1E24-496E-8D44-5C88B1B06711}" destId="{F464F35E-6764-4263-809B-CC2CBB86BAA2}" srcOrd="2" destOrd="0" parTransId="{E1A7CFF5-EB19-4A50-938E-F9ADB9FED776}" sibTransId="{FEC1F1D0-03A8-4B30-893D-5682888FA421}"/>
    <dgm:cxn modelId="{0027EF7B-4A8F-4D8A-A72C-8AB2F2CF901E}" type="presParOf" srcId="{74C9DFAD-3502-4517-B738-1AAEE9FB9F8E}" destId="{CBAAE12D-2EE0-44F1-AD97-64401CC928BF}" srcOrd="0" destOrd="0" presId="urn:microsoft.com/office/officeart/2005/8/layout/vList2"/>
    <dgm:cxn modelId="{9C44A414-2329-41D6-B3D0-483EB79C8EC8}" type="presParOf" srcId="{74C9DFAD-3502-4517-B738-1AAEE9FB9F8E}" destId="{4D136E58-15E3-4671-AF54-70B9D9F09D49}" srcOrd="1" destOrd="0" presId="urn:microsoft.com/office/officeart/2005/8/layout/vList2"/>
    <dgm:cxn modelId="{4E1CD20D-44C9-4786-8B6E-94079F323382}" type="presParOf" srcId="{74C9DFAD-3502-4517-B738-1AAEE9FB9F8E}" destId="{B1674581-0C8A-43C3-8BEB-C24098679E87}" srcOrd="2" destOrd="0" presId="urn:microsoft.com/office/officeart/2005/8/layout/vList2"/>
    <dgm:cxn modelId="{A88E02A8-9972-4683-A754-9C03663A32C0}" type="presParOf" srcId="{74C9DFAD-3502-4517-B738-1AAEE9FB9F8E}" destId="{9E9B8FFE-C9BC-400D-996A-C75346A6467E}" srcOrd="3" destOrd="0" presId="urn:microsoft.com/office/officeart/2005/8/layout/vList2"/>
    <dgm:cxn modelId="{1A942E78-BA7D-4A55-BBFE-7E55BF9E4AB4}" type="presParOf" srcId="{74C9DFAD-3502-4517-B738-1AAEE9FB9F8E}" destId="{52227763-8478-4225-8BC6-32AF389DF66E}" srcOrd="4" destOrd="0" presId="urn:microsoft.com/office/officeart/2005/8/layout/vList2"/>
    <dgm:cxn modelId="{114D5163-C48E-41C7-A9E0-F206EDDE1645}" type="presParOf" srcId="{74C9DFAD-3502-4517-B738-1AAEE9FB9F8E}" destId="{F917AEA4-951D-46D6-821B-04C52003D7CF}" srcOrd="5" destOrd="0" presId="urn:microsoft.com/office/officeart/2005/8/layout/vList2"/>
    <dgm:cxn modelId="{98336BFE-BDFE-43B0-B901-06E18B98D8F5}" type="presParOf" srcId="{74C9DFAD-3502-4517-B738-1AAEE9FB9F8E}" destId="{E78634A6-89F7-407E-A0EE-076B1B1D6E8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2B7434-B867-45D3-9497-3DAAEEA47903}">
      <dsp:nvSpPr>
        <dsp:cNvPr id="0" name=""/>
        <dsp:cNvSpPr/>
      </dsp:nvSpPr>
      <dsp:spPr>
        <a:xfrm>
          <a:off x="-4640106" y="-711366"/>
          <a:ext cx="5527188" cy="5527188"/>
        </a:xfrm>
        <a:prstGeom prst="blockArc">
          <a:avLst>
            <a:gd name="adj1" fmla="val 18900000"/>
            <a:gd name="adj2" fmla="val 2700000"/>
            <a:gd name="adj3" fmla="val 391"/>
          </a:avLst>
        </a:pr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398218-E061-43C1-A7CD-6FD8386B2613}">
      <dsp:nvSpPr>
        <dsp:cNvPr id="0" name=""/>
        <dsp:cNvSpPr/>
      </dsp:nvSpPr>
      <dsp:spPr>
        <a:xfrm>
          <a:off x="388276" y="256446"/>
          <a:ext cx="5100513" cy="51322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Форвардні операції;</a:t>
          </a:r>
          <a:endParaRPr lang="ru-RU" sz="2700" kern="1200" dirty="0"/>
        </a:p>
      </dsp:txBody>
      <dsp:txXfrm>
        <a:off x="388276" y="256446"/>
        <a:ext cx="5100513" cy="513221"/>
      </dsp:txXfrm>
    </dsp:sp>
    <dsp:sp modelId="{EEA4B7DA-ECFD-4CA8-AAA7-1425B0109AEA}">
      <dsp:nvSpPr>
        <dsp:cNvPr id="0" name=""/>
        <dsp:cNvSpPr/>
      </dsp:nvSpPr>
      <dsp:spPr>
        <a:xfrm>
          <a:off x="67513" y="192293"/>
          <a:ext cx="641526" cy="641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5874D6-BA61-42E6-BD2A-D0B40BB1EA3E}">
      <dsp:nvSpPr>
        <dsp:cNvPr id="0" name=""/>
        <dsp:cNvSpPr/>
      </dsp:nvSpPr>
      <dsp:spPr>
        <a:xfrm>
          <a:off x="756035" y="1026031"/>
          <a:ext cx="4732754" cy="513221"/>
        </a:xfrm>
        <a:prstGeom prst="rect">
          <a:avLst/>
        </a:prstGeom>
        <a:solidFill>
          <a:schemeClr val="accent5">
            <a:hueOff val="-774129"/>
            <a:satOff val="7761"/>
            <a:lumOff val="-5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Ф’ючерсні операції;</a:t>
          </a:r>
          <a:endParaRPr lang="ru-RU" sz="2700" kern="1200" dirty="0"/>
        </a:p>
      </dsp:txBody>
      <dsp:txXfrm>
        <a:off x="756035" y="1026031"/>
        <a:ext cx="4732754" cy="513221"/>
      </dsp:txXfrm>
    </dsp:sp>
    <dsp:sp modelId="{FDBD8C12-15C0-4EAC-8F76-55034BB04C3D}">
      <dsp:nvSpPr>
        <dsp:cNvPr id="0" name=""/>
        <dsp:cNvSpPr/>
      </dsp:nvSpPr>
      <dsp:spPr>
        <a:xfrm>
          <a:off x="435272" y="961879"/>
          <a:ext cx="641526" cy="641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774129"/>
              <a:satOff val="7761"/>
              <a:lumOff val="-5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3D807B-439C-425E-A3F6-EADA5339E0E5}">
      <dsp:nvSpPr>
        <dsp:cNvPr id="0" name=""/>
        <dsp:cNvSpPr/>
      </dsp:nvSpPr>
      <dsp:spPr>
        <a:xfrm>
          <a:off x="868908" y="1795617"/>
          <a:ext cx="4619882" cy="513221"/>
        </a:xfrm>
        <a:prstGeom prst="rect">
          <a:avLst/>
        </a:prstGeom>
        <a:solidFill>
          <a:schemeClr val="accent5">
            <a:hueOff val="-1548259"/>
            <a:satOff val="15522"/>
            <a:lumOff val="-10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Опціони;</a:t>
          </a:r>
          <a:endParaRPr lang="ru-RU" sz="2700" kern="1200" dirty="0"/>
        </a:p>
      </dsp:txBody>
      <dsp:txXfrm>
        <a:off x="868908" y="1795617"/>
        <a:ext cx="4619882" cy="513221"/>
      </dsp:txXfrm>
    </dsp:sp>
    <dsp:sp modelId="{2E28FBB0-1B2B-4AB3-9F91-34791E81E559}">
      <dsp:nvSpPr>
        <dsp:cNvPr id="0" name=""/>
        <dsp:cNvSpPr/>
      </dsp:nvSpPr>
      <dsp:spPr>
        <a:xfrm>
          <a:off x="548145" y="1731464"/>
          <a:ext cx="641526" cy="641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548259"/>
              <a:satOff val="15522"/>
              <a:lumOff val="-10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7ADF8-BFE1-4D9C-A872-68AE45B94980}">
      <dsp:nvSpPr>
        <dsp:cNvPr id="0" name=""/>
        <dsp:cNvSpPr/>
      </dsp:nvSpPr>
      <dsp:spPr>
        <a:xfrm>
          <a:off x="756035" y="2565202"/>
          <a:ext cx="4732754" cy="513221"/>
        </a:xfrm>
        <a:prstGeom prst="rect">
          <a:avLst/>
        </a:prstGeom>
        <a:solidFill>
          <a:schemeClr val="accent5">
            <a:hueOff val="-2322388"/>
            <a:satOff val="23283"/>
            <a:lumOff val="-16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err="1" smtClean="0"/>
            <a:t>Свопи</a:t>
          </a:r>
          <a:r>
            <a:rPr lang="uk-UA" sz="2700" kern="1200" dirty="0" smtClean="0"/>
            <a:t>;</a:t>
          </a:r>
          <a:endParaRPr lang="ru-RU" sz="2700" kern="1200" dirty="0"/>
        </a:p>
      </dsp:txBody>
      <dsp:txXfrm>
        <a:off x="756035" y="2565202"/>
        <a:ext cx="4732754" cy="513221"/>
      </dsp:txXfrm>
    </dsp:sp>
    <dsp:sp modelId="{0D52C60A-688A-4FAF-92E7-BC52DC90ACFB}">
      <dsp:nvSpPr>
        <dsp:cNvPr id="0" name=""/>
        <dsp:cNvSpPr/>
      </dsp:nvSpPr>
      <dsp:spPr>
        <a:xfrm>
          <a:off x="435272" y="2501050"/>
          <a:ext cx="641526" cy="641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2322388"/>
              <a:satOff val="23283"/>
              <a:lumOff val="-16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90037D-3CF4-4A80-BBD6-7C57026DBF77}">
      <dsp:nvSpPr>
        <dsp:cNvPr id="0" name=""/>
        <dsp:cNvSpPr/>
      </dsp:nvSpPr>
      <dsp:spPr>
        <a:xfrm>
          <a:off x="388276" y="3334788"/>
          <a:ext cx="5100513" cy="513221"/>
        </a:xfrm>
        <a:prstGeom prst="rect">
          <a:avLst/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36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Комбінації операцій.</a:t>
          </a:r>
          <a:endParaRPr lang="ru-RU" sz="2700" kern="1200" dirty="0"/>
        </a:p>
      </dsp:txBody>
      <dsp:txXfrm>
        <a:off x="388276" y="3334788"/>
        <a:ext cx="5100513" cy="513221"/>
      </dsp:txXfrm>
    </dsp:sp>
    <dsp:sp modelId="{B3BC48B2-B5DA-4254-8219-3D348D4BC601}">
      <dsp:nvSpPr>
        <dsp:cNvPr id="0" name=""/>
        <dsp:cNvSpPr/>
      </dsp:nvSpPr>
      <dsp:spPr>
        <a:xfrm>
          <a:off x="67513" y="3270635"/>
          <a:ext cx="641526" cy="641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3096518"/>
              <a:satOff val="31044"/>
              <a:lumOff val="-2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2E869-9532-42C5-877B-5057EEA810FD}">
      <dsp:nvSpPr>
        <dsp:cNvPr id="0" name=""/>
        <dsp:cNvSpPr/>
      </dsp:nvSpPr>
      <dsp:spPr>
        <a:xfrm>
          <a:off x="7851" y="49223"/>
          <a:ext cx="7447551" cy="10508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tx1"/>
              </a:solidFill>
            </a:rPr>
            <a:t>Залежно від співвідношення поточної ціни та ціни виконання опціону: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38628" y="80000"/>
        <a:ext cx="7385997" cy="989246"/>
      </dsp:txXfrm>
    </dsp:sp>
    <dsp:sp modelId="{99C917D7-6485-4DDB-B8CF-75BEA934D712}">
      <dsp:nvSpPr>
        <dsp:cNvPr id="0" name=""/>
        <dsp:cNvSpPr/>
      </dsp:nvSpPr>
      <dsp:spPr>
        <a:xfrm>
          <a:off x="752606" y="1100024"/>
          <a:ext cx="744755" cy="7881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8100"/>
              </a:lnTo>
              <a:lnTo>
                <a:pt x="744755" y="78810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2C6DC-35EA-4F17-BE3B-989E845A83B5}">
      <dsp:nvSpPr>
        <dsp:cNvPr id="0" name=""/>
        <dsp:cNvSpPr/>
      </dsp:nvSpPr>
      <dsp:spPr>
        <a:xfrm>
          <a:off x="1497361" y="1362724"/>
          <a:ext cx="6724386" cy="10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«</a:t>
          </a:r>
          <a:r>
            <a:rPr lang="en-US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 the money</a:t>
          </a:r>
          <a:r>
            <a:rPr lang="uk-U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 ( при грошах) </a:t>
          </a:r>
          <a:r>
            <a:rPr lang="uk-UA" sz="1800" kern="1200" dirty="0" smtClean="0">
              <a:solidFill>
                <a:schemeClr val="tx1"/>
              </a:solidFill>
            </a:rPr>
            <a:t>– якщо ціна виконання опціону дорівнює поточному обмінному курсу;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528138" y="1393501"/>
        <a:ext cx="6662832" cy="989246"/>
      </dsp:txXfrm>
    </dsp:sp>
    <dsp:sp modelId="{02614293-43FD-4259-88AE-0343EDD1E12E}">
      <dsp:nvSpPr>
        <dsp:cNvPr id="0" name=""/>
        <dsp:cNvSpPr/>
      </dsp:nvSpPr>
      <dsp:spPr>
        <a:xfrm>
          <a:off x="752606" y="1100024"/>
          <a:ext cx="744755" cy="210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601"/>
              </a:lnTo>
              <a:lnTo>
                <a:pt x="744755" y="2101601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6A2B2-9ECB-43F8-83A3-B3EF1E67DACF}">
      <dsp:nvSpPr>
        <dsp:cNvPr id="0" name=""/>
        <dsp:cNvSpPr/>
      </dsp:nvSpPr>
      <dsp:spPr>
        <a:xfrm>
          <a:off x="1497361" y="2676226"/>
          <a:ext cx="6724134" cy="10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548259"/>
              <a:satOff val="15522"/>
              <a:lumOff val="-1078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«</a:t>
          </a:r>
          <a:r>
            <a:rPr lang="en-US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out of the money</a:t>
          </a:r>
          <a:r>
            <a:rPr lang="uk-U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 ( без грошей) </a:t>
          </a:r>
          <a:r>
            <a:rPr lang="uk-UA" sz="1800" kern="1200" dirty="0" smtClean="0">
              <a:solidFill>
                <a:schemeClr val="tx1"/>
              </a:solidFill>
            </a:rPr>
            <a:t>– якщо ціна виконання опціону на купівлю валюти вища від поточного курсу, а для опціонів на продаж – нижча від поточного курсу;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528138" y="2707003"/>
        <a:ext cx="6662580" cy="989246"/>
      </dsp:txXfrm>
    </dsp:sp>
    <dsp:sp modelId="{14AC9FA9-BD1C-4BA2-8116-66C7F2D0F240}">
      <dsp:nvSpPr>
        <dsp:cNvPr id="0" name=""/>
        <dsp:cNvSpPr/>
      </dsp:nvSpPr>
      <dsp:spPr>
        <a:xfrm>
          <a:off x="752606" y="1100024"/>
          <a:ext cx="744755" cy="34151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5103"/>
              </a:lnTo>
              <a:lnTo>
                <a:pt x="744755" y="3415103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5C63D-8BD8-4BA0-A27A-C2108D3CD8B5}">
      <dsp:nvSpPr>
        <dsp:cNvPr id="0" name=""/>
        <dsp:cNvSpPr/>
      </dsp:nvSpPr>
      <dsp:spPr>
        <a:xfrm>
          <a:off x="1497361" y="3989727"/>
          <a:ext cx="6695804" cy="105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096518"/>
              <a:satOff val="31044"/>
              <a:lumOff val="-215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«</a:t>
          </a:r>
          <a:r>
            <a:rPr lang="en-US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 the money</a:t>
          </a:r>
          <a:r>
            <a:rPr lang="uk-U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 (у грошах) </a:t>
          </a:r>
          <a:r>
            <a:rPr lang="uk-UA" sz="1800" kern="1200" dirty="0" smtClean="0">
              <a:solidFill>
                <a:schemeClr val="tx1"/>
              </a:solidFill>
            </a:rPr>
            <a:t>– якщо ціна виконання опціону при купівлі валюти нижча від поточного курсу, а при продажу валюти – вища від поточного курсу.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528138" y="4020504"/>
        <a:ext cx="6634250" cy="98924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2E869-9532-42C5-877B-5057EEA810FD}">
      <dsp:nvSpPr>
        <dsp:cNvPr id="0" name=""/>
        <dsp:cNvSpPr/>
      </dsp:nvSpPr>
      <dsp:spPr>
        <a:xfrm>
          <a:off x="8148" y="398185"/>
          <a:ext cx="7729540" cy="1090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>
              <a:solidFill>
                <a:schemeClr val="tx1"/>
              </a:solidFill>
            </a:rPr>
            <a:t>Залежно від права покупця - право на купівлю чи право на продаж опціону: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40090" y="430127"/>
        <a:ext cx="7665656" cy="1026703"/>
      </dsp:txXfrm>
    </dsp:sp>
    <dsp:sp modelId="{99C917D7-6485-4DDB-B8CF-75BEA934D712}">
      <dsp:nvSpPr>
        <dsp:cNvPr id="0" name=""/>
        <dsp:cNvSpPr/>
      </dsp:nvSpPr>
      <dsp:spPr>
        <a:xfrm>
          <a:off x="781102" y="1488773"/>
          <a:ext cx="772954" cy="817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940"/>
              </a:lnTo>
              <a:lnTo>
                <a:pt x="772954" y="81794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2C6DC-35EA-4F17-BE3B-989E845A83B5}">
      <dsp:nvSpPr>
        <dsp:cNvPr id="0" name=""/>
        <dsp:cNvSpPr/>
      </dsp:nvSpPr>
      <dsp:spPr>
        <a:xfrm>
          <a:off x="1554057" y="1761420"/>
          <a:ext cx="6978994" cy="1090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– </a:t>
          </a:r>
          <a:r>
            <a:rPr lang="uk-UA" sz="1800" b="1" i="1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колл</a:t>
          </a:r>
          <a:r>
            <a:rPr lang="uk-UA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</a:t>
          </a:r>
          <a:r>
            <a:rPr lang="en-US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call</a:t>
          </a:r>
          <a:r>
            <a:rPr lang="uk-UA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 </a:t>
          </a:r>
          <a:r>
            <a:rPr lang="uk-UA" sz="1800" i="1" kern="1200" dirty="0" smtClean="0">
              <a:solidFill>
                <a:schemeClr val="tx1"/>
              </a:solidFill>
            </a:rPr>
            <a:t>– опціон на покупку валюти </a:t>
          </a:r>
          <a:r>
            <a:rPr lang="uk-UA" sz="1800" kern="1200" dirty="0" smtClean="0">
              <a:solidFill>
                <a:schemeClr val="tx1"/>
              </a:solidFill>
            </a:rPr>
            <a:t>- власник опціону «</a:t>
          </a:r>
          <a:r>
            <a:rPr lang="uk-UA" sz="1800" kern="1200" dirty="0" err="1" smtClean="0">
              <a:solidFill>
                <a:schemeClr val="tx1"/>
              </a:solidFill>
            </a:rPr>
            <a:t>колл</a:t>
          </a:r>
          <a:r>
            <a:rPr lang="uk-UA" sz="1800" kern="1200" dirty="0" smtClean="0">
              <a:solidFill>
                <a:schemeClr val="tx1"/>
              </a:solidFill>
            </a:rPr>
            <a:t>» має право купити у продавця опціону певну грошову суму за встановленим курсом в дату виконання чи на протязі узгодженого строку;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585999" y="1793362"/>
        <a:ext cx="6915110" cy="1026703"/>
      </dsp:txXfrm>
    </dsp:sp>
    <dsp:sp modelId="{02614293-43FD-4259-88AE-0343EDD1E12E}">
      <dsp:nvSpPr>
        <dsp:cNvPr id="0" name=""/>
        <dsp:cNvSpPr/>
      </dsp:nvSpPr>
      <dsp:spPr>
        <a:xfrm>
          <a:off x="781102" y="1488773"/>
          <a:ext cx="772954" cy="2181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1175"/>
              </a:lnTo>
              <a:lnTo>
                <a:pt x="772954" y="2181175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6A2B2-9ECB-43F8-83A3-B3EF1E67DACF}">
      <dsp:nvSpPr>
        <dsp:cNvPr id="0" name=""/>
        <dsp:cNvSpPr/>
      </dsp:nvSpPr>
      <dsp:spPr>
        <a:xfrm>
          <a:off x="1554057" y="3124655"/>
          <a:ext cx="6978732" cy="1090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548259"/>
              <a:satOff val="15522"/>
              <a:lumOff val="-1078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– пут</a:t>
          </a:r>
          <a:r>
            <a:rPr lang="ru-RU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en-US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put</a:t>
          </a:r>
          <a:r>
            <a:rPr lang="ru-RU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r>
            <a:rPr lang="uk-UA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uk-UA" sz="1800" i="1" kern="1200" dirty="0" smtClean="0">
              <a:solidFill>
                <a:schemeClr val="tx1"/>
              </a:solidFill>
            </a:rPr>
            <a:t>– опціон на продаж </a:t>
          </a:r>
          <a:r>
            <a:rPr lang="uk-UA" sz="1800" kern="1200" dirty="0" smtClean="0">
              <a:solidFill>
                <a:schemeClr val="tx1"/>
              </a:solidFill>
            </a:rPr>
            <a:t>- власник опціону «пут» має право продати продавцю опціону валюту на раніше погоджених умовах;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585999" y="3156597"/>
        <a:ext cx="6914848" cy="1026703"/>
      </dsp:txXfrm>
    </dsp:sp>
    <dsp:sp modelId="{14AC9FA9-BD1C-4BA2-8116-66C7F2D0F240}">
      <dsp:nvSpPr>
        <dsp:cNvPr id="0" name=""/>
        <dsp:cNvSpPr/>
      </dsp:nvSpPr>
      <dsp:spPr>
        <a:xfrm>
          <a:off x="781102" y="1488773"/>
          <a:ext cx="772954" cy="3544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4410"/>
              </a:lnTo>
              <a:lnTo>
                <a:pt x="772954" y="354441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5C63D-8BD8-4BA0-A27A-C2108D3CD8B5}">
      <dsp:nvSpPr>
        <dsp:cNvPr id="0" name=""/>
        <dsp:cNvSpPr/>
      </dsp:nvSpPr>
      <dsp:spPr>
        <a:xfrm>
          <a:off x="1554057" y="4487890"/>
          <a:ext cx="6949330" cy="1090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096518"/>
              <a:satOff val="31044"/>
              <a:lumOff val="-215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опціон – пут-</a:t>
          </a:r>
          <a:r>
            <a:rPr lang="uk-UA" sz="1800" b="1" i="1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колл</a:t>
          </a:r>
          <a:r>
            <a:rPr lang="uk-UA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</a:t>
          </a:r>
          <a:r>
            <a:rPr lang="en-US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put</a:t>
          </a:r>
          <a:r>
            <a:rPr lang="ru-RU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en-US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call</a:t>
          </a:r>
          <a:r>
            <a:rPr lang="ru-RU" sz="1800" b="1" i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 </a:t>
          </a:r>
          <a:r>
            <a:rPr lang="ru-RU" sz="1800" i="1" kern="1200" dirty="0" smtClean="0">
              <a:solidFill>
                <a:schemeClr val="tx1"/>
              </a:solidFill>
            </a:rPr>
            <a:t>– </a:t>
          </a:r>
          <a:r>
            <a:rPr lang="ru-RU" sz="1800" i="1" kern="1200" dirty="0" err="1" smtClean="0">
              <a:solidFill>
                <a:schemeClr val="tx1"/>
              </a:solidFill>
            </a:rPr>
            <a:t>опціон</a:t>
          </a:r>
          <a:r>
            <a:rPr lang="ru-RU" sz="1800" i="1" kern="1200" dirty="0" smtClean="0">
              <a:solidFill>
                <a:schemeClr val="tx1"/>
              </a:solidFill>
            </a:rPr>
            <a:t> </a:t>
          </a:r>
          <a:r>
            <a:rPr lang="uk-UA" sz="1800" i="1" kern="1200" dirty="0" smtClean="0">
              <a:solidFill>
                <a:schemeClr val="tx1"/>
              </a:solidFill>
            </a:rPr>
            <a:t>на продаж чи купівлю</a:t>
          </a:r>
          <a:r>
            <a:rPr lang="uk-UA" sz="1800" kern="1200" dirty="0" smtClean="0">
              <a:solidFill>
                <a:schemeClr val="tx1"/>
              </a:solidFill>
            </a:rPr>
            <a:t> – власник опціону «пут-</a:t>
          </a:r>
          <a:r>
            <a:rPr lang="uk-UA" sz="1800" kern="1200" dirty="0" err="1" smtClean="0">
              <a:solidFill>
                <a:schemeClr val="tx1"/>
              </a:solidFill>
            </a:rPr>
            <a:t>колл</a:t>
          </a:r>
          <a:r>
            <a:rPr lang="uk-UA" sz="1800" kern="1200" dirty="0" smtClean="0">
              <a:solidFill>
                <a:schemeClr val="tx1"/>
              </a:solidFill>
            </a:rPr>
            <a:t>» має право купити чи продати у продавця опціону валюту за фіксованим курсом у майбутньому.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585999" y="4519832"/>
        <a:ext cx="6885446" cy="102670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074873-C6F8-40D8-B7D3-CF07510F4F40}">
      <dsp:nvSpPr>
        <dsp:cNvPr id="0" name=""/>
        <dsp:cNvSpPr/>
      </dsp:nvSpPr>
      <dsp:spPr>
        <a:xfrm rot="5400000">
          <a:off x="4041607" y="-2407103"/>
          <a:ext cx="1564863" cy="681112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завдяки узгодженого найменшого курсу опціон захищає його від можливих збитків при обміні валюти;</a:t>
          </a:r>
          <a:endParaRPr lang="ru-RU" sz="2400" kern="1200" dirty="0"/>
        </a:p>
      </dsp:txBody>
      <dsp:txXfrm rot="-5400000">
        <a:off x="1418479" y="292415"/>
        <a:ext cx="6734730" cy="1412083"/>
      </dsp:txXfrm>
    </dsp:sp>
    <dsp:sp modelId="{E8ACB61C-967A-4637-9813-62C26E9AAA58}">
      <dsp:nvSpPr>
        <dsp:cNvPr id="0" name=""/>
        <dsp:cNvSpPr/>
      </dsp:nvSpPr>
      <dsp:spPr>
        <a:xfrm>
          <a:off x="25918" y="72017"/>
          <a:ext cx="1414372" cy="19073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</a:rPr>
            <a:t>По-перше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94962" y="141061"/>
        <a:ext cx="1276284" cy="1769264"/>
      </dsp:txXfrm>
    </dsp:sp>
    <dsp:sp modelId="{42719A63-F8CB-4B5A-BADC-810913E95E9D}">
      <dsp:nvSpPr>
        <dsp:cNvPr id="0" name=""/>
        <dsp:cNvSpPr/>
      </dsp:nvSpPr>
      <dsp:spPr>
        <a:xfrm rot="5400000">
          <a:off x="3985540" y="-405471"/>
          <a:ext cx="1678335" cy="6809777"/>
        </a:xfrm>
        <a:prstGeom prst="round2SameRect">
          <a:avLst/>
        </a:prstGeom>
        <a:solidFill>
          <a:schemeClr val="accent5">
            <a:tint val="40000"/>
            <a:alpha val="90000"/>
            <a:hueOff val="-3632719"/>
            <a:satOff val="-3365"/>
            <a:lumOff val="-3109"/>
            <a:alphaOff val="0"/>
          </a:schemeClr>
        </a:solidFill>
        <a:ln w="1905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покупець опціону має можливості при вигідної для нього динаміці курсу не </a:t>
          </a:r>
          <a:r>
            <a:rPr lang="uk-UA" sz="2400" kern="1200" dirty="0" err="1" smtClean="0"/>
            <a:t>пред</a:t>
          </a:r>
          <a:r>
            <a:rPr lang="ru-RU" sz="2400" kern="1200" dirty="0" smtClean="0"/>
            <a:t>’</a:t>
          </a:r>
          <a:r>
            <a:rPr lang="uk-UA" sz="2400" kern="1200" dirty="0" smtClean="0"/>
            <a:t>являти свої права, а у строк платежу купити чи продати валюту на вільному ринку.</a:t>
          </a:r>
          <a:endParaRPr lang="ru-RU" sz="2400" kern="1200" dirty="0"/>
        </a:p>
      </dsp:txBody>
      <dsp:txXfrm rot="-5400000">
        <a:off x="1419819" y="2242180"/>
        <a:ext cx="6727847" cy="1514475"/>
      </dsp:txXfrm>
    </dsp:sp>
    <dsp:sp modelId="{13020C05-13CD-4CEF-9F83-92B746D44F62}">
      <dsp:nvSpPr>
        <dsp:cNvPr id="0" name=""/>
        <dsp:cNvSpPr/>
      </dsp:nvSpPr>
      <dsp:spPr>
        <a:xfrm>
          <a:off x="0" y="2054127"/>
          <a:ext cx="1414364" cy="1882872"/>
        </a:xfrm>
        <a:prstGeom prst="roundRect">
          <a:avLst/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</a:rPr>
            <a:t>По-друге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69044" y="2123171"/>
        <a:ext cx="1276276" cy="174478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7368E-A192-4BDE-885F-E9BFCF32C0B0}">
      <dsp:nvSpPr>
        <dsp:cNvPr id="0" name=""/>
        <dsp:cNvSpPr/>
      </dsp:nvSpPr>
      <dsp:spPr>
        <a:xfrm>
          <a:off x="0" y="116180"/>
          <a:ext cx="8229600" cy="13162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smtClean="0">
              <a:solidFill>
                <a:schemeClr val="tx1"/>
              </a:solidFill>
            </a:rPr>
            <a:t>Опціон можна порівняти зі страховим полісом. </a:t>
          </a:r>
          <a:endParaRPr lang="ru-RU" sz="2500" kern="1200">
            <a:solidFill>
              <a:schemeClr val="tx1"/>
            </a:solidFill>
          </a:endParaRPr>
        </a:p>
      </dsp:txBody>
      <dsp:txXfrm>
        <a:off x="64254" y="180434"/>
        <a:ext cx="8101092" cy="1187742"/>
      </dsp:txXfrm>
    </dsp:sp>
    <dsp:sp modelId="{F6503B66-57F7-4CE1-A7FB-E8B50D1D88FA}">
      <dsp:nvSpPr>
        <dsp:cNvPr id="0" name=""/>
        <dsp:cNvSpPr/>
      </dsp:nvSpPr>
      <dsp:spPr>
        <a:xfrm>
          <a:off x="0" y="1504431"/>
          <a:ext cx="8229600" cy="1316250"/>
        </a:xfrm>
        <a:prstGeom prst="roundRect">
          <a:avLst/>
        </a:prstGeom>
        <a:solidFill>
          <a:schemeClr val="accent5">
            <a:hueOff val="-1548259"/>
            <a:satOff val="15522"/>
            <a:lumOff val="-10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smtClean="0">
              <a:solidFill>
                <a:schemeClr val="tx1"/>
              </a:solidFill>
            </a:rPr>
            <a:t>Він використовується покупцем тільки у випадку несприятливого для нього положенню справ на валютному ринку.</a:t>
          </a:r>
          <a:endParaRPr lang="ru-RU" sz="2500" kern="1200">
            <a:solidFill>
              <a:schemeClr val="tx1"/>
            </a:solidFill>
          </a:endParaRPr>
        </a:p>
      </dsp:txBody>
      <dsp:txXfrm>
        <a:off x="64254" y="1568685"/>
        <a:ext cx="8101092" cy="1187742"/>
      </dsp:txXfrm>
    </dsp:sp>
    <dsp:sp modelId="{B30965D0-74E7-49B3-87C2-B85D2E5A4252}">
      <dsp:nvSpPr>
        <dsp:cNvPr id="0" name=""/>
        <dsp:cNvSpPr/>
      </dsp:nvSpPr>
      <dsp:spPr>
        <a:xfrm>
          <a:off x="0" y="2892681"/>
          <a:ext cx="8229600" cy="1316250"/>
        </a:xfrm>
        <a:prstGeom prst="roundRect">
          <a:avLst/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smtClean="0">
              <a:solidFill>
                <a:schemeClr val="tx1"/>
              </a:solidFill>
            </a:rPr>
            <a:t>Валютні опціони дають можливість обмежити ризик, пов’язаний зі коливаннями курсів валют, зберігаючи при цьому шанси на отримання прибутку.</a:t>
          </a:r>
          <a:endParaRPr lang="ru-RU" sz="2500" kern="1200">
            <a:solidFill>
              <a:schemeClr val="tx1"/>
            </a:solidFill>
          </a:endParaRPr>
        </a:p>
      </dsp:txBody>
      <dsp:txXfrm>
        <a:off x="64254" y="2956935"/>
        <a:ext cx="8101092" cy="118774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28DE1-35D8-4F34-8BC5-0C82A1C54FD5}">
      <dsp:nvSpPr>
        <dsp:cNvPr id="0" name=""/>
        <dsp:cNvSpPr/>
      </dsp:nvSpPr>
      <dsp:spPr>
        <a:xfrm>
          <a:off x="0" y="116180"/>
          <a:ext cx="8229600" cy="131625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chemeClr val="tx1"/>
              </a:solidFill>
            </a:rPr>
            <a:t>Угоди </a:t>
          </a:r>
          <a:r>
            <a:rPr lang="en-US" sz="2500" b="1" kern="1200" dirty="0" smtClean="0">
              <a:solidFill>
                <a:schemeClr val="tx1"/>
              </a:solidFill>
            </a:rPr>
            <a:t>Today</a:t>
          </a:r>
          <a:r>
            <a:rPr lang="ru-RU" sz="2500" b="1" kern="1200" dirty="0" smtClean="0">
              <a:solidFill>
                <a:schemeClr val="tx1"/>
              </a:solidFill>
            </a:rPr>
            <a:t> (</a:t>
          </a:r>
          <a:r>
            <a:rPr lang="ru-RU" sz="2500" b="1" kern="1200" dirty="0" err="1" smtClean="0">
              <a:solidFill>
                <a:schemeClr val="tx1"/>
              </a:solidFill>
            </a:rPr>
            <a:t>тод</a:t>
          </a:r>
          <a:r>
            <a:rPr lang="ru-RU" sz="2500" b="1" kern="1200" dirty="0" smtClean="0">
              <a:solidFill>
                <a:schemeClr val="tx1"/>
              </a:solidFill>
            </a:rPr>
            <a:t>) </a:t>
          </a:r>
          <a:r>
            <a:rPr lang="ru-RU" sz="2500" kern="1200" dirty="0" smtClean="0">
              <a:solidFill>
                <a:schemeClr val="tx1"/>
              </a:solidFill>
            </a:rPr>
            <a:t>- за</a:t>
          </a:r>
          <a:r>
            <a:rPr lang="uk-UA" sz="2500" kern="1200" dirty="0" smtClean="0">
              <a:solidFill>
                <a:schemeClr val="tx1"/>
              </a:solidFill>
            </a:rPr>
            <a:t> курсом </a:t>
          </a:r>
          <a:r>
            <a:rPr lang="en-US" sz="2500" kern="1200" dirty="0" smtClean="0">
              <a:solidFill>
                <a:schemeClr val="tx1"/>
              </a:solidFill>
            </a:rPr>
            <a:t>Today</a:t>
          </a:r>
          <a:r>
            <a:rPr lang="ru-RU" sz="2500" kern="1200" dirty="0" smtClean="0">
              <a:solidFill>
                <a:schemeClr val="tx1"/>
              </a:solidFill>
            </a:rPr>
            <a:t> – з </a:t>
          </a:r>
          <a:r>
            <a:rPr lang="uk-UA" sz="2500" kern="1200" dirty="0" smtClean="0">
              <a:solidFill>
                <a:schemeClr val="tx1"/>
              </a:solidFill>
            </a:rPr>
            <a:t>поставкою валюти день в день, тобто операція відбувається на протязі одного робочого дня (один робочий день).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64254" y="180434"/>
        <a:ext cx="8101092" cy="1187742"/>
      </dsp:txXfrm>
    </dsp:sp>
    <dsp:sp modelId="{2A736D09-CBEB-4BE6-829A-D64E86A195B3}">
      <dsp:nvSpPr>
        <dsp:cNvPr id="0" name=""/>
        <dsp:cNvSpPr/>
      </dsp:nvSpPr>
      <dsp:spPr>
        <a:xfrm>
          <a:off x="0" y="1504431"/>
          <a:ext cx="8229600" cy="1316250"/>
        </a:xfrm>
        <a:prstGeom prst="roundRect">
          <a:avLst/>
        </a:prstGeom>
        <a:solidFill>
          <a:schemeClr val="accent4">
            <a:hueOff val="928412"/>
            <a:satOff val="-28205"/>
            <a:lumOff val="931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chemeClr val="tx1"/>
              </a:solidFill>
            </a:rPr>
            <a:t>Угоди </a:t>
          </a:r>
          <a:r>
            <a:rPr lang="en-US" sz="2500" b="1" kern="1200" dirty="0" smtClean="0">
              <a:solidFill>
                <a:schemeClr val="tx1"/>
              </a:solidFill>
            </a:rPr>
            <a:t>Tomorrow</a:t>
          </a:r>
          <a:r>
            <a:rPr lang="ru-RU" sz="2500" b="1" kern="1200" dirty="0" smtClean="0">
              <a:solidFill>
                <a:schemeClr val="tx1"/>
              </a:solidFill>
            </a:rPr>
            <a:t> (том)- </a:t>
          </a:r>
          <a:r>
            <a:rPr lang="ru-RU" sz="2500" kern="1200" dirty="0" smtClean="0">
              <a:solidFill>
                <a:schemeClr val="tx1"/>
              </a:solidFill>
            </a:rPr>
            <a:t>за </a:t>
          </a:r>
          <a:r>
            <a:rPr lang="uk-UA" sz="2500" kern="1200" dirty="0" smtClean="0">
              <a:solidFill>
                <a:schemeClr val="tx1"/>
              </a:solidFill>
            </a:rPr>
            <a:t>курсом </a:t>
          </a:r>
          <a:r>
            <a:rPr lang="en-US" sz="2500" kern="1200" dirty="0" smtClean="0">
              <a:solidFill>
                <a:schemeClr val="tx1"/>
              </a:solidFill>
            </a:rPr>
            <a:t>Tomorrow</a:t>
          </a:r>
          <a:r>
            <a:rPr lang="uk-UA" sz="2500" kern="1200" dirty="0" smtClean="0">
              <a:solidFill>
                <a:schemeClr val="tx1"/>
              </a:solidFill>
            </a:rPr>
            <a:t> з умовою поставки на наступний робочий день після дня укладання угоди (два робочих дня).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64254" y="1568685"/>
        <a:ext cx="8101092" cy="1187742"/>
      </dsp:txXfrm>
    </dsp:sp>
    <dsp:sp modelId="{2338842F-6625-4F84-B5D9-170A8262F70F}">
      <dsp:nvSpPr>
        <dsp:cNvPr id="0" name=""/>
        <dsp:cNvSpPr/>
      </dsp:nvSpPr>
      <dsp:spPr>
        <a:xfrm>
          <a:off x="0" y="2892681"/>
          <a:ext cx="8229600" cy="1316250"/>
        </a:xfrm>
        <a:prstGeom prst="roundRect">
          <a:avLst/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b="1" kern="1200" dirty="0" smtClean="0">
              <a:solidFill>
                <a:schemeClr val="tx1"/>
              </a:solidFill>
            </a:rPr>
            <a:t>Угоди «</a:t>
          </a:r>
          <a:r>
            <a:rPr lang="uk-UA" sz="2500" b="1" kern="1200" dirty="0" err="1" smtClean="0">
              <a:solidFill>
                <a:schemeClr val="tx1"/>
              </a:solidFill>
            </a:rPr>
            <a:t>спот</a:t>
          </a:r>
          <a:r>
            <a:rPr lang="uk-UA" sz="2500" b="1" kern="1200" dirty="0" smtClean="0">
              <a:solidFill>
                <a:schemeClr val="tx1"/>
              </a:solidFill>
            </a:rPr>
            <a:t>» </a:t>
          </a:r>
          <a:r>
            <a:rPr lang="uk-UA" sz="2500" kern="1200" dirty="0" smtClean="0">
              <a:solidFill>
                <a:schemeClr val="tx1"/>
              </a:solidFill>
            </a:rPr>
            <a:t>– за курсом </a:t>
          </a:r>
          <a:r>
            <a:rPr lang="uk-UA" sz="2500" kern="1200" dirty="0" err="1" smtClean="0">
              <a:solidFill>
                <a:schemeClr val="tx1"/>
              </a:solidFill>
            </a:rPr>
            <a:t>спот</a:t>
          </a:r>
          <a:r>
            <a:rPr lang="uk-UA" sz="2500" kern="1200" dirty="0" smtClean="0">
              <a:solidFill>
                <a:schemeClr val="tx1"/>
              </a:solidFill>
            </a:rPr>
            <a:t> за умови поставки валюти на другий робочий день після дня укладання угоди ( три робочих дня). 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64254" y="2956935"/>
        <a:ext cx="8101092" cy="118774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879158-CF9E-4B18-AFE0-02A067A878B5}">
      <dsp:nvSpPr>
        <dsp:cNvPr id="0" name=""/>
        <dsp:cNvSpPr/>
      </dsp:nvSpPr>
      <dsp:spPr>
        <a:xfrm>
          <a:off x="-4884512" y="-748522"/>
          <a:ext cx="5817525" cy="5817525"/>
        </a:xfrm>
        <a:prstGeom prst="blockArc">
          <a:avLst>
            <a:gd name="adj1" fmla="val 18900000"/>
            <a:gd name="adj2" fmla="val 2700000"/>
            <a:gd name="adj3" fmla="val 371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D2EB73-B455-4916-BBE2-B22BD19D7D16}">
      <dsp:nvSpPr>
        <dsp:cNvPr id="0" name=""/>
        <dsp:cNvSpPr/>
      </dsp:nvSpPr>
      <dsp:spPr>
        <a:xfrm>
          <a:off x="488599" y="332158"/>
          <a:ext cx="7681763" cy="6646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757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напряму з клієнтами-підприємствами приватного і державного секторів;</a:t>
          </a:r>
          <a:endParaRPr lang="ru-RU" sz="2400" kern="1200"/>
        </a:p>
      </dsp:txBody>
      <dsp:txXfrm>
        <a:off x="488599" y="332158"/>
        <a:ext cx="7681763" cy="664662"/>
      </dsp:txXfrm>
    </dsp:sp>
    <dsp:sp modelId="{F18E30C6-E5E2-41F6-A33D-BDE544AF6CC0}">
      <dsp:nvSpPr>
        <dsp:cNvPr id="0" name=""/>
        <dsp:cNvSpPr/>
      </dsp:nvSpPr>
      <dsp:spPr>
        <a:xfrm>
          <a:off x="73185" y="249075"/>
          <a:ext cx="830828" cy="830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73C600-6357-45ED-A37E-E9DF1FA714A2}">
      <dsp:nvSpPr>
        <dsp:cNvPr id="0" name=""/>
        <dsp:cNvSpPr/>
      </dsp:nvSpPr>
      <dsp:spPr>
        <a:xfrm>
          <a:off x="869665" y="1329325"/>
          <a:ext cx="7300696" cy="6646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757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на міжбанківському ринку напряму з іншими комерційними банками;</a:t>
          </a:r>
          <a:endParaRPr lang="ru-RU" sz="2400" kern="1200"/>
        </a:p>
      </dsp:txBody>
      <dsp:txXfrm>
        <a:off x="869665" y="1329325"/>
        <a:ext cx="7300696" cy="664662"/>
      </dsp:txXfrm>
    </dsp:sp>
    <dsp:sp modelId="{A1D0DE0D-A8A7-4482-9FE3-6063D37B23FE}">
      <dsp:nvSpPr>
        <dsp:cNvPr id="0" name=""/>
        <dsp:cNvSpPr/>
      </dsp:nvSpPr>
      <dsp:spPr>
        <a:xfrm>
          <a:off x="454251" y="1246242"/>
          <a:ext cx="830828" cy="830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FF34A-BC33-4DB0-8BE9-199A5D88F708}">
      <dsp:nvSpPr>
        <dsp:cNvPr id="0" name=""/>
        <dsp:cNvSpPr/>
      </dsp:nvSpPr>
      <dsp:spPr>
        <a:xfrm>
          <a:off x="869665" y="2326492"/>
          <a:ext cx="7300696" cy="6646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757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через брокерів із банками і клієнтами;</a:t>
          </a:r>
          <a:endParaRPr lang="ru-RU" sz="2400" kern="1200"/>
        </a:p>
      </dsp:txBody>
      <dsp:txXfrm>
        <a:off x="869665" y="2326492"/>
        <a:ext cx="7300696" cy="664662"/>
      </dsp:txXfrm>
    </dsp:sp>
    <dsp:sp modelId="{CB27A38E-EBFF-4997-828E-3273A02B8008}">
      <dsp:nvSpPr>
        <dsp:cNvPr id="0" name=""/>
        <dsp:cNvSpPr/>
      </dsp:nvSpPr>
      <dsp:spPr>
        <a:xfrm>
          <a:off x="454251" y="2243409"/>
          <a:ext cx="830828" cy="830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45470E-0425-47A7-B21F-D92CB58F1AC3}">
      <dsp:nvSpPr>
        <dsp:cNvPr id="0" name=""/>
        <dsp:cNvSpPr/>
      </dsp:nvSpPr>
      <dsp:spPr>
        <a:xfrm>
          <a:off x="488599" y="3323658"/>
          <a:ext cx="7681763" cy="6646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7576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із центральними банками країн.</a:t>
          </a:r>
          <a:endParaRPr lang="ru-RU" sz="2400" kern="1200"/>
        </a:p>
      </dsp:txBody>
      <dsp:txXfrm>
        <a:off x="488599" y="3323658"/>
        <a:ext cx="7681763" cy="664662"/>
      </dsp:txXfrm>
    </dsp:sp>
    <dsp:sp modelId="{C1A1F56B-7C36-44BF-95D7-9E139BE477F0}">
      <dsp:nvSpPr>
        <dsp:cNvPr id="0" name=""/>
        <dsp:cNvSpPr/>
      </dsp:nvSpPr>
      <dsp:spPr>
        <a:xfrm>
          <a:off x="73185" y="3240576"/>
          <a:ext cx="830828" cy="830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474A7-B49B-4B2C-8CF5-F0DD3F461071}">
      <dsp:nvSpPr>
        <dsp:cNvPr id="0" name=""/>
        <dsp:cNvSpPr/>
      </dsp:nvSpPr>
      <dsp:spPr>
        <a:xfrm>
          <a:off x="0" y="315734"/>
          <a:ext cx="8673384" cy="13689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здійснення платежів протягом двох робочих банківських днів без нарахування відсоткової ставки на суму поставленої валюти;</a:t>
          </a:r>
          <a:endParaRPr lang="ru-RU" sz="2000" kern="1200"/>
        </a:p>
      </dsp:txBody>
      <dsp:txXfrm>
        <a:off x="66824" y="382558"/>
        <a:ext cx="8539736" cy="1235252"/>
      </dsp:txXfrm>
    </dsp:sp>
    <dsp:sp modelId="{1886943F-1A6D-4C58-B328-C8A58979593A}">
      <dsp:nvSpPr>
        <dsp:cNvPr id="0" name=""/>
        <dsp:cNvSpPr/>
      </dsp:nvSpPr>
      <dsp:spPr>
        <a:xfrm>
          <a:off x="0" y="1871834"/>
          <a:ext cx="8673384" cy="1368900"/>
        </a:xfrm>
        <a:prstGeom prst="roundRect">
          <a:avLst/>
        </a:prstGeom>
        <a:gradFill rotWithShape="0">
          <a:gsLst>
            <a:gs pos="0">
              <a:schemeClr val="accent5">
                <a:hueOff val="-1548259"/>
                <a:satOff val="15522"/>
                <a:lumOff val="-10784"/>
                <a:alphaOff val="0"/>
                <a:tint val="1000"/>
                <a:satMod val="255000"/>
              </a:schemeClr>
            </a:gs>
            <a:gs pos="55000">
              <a:schemeClr val="accent5">
                <a:hueOff val="-1548259"/>
                <a:satOff val="15522"/>
                <a:lumOff val="-10784"/>
                <a:alphaOff val="0"/>
                <a:tint val="12000"/>
                <a:satMod val="255000"/>
              </a:schemeClr>
            </a:gs>
            <a:gs pos="100000">
              <a:schemeClr val="accent5">
                <a:hueOff val="-1548259"/>
                <a:satOff val="15522"/>
                <a:lumOff val="-10784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операції здійснюються в основному на базі комп’ютерної торгівлі з підтвердженням електронними повідомленнями ( авізо ) протягом наступного робочого дня після фактичного надходження валюти;</a:t>
          </a:r>
          <a:endParaRPr lang="ru-RU" sz="2000" kern="1200"/>
        </a:p>
      </dsp:txBody>
      <dsp:txXfrm>
        <a:off x="66824" y="1938658"/>
        <a:ext cx="8539736" cy="1235252"/>
      </dsp:txXfrm>
    </dsp:sp>
    <dsp:sp modelId="{445C90DF-7037-4427-9F49-64FCE5AC03FD}">
      <dsp:nvSpPr>
        <dsp:cNvPr id="0" name=""/>
        <dsp:cNvSpPr/>
      </dsp:nvSpPr>
      <dsp:spPr>
        <a:xfrm>
          <a:off x="0" y="3427934"/>
          <a:ext cx="8673384" cy="1368900"/>
        </a:xfrm>
        <a:prstGeom prst="roundRect">
          <a:avLst/>
        </a:prstGeom>
        <a:gradFill rotWithShape="0">
          <a:gsLst>
            <a:gs pos="0">
              <a:schemeClr val="accent5">
                <a:hueOff val="-3096518"/>
                <a:satOff val="31044"/>
                <a:lumOff val="-21569"/>
                <a:alphaOff val="0"/>
                <a:tint val="1000"/>
                <a:satMod val="255000"/>
              </a:schemeClr>
            </a:gs>
            <a:gs pos="55000">
              <a:schemeClr val="accent5">
                <a:hueOff val="-3096518"/>
                <a:satOff val="31044"/>
                <a:lumOff val="-21569"/>
                <a:alphaOff val="0"/>
                <a:tint val="12000"/>
                <a:satMod val="255000"/>
              </a:schemeClr>
            </a:gs>
            <a:gs pos="100000">
              <a:schemeClr val="accent5">
                <a:hueOff val="-3096518"/>
                <a:satOff val="31044"/>
                <a:lumOff val="-21569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smtClean="0"/>
            <a:t>існування обов’язкових валютних курсів: якщо дилер великого банку цікавиться котируванням іншого банку, повідомлені йому валютні курси є обов’язковими для виконання операції з купівлі – продажу валюти протягом робочого дня.</a:t>
          </a:r>
          <a:endParaRPr lang="ru-RU" sz="2000" kern="1200"/>
        </a:p>
      </dsp:txBody>
      <dsp:txXfrm>
        <a:off x="66824" y="3494758"/>
        <a:ext cx="8539736" cy="12352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51743-3976-4208-A5F8-FEB9AFE62119}">
      <dsp:nvSpPr>
        <dsp:cNvPr id="0" name=""/>
        <dsp:cNvSpPr/>
      </dsp:nvSpPr>
      <dsp:spPr>
        <a:xfrm>
          <a:off x="0" y="75549"/>
          <a:ext cx="8829232" cy="1554052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3">
                <a:shade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i="1" kern="1200" smtClean="0"/>
            <a:t>Валютування форвардних угод відбувається за правилами валютування угод спот.</a:t>
          </a:r>
          <a:endParaRPr lang="ru-RU" sz="2300" kern="1200"/>
        </a:p>
      </dsp:txBody>
      <dsp:txXfrm>
        <a:off x="75863" y="151412"/>
        <a:ext cx="8677506" cy="1402326"/>
      </dsp:txXfrm>
    </dsp:sp>
    <dsp:sp modelId="{E36EABBF-070B-468F-9625-8B491C2B9204}">
      <dsp:nvSpPr>
        <dsp:cNvPr id="0" name=""/>
        <dsp:cNvSpPr/>
      </dsp:nvSpPr>
      <dsp:spPr>
        <a:xfrm>
          <a:off x="0" y="1695841"/>
          <a:ext cx="8829232" cy="1554052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-414666"/>
                <a:satOff val="2524"/>
                <a:lumOff val="31612"/>
                <a:alphaOff val="0"/>
                <a:tint val="1000"/>
                <a:satMod val="255000"/>
              </a:schemeClr>
            </a:gs>
            <a:gs pos="55000">
              <a:schemeClr val="accent3">
                <a:shade val="50000"/>
                <a:hueOff val="-414666"/>
                <a:satOff val="2524"/>
                <a:lumOff val="31612"/>
                <a:alphaOff val="0"/>
                <a:tint val="12000"/>
                <a:satMod val="255000"/>
              </a:schemeClr>
            </a:gs>
            <a:gs pos="100000">
              <a:schemeClr val="accent3">
                <a:shade val="50000"/>
                <a:hueOff val="-414666"/>
                <a:satOff val="2524"/>
                <a:lumOff val="31612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Виключенням є останні дні місяця і року. Якщо валютування форвардної угоди припадає на останній день місяця чи року і цей день є вихідним чи святковим, то датою валютування є не наступний день, а </a:t>
          </a:r>
          <a:r>
            <a:rPr lang="uk-UA" sz="2300" i="1" kern="1200" dirty="0" smtClean="0"/>
            <a:t>попередній робочий день.</a:t>
          </a:r>
          <a:endParaRPr lang="ru-RU" sz="2300" kern="1200" dirty="0"/>
        </a:p>
      </dsp:txBody>
      <dsp:txXfrm>
        <a:off x="75863" y="1771704"/>
        <a:ext cx="8677506" cy="1402326"/>
      </dsp:txXfrm>
    </dsp:sp>
    <dsp:sp modelId="{639AED2E-1052-4763-AF5E-F1B95005B6E8}">
      <dsp:nvSpPr>
        <dsp:cNvPr id="0" name=""/>
        <dsp:cNvSpPr/>
      </dsp:nvSpPr>
      <dsp:spPr>
        <a:xfrm>
          <a:off x="0" y="3316134"/>
          <a:ext cx="8829232" cy="1554052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-414666"/>
                <a:satOff val="2524"/>
                <a:lumOff val="31612"/>
                <a:alphaOff val="0"/>
                <a:tint val="1000"/>
                <a:satMod val="255000"/>
              </a:schemeClr>
            </a:gs>
            <a:gs pos="55000">
              <a:schemeClr val="accent3">
                <a:shade val="50000"/>
                <a:hueOff val="-414666"/>
                <a:satOff val="2524"/>
                <a:lumOff val="31612"/>
                <a:alphaOff val="0"/>
                <a:tint val="12000"/>
                <a:satMod val="255000"/>
              </a:schemeClr>
            </a:gs>
            <a:gs pos="100000">
              <a:schemeClr val="accent3">
                <a:shade val="50000"/>
                <a:hueOff val="-414666"/>
                <a:satOff val="2524"/>
                <a:lumOff val="31612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i="1" kern="1200" smtClean="0"/>
            <a:t>Ломана дата—</a:t>
          </a:r>
          <a:r>
            <a:rPr lang="uk-UA" sz="2300" kern="1200" smtClean="0"/>
            <a:t>це дата валютування форвардної угоди якої не співпадає зі стандартними строками (наприклад, угода укладається на 35 днів).</a:t>
          </a:r>
          <a:endParaRPr lang="ru-RU" sz="2300" kern="1200"/>
        </a:p>
      </dsp:txBody>
      <dsp:txXfrm>
        <a:off x="75863" y="3391997"/>
        <a:ext cx="8677506" cy="14023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074873-C6F8-40D8-B7D3-CF07510F4F40}">
      <dsp:nvSpPr>
        <dsp:cNvPr id="0" name=""/>
        <dsp:cNvSpPr/>
      </dsp:nvSpPr>
      <dsp:spPr>
        <a:xfrm rot="5400000">
          <a:off x="4191852" y="-3019045"/>
          <a:ext cx="970701" cy="760466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готівкова іноземна валюта;</a:t>
          </a:r>
          <a:endParaRPr lang="ru-RU" sz="2400" kern="1200" dirty="0"/>
        </a:p>
      </dsp:txBody>
      <dsp:txXfrm rot="-5400000">
        <a:off x="874871" y="345322"/>
        <a:ext cx="7557278" cy="875929"/>
      </dsp:txXfrm>
    </dsp:sp>
    <dsp:sp modelId="{E8ACB61C-967A-4637-9813-62C26E9AAA58}">
      <dsp:nvSpPr>
        <dsp:cNvPr id="0" name=""/>
        <dsp:cNvSpPr/>
      </dsp:nvSpPr>
      <dsp:spPr>
        <a:xfrm>
          <a:off x="0" y="146174"/>
          <a:ext cx="715384" cy="1213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1</a:t>
          </a:r>
          <a:endParaRPr lang="ru-RU" sz="2400" kern="1200" dirty="0"/>
        </a:p>
      </dsp:txBody>
      <dsp:txXfrm>
        <a:off x="34922" y="181096"/>
        <a:ext cx="645540" cy="1143532"/>
      </dsp:txXfrm>
    </dsp:sp>
    <dsp:sp modelId="{42719A63-F8CB-4B5A-BADC-810913E95E9D}">
      <dsp:nvSpPr>
        <dsp:cNvPr id="0" name=""/>
        <dsp:cNvSpPr/>
      </dsp:nvSpPr>
      <dsp:spPr>
        <a:xfrm rot="5400000">
          <a:off x="4204633" y="-1814534"/>
          <a:ext cx="970701" cy="7579104"/>
        </a:xfrm>
        <a:prstGeom prst="round2SameRect">
          <a:avLst/>
        </a:prstGeom>
        <a:solidFill>
          <a:schemeClr val="accent5">
            <a:tint val="40000"/>
            <a:alpha val="90000"/>
            <a:hueOff val="-1210906"/>
            <a:satOff val="-1122"/>
            <a:lumOff val="-1036"/>
            <a:alphaOff val="0"/>
          </a:schemeClr>
        </a:solidFill>
        <a:ln w="1905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платіжні документи ( чеки, векселі, тратти, депозитні сертифікати, акредитиви та ін. в іноземній валюті); </a:t>
          </a:r>
          <a:endParaRPr lang="ru-RU" sz="2400" kern="1200" dirty="0"/>
        </a:p>
      </dsp:txBody>
      <dsp:txXfrm rot="-5400000">
        <a:off x="900432" y="1537053"/>
        <a:ext cx="7531718" cy="875929"/>
      </dsp:txXfrm>
    </dsp:sp>
    <dsp:sp modelId="{13020C05-13CD-4CEF-9F83-92B746D44F62}">
      <dsp:nvSpPr>
        <dsp:cNvPr id="0" name=""/>
        <dsp:cNvSpPr/>
      </dsp:nvSpPr>
      <dsp:spPr>
        <a:xfrm>
          <a:off x="0" y="1397069"/>
          <a:ext cx="715384" cy="1213376"/>
        </a:xfrm>
        <a:prstGeom prst="roundRect">
          <a:avLst/>
        </a:prstGeom>
        <a:solidFill>
          <a:schemeClr val="accent5">
            <a:hueOff val="-1032173"/>
            <a:satOff val="10348"/>
            <a:lumOff val="-71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2</a:t>
          </a:r>
          <a:endParaRPr lang="ru-RU" sz="2400" kern="1200" dirty="0"/>
        </a:p>
      </dsp:txBody>
      <dsp:txXfrm>
        <a:off x="34922" y="1431991"/>
        <a:ext cx="645540" cy="1143532"/>
      </dsp:txXfrm>
    </dsp:sp>
    <dsp:sp modelId="{4ED0400C-E965-4CD6-B833-3B036C087EAC}">
      <dsp:nvSpPr>
        <dsp:cNvPr id="0" name=""/>
        <dsp:cNvSpPr/>
      </dsp:nvSpPr>
      <dsp:spPr>
        <a:xfrm rot="5400000">
          <a:off x="4224359" y="-603067"/>
          <a:ext cx="970701" cy="7539650"/>
        </a:xfrm>
        <a:prstGeom prst="round2SameRect">
          <a:avLst/>
        </a:prstGeom>
        <a:solidFill>
          <a:schemeClr val="accent5">
            <a:tint val="40000"/>
            <a:alpha val="90000"/>
            <a:hueOff val="-2421813"/>
            <a:satOff val="-2243"/>
            <a:lumOff val="-2073"/>
            <a:alphaOff val="0"/>
          </a:schemeClr>
        </a:solidFill>
        <a:ln w="1905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цінні папери ( акції, облігації, купони до них, бони, векселі та ін.) в іноземній валюті;</a:t>
          </a:r>
          <a:endParaRPr lang="ru-RU" sz="2400" kern="1200" dirty="0"/>
        </a:p>
      </dsp:txBody>
      <dsp:txXfrm rot="-5400000">
        <a:off x="939885" y="2728793"/>
        <a:ext cx="7492264" cy="875929"/>
      </dsp:txXfrm>
    </dsp:sp>
    <dsp:sp modelId="{1574C2FF-1A43-485C-950F-20F8053537EA}">
      <dsp:nvSpPr>
        <dsp:cNvPr id="0" name=""/>
        <dsp:cNvSpPr/>
      </dsp:nvSpPr>
      <dsp:spPr>
        <a:xfrm>
          <a:off x="0" y="2606927"/>
          <a:ext cx="715384" cy="1213376"/>
        </a:xfrm>
        <a:prstGeom prst="roundRect">
          <a:avLst/>
        </a:prstGeom>
        <a:solidFill>
          <a:schemeClr val="accent5">
            <a:hueOff val="-2064345"/>
            <a:satOff val="20696"/>
            <a:lumOff val="-1437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3</a:t>
          </a:r>
          <a:endParaRPr lang="ru-RU" sz="2400" kern="1200" dirty="0"/>
        </a:p>
      </dsp:txBody>
      <dsp:txXfrm>
        <a:off x="34922" y="2641849"/>
        <a:ext cx="645540" cy="1143532"/>
      </dsp:txXfrm>
    </dsp:sp>
    <dsp:sp modelId="{833778C0-5F1B-45EC-A8D0-F0AECF8D7E72}">
      <dsp:nvSpPr>
        <dsp:cNvPr id="0" name=""/>
        <dsp:cNvSpPr/>
      </dsp:nvSpPr>
      <dsp:spPr>
        <a:xfrm rot="5400000">
          <a:off x="4112081" y="636612"/>
          <a:ext cx="1205407" cy="7529502"/>
        </a:xfrm>
        <a:prstGeom prst="round2SameRect">
          <a:avLst/>
        </a:prstGeom>
        <a:solidFill>
          <a:schemeClr val="accent5">
            <a:tint val="40000"/>
            <a:alpha val="90000"/>
            <a:hueOff val="-3632719"/>
            <a:satOff val="-3365"/>
            <a:lumOff val="-3109"/>
            <a:alphaOff val="0"/>
          </a:schemeClr>
        </a:solidFill>
        <a:ln w="19050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/>
            <a:t>золото та інші дорогоцінні метали у вигляді злитків, пластин і монет, а також сертифікати, облігації, гарантії та інші цінні папери, номінал, яких виражений у золоті, коштовному камінні</a:t>
          </a:r>
          <a:r>
            <a:rPr lang="uk-UA" sz="2400" kern="1200" dirty="0" smtClean="0"/>
            <a:t>. </a:t>
          </a:r>
          <a:endParaRPr lang="ru-RU" sz="2400" kern="1200" dirty="0"/>
        </a:p>
      </dsp:txBody>
      <dsp:txXfrm rot="-5400000">
        <a:off x="950034" y="3857503"/>
        <a:ext cx="7470659" cy="1087721"/>
      </dsp:txXfrm>
    </dsp:sp>
    <dsp:sp modelId="{94F2A5A1-8721-4493-B2A5-19456F564742}">
      <dsp:nvSpPr>
        <dsp:cNvPr id="0" name=""/>
        <dsp:cNvSpPr/>
      </dsp:nvSpPr>
      <dsp:spPr>
        <a:xfrm>
          <a:off x="0" y="3827183"/>
          <a:ext cx="715384" cy="1213376"/>
        </a:xfrm>
        <a:prstGeom prst="roundRect">
          <a:avLst/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4</a:t>
          </a:r>
          <a:endParaRPr lang="ru-RU" sz="2400" kern="1200" dirty="0"/>
        </a:p>
      </dsp:txBody>
      <dsp:txXfrm>
        <a:off x="34922" y="3862105"/>
        <a:ext cx="645540" cy="11435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0F24A-BA81-42D7-B71B-4076020C082E}">
      <dsp:nvSpPr>
        <dsp:cNvPr id="0" name=""/>
        <dsp:cNvSpPr/>
      </dsp:nvSpPr>
      <dsp:spPr>
        <a:xfrm>
          <a:off x="0" y="191268"/>
          <a:ext cx="8229600" cy="6786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>
              <a:solidFill>
                <a:schemeClr val="tx1"/>
              </a:solidFill>
            </a:rPr>
            <a:t>Виділяють, як правило, такі валютні операції: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33127" y="224395"/>
        <a:ext cx="8163346" cy="6123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F3B96C-0625-42B2-9F37-C09B0576E914}">
      <dsp:nvSpPr>
        <dsp:cNvPr id="0" name=""/>
        <dsp:cNvSpPr/>
      </dsp:nvSpPr>
      <dsp:spPr>
        <a:xfrm>
          <a:off x="40" y="2895"/>
          <a:ext cx="3908032" cy="11119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dirty="0" smtClean="0">
              <a:solidFill>
                <a:schemeClr val="tx1"/>
              </a:solidFill>
            </a:rPr>
            <a:t>П</a:t>
          </a:r>
          <a:r>
            <a:rPr lang="uk-UA" sz="2300" b="1" i="1" kern="1200" dirty="0" smtClean="0">
              <a:solidFill>
                <a:schemeClr val="tx1"/>
              </a:solidFill>
            </a:rPr>
            <a:t>оточні валютні операції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40" y="2895"/>
        <a:ext cx="3908032" cy="1111926"/>
      </dsp:txXfrm>
    </dsp:sp>
    <dsp:sp modelId="{C04CD9AD-562C-437B-8A8E-B61931C2FDF7}">
      <dsp:nvSpPr>
        <dsp:cNvPr id="0" name=""/>
        <dsp:cNvSpPr/>
      </dsp:nvSpPr>
      <dsp:spPr>
        <a:xfrm>
          <a:off x="40" y="1114822"/>
          <a:ext cx="3908032" cy="340928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dirty="0" smtClean="0"/>
            <a:t>перекази іноземної валюти, отримання і надання фінансових кредитів на строк не більше 180 днів, переказування процентів, дивідендів та інших доходів за вкладами, інвестиціями тощо;</a:t>
          </a:r>
          <a:endParaRPr lang="ru-RU" sz="2300" kern="1200" dirty="0"/>
        </a:p>
      </dsp:txBody>
      <dsp:txXfrm>
        <a:off x="40" y="1114822"/>
        <a:ext cx="3908032" cy="3409289"/>
      </dsp:txXfrm>
    </dsp:sp>
    <dsp:sp modelId="{2A0DA656-57A7-4EF0-83B2-F04B3AB216FA}">
      <dsp:nvSpPr>
        <dsp:cNvPr id="0" name=""/>
        <dsp:cNvSpPr/>
      </dsp:nvSpPr>
      <dsp:spPr>
        <a:xfrm>
          <a:off x="4455198" y="2895"/>
          <a:ext cx="3908032" cy="1111926"/>
        </a:xfrm>
        <a:prstGeom prst="rect">
          <a:avLst/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 w="19050" cap="flat" cmpd="sng" algn="ctr">
          <a:solidFill>
            <a:schemeClr val="accent5">
              <a:hueOff val="-3096518"/>
              <a:satOff val="31044"/>
              <a:lumOff val="-21569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i="1" kern="1200" dirty="0" smtClean="0">
              <a:solidFill>
                <a:schemeClr val="tx1"/>
              </a:solidFill>
            </a:rPr>
            <a:t>Валютні операції, пов’язані з рухом капіталу</a:t>
          </a:r>
          <a:r>
            <a:rPr lang="uk-UA" sz="2300" b="1" kern="1200" dirty="0" smtClean="0">
              <a:solidFill>
                <a:schemeClr val="tx1"/>
              </a:solidFill>
            </a:rPr>
            <a:t> 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4455198" y="2895"/>
        <a:ext cx="3908032" cy="1111926"/>
      </dsp:txXfrm>
    </dsp:sp>
    <dsp:sp modelId="{9DA710AB-91C6-4E5E-89D3-5069D9A8ED21}">
      <dsp:nvSpPr>
        <dsp:cNvPr id="0" name=""/>
        <dsp:cNvSpPr/>
      </dsp:nvSpPr>
      <dsp:spPr>
        <a:xfrm>
          <a:off x="4455198" y="1114822"/>
          <a:ext cx="3908032" cy="3409289"/>
        </a:xfrm>
        <a:prstGeom prst="rect">
          <a:avLst/>
        </a:prstGeom>
        <a:solidFill>
          <a:schemeClr val="accent5">
            <a:tint val="40000"/>
            <a:alpha val="90000"/>
            <a:hueOff val="-3632719"/>
            <a:satOff val="-3365"/>
            <a:lumOff val="-3109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-3632719"/>
              <a:satOff val="-3365"/>
              <a:lumOff val="-31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dirty="0" smtClean="0"/>
            <a:t>прямі інвестиції, портфельні інвестиції, придбання цінних паперів, надання і отримання фінансових кредитів на строк понад 180 днів тощо. </a:t>
          </a:r>
          <a:endParaRPr lang="ru-RU" sz="2300" kern="1200" dirty="0"/>
        </a:p>
      </dsp:txBody>
      <dsp:txXfrm>
        <a:off x="4455198" y="1114822"/>
        <a:ext cx="3908032" cy="3409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695169-91F3-499C-AF3F-22355CED3174}">
      <dsp:nvSpPr>
        <dsp:cNvPr id="0" name=""/>
        <dsp:cNvSpPr/>
      </dsp:nvSpPr>
      <dsp:spPr>
        <a:xfrm>
          <a:off x="4483692" y="1461832"/>
          <a:ext cx="3306999" cy="288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870"/>
              </a:lnTo>
              <a:lnTo>
                <a:pt x="3306999" y="80870"/>
              </a:lnTo>
              <a:lnTo>
                <a:pt x="3306999" y="288025"/>
              </a:lnTo>
            </a:path>
          </a:pathLst>
        </a:custGeom>
        <a:noFill/>
        <a:ln w="1905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8CC22-74A0-4466-9355-DD212E93CB4E}">
      <dsp:nvSpPr>
        <dsp:cNvPr id="0" name=""/>
        <dsp:cNvSpPr/>
      </dsp:nvSpPr>
      <dsp:spPr>
        <a:xfrm>
          <a:off x="4483692" y="1461832"/>
          <a:ext cx="1074758" cy="288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870"/>
              </a:lnTo>
              <a:lnTo>
                <a:pt x="1074758" y="80870"/>
              </a:lnTo>
              <a:lnTo>
                <a:pt x="1074758" y="288025"/>
              </a:lnTo>
            </a:path>
          </a:pathLst>
        </a:custGeom>
        <a:noFill/>
        <a:ln w="1905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BE40FE-9AB0-453A-BA7B-2DF9083C0C1C}">
      <dsp:nvSpPr>
        <dsp:cNvPr id="0" name=""/>
        <dsp:cNvSpPr/>
      </dsp:nvSpPr>
      <dsp:spPr>
        <a:xfrm>
          <a:off x="3326210" y="1461832"/>
          <a:ext cx="1157482" cy="288025"/>
        </a:xfrm>
        <a:custGeom>
          <a:avLst/>
          <a:gdLst/>
          <a:ahLst/>
          <a:cxnLst/>
          <a:rect l="0" t="0" r="0" b="0"/>
          <a:pathLst>
            <a:path>
              <a:moveTo>
                <a:pt x="1157482" y="0"/>
              </a:moveTo>
              <a:lnTo>
                <a:pt x="1157482" y="80870"/>
              </a:lnTo>
              <a:lnTo>
                <a:pt x="0" y="80870"/>
              </a:lnTo>
              <a:lnTo>
                <a:pt x="0" y="288025"/>
              </a:lnTo>
            </a:path>
          </a:pathLst>
        </a:custGeom>
        <a:noFill/>
        <a:ln w="1905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E9216-1997-411A-9704-7249BBB1B15F}">
      <dsp:nvSpPr>
        <dsp:cNvPr id="0" name=""/>
        <dsp:cNvSpPr/>
      </dsp:nvSpPr>
      <dsp:spPr>
        <a:xfrm>
          <a:off x="1093949" y="1461832"/>
          <a:ext cx="3389743" cy="288025"/>
        </a:xfrm>
        <a:custGeom>
          <a:avLst/>
          <a:gdLst/>
          <a:ahLst/>
          <a:cxnLst/>
          <a:rect l="0" t="0" r="0" b="0"/>
          <a:pathLst>
            <a:path>
              <a:moveTo>
                <a:pt x="3389743" y="0"/>
              </a:moveTo>
              <a:lnTo>
                <a:pt x="3389743" y="80870"/>
              </a:lnTo>
              <a:lnTo>
                <a:pt x="0" y="80870"/>
              </a:lnTo>
              <a:lnTo>
                <a:pt x="0" y="288025"/>
              </a:lnTo>
            </a:path>
          </a:pathLst>
        </a:custGeom>
        <a:noFill/>
        <a:ln w="1905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94E8C6-3AE7-47E5-9392-A6467949ECB6}">
      <dsp:nvSpPr>
        <dsp:cNvPr id="0" name=""/>
        <dsp:cNvSpPr/>
      </dsp:nvSpPr>
      <dsp:spPr>
        <a:xfrm>
          <a:off x="251520" y="0"/>
          <a:ext cx="8464345" cy="1461832"/>
        </a:xfrm>
        <a:prstGeom prst="rect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shade val="6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Залежно від шляхів використання валютного ринку розрізняють такі валютні операції: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520" y="0"/>
        <a:ext cx="8464345" cy="1461832"/>
      </dsp:txXfrm>
    </dsp:sp>
    <dsp:sp modelId="{1E8C56A5-16F2-4F5D-A19C-B69AE464B1DF}">
      <dsp:nvSpPr>
        <dsp:cNvPr id="0" name=""/>
        <dsp:cNvSpPr/>
      </dsp:nvSpPr>
      <dsp:spPr>
        <a:xfrm>
          <a:off x="107498" y="1749857"/>
          <a:ext cx="1972902" cy="986451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shade val="8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smtClean="0"/>
            <a:t>Комерційні угоди </a:t>
          </a:r>
          <a:endParaRPr lang="ru-RU" sz="2400" b="1" kern="1200" dirty="0"/>
        </a:p>
      </dsp:txBody>
      <dsp:txXfrm>
        <a:off x="107498" y="1749857"/>
        <a:ext cx="1972902" cy="986451"/>
      </dsp:txXfrm>
    </dsp:sp>
    <dsp:sp modelId="{91083652-2F58-4195-9BF4-BD6141E5C940}">
      <dsp:nvSpPr>
        <dsp:cNvPr id="0" name=""/>
        <dsp:cNvSpPr/>
      </dsp:nvSpPr>
      <dsp:spPr>
        <a:xfrm>
          <a:off x="2339759" y="1749857"/>
          <a:ext cx="1972902" cy="986451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shade val="8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smtClean="0"/>
            <a:t>Операції створення ринку </a:t>
          </a:r>
          <a:endParaRPr lang="ru-RU" sz="2400" b="1" kern="1200" dirty="0"/>
        </a:p>
      </dsp:txBody>
      <dsp:txXfrm>
        <a:off x="2339759" y="1749857"/>
        <a:ext cx="1972902" cy="986451"/>
      </dsp:txXfrm>
    </dsp:sp>
    <dsp:sp modelId="{201918F7-2C5F-42F0-B175-8D812E3173B6}">
      <dsp:nvSpPr>
        <dsp:cNvPr id="0" name=""/>
        <dsp:cNvSpPr/>
      </dsp:nvSpPr>
      <dsp:spPr>
        <a:xfrm>
          <a:off x="4572000" y="1749857"/>
          <a:ext cx="1972902" cy="986451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shade val="8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smtClean="0"/>
            <a:t>Арбітраж</a:t>
          </a:r>
          <a:r>
            <a:rPr lang="uk-UA" sz="2400" i="1" kern="1200" smtClean="0"/>
            <a:t> </a:t>
          </a:r>
          <a:endParaRPr lang="ru-RU" sz="2400" kern="1200" dirty="0"/>
        </a:p>
      </dsp:txBody>
      <dsp:txXfrm>
        <a:off x="4572000" y="1749857"/>
        <a:ext cx="1972902" cy="986451"/>
      </dsp:txXfrm>
    </dsp:sp>
    <dsp:sp modelId="{AB15AE02-70FF-41FC-A8F0-1D7943C3C7CA}">
      <dsp:nvSpPr>
        <dsp:cNvPr id="0" name=""/>
        <dsp:cNvSpPr/>
      </dsp:nvSpPr>
      <dsp:spPr>
        <a:xfrm>
          <a:off x="6804240" y="1749857"/>
          <a:ext cx="1972902" cy="986451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shade val="8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smtClean="0"/>
            <a:t>Оцінка і зниження ризику</a:t>
          </a:r>
          <a:endParaRPr lang="ru-RU" sz="2400" b="1" i="1" kern="1200" dirty="0"/>
        </a:p>
      </dsp:txBody>
      <dsp:txXfrm>
        <a:off x="6804240" y="1749857"/>
        <a:ext cx="1972902" cy="98645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C3EB6F-9615-4733-8E8A-8D70B67079EE}">
      <dsp:nvSpPr>
        <dsp:cNvPr id="0" name=""/>
        <dsp:cNvSpPr/>
      </dsp:nvSpPr>
      <dsp:spPr>
        <a:xfrm>
          <a:off x="1633297" y="-255397"/>
          <a:ext cx="4575578" cy="4575578"/>
        </a:xfrm>
        <a:prstGeom prst="circularArrow">
          <a:avLst>
            <a:gd name="adj1" fmla="val 5274"/>
            <a:gd name="adj2" fmla="val 312630"/>
            <a:gd name="adj3" fmla="val 13356961"/>
            <a:gd name="adj4" fmla="val 17658062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99872B8-AD9D-435B-A3D4-53BBDDA62D63}">
      <dsp:nvSpPr>
        <dsp:cNvPr id="0" name=""/>
        <dsp:cNvSpPr/>
      </dsp:nvSpPr>
      <dsp:spPr>
        <a:xfrm>
          <a:off x="2647252" y="1642"/>
          <a:ext cx="2547669" cy="8699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err="1" smtClean="0">
              <a:solidFill>
                <a:schemeClr val="tx1"/>
              </a:solidFill>
            </a:rPr>
            <a:t>Чікагська</a:t>
          </a:r>
          <a:r>
            <a:rPr lang="uk-UA" sz="2800" b="1" kern="1200" dirty="0" smtClean="0">
              <a:solidFill>
                <a:schemeClr val="tx1"/>
              </a:solidFill>
            </a:rPr>
            <a:t> (СМЕ) 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2689721" y="44111"/>
        <a:ext cx="2462731" cy="785036"/>
      </dsp:txXfrm>
    </dsp:sp>
    <dsp:sp modelId="{D8D614BB-704D-458B-84A5-0577250DAB1C}">
      <dsp:nvSpPr>
        <dsp:cNvPr id="0" name=""/>
        <dsp:cNvSpPr/>
      </dsp:nvSpPr>
      <dsp:spPr>
        <a:xfrm>
          <a:off x="4114799" y="1368159"/>
          <a:ext cx="2996924" cy="86997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tx1"/>
              </a:solidFill>
            </a:rPr>
            <a:t>Нью-Йоркська (СОМЕХ)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4157268" y="1410628"/>
        <a:ext cx="2911986" cy="785036"/>
      </dsp:txXfrm>
    </dsp:sp>
    <dsp:sp modelId="{C42B0736-215D-4610-94C2-1EA4C1B51728}">
      <dsp:nvSpPr>
        <dsp:cNvPr id="0" name=""/>
        <dsp:cNvSpPr/>
      </dsp:nvSpPr>
      <dsp:spPr>
        <a:xfrm>
          <a:off x="4254271" y="2785969"/>
          <a:ext cx="2548695" cy="8699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4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smtClean="0">
              <a:solidFill>
                <a:schemeClr val="tx1"/>
              </a:solidFill>
            </a:rPr>
            <a:t>Лондонська (LIFFE)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4296740" y="2828438"/>
        <a:ext cx="2463757" cy="785036"/>
      </dsp:txXfrm>
    </dsp:sp>
    <dsp:sp modelId="{B19DB02E-996E-4915-B2F0-CE8F84F859BE}">
      <dsp:nvSpPr>
        <dsp:cNvPr id="0" name=""/>
        <dsp:cNvSpPr/>
      </dsp:nvSpPr>
      <dsp:spPr>
        <a:xfrm>
          <a:off x="2623380" y="3714079"/>
          <a:ext cx="2595413" cy="86997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5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smtClean="0">
              <a:solidFill>
                <a:schemeClr val="tx1"/>
              </a:solidFill>
            </a:rPr>
            <a:t>Сінгапурська (SІМЕХ) 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2665849" y="3756548"/>
        <a:ext cx="2510475" cy="785036"/>
      </dsp:txXfrm>
    </dsp:sp>
    <dsp:sp modelId="{6D1AEF49-BD11-426A-BFCE-956BAAD27FAF}">
      <dsp:nvSpPr>
        <dsp:cNvPr id="0" name=""/>
        <dsp:cNvSpPr/>
      </dsp:nvSpPr>
      <dsp:spPr>
        <a:xfrm>
          <a:off x="1202518" y="2785969"/>
          <a:ext cx="2222072" cy="86997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6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smtClean="0">
              <a:solidFill>
                <a:schemeClr val="tx1"/>
              </a:solidFill>
            </a:rPr>
            <a:t>Цюріхська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1244987" y="2828438"/>
        <a:ext cx="2137134" cy="785036"/>
      </dsp:txXfrm>
    </dsp:sp>
    <dsp:sp modelId="{40229068-9414-49EC-814C-946972067C5E}">
      <dsp:nvSpPr>
        <dsp:cNvPr id="0" name=""/>
        <dsp:cNvSpPr/>
      </dsp:nvSpPr>
      <dsp:spPr>
        <a:xfrm>
          <a:off x="1090460" y="1296149"/>
          <a:ext cx="2157363" cy="8699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smtClean="0">
              <a:solidFill>
                <a:schemeClr val="tx1"/>
              </a:solidFill>
            </a:rPr>
            <a:t>Паризька (МАТІ) 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1132929" y="1338618"/>
        <a:ext cx="2072425" cy="78503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7940D-38AA-4336-B035-93053DBF1EC0}">
      <dsp:nvSpPr>
        <dsp:cNvPr id="0" name=""/>
        <dsp:cNvSpPr/>
      </dsp:nvSpPr>
      <dsp:spPr>
        <a:xfrm>
          <a:off x="41" y="258504"/>
          <a:ext cx="3960828" cy="8820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tx1"/>
              </a:solidFill>
            </a:rPr>
            <a:t>Для ф’ючерса на купівлю валюти </a:t>
          </a:r>
          <a:endParaRPr lang="ru-RU" sz="2200" kern="1200" dirty="0">
            <a:solidFill>
              <a:schemeClr val="tx1"/>
            </a:solidFill>
          </a:endParaRPr>
        </a:p>
      </dsp:txBody>
      <dsp:txXfrm>
        <a:off x="41" y="258504"/>
        <a:ext cx="3960828" cy="882062"/>
      </dsp:txXfrm>
    </dsp:sp>
    <dsp:sp modelId="{ACFA5953-C195-4322-AC29-9C5115CBBDBF}">
      <dsp:nvSpPr>
        <dsp:cNvPr id="0" name=""/>
        <dsp:cNvSpPr/>
      </dsp:nvSpPr>
      <dsp:spPr>
        <a:xfrm>
          <a:off x="41" y="1191213"/>
          <a:ext cx="3960828" cy="58998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ctr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200" kern="1200" dirty="0" smtClean="0"/>
            <a:t>М = К (С б – С </a:t>
          </a:r>
          <a:r>
            <a:rPr lang="uk-UA" sz="2200" kern="1200" dirty="0" err="1" smtClean="0"/>
            <a:t>пок</a:t>
          </a:r>
          <a:r>
            <a:rPr lang="uk-UA" sz="2200" kern="1200" dirty="0" smtClean="0"/>
            <a:t>)</a:t>
          </a:r>
          <a:endParaRPr lang="ru-RU" sz="2200" kern="1200" dirty="0"/>
        </a:p>
      </dsp:txBody>
      <dsp:txXfrm>
        <a:off x="41" y="1191213"/>
        <a:ext cx="3960828" cy="589989"/>
      </dsp:txXfrm>
    </dsp:sp>
    <dsp:sp modelId="{E51AD12D-FBDB-4B48-AD45-B1013793937C}">
      <dsp:nvSpPr>
        <dsp:cNvPr id="0" name=""/>
        <dsp:cNvSpPr/>
      </dsp:nvSpPr>
      <dsp:spPr>
        <a:xfrm>
          <a:off x="4515386" y="257522"/>
          <a:ext cx="3960828" cy="882062"/>
        </a:xfrm>
        <a:prstGeom prst="rect">
          <a:avLst/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 w="19050" cap="flat" cmpd="sng" algn="ctr">
          <a:solidFill>
            <a:schemeClr val="accent4">
              <a:hueOff val="1856823"/>
              <a:satOff val="-56410"/>
              <a:lumOff val="1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tx1"/>
              </a:solidFill>
            </a:rPr>
            <a:t>Для ф’ючерса на продаж валюти </a:t>
          </a:r>
          <a:endParaRPr lang="ru-RU" sz="2200" kern="1200" dirty="0">
            <a:solidFill>
              <a:schemeClr val="tx1"/>
            </a:solidFill>
          </a:endParaRPr>
        </a:p>
      </dsp:txBody>
      <dsp:txXfrm>
        <a:off x="4515386" y="257522"/>
        <a:ext cx="3960828" cy="882062"/>
      </dsp:txXfrm>
    </dsp:sp>
    <dsp:sp modelId="{448167CA-D3DD-4B5E-AAF2-1615CFE67B50}">
      <dsp:nvSpPr>
        <dsp:cNvPr id="0" name=""/>
        <dsp:cNvSpPr/>
      </dsp:nvSpPr>
      <dsp:spPr>
        <a:xfrm>
          <a:off x="4515386" y="1189717"/>
          <a:ext cx="3960828" cy="592467"/>
        </a:xfrm>
        <a:prstGeom prst="rect">
          <a:avLst/>
        </a:prstGeom>
        <a:solidFill>
          <a:schemeClr val="accent4">
            <a:tint val="40000"/>
            <a:alpha val="90000"/>
            <a:hueOff val="1428005"/>
            <a:satOff val="-24171"/>
            <a:lumOff val="639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1428005"/>
              <a:satOff val="-24171"/>
              <a:lumOff val="6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ctr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200" kern="1200" dirty="0" smtClean="0"/>
            <a:t>М = К (С </a:t>
          </a:r>
          <a:r>
            <a:rPr lang="uk-UA" sz="2200" kern="1200" dirty="0" err="1" smtClean="0"/>
            <a:t>пр</a:t>
          </a:r>
          <a:r>
            <a:rPr lang="uk-UA" sz="2200" kern="1200" dirty="0" smtClean="0"/>
            <a:t> – С б)</a:t>
          </a:r>
          <a:endParaRPr lang="ru-RU" sz="2200" kern="1200" dirty="0"/>
        </a:p>
      </dsp:txBody>
      <dsp:txXfrm>
        <a:off x="4515386" y="1189717"/>
        <a:ext cx="3960828" cy="59246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AAE12D-2EE0-44F1-AD97-64401CC928BF}">
      <dsp:nvSpPr>
        <dsp:cNvPr id="0" name=""/>
        <dsp:cNvSpPr/>
      </dsp:nvSpPr>
      <dsp:spPr>
        <a:xfrm>
          <a:off x="0" y="149566"/>
          <a:ext cx="8582000" cy="15066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</a:rPr>
            <a:t>За прийняття на себе зобов’язання продавець опціону завжди отримує через два робочих дня після укладання угоди </a:t>
          </a:r>
          <a:r>
            <a:rPr lang="uk-UA" sz="2400" b="1" i="1" kern="1200" dirty="0" smtClean="0">
              <a:solidFill>
                <a:schemeClr val="tx1"/>
              </a:solidFill>
            </a:rPr>
            <a:t>премію від покупця опціону </a:t>
          </a:r>
          <a:r>
            <a:rPr lang="uk-UA" sz="2400" i="1" kern="1200" dirty="0" smtClean="0">
              <a:solidFill>
                <a:schemeClr val="tx1"/>
              </a:solidFill>
            </a:rPr>
            <a:t>–</a:t>
          </a:r>
          <a:r>
            <a:rPr lang="uk-UA" sz="2400" kern="1200" dirty="0" smtClean="0">
              <a:solidFill>
                <a:schemeClr val="tx1"/>
              </a:solidFill>
            </a:rPr>
            <a:t> це </a:t>
          </a:r>
          <a:r>
            <a:rPr lang="uk-UA" sz="2400" i="1" kern="1200" dirty="0" smtClean="0">
              <a:solidFill>
                <a:schemeClr val="tx1"/>
              </a:solidFill>
            </a:rPr>
            <a:t>ціна опціону, </a:t>
          </a:r>
          <a:r>
            <a:rPr lang="uk-UA" sz="2400" kern="1200" dirty="0" smtClean="0">
              <a:solidFill>
                <a:schemeClr val="tx1"/>
              </a:solidFill>
            </a:rPr>
            <a:t>яка виплачується у валюті котирування. 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73547" y="223113"/>
        <a:ext cx="8434906" cy="1359526"/>
      </dsp:txXfrm>
    </dsp:sp>
    <dsp:sp modelId="{B1674581-0C8A-43C3-8BEB-C24098679E87}">
      <dsp:nvSpPr>
        <dsp:cNvPr id="0" name=""/>
        <dsp:cNvSpPr/>
      </dsp:nvSpPr>
      <dsp:spPr>
        <a:xfrm>
          <a:off x="0" y="1670586"/>
          <a:ext cx="8582000" cy="956054"/>
        </a:xfrm>
        <a:prstGeom prst="roundRect">
          <a:avLst/>
        </a:prstGeom>
        <a:gradFill rotWithShape="0">
          <a:gsLst>
            <a:gs pos="0">
              <a:schemeClr val="accent5">
                <a:hueOff val="-1032173"/>
                <a:satOff val="10348"/>
                <a:lumOff val="-7190"/>
                <a:alphaOff val="0"/>
                <a:tint val="43000"/>
                <a:satMod val="165000"/>
              </a:schemeClr>
            </a:gs>
            <a:gs pos="55000">
              <a:schemeClr val="accent5">
                <a:hueOff val="-1032173"/>
                <a:satOff val="10348"/>
                <a:lumOff val="-7190"/>
                <a:alphaOff val="0"/>
                <a:tint val="83000"/>
                <a:satMod val="155000"/>
              </a:schemeClr>
            </a:gs>
            <a:gs pos="100000">
              <a:schemeClr val="accent5">
                <a:hueOff val="-1032173"/>
                <a:satOff val="10348"/>
                <a:lumOff val="-719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</a:rPr>
            <a:t>Премія виплачується у розмірі 1-5% від вартості контракту. 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6671" y="1717257"/>
        <a:ext cx="8488658" cy="862712"/>
      </dsp:txXfrm>
    </dsp:sp>
    <dsp:sp modelId="{52227763-8478-4225-8BC6-32AF389DF66E}">
      <dsp:nvSpPr>
        <dsp:cNvPr id="0" name=""/>
        <dsp:cNvSpPr/>
      </dsp:nvSpPr>
      <dsp:spPr>
        <a:xfrm>
          <a:off x="0" y="2641041"/>
          <a:ext cx="8582000" cy="1333800"/>
        </a:xfrm>
        <a:prstGeom prst="roundRect">
          <a:avLst/>
        </a:prstGeom>
        <a:gradFill rotWithShape="0">
          <a:gsLst>
            <a:gs pos="0">
              <a:schemeClr val="accent5">
                <a:hueOff val="-2064345"/>
                <a:satOff val="20696"/>
                <a:lumOff val="-14379"/>
                <a:alphaOff val="0"/>
                <a:tint val="43000"/>
                <a:satMod val="165000"/>
              </a:schemeClr>
            </a:gs>
            <a:gs pos="55000">
              <a:schemeClr val="accent5">
                <a:hueOff val="-2064345"/>
                <a:satOff val="20696"/>
                <a:lumOff val="-14379"/>
                <a:alphaOff val="0"/>
                <a:tint val="83000"/>
                <a:satMod val="155000"/>
              </a:schemeClr>
            </a:gs>
            <a:gs pos="100000">
              <a:schemeClr val="accent5">
                <a:hueOff val="-2064345"/>
                <a:satOff val="20696"/>
                <a:lumOff val="-14379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</a:rPr>
            <a:t>У разі відмови власника , тобто покупця, опціону виконувати угоду, премію за придбання опціону буде втрачено.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65111" y="2706152"/>
        <a:ext cx="8451778" cy="1203578"/>
      </dsp:txXfrm>
    </dsp:sp>
    <dsp:sp modelId="{E78634A6-89F7-407E-A0EE-076B1B1D6E89}">
      <dsp:nvSpPr>
        <dsp:cNvPr id="0" name=""/>
        <dsp:cNvSpPr/>
      </dsp:nvSpPr>
      <dsp:spPr>
        <a:xfrm>
          <a:off x="0" y="3989241"/>
          <a:ext cx="8582000" cy="1333800"/>
        </a:xfrm>
        <a:prstGeom prst="roundRect">
          <a:avLst/>
        </a:prstGeom>
        <a:gradFill rotWithShape="0">
          <a:gsLst>
            <a:gs pos="0">
              <a:schemeClr val="accent5">
                <a:hueOff val="-3096518"/>
                <a:satOff val="31044"/>
                <a:lumOff val="-21569"/>
                <a:alphaOff val="0"/>
                <a:tint val="43000"/>
                <a:satMod val="165000"/>
              </a:schemeClr>
            </a:gs>
            <a:gs pos="55000">
              <a:schemeClr val="accent5">
                <a:hueOff val="-3096518"/>
                <a:satOff val="31044"/>
                <a:lumOff val="-21569"/>
                <a:alphaOff val="0"/>
                <a:tint val="83000"/>
                <a:satMod val="155000"/>
              </a:schemeClr>
            </a:gs>
            <a:gs pos="100000">
              <a:schemeClr val="accent5">
                <a:hueOff val="-3096518"/>
                <a:satOff val="31044"/>
                <a:lumOff val="-21569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>
              <a:solidFill>
                <a:schemeClr val="tx1"/>
              </a:solidFill>
            </a:rPr>
            <a:t>Ціна опціону складається з внутрішньої вартості і тимчасової вартості, що залежить від багатьох факторів </a:t>
          </a:r>
          <a:endParaRPr lang="ru-RU" sz="2400" kern="1200">
            <a:solidFill>
              <a:schemeClr val="tx1"/>
            </a:solidFill>
          </a:endParaRPr>
        </a:p>
      </dsp:txBody>
      <dsp:txXfrm>
        <a:off x="65111" y="4054352"/>
        <a:ext cx="8451778" cy="1203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F3F84-D2B5-4961-9385-6D2D671AF640}" type="datetimeFigureOut">
              <a:rPr lang="uk-UA" smtClean="0"/>
              <a:pPr/>
              <a:t>02.12.2018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A6A22-D481-42C1-B4C5-C46121FD68E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274241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49FA829-F618-4C69-B8D7-5F03E8E3696B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39D-2404-44C4-A965-9BE430101C28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7DEE1-A2A8-4CC4-8BFE-366AC8DD287E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FCC5-8491-4B8D-B430-339FC639F7FE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4269-3AF5-4081-BCA3-8DAD24458F13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6567-C125-4717-90D0-0DDE8B89F79C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CAA34F-6F91-4176-9DF5-C6658D0CE5A4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9F0D3EC-A383-4981-9FF5-5C22E669913A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1B14-8DDE-4D19-BF86-F71927D03E52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7287A-5B9F-4C54-A120-E1160B8C198F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4674-C88E-48CD-9EF8-C7CA531BD4E0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3127320-AEE6-46A4-8BF9-69BC2D568B65}" type="datetime1">
              <a:rPr lang="uk-UA" smtClean="0"/>
              <a:pPr/>
              <a:t>02.12.2018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04B0A66-ADA0-4E3E-B890-033708E0A25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microsoft.com/office/2007/relationships/diagramDrawing" Target="../diagrams/drawing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microsoft.com/office/2007/relationships/diagramDrawing" Target="../diagrams/drawing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3000396"/>
          </a:xfrm>
        </p:spPr>
        <p:txBody>
          <a:bodyPr>
            <a:normAutofit/>
          </a:bodyPr>
          <a:lstStyle/>
          <a:p>
            <a:r>
              <a:rPr lang="uk-UA" b="1" dirty="0"/>
              <a:t>ТЕМА 10. СТРОКОВІ </a:t>
            </a:r>
            <a:r>
              <a:rPr lang="uk-UA" b="1" dirty="0" smtClean="0"/>
              <a:t>БІРЖОВІ </a:t>
            </a:r>
            <a:r>
              <a:rPr lang="uk-UA" b="1" dirty="0"/>
              <a:t>ВАЛЮТНІ ОПЕРАЦІЇ</a:t>
            </a:r>
            <a:r>
              <a:rPr lang="ru-RU" dirty="0"/>
              <a:t/>
            </a:r>
            <a:br>
              <a:rPr lang="ru-RU" dirty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10937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uk-UA" dirty="0"/>
              <a:t>Лідируючими біржами по торгівлі ф'ючерсними контрактами нині </a:t>
            </a:r>
            <a:r>
              <a:rPr lang="uk-UA" dirty="0" smtClean="0"/>
              <a:t>є: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54807772"/>
              </p:ext>
            </p:extLst>
          </p:nvPr>
        </p:nvGraphicFramePr>
        <p:xfrm>
          <a:off x="457200" y="1988840"/>
          <a:ext cx="8229600" cy="4585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963927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11</a:t>
            </a:fld>
            <a:endParaRPr lang="uk-UA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53526" y="980728"/>
            <a:ext cx="8229600" cy="122413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just">
              <a:buFont typeface="Georgia"/>
              <a:buNone/>
            </a:pPr>
            <a:r>
              <a:rPr lang="uk-UA" smtClean="0"/>
              <a:t>Торгівля ф’ючерсами здійснюється через кліринговий будинок (розрахункову палату), що є продавцем для кожного покупця і покупцем — для продавця і одночасно виступає гарантом виконання ф’ючерсної угоди</a:t>
            </a:r>
            <a:r>
              <a:rPr lang="uk-UA" b="1" smtClean="0"/>
              <a:t>.</a:t>
            </a:r>
            <a:endParaRPr lang="uk-UA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53526" y="2492896"/>
            <a:ext cx="8229600" cy="172325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just">
              <a:buFont typeface="Georgia"/>
              <a:buNone/>
            </a:pPr>
            <a:r>
              <a:rPr lang="uk-UA" smtClean="0"/>
              <a:t>При укладанні угоди покупець і продавець зобов'язані резервувати на спеціальному депозитному рахунку </a:t>
            </a:r>
            <a:r>
              <a:rPr lang="uk-UA" i="1" smtClean="0"/>
              <a:t>первісну маржу,</a:t>
            </a:r>
            <a:r>
              <a:rPr lang="uk-UA" smtClean="0"/>
              <a:t> яка коливається від 1 до 7 % номінальної ціни контракту і щодня переглядається. Наявними коштами оплачуються щоденні прибутки чи збитки, залежно від того які зміни відбуваються з маржею.</a:t>
            </a:r>
            <a:endParaRPr lang="uk-UA" dirty="0"/>
          </a:p>
        </p:txBody>
      </p:sp>
      <p:pic>
        <p:nvPicPr>
          <p:cNvPr id="2052" name="Picture 4" descr="ÐÐ°ÑÑÐ¸Ð½ÐºÐ¸ Ð¿Ð¾ Ð·Ð°Ð¿ÑÐ¾ÑÑ ÐÐÐ ÐÐ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504184"/>
            <a:ext cx="4204140" cy="210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3472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17996"/>
            <a:ext cx="6851104" cy="781464"/>
          </a:xfrm>
        </p:spPr>
        <p:txBody>
          <a:bodyPr>
            <a:normAutofit fontScale="90000"/>
          </a:bodyPr>
          <a:lstStyle/>
          <a:p>
            <a:r>
              <a:rPr lang="uk-UA" sz="4400" dirty="0"/>
              <a:t>Розрахунок </a:t>
            </a:r>
            <a:r>
              <a:rPr lang="uk-UA" sz="4400" dirty="0" smtClean="0"/>
              <a:t>маржі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12</a:t>
            </a:fld>
            <a:endParaRPr lang="uk-UA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95536" y="1484784"/>
            <a:ext cx="8229600" cy="1141104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uk-U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МАРЖА</a:t>
            </a:r>
            <a:r>
              <a:rPr lang="uk-UA" sz="2100" i="1" dirty="0" smtClean="0"/>
              <a:t> </a:t>
            </a:r>
            <a:r>
              <a:rPr lang="uk-UA" sz="2100" b="1" dirty="0" smtClean="0"/>
              <a:t>– </a:t>
            </a:r>
            <a:r>
              <a:rPr lang="uk-UA" sz="2100" dirty="0" smtClean="0"/>
              <a:t>це різниця між курсами валют на день відкриття і закриття позиції або на день укладення та на день виконання контракту (“+” означає дохід, “-“</a:t>
            </a:r>
            <a:r>
              <a:rPr lang="uk-UA" sz="2100" b="1" dirty="0" smtClean="0"/>
              <a:t> </a:t>
            </a:r>
            <a:r>
              <a:rPr lang="uk-UA" sz="2100" dirty="0" smtClean="0"/>
              <a:t>означає збиток). </a:t>
            </a:r>
            <a:endParaRPr lang="ru-RU" sz="2100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540547083"/>
              </p:ext>
            </p:extLst>
          </p:nvPr>
        </p:nvGraphicFramePr>
        <p:xfrm>
          <a:off x="272208" y="2757445"/>
          <a:ext cx="8476256" cy="2039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одзаголовок 2"/>
          <p:cNvSpPr txBox="1">
            <a:spLocks noGrp="1"/>
          </p:cNvSpPr>
          <p:nvPr>
            <p:ph idx="1"/>
          </p:nvPr>
        </p:nvSpPr>
        <p:spPr>
          <a:xfrm>
            <a:off x="395536" y="4797152"/>
            <a:ext cx="8229600" cy="1800200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r>
              <a:rPr lang="uk-UA" b="1" dirty="0"/>
              <a:t>М</a:t>
            </a:r>
            <a:r>
              <a:rPr lang="uk-UA" dirty="0"/>
              <a:t> – величина маржі в грн.;</a:t>
            </a:r>
            <a:endParaRPr lang="ru-RU" dirty="0"/>
          </a:p>
          <a:p>
            <a:r>
              <a:rPr lang="uk-UA" b="1" dirty="0"/>
              <a:t>К</a:t>
            </a:r>
            <a:r>
              <a:rPr lang="uk-UA" dirty="0"/>
              <a:t> – обсяг угоди по ф’ючерсу (кількість валюти, що купується), в доларах;</a:t>
            </a:r>
            <a:endParaRPr lang="ru-RU" dirty="0"/>
          </a:p>
          <a:p>
            <a:r>
              <a:rPr lang="uk-UA" b="1" dirty="0" smtClean="0"/>
              <a:t>С б</a:t>
            </a:r>
            <a:r>
              <a:rPr lang="uk-UA" dirty="0" smtClean="0"/>
              <a:t> </a:t>
            </a:r>
            <a:r>
              <a:rPr lang="uk-UA" dirty="0"/>
              <a:t>– курс долара , який котується на міжбанківській валютній біржі на день закриття позиції (продаж ф’ючерса) в грн/ </a:t>
            </a:r>
            <a:r>
              <a:rPr lang="uk-UA" dirty="0" smtClean="0"/>
              <a:t>долар;</a:t>
            </a:r>
            <a:endParaRPr lang="ru-RU" dirty="0"/>
          </a:p>
          <a:p>
            <a:r>
              <a:rPr lang="uk-UA" b="1" dirty="0" smtClean="0"/>
              <a:t>С </a:t>
            </a:r>
            <a:r>
              <a:rPr lang="uk-UA" b="1" dirty="0" err="1" smtClean="0"/>
              <a:t>пок</a:t>
            </a:r>
            <a:r>
              <a:rPr lang="uk-UA" b="1" dirty="0" smtClean="0"/>
              <a:t> </a:t>
            </a:r>
            <a:r>
              <a:rPr lang="uk-UA" dirty="0"/>
              <a:t>– курс $ на покупку валюти в угоді по ф’ючерсу </a:t>
            </a:r>
            <a:r>
              <a:rPr lang="uk-UA" dirty="0" smtClean="0"/>
              <a:t>грн/долар</a:t>
            </a:r>
            <a:r>
              <a:rPr lang="uk-UA" dirty="0"/>
              <a:t>;</a:t>
            </a:r>
            <a:endParaRPr lang="uk-UA" dirty="0" smtClean="0"/>
          </a:p>
          <a:p>
            <a:r>
              <a:rPr lang="uk-UA" b="1" dirty="0"/>
              <a:t>С </a:t>
            </a:r>
            <a:r>
              <a:rPr lang="uk-UA" b="1" dirty="0" err="1"/>
              <a:t>пр</a:t>
            </a:r>
            <a:r>
              <a:rPr lang="uk-UA" b="1" dirty="0"/>
              <a:t> </a:t>
            </a:r>
            <a:r>
              <a:rPr lang="uk-UA" dirty="0" smtClean="0"/>
              <a:t>- курс </a:t>
            </a:r>
            <a:r>
              <a:rPr lang="uk-UA" dirty="0"/>
              <a:t>$ на продаж валюти в угоді по ф’ючерсу, грн/$.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107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13</a:t>
            </a:fld>
            <a:endParaRPr lang="uk-UA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67544" y="908720"/>
            <a:ext cx="8229600" cy="122413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775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uk-UA" dirty="0" smtClean="0"/>
              <a:t>Ф’ючерсні угоди переважно закінчуються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офсетною угодою</a:t>
            </a:r>
            <a:r>
              <a:rPr lang="uk-UA" b="1" dirty="0" smtClean="0"/>
              <a:t> – </a:t>
            </a:r>
            <a:r>
              <a:rPr lang="uk-UA" dirty="0" smtClean="0"/>
              <a:t>це</a:t>
            </a:r>
            <a:r>
              <a:rPr lang="uk-UA" b="1" dirty="0" smtClean="0"/>
              <a:t> </a:t>
            </a:r>
            <a:r>
              <a:rPr lang="uk-UA" dirty="0" smtClean="0"/>
              <a:t>зворотна угода зі строковим контрактом або опціоном з метою уникнути їх виконання і залишитися на ринку з позицією, протилежної раніше зайнятої.</a:t>
            </a:r>
            <a:endParaRPr lang="ru-RU" dirty="0" smtClean="0"/>
          </a:p>
          <a:p>
            <a:pPr marL="109728" indent="0">
              <a:buFont typeface="Georgia"/>
              <a:buNone/>
            </a:pPr>
            <a:endParaRPr lang="ru-RU" dirty="0"/>
          </a:p>
        </p:txBody>
      </p:sp>
      <p:sp>
        <p:nvSpPr>
          <p:cNvPr id="7" name="Подзаголовок 2"/>
          <p:cNvSpPr txBox="1">
            <a:spLocks noGrp="1"/>
          </p:cNvSpPr>
          <p:nvPr>
            <p:ph idx="1"/>
          </p:nvPr>
        </p:nvSpPr>
        <p:spPr>
          <a:xfrm>
            <a:off x="501080" y="2348880"/>
            <a:ext cx="8229600" cy="258735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uk-UA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Механізм ф’ючерсних валютних операцій</a:t>
            </a:r>
            <a:r>
              <a:rPr lang="uk-UA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100" dirty="0"/>
              <a:t>полягає в тому, що наприклад, німецька фірма експортер, яка у майбутньому матиме дохід у іноземній валюті, може продати цю валюту за певним курсом, обіцяючи продати її у певний час. З іншого боку німецька </a:t>
            </a:r>
            <a:r>
              <a:rPr lang="uk-UA" sz="3100" dirty="0" smtClean="0"/>
              <a:t>фірма–імпортер</a:t>
            </a:r>
            <a:r>
              <a:rPr lang="uk-UA" sz="3100" dirty="0"/>
              <a:t>, якій потрібна ця іноземна валюта для сплати своїх рахунків може курити контракт на валюту, яку бути мати </a:t>
            </a:r>
            <a:r>
              <a:rPr lang="uk-UA" sz="3100" dirty="0" smtClean="0"/>
              <a:t>фірма-експортер, </a:t>
            </a:r>
            <a:r>
              <a:rPr lang="uk-UA" sz="3100" dirty="0"/>
              <a:t>щоб отримати її у майбутньому за фіксованим курсом сьогодні.</a:t>
            </a:r>
            <a:endParaRPr lang="ru-RU" sz="3100" dirty="0"/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3078" name="Picture 6" descr="ÐÐ°ÑÑÐ¸Ð½ÐºÐ¸ Ð¿Ð¾ Ð·Ð°Ð¿ÑÐ¾ÑÑ Ñ'ÑÑÐµÑÑÐ½Ñ Ð¾Ð¿ÐµÑÐ°ÑÑÑ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986649"/>
            <a:ext cx="3621088" cy="181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1506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324" y="613467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uk-UA" sz="4400" b="1" dirty="0"/>
              <a:t>Опціонні валютні </a:t>
            </a:r>
            <a:r>
              <a:rPr lang="uk-UA" sz="4400" b="1" dirty="0" smtClean="0"/>
              <a:t>угоди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14</a:t>
            </a:fld>
            <a:endParaRPr lang="uk-UA"/>
          </a:p>
        </p:txBody>
      </p:sp>
      <p:sp>
        <p:nvSpPr>
          <p:cNvPr id="5" name="Подзаголовок 2"/>
          <p:cNvSpPr txBox="1">
            <a:spLocks noGrp="1"/>
          </p:cNvSpPr>
          <p:nvPr>
            <p:ph idx="1"/>
          </p:nvPr>
        </p:nvSpPr>
        <p:spPr>
          <a:xfrm>
            <a:off x="179512" y="1268760"/>
            <a:ext cx="8757224" cy="280337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uk-UA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ОПЦІОННІ ВАЛЮТНІ ОПЕРАЦІЇ </a:t>
            </a:r>
            <a:r>
              <a:rPr lang="uk-UA" sz="2600" i="1" dirty="0"/>
              <a:t>- </a:t>
            </a:r>
            <a:r>
              <a:rPr lang="uk-UA" sz="2600" dirty="0"/>
              <a:t>це стандартний контракт, який породжує право для покупця опціону ( переважно ними виступають компанії) і зобов’язання для продавця опціону( переважно ними виступають валютні спекулянти) на здійснення купівлі або продажу певної кількості однієї валюти в обмін на іншу за фіксованим на момент укладання угоди курсом у на перед погоджену дату або протягом узгодженого періоду часу. </a:t>
            </a:r>
            <a:endParaRPr lang="ru-RU" sz="2600" dirty="0"/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4098" name="Picture 2" descr="ÐÐ°ÑÑÐ¸Ð½ÐºÐ¸ Ð¿Ð¾ Ð·Ð°Ð¿ÑÐ¾ÑÑ Ð¾Ð¿ÑÑÐ¾Ð½Ð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270029"/>
            <a:ext cx="4102880" cy="258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1854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15</a:t>
            </a:fld>
            <a:endParaRPr lang="uk-UA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0987503"/>
              </p:ext>
            </p:extLst>
          </p:nvPr>
        </p:nvGraphicFramePr>
        <p:xfrm>
          <a:off x="251520" y="908720"/>
          <a:ext cx="8582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59662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96423"/>
            <a:ext cx="8229600" cy="904385"/>
          </a:xfrm>
        </p:spPr>
        <p:txBody>
          <a:bodyPr>
            <a:normAutofit fontScale="90000"/>
          </a:bodyPr>
          <a:lstStyle/>
          <a:p>
            <a:r>
              <a:rPr lang="uk-UA" dirty="0"/>
              <a:t> Розрізняють такі типи опціону: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00572635"/>
              </p:ext>
            </p:extLst>
          </p:nvPr>
        </p:nvGraphicFramePr>
        <p:xfrm>
          <a:off x="457200" y="1484784"/>
          <a:ext cx="8229600" cy="508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301022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17</a:t>
            </a:fld>
            <a:endParaRPr lang="uk-UA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64633940"/>
              </p:ext>
            </p:extLst>
          </p:nvPr>
        </p:nvGraphicFramePr>
        <p:xfrm>
          <a:off x="395536" y="692696"/>
          <a:ext cx="854120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00838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18</a:t>
            </a:fld>
            <a:endParaRPr lang="uk-UA"/>
          </a:p>
        </p:txBody>
      </p:sp>
      <p:grpSp>
        <p:nvGrpSpPr>
          <p:cNvPr id="14" name="Группа 13"/>
          <p:cNvGrpSpPr/>
          <p:nvPr/>
        </p:nvGrpSpPr>
        <p:grpSpPr>
          <a:xfrm>
            <a:off x="323528" y="1052736"/>
            <a:ext cx="8496944" cy="5076564"/>
            <a:chOff x="323528" y="836712"/>
            <a:chExt cx="8496944" cy="5076564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5" name="Прямоугольник 4"/>
            <p:cNvSpPr/>
            <p:nvPr/>
          </p:nvSpPr>
          <p:spPr>
            <a:xfrm>
              <a:off x="1043608" y="836712"/>
              <a:ext cx="6984776" cy="115212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b="1" dirty="0">
                  <a:solidFill>
                    <a:schemeClr val="tx1"/>
                  </a:solidFill>
                </a:rPr>
                <a:t> Опціони «пут» та «</a:t>
              </a:r>
              <a:r>
                <a:rPr lang="uk-UA" sz="2400" b="1" dirty="0" err="1">
                  <a:solidFill>
                    <a:schemeClr val="tx1"/>
                  </a:solidFill>
                </a:rPr>
                <a:t>колл</a:t>
              </a:r>
              <a:r>
                <a:rPr lang="uk-UA" sz="2400" b="1" dirty="0">
                  <a:solidFill>
                    <a:schemeClr val="tx1"/>
                  </a:solidFill>
                </a:rPr>
                <a:t>» можуть бути виконані за різними </a:t>
              </a:r>
              <a:r>
                <a:rPr lang="uk-UA" sz="2400" b="1" i="1" dirty="0">
                  <a:solidFill>
                    <a:schemeClr val="tx1"/>
                  </a:solidFill>
                </a:rPr>
                <a:t>стилями:</a:t>
              </a:r>
              <a:endParaRPr lang="ru-RU" sz="2400" b="1" dirty="0">
                <a:solidFill>
                  <a:schemeClr val="tx1"/>
                </a:solidFill>
              </a:endParaRPr>
            </a:p>
            <a:p>
              <a:pPr algn="ctr"/>
              <a:endParaRPr lang="ru-RU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23528" y="3392996"/>
              <a:ext cx="3816424" cy="2520280"/>
            </a:xfrm>
            <a:prstGeom prst="round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b="1" i="1" dirty="0">
                  <a:solidFill>
                    <a:schemeClr val="tx1"/>
                  </a:solidFill>
                </a:rPr>
                <a:t>ц</a:t>
              </a:r>
              <a:r>
                <a:rPr lang="uk-UA" sz="2000" dirty="0" smtClean="0">
                  <a:solidFill>
                    <a:schemeClr val="tx1"/>
                  </a:solidFill>
                </a:rPr>
                <a:t>е </a:t>
              </a:r>
              <a:r>
                <a:rPr lang="uk-UA" sz="2000" dirty="0">
                  <a:solidFill>
                    <a:schemeClr val="tx1"/>
                  </a:solidFill>
                </a:rPr>
                <a:t>коли покупець має право вирішувати тільки в день виконання, виконує він опціон чи відмовляється від нього, оскільки на валютному ринку пропонується кращий </a:t>
              </a:r>
              <a:r>
                <a:rPr lang="uk-UA" sz="2000" dirty="0" err="1">
                  <a:solidFill>
                    <a:schemeClr val="tx1"/>
                  </a:solidFill>
                </a:rPr>
                <a:t>спот</a:t>
              </a:r>
              <a:r>
                <a:rPr lang="uk-UA" sz="2000" dirty="0">
                  <a:solidFill>
                    <a:schemeClr val="tx1"/>
                  </a:solidFill>
                </a:rPr>
                <a:t>- </a:t>
              </a:r>
              <a:r>
                <a:rPr lang="uk-UA" sz="2000" dirty="0" smtClean="0">
                  <a:solidFill>
                    <a:schemeClr val="tx1"/>
                  </a:solidFill>
                </a:rPr>
                <a:t>курс</a:t>
              </a:r>
              <a:r>
                <a:rPr lang="uk-UA" sz="2000" dirty="0">
                  <a:solidFill>
                    <a:schemeClr val="tx1"/>
                  </a:solidFill>
                </a:rPr>
                <a:t>.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004048" y="3392996"/>
              <a:ext cx="3816424" cy="2520280"/>
            </a:xfrm>
            <a:prstGeom prst="round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dirty="0">
                  <a:solidFill>
                    <a:schemeClr val="tx1"/>
                  </a:solidFill>
                </a:rPr>
                <a:t>Ц</a:t>
              </a:r>
              <a:r>
                <a:rPr lang="uk-UA" sz="2000" dirty="0" smtClean="0">
                  <a:solidFill>
                    <a:schemeClr val="tx1"/>
                  </a:solidFill>
                </a:rPr>
                <a:t>е </a:t>
              </a:r>
              <a:r>
                <a:rPr lang="uk-UA" sz="2000" dirty="0">
                  <a:solidFill>
                    <a:schemeClr val="tx1"/>
                  </a:solidFill>
                </a:rPr>
                <a:t>коли покупець опціону має право виконати опціон в будь-який час до дати його закінчення ( сьогодні більш поширений стиль). 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23528" y="2492896"/>
              <a:ext cx="3816424" cy="7200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b="1" i="1" dirty="0">
                  <a:solidFill>
                    <a:schemeClr val="tx1"/>
                  </a:solidFill>
                </a:rPr>
                <a:t>Є</a:t>
              </a:r>
              <a:r>
                <a:rPr lang="uk-UA" sz="2400" b="1" i="1" dirty="0" smtClean="0">
                  <a:solidFill>
                    <a:schemeClr val="tx1"/>
                  </a:solidFill>
                </a:rPr>
                <a:t>вропейський </a:t>
              </a:r>
              <a:r>
                <a:rPr lang="uk-UA" sz="2400" b="1" i="1" dirty="0">
                  <a:solidFill>
                    <a:schemeClr val="tx1"/>
                  </a:solidFill>
                </a:rPr>
                <a:t>стиль опціону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971210" y="2492896"/>
              <a:ext cx="3816424" cy="71370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b="1" i="1" dirty="0">
                  <a:solidFill>
                    <a:schemeClr val="tx1"/>
                  </a:solidFill>
                </a:rPr>
                <a:t>Американський стиль опціону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flipH="1">
              <a:off x="2267744" y="1988840"/>
              <a:ext cx="792088" cy="504056"/>
            </a:xfrm>
            <a:prstGeom prst="straightConnector1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endCxn id="9" idx="0"/>
            </p:cNvCxnSpPr>
            <p:nvPr/>
          </p:nvCxnSpPr>
          <p:spPr>
            <a:xfrm>
              <a:off x="6156176" y="1988840"/>
              <a:ext cx="723246" cy="504056"/>
            </a:xfrm>
            <a:prstGeom prst="straightConnector1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30955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dirty="0"/>
              <a:t>Оскільки валютний опціон надає покупцю право – але не </a:t>
            </a:r>
            <a:r>
              <a:rPr lang="uk-UA" sz="2400" dirty="0" err="1"/>
              <a:t>зобов</a:t>
            </a:r>
            <a:r>
              <a:rPr lang="ru-RU" sz="2400" dirty="0"/>
              <a:t>’</a:t>
            </a:r>
            <a:r>
              <a:rPr lang="uk-UA" sz="2400" dirty="0"/>
              <a:t>язує його – купити чи продати валюту за раніше узгодженим курсом, за його допомогою підприємство вирішує два завдання: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19</a:t>
            </a:fld>
            <a:endParaRPr lang="uk-UA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59061996"/>
              </p:ext>
            </p:extLst>
          </p:nvPr>
        </p:nvGraphicFramePr>
        <p:xfrm>
          <a:off x="457200" y="2492896"/>
          <a:ext cx="8229600" cy="393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4604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</a:t>
            </a:fld>
            <a:endParaRPr lang="uk-UA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33760" y="1052736"/>
            <a:ext cx="8568952" cy="338437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just"/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СТРОКОВІ ВАЛЮТНІ ОПЕРАЦІЇ </a:t>
            </a:r>
            <a:r>
              <a:rPr lang="uk-UA" sz="2800" b="1" i="1" dirty="0" smtClean="0"/>
              <a:t>– </a:t>
            </a:r>
            <a:r>
              <a:rPr lang="uk-UA" sz="2800" dirty="0"/>
              <a:t>це валютні операції, за яких учасники угоди домовляються про поставку визначеної суми іноземної валюти через певний строк після укладення угоди за курсом, що фіксується в момент її укладання; це операції за якими поставка валюти відбувається через три робочих дня з дня укладення угоди</a:t>
            </a:r>
            <a:r>
              <a:rPr lang="uk-UA" sz="2800" dirty="0" smtClean="0"/>
              <a:t>.</a:t>
            </a:r>
            <a:endParaRPr lang="uk-UA" sz="28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68851" y="4941168"/>
            <a:ext cx="8568952" cy="1152128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uk-UA" sz="2800" dirty="0" smtClean="0"/>
              <a:t>Стандартними </a:t>
            </a:r>
            <a:r>
              <a:rPr lang="uk-UA" sz="2800" dirty="0"/>
              <a:t>термінами виконання строкових контрактів є , як правило, </a:t>
            </a:r>
            <a:r>
              <a:rPr lang="uk-UA" sz="2800" i="1" dirty="0"/>
              <a:t>1,3,6,9 і 12 місяців.</a:t>
            </a:r>
            <a:endParaRPr lang="ru-RU" sz="2800" dirty="0"/>
          </a:p>
          <a:p>
            <a:pPr marL="365760" lvl="0" indent="-256032">
              <a:spcBef>
                <a:spcPts val="300"/>
              </a:spcBef>
              <a:buClr>
                <a:schemeClr val="accent3"/>
              </a:buClr>
            </a:pPr>
            <a:endParaRPr kumimoji="0" lang="uk-UA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7669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87325035"/>
              </p:ext>
            </p:extLst>
          </p:nvPr>
        </p:nvGraphicFramePr>
        <p:xfrm>
          <a:off x="467544" y="764704"/>
          <a:ext cx="8229600" cy="432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20</a:t>
            </a:fld>
            <a:endParaRPr lang="uk-UA"/>
          </a:p>
        </p:txBody>
      </p:sp>
      <p:pic>
        <p:nvPicPr>
          <p:cNvPr id="5122" name="Picture 2" descr="ÐÐ°ÑÑÐ¸Ð½ÐºÐ¸ Ð¿Ð¾ Ð·Ð°Ð¿ÑÐ¾ÑÑ ÑÑÑÐ°ÑÐ¾Ð²Ð¸Ð¹ Ð¿Ð¾Ð»ÑÑ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7" y="5089366"/>
            <a:ext cx="2901008" cy="170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7713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477" y="548680"/>
            <a:ext cx="8229600" cy="1066800"/>
          </a:xfrm>
        </p:spPr>
        <p:txBody>
          <a:bodyPr>
            <a:normAutofit/>
          </a:bodyPr>
          <a:lstStyle/>
          <a:p>
            <a:r>
              <a:rPr lang="uk-UA" b="1" dirty="0"/>
              <a:t>Валютні </a:t>
            </a:r>
            <a:r>
              <a:rPr lang="uk-UA" b="1" dirty="0" err="1"/>
              <a:t>спот</a:t>
            </a:r>
            <a:r>
              <a:rPr lang="uk-UA" b="1" dirty="0"/>
              <a:t> угоди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21</a:t>
            </a:fld>
            <a:endParaRPr lang="uk-UA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51520" y="1582808"/>
            <a:ext cx="8685216" cy="3070328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uk-UA" dirty="0" smtClean="0"/>
              <a:t>З теоретичної точки зору найбільш цікавими з представленої класифікації валютних операцій є </a:t>
            </a: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конверсійні операції </a:t>
            </a:r>
            <a:r>
              <a:rPr lang="uk-UA" dirty="0" smtClean="0"/>
              <a:t>-</a:t>
            </a:r>
            <a:r>
              <a:rPr lang="uk-UA" i="1" dirty="0" smtClean="0"/>
              <a:t> </a:t>
            </a:r>
            <a:r>
              <a:rPr lang="uk-UA" dirty="0" smtClean="0"/>
              <a:t>угоди агентів валютного ринку по купівлі-продажу обумовлених сум готівкової та безготівкової валюти однієї країни на валюту іншої країни по узгодженому курсу на визначену дату.</a:t>
            </a:r>
            <a:endParaRPr lang="ru-RU" dirty="0"/>
          </a:p>
        </p:txBody>
      </p:sp>
      <p:pic>
        <p:nvPicPr>
          <p:cNvPr id="7170" name="Picture 2" descr="ÐÐ°ÑÑÐ¸Ð½ÐºÐ¸ Ð¿Ð¾ Ð·Ð°Ð¿ÑÐ¾ÑÑ ÐºÐ¾Ð½Ð²ÐµÑÑÑÐ¹Ð½Ñ Ð¾Ð¿ÐµÑÐ°ÑÑÑ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77908"/>
            <a:ext cx="3117905" cy="177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Ð°ÑÑÐ¸Ð½ÐºÐ¸ Ð¿Ð¾ Ð·Ð°Ð¿ÑÐ¾ÑÑ ÐºÐ¾Ð½Ð²ÐµÑÑÑÐ¹Ð½Ñ Ð¾Ð¿ÐµÑÐ°ÑÑÑ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842193"/>
            <a:ext cx="3164359" cy="181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56441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22</a:t>
            </a:fld>
            <a:endParaRPr lang="uk-UA"/>
          </a:p>
        </p:txBody>
      </p:sp>
      <p:grpSp>
        <p:nvGrpSpPr>
          <p:cNvPr id="13" name="Группа 12"/>
          <p:cNvGrpSpPr/>
          <p:nvPr/>
        </p:nvGrpSpPr>
        <p:grpSpPr>
          <a:xfrm>
            <a:off x="634976" y="980728"/>
            <a:ext cx="7722616" cy="3143929"/>
            <a:chOff x="634976" y="980728"/>
            <a:chExt cx="7722616" cy="314392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52736" y="980728"/>
              <a:ext cx="7704856" cy="11521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3200" dirty="0">
                  <a:solidFill>
                    <a:schemeClr val="tx1"/>
                  </a:solidFill>
                </a:rPr>
                <a:t>Конверсійні операції за часом реалізації поділяють </a:t>
              </a:r>
              <a:r>
                <a:rPr lang="uk-UA" sz="3200" dirty="0" smtClean="0">
                  <a:solidFill>
                    <a:schemeClr val="tx1"/>
                  </a:solidFill>
                </a:rPr>
                <a:t>на:</a:t>
              </a:r>
              <a:endParaRPr lang="ru-RU" sz="3200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34976" y="2756505"/>
              <a:ext cx="3672408" cy="1368152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dirty="0">
                  <a:solidFill>
                    <a:schemeClr val="tx1"/>
                  </a:solidFill>
                </a:rPr>
                <a:t>операції з негайною поставкою; </a:t>
              </a:r>
              <a:endParaRPr lang="ru-RU" sz="2400" dirty="0">
                <a:solidFill>
                  <a:schemeClr val="tx1"/>
                </a:solidFill>
              </a:endParaRPr>
            </a:p>
            <a:p>
              <a:pPr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644008" y="2756505"/>
              <a:ext cx="3713584" cy="1368152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dirty="0">
                  <a:solidFill>
                    <a:schemeClr val="tx1"/>
                  </a:solidFill>
                </a:rPr>
                <a:t>термінові операції </a:t>
              </a:r>
              <a:r>
                <a:rPr lang="uk-UA" sz="2400" dirty="0" smtClean="0">
                  <a:solidFill>
                    <a:schemeClr val="tx1"/>
                  </a:solidFill>
                </a:rPr>
                <a:t>(строкові</a:t>
              </a:r>
              <a:r>
                <a:rPr lang="uk-UA" sz="2400" dirty="0">
                  <a:solidFill>
                    <a:schemeClr val="tx1"/>
                  </a:solidFill>
                </a:rPr>
                <a:t>, форвардні операції).</a:t>
              </a:r>
              <a:endParaRPr lang="ru-RU" sz="2400" dirty="0">
                <a:solidFill>
                  <a:schemeClr val="tx1"/>
                </a:solidFill>
              </a:endParaRPr>
            </a:p>
            <a:p>
              <a:pPr algn="ctr"/>
              <a:endParaRPr lang="ru-RU" dirty="0"/>
            </a:p>
          </p:txBody>
        </p:sp>
        <p:cxnSp>
          <p:nvCxnSpPr>
            <p:cNvPr id="9" name="Прямая со стрелкой 8"/>
            <p:cNvCxnSpPr>
              <a:endCxn id="6" idx="0"/>
            </p:cNvCxnSpPr>
            <p:nvPr/>
          </p:nvCxnSpPr>
          <p:spPr>
            <a:xfrm flipH="1">
              <a:off x="2471180" y="2132856"/>
              <a:ext cx="588652" cy="623649"/>
            </a:xfrm>
            <a:prstGeom prst="straightConnector1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5851022" y="2132856"/>
              <a:ext cx="649778" cy="612696"/>
            </a:xfrm>
            <a:prstGeom prst="straightConnector1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одзаголовок 2"/>
          <p:cNvSpPr txBox="1">
            <a:spLocks noGrp="1"/>
          </p:cNvSpPr>
          <p:nvPr>
            <p:ph idx="1"/>
          </p:nvPr>
        </p:nvSpPr>
        <p:spPr>
          <a:xfrm>
            <a:off x="390364" y="4660476"/>
            <a:ext cx="8229600" cy="1219200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uk-UA" sz="2400" dirty="0" smtClean="0"/>
              <a:t>До </a:t>
            </a:r>
            <a:r>
              <a:rPr lang="uk-UA" sz="2400" dirty="0"/>
              <a:t>операцій з негайною поставкою відносять операції з коротким терміном валютування – в межах трьох робочих днів – </a:t>
            </a:r>
            <a:r>
              <a:rPr lang="uk-UA" sz="2400" i="1" dirty="0" err="1"/>
              <a:t>спот</a:t>
            </a:r>
            <a:r>
              <a:rPr lang="uk-UA" sz="2400" i="1" dirty="0"/>
              <a:t> операції.</a:t>
            </a:r>
            <a:r>
              <a:rPr lang="uk-UA" sz="2400" b="1" dirty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93583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23</a:t>
            </a:fld>
            <a:endParaRPr lang="uk-UA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3528" y="1052736"/>
            <a:ext cx="8435280" cy="1435224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uk-UA" sz="2400" i="1" smtClean="0"/>
              <a:t> </a:t>
            </a:r>
            <a:r>
              <a:rPr lang="uk-UA" sz="2400" b="1" smtClean="0"/>
              <a:t>ВАЛЮТНА ОПЕРАЦІЯ СПОТ- </a:t>
            </a:r>
            <a:r>
              <a:rPr lang="uk-UA" sz="2400" smtClean="0"/>
              <a:t>це купівля –продаж валюти на умовах її поставки протягом двох робочих днів від дня укладання угоди за курсом, зафіксованим в угоді. </a:t>
            </a:r>
            <a:endParaRPr lang="ru-RU" sz="2400" dirty="0"/>
          </a:p>
        </p:txBody>
      </p:sp>
      <p:sp>
        <p:nvSpPr>
          <p:cNvPr id="6" name="Подзаголовок 2"/>
          <p:cNvSpPr txBox="1">
            <a:spLocks noGrp="1"/>
          </p:cNvSpPr>
          <p:nvPr>
            <p:ph idx="1"/>
          </p:nvPr>
        </p:nvSpPr>
        <p:spPr>
          <a:xfrm>
            <a:off x="307458" y="2636912"/>
            <a:ext cx="8435280" cy="2115047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uk-UA" sz="2200" dirty="0"/>
              <a:t>При цьому вважаються робочі дні по кожній з валют, що беруть участь в угоді, тобто якщо наступний день за датою угоди є неробочим для однієї валюти, термін постачання валют збільшується на 1 день, але якщо наступний день неробочий для іншої валюти, то термін постачання збільшується ще на 1 день</a:t>
            </a:r>
            <a:r>
              <a:rPr lang="uk-UA" sz="2400" dirty="0"/>
              <a:t>.</a:t>
            </a:r>
            <a:endParaRPr lang="ru-RU" sz="2400" dirty="0"/>
          </a:p>
        </p:txBody>
      </p:sp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2959" y="4886510"/>
            <a:ext cx="4286250" cy="195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9067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24</a:t>
            </a:fld>
            <a:endParaRPr lang="uk-UA"/>
          </a:p>
        </p:txBody>
      </p:sp>
      <p:sp>
        <p:nvSpPr>
          <p:cNvPr id="5" name="Подзаголовок 2"/>
          <p:cNvSpPr txBox="1">
            <a:spLocks noGrp="1"/>
          </p:cNvSpPr>
          <p:nvPr>
            <p:ph idx="1"/>
          </p:nvPr>
        </p:nvSpPr>
        <p:spPr>
          <a:xfrm>
            <a:off x="323528" y="1052736"/>
            <a:ext cx="8435280" cy="244827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uk-UA" sz="2400" dirty="0" err="1"/>
              <a:t>Спот</a:t>
            </a:r>
            <a:r>
              <a:rPr lang="uk-UA" sz="2400" dirty="0"/>
              <a:t> операції виконуються на </a:t>
            </a:r>
            <a:r>
              <a:rPr lang="uk-UA" sz="2400" i="1" dirty="0"/>
              <a:t>ринку </a:t>
            </a:r>
            <a:r>
              <a:rPr lang="uk-UA" sz="2400" i="1" dirty="0" err="1" smtClean="0"/>
              <a:t>спот</a:t>
            </a:r>
            <a:r>
              <a:rPr lang="uk-UA" sz="2400" i="1" dirty="0" smtClean="0"/>
              <a:t>.</a:t>
            </a:r>
          </a:p>
          <a:p>
            <a:pPr marL="109728" indent="0">
              <a:buNone/>
            </a:pPr>
            <a:r>
              <a:rPr lang="uk-UA" sz="2400" b="1" dirty="0" smtClean="0"/>
              <a:t>РИНОК СПОТ </a:t>
            </a:r>
            <a:r>
              <a:rPr lang="uk-UA" sz="2400" dirty="0"/>
              <a:t>– це ринок негайної поставки валюти, який є і залишається найбільшим сегментом у світовому валютному ринку. </a:t>
            </a:r>
            <a:endParaRPr lang="uk-UA" sz="2400" dirty="0" smtClean="0"/>
          </a:p>
          <a:p>
            <a:pPr marL="109728" indent="0">
              <a:buNone/>
            </a:pPr>
            <a:r>
              <a:rPr lang="uk-UA" sz="2400" dirty="0" smtClean="0"/>
              <a:t>На </a:t>
            </a:r>
            <a:r>
              <a:rPr lang="uk-UA" sz="2400" dirty="0"/>
              <a:t>операції </a:t>
            </a:r>
            <a:r>
              <a:rPr lang="uk-UA" sz="2400" dirty="0" err="1"/>
              <a:t>спот</a:t>
            </a:r>
            <a:r>
              <a:rPr lang="uk-UA" sz="2400" dirty="0"/>
              <a:t> припадає 80-90% загального обсягу світового валютного ринку.</a:t>
            </a:r>
            <a:endParaRPr lang="ru-RU" sz="24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24226" y="3717032"/>
            <a:ext cx="8435280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dirty="0" smtClean="0"/>
              <a:t>Дата валютування при </a:t>
            </a:r>
            <a:r>
              <a:rPr lang="uk-UA" sz="2400" dirty="0" err="1" smtClean="0"/>
              <a:t>спот</a:t>
            </a:r>
            <a:r>
              <a:rPr lang="uk-UA" sz="2400" dirty="0" smtClean="0"/>
              <a:t> операції – це дата виконання угоди і дата для розрахунку процентів.</a:t>
            </a:r>
            <a:endParaRPr lang="ru-RU" sz="2400" dirty="0" smtClean="0"/>
          </a:p>
          <a:p>
            <a:pPr marL="109728" indent="0">
              <a:buNone/>
            </a:pPr>
            <a:endParaRPr lang="ru-RU" sz="24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23528" y="4941168"/>
            <a:ext cx="8435280" cy="931168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dirty="0" smtClean="0"/>
              <a:t> Курс, за яким укладаються угоди </a:t>
            </a:r>
            <a:r>
              <a:rPr lang="uk-UA" sz="2400" dirty="0" err="1" smtClean="0"/>
              <a:t>спот</a:t>
            </a:r>
            <a:r>
              <a:rPr lang="uk-UA" sz="2400" dirty="0" smtClean="0"/>
              <a:t>, називається</a:t>
            </a:r>
            <a:r>
              <a:rPr lang="uk-UA" sz="2400" i="1" dirty="0" smtClean="0"/>
              <a:t> курсом </a:t>
            </a:r>
            <a:r>
              <a:rPr lang="uk-UA" sz="2400" i="1" dirty="0" err="1" smtClean="0"/>
              <a:t>спот</a:t>
            </a:r>
            <a:r>
              <a:rPr lang="uk-UA" sz="2400" i="1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594568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 Залежно від дати валютування розрізняють такі операції на ринку </a:t>
            </a:r>
            <a:r>
              <a:rPr lang="uk-UA" dirty="0" err="1"/>
              <a:t>спот</a:t>
            </a:r>
            <a:r>
              <a:rPr lang="uk-UA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44971928"/>
              </p:ext>
            </p:extLst>
          </p:nvPr>
        </p:nvGraphicFramePr>
        <p:xfrm>
          <a:off x="457200" y="2249424"/>
          <a:ext cx="8229600" cy="432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789564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26</a:t>
            </a:fld>
            <a:endParaRPr lang="uk-UA"/>
          </a:p>
        </p:txBody>
      </p:sp>
      <p:sp>
        <p:nvSpPr>
          <p:cNvPr id="5" name="Подзаголовок 2"/>
          <p:cNvSpPr txBox="1">
            <a:spLocks noGrp="1"/>
          </p:cNvSpPr>
          <p:nvPr>
            <p:ph idx="1"/>
          </p:nvPr>
        </p:nvSpPr>
        <p:spPr>
          <a:xfrm>
            <a:off x="323528" y="1196752"/>
            <a:ext cx="8435280" cy="280337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uk-UA" sz="2400" dirty="0"/>
              <a:t>Розвитку операцій «том» і «</a:t>
            </a:r>
            <a:r>
              <a:rPr lang="uk-UA" sz="2400" dirty="0" err="1"/>
              <a:t>тод</a:t>
            </a:r>
            <a:r>
              <a:rPr lang="uk-UA" sz="2400" dirty="0"/>
              <a:t>» сприяло широке поширення електронних засобів зв'язку (СВІФТ), систем електронних міжбанківських переказів (ЧІПС у США, ЧАПС у Лондоні і </a:t>
            </a:r>
            <a:r>
              <a:rPr lang="uk-UA" sz="2400" dirty="0" err="1"/>
              <a:t>т.д</a:t>
            </a:r>
            <a:r>
              <a:rPr lang="uk-UA" sz="2400" dirty="0"/>
              <a:t>.), комп'ютерної обробки операцій. Однак традиційно базовою валютною операцією залишається угода «</a:t>
            </a:r>
            <a:r>
              <a:rPr lang="uk-UA" sz="2400" dirty="0" err="1"/>
              <a:t>спот</a:t>
            </a:r>
            <a:r>
              <a:rPr lang="uk-UA" sz="2400" dirty="0"/>
              <a:t>» і базовим курсом — курс «</a:t>
            </a:r>
            <a:r>
              <a:rPr lang="uk-UA" sz="2400" dirty="0" err="1"/>
              <a:t>спот</a:t>
            </a:r>
            <a:r>
              <a:rPr lang="uk-UA" sz="2400" dirty="0"/>
              <a:t>» .</a:t>
            </a:r>
            <a:endParaRPr lang="ru-RU" sz="2400" dirty="0"/>
          </a:p>
        </p:txBody>
      </p:sp>
      <p:pic>
        <p:nvPicPr>
          <p:cNvPr id="10244" name="Picture 4" descr="ÐÐ°ÑÑÐ¸Ð½ÐºÐ¸ Ð¿Ð¾ Ð·Ð°Ð¿ÑÐ¾ÑÑ Ð²Ð°Ð»ÑÑÐ½Ñ Ð¾Ð¿ÐµÑÐ°ÑÑÑ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149080"/>
            <a:ext cx="469086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70159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Основними учасниками </a:t>
            </a:r>
            <a:r>
              <a:rPr lang="uk-UA" dirty="0" err="1"/>
              <a:t>спот</a:t>
            </a:r>
            <a:r>
              <a:rPr lang="uk-UA" dirty="0"/>
              <a:t>-ринку виступають комерційні банки, які здійснюють валютні операції: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28791859"/>
              </p:ext>
            </p:extLst>
          </p:nvPr>
        </p:nvGraphicFramePr>
        <p:xfrm>
          <a:off x="457200" y="2420888"/>
          <a:ext cx="822960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37180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28</a:t>
            </a:fld>
            <a:endParaRPr lang="uk-UA"/>
          </a:p>
        </p:txBody>
      </p:sp>
      <p:sp>
        <p:nvSpPr>
          <p:cNvPr id="5" name="Подзаголовок 2"/>
          <p:cNvSpPr txBox="1">
            <a:spLocks noGrp="1"/>
          </p:cNvSpPr>
          <p:nvPr>
            <p:ph idx="1"/>
          </p:nvPr>
        </p:nvSpPr>
        <p:spPr>
          <a:xfrm>
            <a:off x="396234" y="877963"/>
            <a:ext cx="8435280" cy="1795264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uk-UA" sz="2400" dirty="0"/>
              <a:t> </a:t>
            </a:r>
            <a:r>
              <a:rPr lang="uk-UA" sz="2400" b="1" dirty="0"/>
              <a:t>Існують “звичаї” </a:t>
            </a:r>
            <a:r>
              <a:rPr lang="uk-UA" sz="2400" b="1" dirty="0" err="1"/>
              <a:t>спот</a:t>
            </a:r>
            <a:r>
              <a:rPr lang="uk-UA" sz="2400" b="1" dirty="0"/>
              <a:t> –ринку</a:t>
            </a:r>
            <a:r>
              <a:rPr lang="uk-UA" sz="2400" dirty="0"/>
              <a:t>, які не зафіксовані у спеціальних міжнародних конвенціях чи міждержавних угодах, однак їх беззастережно виконують всі учасники цього ринку.</a:t>
            </a:r>
            <a:endParaRPr lang="ru-RU" sz="24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96234" y="2924944"/>
            <a:ext cx="8435280" cy="1939280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smtClean="0"/>
              <a:t> За допомогою операції «спот» банки забезпечують потреби своїх клієнтів в іноземній валюті, переливи капіталів, у тому числі «гарячих» грошей, з однієї валюти в іншу, здійснюють арбітражні і спекулятивні операції. </a:t>
            </a:r>
            <a:endParaRPr lang="ru-RU" sz="2400" dirty="0"/>
          </a:p>
        </p:txBody>
      </p:sp>
      <p:pic>
        <p:nvPicPr>
          <p:cNvPr id="9218" name="Picture 2" descr="ÐÐ°ÑÑÐ¸Ð½ÐºÐ¸ Ð¿Ð¾ Ð·Ð°Ð¿ÑÐ¾ÑÑ Ð²Ð°Ð»ÑÑÐ½Ñ Ð¾Ð¿ÐµÑÐ°ÑÑÑ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024811"/>
            <a:ext cx="3956269" cy="18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42399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352" y="755516"/>
            <a:ext cx="8479536" cy="1066800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 До “звичаїв” </a:t>
            </a:r>
            <a:r>
              <a:rPr lang="uk-UA" b="1" dirty="0" err="1"/>
              <a:t>спот</a:t>
            </a:r>
            <a:r>
              <a:rPr lang="uk-UA" b="1" dirty="0"/>
              <a:t>- ринку належать: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29</a:t>
            </a:fld>
            <a:endParaRPr lang="uk-UA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412114"/>
              </p:ext>
            </p:extLst>
          </p:nvPr>
        </p:nvGraphicFramePr>
        <p:xfrm>
          <a:off x="263352" y="1484784"/>
          <a:ext cx="867338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31582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136" y="944329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До строкових валютних операцій </a:t>
            </a:r>
            <a:r>
              <a:rPr lang="uk-UA" b="1" dirty="0" smtClean="0"/>
              <a:t>відносять: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4048110"/>
              </p:ext>
            </p:extLst>
          </p:nvPr>
        </p:nvGraphicFramePr>
        <p:xfrm>
          <a:off x="326136" y="1533957"/>
          <a:ext cx="554461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3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135636" y="5445224"/>
            <a:ext cx="86106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just">
              <a:spcAft>
                <a:spcPts val="0"/>
              </a:spcAft>
            </a:pPr>
            <a:r>
              <a:rPr lang="uk-UA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Форвардні операції і </a:t>
            </a:r>
            <a:r>
              <a:rPr lang="uk-UA" sz="26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свопи</a:t>
            </a:r>
            <a:r>
              <a:rPr lang="uk-UA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здійснюються на міжбанківському ринку. Опціони і ф’ючерси на біржовому валютному ринку. </a:t>
            </a: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4479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5190" y="5504409"/>
            <a:ext cx="2924576" cy="134863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36" y="828658"/>
            <a:ext cx="8229600" cy="55780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Форвардні валютні угоди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4</a:t>
            </a:fld>
            <a:endParaRPr lang="uk-UA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2160" y="1366362"/>
            <a:ext cx="8568952" cy="266429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algn="just"/>
            <a:r>
              <a:rPr lang="uk-UA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ФОРВАРДНА ВАЛЮТНА ОПЕРАЦІЯ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dirty="0" smtClean="0"/>
              <a:t>– </a:t>
            </a:r>
            <a:r>
              <a:rPr lang="uk-UA" sz="2800" dirty="0"/>
              <a:t>це поза біржова валютна операція по продажу або купівлі певної суми валюти з інтервалом в часі між укладанням угоди і виконанням операції більше ніж два робочих дні від дня укладання угоди , за фіксованим курсом на визначену дату в майбутньому. </a:t>
            </a:r>
          </a:p>
          <a:p>
            <a:pPr algn="just"/>
            <a:endParaRPr lang="uk-UA" sz="28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82160" y="4205083"/>
            <a:ext cx="8568952" cy="1152128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algn="just"/>
            <a:r>
              <a:rPr lang="uk-UA" sz="2800" dirty="0"/>
              <a:t>Стандартні с</a:t>
            </a:r>
            <a:r>
              <a:rPr lang="uk-UA" sz="2800" i="1" dirty="0"/>
              <a:t>троки </a:t>
            </a:r>
            <a:r>
              <a:rPr lang="uk-UA" sz="2800" dirty="0"/>
              <a:t>форвардної валютної операції - один тиждень, 1,2,3,6,9 та12 місяців з дня укладення угоди.</a:t>
            </a:r>
            <a:endParaRPr lang="ru-RU" sz="2800" dirty="0"/>
          </a:p>
          <a:p>
            <a:pPr algn="just"/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xmlns="" val="198235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75328"/>
            <a:ext cx="8229600" cy="853472"/>
          </a:xfrm>
        </p:spPr>
        <p:txBody>
          <a:bodyPr/>
          <a:lstStyle/>
          <a:p>
            <a:r>
              <a:rPr lang="uk-UA" b="1" dirty="0"/>
              <a:t>Валютування форвардних угод 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7913468"/>
              </p:ext>
            </p:extLst>
          </p:nvPr>
        </p:nvGraphicFramePr>
        <p:xfrm>
          <a:off x="107504" y="1772816"/>
          <a:ext cx="8829232" cy="4945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07612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75328"/>
            <a:ext cx="8229600" cy="1066800"/>
          </a:xfrm>
        </p:spPr>
        <p:txBody>
          <a:bodyPr/>
          <a:lstStyle/>
          <a:p>
            <a:pPr algn="ctr"/>
            <a:r>
              <a:rPr lang="uk-UA" b="1" dirty="0" smtClean="0"/>
              <a:t>Сторони </a:t>
            </a:r>
            <a:r>
              <a:rPr lang="uk-UA" b="1" dirty="0"/>
              <a:t>форвардної операції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76331572"/>
              </p:ext>
            </p:extLst>
          </p:nvPr>
        </p:nvGraphicFramePr>
        <p:xfrm>
          <a:off x="457200" y="1700808"/>
          <a:ext cx="847953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89253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41136032"/>
              </p:ext>
            </p:extLst>
          </p:nvPr>
        </p:nvGraphicFramePr>
        <p:xfrm>
          <a:off x="434798" y="639671"/>
          <a:ext cx="8229600" cy="1061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36171733"/>
              </p:ext>
            </p:extLst>
          </p:nvPr>
        </p:nvGraphicFramePr>
        <p:xfrm>
          <a:off x="323528" y="2047528"/>
          <a:ext cx="8363272" cy="4527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7</a:t>
            </a:fld>
            <a:endParaRPr lang="uk-UA"/>
          </a:p>
        </p:txBody>
      </p:sp>
      <p:sp>
        <p:nvSpPr>
          <p:cNvPr id="7" name="Стрелка вниз 6"/>
          <p:cNvSpPr/>
          <p:nvPr/>
        </p:nvSpPr>
        <p:spPr>
          <a:xfrm>
            <a:off x="2051720" y="1556792"/>
            <a:ext cx="576064" cy="490736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444208" y="1556792"/>
            <a:ext cx="576064" cy="490736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0213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06425018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8</a:t>
            </a:fld>
            <a:endParaRPr lang="uk-UA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3356992"/>
            <a:ext cx="1944216" cy="33843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перації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що включають придбання і продаж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іноземної валюти для полегшення торгівлі товарами та послугами.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49488" y="3359607"/>
            <a:ext cx="2124744" cy="338176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 угоди здійснюються для підтримання в банках достатнього балансу іноземної валюти для проведення звичайних комерційних 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3351042"/>
            <a:ext cx="1944216" cy="33903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звичайний процес купівлі та продажу валюти з отриманням прибутку за рахунок різниці цін на ринках.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23720" y="3351042"/>
            <a:ext cx="2459271" cy="33903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компенсаційні дії 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 покупцем чи продавцем на валютному ринку для забезпечення захисту свого доходу у майбутньому від зміни валютного курсу.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4638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81464"/>
          </a:xfrm>
        </p:spPr>
        <p:txBody>
          <a:bodyPr>
            <a:noAutofit/>
          </a:bodyPr>
          <a:lstStyle/>
          <a:p>
            <a:pPr algn="ctr"/>
            <a:r>
              <a:rPr lang="uk-UA" b="1" dirty="0"/>
              <a:t>Ф’ючерсні валютні </a:t>
            </a:r>
            <a:r>
              <a:rPr lang="uk-UA" b="1" dirty="0" smtClean="0"/>
              <a:t>угоди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0A66-ADA0-4E3E-B890-033708E0A25B}" type="slidenum">
              <a:rPr lang="uk-UA" smtClean="0"/>
              <a:pPr/>
              <a:t>9</a:t>
            </a:fld>
            <a:endParaRPr lang="uk-UA"/>
          </a:p>
        </p:txBody>
      </p:sp>
      <p:sp>
        <p:nvSpPr>
          <p:cNvPr id="5" name="Подзаголовок 2"/>
          <p:cNvSpPr txBox="1">
            <a:spLocks noGrp="1"/>
          </p:cNvSpPr>
          <p:nvPr>
            <p:ph idx="1"/>
          </p:nvPr>
        </p:nvSpPr>
        <p:spPr>
          <a:xfrm>
            <a:off x="457200" y="1556792"/>
            <a:ext cx="8229600" cy="86409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Валютний ф’ючерс </a:t>
            </a:r>
            <a:r>
              <a:rPr lang="uk-UA" sz="2400" b="1" dirty="0"/>
              <a:t>– </a:t>
            </a:r>
            <a:r>
              <a:rPr lang="uk-UA" sz="2400" dirty="0"/>
              <a:t>це біржовий контракт на купівлю - продаж валюти в </a:t>
            </a:r>
            <a:r>
              <a:rPr lang="uk-UA" sz="2400" dirty="0" smtClean="0"/>
              <a:t>майбутньому</a:t>
            </a:r>
            <a:r>
              <a:rPr lang="uk-UA" sz="2400" dirty="0"/>
              <a:t>.</a:t>
            </a:r>
            <a:endParaRPr lang="ru-RU" sz="2400" dirty="0"/>
          </a:p>
          <a:p>
            <a:pPr marL="365760" lvl="0" indent="-256032">
              <a:spcBef>
                <a:spcPts val="300"/>
              </a:spcBef>
              <a:buClr>
                <a:schemeClr val="accent3"/>
              </a:buClr>
            </a:pPr>
            <a:endParaRPr kumimoji="0" lang="uk-UA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50709" y="2636912"/>
            <a:ext cx="8229600" cy="2592288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85000" lnSpcReduction="2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just">
              <a:buFont typeface="Georgia"/>
              <a:buNone/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Ф’ЮЧЕРСНІ ВАЛЮТНІ ОПЕРАЦІЇ </a:t>
            </a:r>
            <a:r>
              <a:rPr lang="uk-UA" dirty="0" smtClean="0"/>
              <a:t>- це строкові стандартизовані угоди на біржах, що являють собою купівлю-продаж валюти і за яким продавець приймає зобов‘язання продати , а покупець­ приймає зобов’язання купити стандартну кількість визначеної валюти на визначену дату у майбутньому ( більше трьох робочих днів) за курсом, заздалегідь установленому при укладанні угоди. </a:t>
            </a:r>
            <a:endParaRPr lang="uk-UA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57200" y="5445224"/>
            <a:ext cx="8229600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850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just">
              <a:buFont typeface="Georgia"/>
              <a:buNone/>
            </a:pPr>
            <a:r>
              <a:rPr lang="uk-UA" smtClean="0"/>
              <a:t>У стандартних контрактах регламентуються всі умови: сума, термін, гарантійний депозит, метод розрахунку.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4921443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305</TotalTime>
  <Words>1936</Words>
  <Application>Microsoft Office PowerPoint</Application>
  <PresentationFormat>Экран (4:3)</PresentationFormat>
  <Paragraphs>153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Городская</vt:lpstr>
      <vt:lpstr>ТЕМА 10. СТРОКОВІ БІРЖОВІ ВАЛЮТНІ ОПЕРАЦІЇ  </vt:lpstr>
      <vt:lpstr>Слайд 2</vt:lpstr>
      <vt:lpstr>До строкових валютних операцій відносять: </vt:lpstr>
      <vt:lpstr>Форвардні валютні угоди </vt:lpstr>
      <vt:lpstr>Валютування форвардних угод </vt:lpstr>
      <vt:lpstr>Сторони форвардної операції</vt:lpstr>
      <vt:lpstr>Слайд 7</vt:lpstr>
      <vt:lpstr>Слайд 8</vt:lpstr>
      <vt:lpstr>Ф’ючерсні валютні угоди </vt:lpstr>
      <vt:lpstr>Лідируючими біржами по торгівлі ф'ючерсними контрактами нині є:</vt:lpstr>
      <vt:lpstr>Слайд 11</vt:lpstr>
      <vt:lpstr>Розрахунок маржі </vt:lpstr>
      <vt:lpstr>Слайд 13</vt:lpstr>
      <vt:lpstr>Опціонні валютні угоди </vt:lpstr>
      <vt:lpstr>Слайд 15</vt:lpstr>
      <vt:lpstr> Розрізняють такі типи опціону: </vt:lpstr>
      <vt:lpstr>Слайд 17</vt:lpstr>
      <vt:lpstr>Слайд 18</vt:lpstr>
      <vt:lpstr>Оскільки валютний опціон надає покупцю право – але не зобов’язує його – купити чи продати валюту за раніше узгодженим курсом, за його допомогою підприємство вирішує два завдання:</vt:lpstr>
      <vt:lpstr>Слайд 20</vt:lpstr>
      <vt:lpstr>Валютні спот угоди</vt:lpstr>
      <vt:lpstr>Слайд 22</vt:lpstr>
      <vt:lpstr>Слайд 23</vt:lpstr>
      <vt:lpstr>Слайд 24</vt:lpstr>
      <vt:lpstr> Залежно від дати валютування розрізняють такі операції на ринку спот: </vt:lpstr>
      <vt:lpstr>Слайд 26</vt:lpstr>
      <vt:lpstr>Основними учасниками спот-ринку виступають комерційні банки, які здійснюють валютні операції:</vt:lpstr>
      <vt:lpstr>Слайд 28</vt:lpstr>
      <vt:lpstr> До “звичаїв” спот- ринку належать: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 Види біржевих угод</dc:title>
  <dc:creator>Sony</dc:creator>
  <cp:lastModifiedBy>Sony</cp:lastModifiedBy>
  <cp:revision>35</cp:revision>
  <dcterms:created xsi:type="dcterms:W3CDTF">2018-10-21T21:49:55Z</dcterms:created>
  <dcterms:modified xsi:type="dcterms:W3CDTF">2018-12-02T11:54:25Z</dcterms:modified>
</cp:coreProperties>
</file>