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6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D445F-141C-4FFE-84F2-37C19B3ED74F}" type="datetimeFigureOut">
              <a:rPr lang="uk-UA" smtClean="0"/>
              <a:t>22.11.2020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0E52F-E37E-447B-95EF-B62ABE36078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59951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D445F-141C-4FFE-84F2-37C19B3ED74F}" type="datetimeFigureOut">
              <a:rPr lang="uk-UA" smtClean="0"/>
              <a:t>22.11.2020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0E52F-E37E-447B-95EF-B62ABE36078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21646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D445F-141C-4FFE-84F2-37C19B3ED74F}" type="datetimeFigureOut">
              <a:rPr lang="uk-UA" smtClean="0"/>
              <a:t>22.11.2020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0E52F-E37E-447B-95EF-B62ABE36078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973443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1" i="0">
                <a:solidFill>
                  <a:srgbClr val="17365D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11/22/2020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452076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11/22/2020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75024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D445F-141C-4FFE-84F2-37C19B3ED74F}" type="datetimeFigureOut">
              <a:rPr lang="uk-UA" smtClean="0"/>
              <a:t>22.11.2020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0E52F-E37E-447B-95EF-B62ABE36078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55813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D445F-141C-4FFE-84F2-37C19B3ED74F}" type="datetimeFigureOut">
              <a:rPr lang="uk-UA" smtClean="0"/>
              <a:t>22.11.2020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0E52F-E37E-447B-95EF-B62ABE36078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55163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D445F-141C-4FFE-84F2-37C19B3ED74F}" type="datetimeFigureOut">
              <a:rPr lang="uk-UA" smtClean="0"/>
              <a:t>22.11.2020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0E52F-E37E-447B-95EF-B62ABE36078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81240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D445F-141C-4FFE-84F2-37C19B3ED74F}" type="datetimeFigureOut">
              <a:rPr lang="uk-UA" smtClean="0"/>
              <a:t>22.11.2020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0E52F-E37E-447B-95EF-B62ABE36078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28569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D445F-141C-4FFE-84F2-37C19B3ED74F}" type="datetimeFigureOut">
              <a:rPr lang="uk-UA" smtClean="0"/>
              <a:t>22.11.2020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0E52F-E37E-447B-95EF-B62ABE36078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76863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D445F-141C-4FFE-84F2-37C19B3ED74F}" type="datetimeFigureOut">
              <a:rPr lang="uk-UA" smtClean="0"/>
              <a:t>22.11.2020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0E52F-E37E-447B-95EF-B62ABE36078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46826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D445F-141C-4FFE-84F2-37C19B3ED74F}" type="datetimeFigureOut">
              <a:rPr lang="uk-UA" smtClean="0"/>
              <a:t>22.11.2020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0E52F-E37E-447B-95EF-B62ABE36078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15996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D445F-141C-4FFE-84F2-37C19B3ED74F}" type="datetimeFigureOut">
              <a:rPr lang="uk-UA" smtClean="0"/>
              <a:t>22.11.2020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0E52F-E37E-447B-95EF-B62ABE36078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7573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8D445F-141C-4FFE-84F2-37C19B3ED74F}" type="datetimeFigureOut">
              <a:rPr lang="uk-UA" smtClean="0"/>
              <a:t>22.11.2020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30E52F-E37E-447B-95EF-B62ABE36078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68093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18" Type="http://schemas.openxmlformats.org/officeDocument/2006/relationships/image" Target="../media/image23.png"/><Relationship Id="rId3" Type="http://schemas.openxmlformats.org/officeDocument/2006/relationships/image" Target="../media/image1.jpg"/><Relationship Id="rId7" Type="http://schemas.openxmlformats.org/officeDocument/2006/relationships/image" Target="../media/image12.png"/><Relationship Id="rId12" Type="http://schemas.openxmlformats.org/officeDocument/2006/relationships/image" Target="../media/image17.jpg"/><Relationship Id="rId17" Type="http://schemas.openxmlformats.org/officeDocument/2006/relationships/image" Target="../media/image22.png"/><Relationship Id="rId2" Type="http://schemas.openxmlformats.org/officeDocument/2006/relationships/image" Target="../media/image8.jpg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11" Type="http://schemas.openxmlformats.org/officeDocument/2006/relationships/image" Target="../media/image16.jp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61048"/>
            <a:ext cx="6400800" cy="1777752"/>
          </a:xfrm>
        </p:spPr>
        <p:txBody>
          <a:bodyPr>
            <a:normAutofit/>
          </a:bodyPr>
          <a:lstStyle/>
          <a:p>
            <a:r>
              <a:rPr lang="ru-RU" sz="4000" b="1" spc="-5" dirty="0" smtClean="0">
                <a:solidFill>
                  <a:srgbClr val="365F91"/>
                </a:solidFill>
                <a:latin typeface="Arial Narrow"/>
                <a:cs typeface="Arial Narrow"/>
              </a:rPr>
              <a:t>«Реклама </a:t>
            </a:r>
            <a:r>
              <a:rPr lang="uk-UA" sz="4000" b="1" spc="-5" dirty="0" smtClean="0">
                <a:solidFill>
                  <a:srgbClr val="365F91"/>
                </a:solidFill>
                <a:latin typeface="Arial Narrow"/>
                <a:cs typeface="Arial Narrow"/>
              </a:rPr>
              <a:t>інформаційних продуктів </a:t>
            </a:r>
            <a:r>
              <a:rPr lang="uk-UA" sz="4000" b="1" spc="-5" smtClean="0">
                <a:solidFill>
                  <a:srgbClr val="365F91"/>
                </a:solidFill>
                <a:latin typeface="Arial Narrow"/>
                <a:cs typeface="Arial Narrow"/>
              </a:rPr>
              <a:t>і послуг</a:t>
            </a:r>
            <a:r>
              <a:rPr lang="ru-RU" sz="4000" b="1" smtClean="0">
                <a:solidFill>
                  <a:srgbClr val="365F91"/>
                </a:solidFill>
                <a:latin typeface="Arial Narrow"/>
                <a:cs typeface="Arial Narrow"/>
              </a:rPr>
              <a:t>»</a:t>
            </a:r>
            <a:endParaRPr lang="ru-RU" sz="4000" b="1" dirty="0" smtClean="0">
              <a:latin typeface="Arial Narrow"/>
              <a:cs typeface="Arial Narrow"/>
            </a:endParaRPr>
          </a:p>
          <a:p>
            <a:endParaRPr lang="uk-UA" dirty="0"/>
          </a:p>
        </p:txBody>
      </p:sp>
      <p:sp>
        <p:nvSpPr>
          <p:cNvPr id="7" name="object 2"/>
          <p:cNvSpPr txBox="1">
            <a:spLocks/>
          </p:cNvSpPr>
          <p:nvPr/>
        </p:nvSpPr>
        <p:spPr>
          <a:xfrm>
            <a:off x="959916" y="818908"/>
            <a:ext cx="7085330" cy="2192908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">
              <a:lnSpc>
                <a:spcPts val="5645"/>
              </a:lnSpc>
              <a:spcBef>
                <a:spcPts val="100"/>
              </a:spcBef>
            </a:pPr>
            <a:endParaRPr lang="ru-RU" sz="4800" spc="-5" dirty="0" smtClean="0">
              <a:solidFill>
                <a:srgbClr val="365F91"/>
              </a:solidFill>
              <a:latin typeface="Arial Narrow"/>
              <a:cs typeface="Arial Narrow"/>
            </a:endParaRPr>
          </a:p>
          <a:p>
            <a:pPr marL="1270">
              <a:lnSpc>
                <a:spcPts val="5645"/>
              </a:lnSpc>
              <a:spcBef>
                <a:spcPts val="100"/>
              </a:spcBef>
            </a:pPr>
            <a:endParaRPr lang="ru-RU" sz="4800" spc="-5" dirty="0">
              <a:solidFill>
                <a:srgbClr val="365F91"/>
              </a:solidFill>
              <a:latin typeface="Arial Narrow"/>
              <a:cs typeface="Arial Narrow"/>
            </a:endParaRPr>
          </a:p>
          <a:p>
            <a:pPr marL="1270">
              <a:lnSpc>
                <a:spcPts val="5645"/>
              </a:lnSpc>
              <a:spcBef>
                <a:spcPts val="100"/>
              </a:spcBef>
            </a:pPr>
            <a:r>
              <a:rPr lang="ru-RU" sz="4800" spc="-5" dirty="0" err="1" smtClean="0">
                <a:solidFill>
                  <a:srgbClr val="365F91"/>
                </a:solidFill>
                <a:latin typeface="Arial Narrow"/>
                <a:cs typeface="Arial Narrow"/>
              </a:rPr>
              <a:t>Навчальна</a:t>
            </a:r>
            <a:r>
              <a:rPr lang="ru-RU" sz="4800" spc="-10" dirty="0" smtClean="0">
                <a:solidFill>
                  <a:srgbClr val="365F91"/>
                </a:solidFill>
                <a:latin typeface="Arial Narrow"/>
                <a:cs typeface="Arial Narrow"/>
              </a:rPr>
              <a:t> </a:t>
            </a:r>
            <a:r>
              <a:rPr lang="ru-RU" sz="4800" spc="-5" dirty="0" err="1" smtClean="0">
                <a:solidFill>
                  <a:srgbClr val="365F91"/>
                </a:solidFill>
                <a:latin typeface="Arial Narrow"/>
                <a:cs typeface="Arial Narrow"/>
              </a:rPr>
              <a:t>дисципліна</a:t>
            </a:r>
            <a:endParaRPr lang="ru-RU" sz="4800" dirty="0" smtClean="0">
              <a:latin typeface="Arial Narrow"/>
              <a:cs typeface="Arial Narrow"/>
            </a:endParaRPr>
          </a:p>
        </p:txBody>
      </p:sp>
      <p:sp>
        <p:nvSpPr>
          <p:cNvPr id="8" name="object 3"/>
          <p:cNvSpPr/>
          <p:nvPr/>
        </p:nvSpPr>
        <p:spPr>
          <a:xfrm>
            <a:off x="611560" y="404664"/>
            <a:ext cx="1044994" cy="104965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4"/>
          <p:cNvSpPr/>
          <p:nvPr/>
        </p:nvSpPr>
        <p:spPr>
          <a:xfrm>
            <a:off x="7845425" y="5380598"/>
            <a:ext cx="1003185" cy="70358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13665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17956" y="706179"/>
            <a:ext cx="1725930" cy="352661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200" b="0" spc="-5" dirty="0">
                <a:solidFill>
                  <a:srgbClr val="000000"/>
                </a:solidFill>
                <a:latin typeface="Arial Narrow"/>
                <a:cs typeface="Arial Narrow"/>
              </a:rPr>
              <a:t>Викладач</a:t>
            </a:r>
            <a:r>
              <a:rPr sz="2200" b="0" spc="-170" dirty="0">
                <a:solidFill>
                  <a:srgbClr val="000000"/>
                </a:solidFill>
                <a:latin typeface="Arial Narrow"/>
                <a:cs typeface="Arial Narrow"/>
              </a:rPr>
              <a:t> </a:t>
            </a:r>
            <a:r>
              <a:rPr sz="2200" b="0" spc="-5" dirty="0">
                <a:solidFill>
                  <a:srgbClr val="000000"/>
                </a:solidFill>
                <a:latin typeface="Arial Narrow"/>
                <a:cs typeface="Arial Narrow"/>
              </a:rPr>
              <a:t>курсу</a:t>
            </a:r>
            <a:r>
              <a:rPr sz="2200" b="0" spc="-5" dirty="0">
                <a:solidFill>
                  <a:srgbClr val="000000"/>
                </a:solidFill>
                <a:latin typeface="Impact"/>
                <a:cs typeface="Impact"/>
              </a:rPr>
              <a:t>:</a:t>
            </a:r>
            <a:endParaRPr sz="2200">
              <a:latin typeface="Impact"/>
              <a:cs typeface="Impac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044645" y="5409907"/>
            <a:ext cx="120720" cy="1762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176086" y="5393378"/>
            <a:ext cx="3145031" cy="2644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369492" y="5393378"/>
            <a:ext cx="4222363" cy="26444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345429" y="5642247"/>
            <a:ext cx="3377564" cy="41012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688069" y="5243960"/>
            <a:ext cx="0" cy="863381"/>
          </a:xfrm>
          <a:custGeom>
            <a:avLst/>
            <a:gdLst/>
            <a:ahLst/>
            <a:cxnLst/>
            <a:rect l="l" t="t" r="r" b="b"/>
            <a:pathLst>
              <a:path h="648335">
                <a:moveTo>
                  <a:pt x="0" y="0"/>
                </a:moveTo>
                <a:lnTo>
                  <a:pt x="0" y="648335"/>
                </a:lnTo>
              </a:path>
            </a:pathLst>
          </a:custGeom>
          <a:ln w="19050">
            <a:solidFill>
              <a:srgbClr val="487CB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809615" y="1192666"/>
            <a:ext cx="2815590" cy="334815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23875" y="1196555"/>
            <a:ext cx="1917700" cy="35894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575789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18541" y="587809"/>
            <a:ext cx="7769859" cy="3089948"/>
          </a:xfrm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marL="12700" marR="5080" indent="283210" algn="just">
              <a:lnSpc>
                <a:spcPts val="2760"/>
              </a:lnSpc>
              <a:spcBef>
                <a:spcPts val="295"/>
              </a:spcBef>
            </a:pPr>
            <a:r>
              <a:rPr sz="2400" spc="-5" dirty="0">
                <a:solidFill>
                  <a:srgbClr val="333333"/>
                </a:solidFill>
                <a:latin typeface="Arial"/>
                <a:cs typeface="Arial"/>
              </a:rPr>
              <a:t>Опановуючи цю дисципліну, ви </a:t>
            </a:r>
            <a:r>
              <a:rPr sz="2400" spc="5" dirty="0">
                <a:solidFill>
                  <a:srgbClr val="333333"/>
                </a:solidFill>
                <a:latin typeface="Arial"/>
                <a:cs typeface="Arial"/>
              </a:rPr>
              <a:t>ознайомитесь </a:t>
            </a:r>
            <a:r>
              <a:rPr sz="2400" spc="-5" dirty="0">
                <a:solidFill>
                  <a:srgbClr val="333333"/>
                </a:solidFill>
                <a:latin typeface="Arial"/>
                <a:cs typeface="Arial"/>
              </a:rPr>
              <a:t>із  унікальним універсальним діапазоном тем, що сприяє  формуванню знань </a:t>
            </a:r>
            <a:r>
              <a:rPr sz="2400" dirty="0">
                <a:solidFill>
                  <a:srgbClr val="333333"/>
                </a:solidFill>
                <a:latin typeface="Arial"/>
                <a:cs typeface="Arial"/>
              </a:rPr>
              <a:t>та </a:t>
            </a:r>
            <a:r>
              <a:rPr sz="2400" spc="-5" dirty="0">
                <a:solidFill>
                  <a:srgbClr val="333333"/>
                </a:solidFill>
                <a:latin typeface="Arial"/>
                <a:cs typeface="Arial"/>
              </a:rPr>
              <a:t>вмінь </a:t>
            </a:r>
            <a:r>
              <a:rPr sz="2400" dirty="0">
                <a:solidFill>
                  <a:srgbClr val="333333"/>
                </a:solidFill>
                <a:latin typeface="Arial"/>
                <a:cs typeface="Arial"/>
              </a:rPr>
              <a:t>у </a:t>
            </a:r>
            <a:r>
              <a:rPr sz="2400" spc="-5" dirty="0">
                <a:solidFill>
                  <a:srgbClr val="333333"/>
                </a:solidFill>
                <a:latin typeface="Arial"/>
                <a:cs typeface="Arial"/>
              </a:rPr>
              <a:t>різних </a:t>
            </a:r>
            <a:r>
              <a:rPr sz="2400" dirty="0">
                <a:solidFill>
                  <a:srgbClr val="333333"/>
                </a:solidFill>
                <a:latin typeface="Arial"/>
                <a:cs typeface="Arial"/>
              </a:rPr>
              <a:t>напрямках</a:t>
            </a:r>
            <a:r>
              <a:rPr sz="2400" spc="-4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333333"/>
                </a:solidFill>
                <a:latin typeface="Arial"/>
                <a:cs typeface="Arial"/>
              </a:rPr>
              <a:t>–</a:t>
            </a:r>
            <a:endParaRPr sz="2400">
              <a:latin typeface="Arial"/>
              <a:cs typeface="Arial"/>
            </a:endParaRPr>
          </a:p>
          <a:p>
            <a:pPr marL="1210310" marR="13970" indent="-228600" algn="just">
              <a:lnSpc>
                <a:spcPts val="2760"/>
              </a:lnSpc>
              <a:spcBef>
                <a:spcPts val="1400"/>
              </a:spcBef>
              <a:buFont typeface="Wingdings"/>
              <a:buChar char=""/>
              <a:tabLst>
                <a:tab pos="1668780" algn="l"/>
              </a:tabLst>
            </a:pPr>
            <a:r>
              <a:rPr sz="2400" spc="-10" dirty="0">
                <a:solidFill>
                  <a:srgbClr val="333333"/>
                </a:solidFill>
                <a:latin typeface="Arial"/>
                <a:cs typeface="Arial"/>
              </a:rPr>
              <a:t>від </a:t>
            </a:r>
            <a:r>
              <a:rPr sz="2400" b="1" i="1" spc="-5" dirty="0">
                <a:solidFill>
                  <a:srgbClr val="333333"/>
                </a:solidFill>
                <a:latin typeface="Arial"/>
                <a:cs typeface="Arial"/>
              </a:rPr>
              <a:t>законодавчого регулювання  рекламної діяльності</a:t>
            </a:r>
            <a:endParaRPr sz="2400">
              <a:latin typeface="Arial"/>
              <a:cs typeface="Arial"/>
            </a:endParaRPr>
          </a:p>
          <a:p>
            <a:pPr marL="1210310" marR="10160" indent="-228600" algn="just">
              <a:lnSpc>
                <a:spcPts val="2760"/>
              </a:lnSpc>
              <a:buFont typeface="Wingdings"/>
              <a:buChar char=""/>
              <a:tabLst>
                <a:tab pos="1668780" algn="l"/>
              </a:tabLst>
            </a:pPr>
            <a:r>
              <a:rPr sz="2400" spc="-10" dirty="0">
                <a:solidFill>
                  <a:srgbClr val="333333"/>
                </a:solidFill>
                <a:latin typeface="Arial"/>
                <a:cs typeface="Arial"/>
              </a:rPr>
              <a:t>до </a:t>
            </a:r>
            <a:r>
              <a:rPr sz="2400" b="1" i="1" spc="-5" dirty="0">
                <a:solidFill>
                  <a:srgbClr val="333333"/>
                </a:solidFill>
                <a:latin typeface="Arial"/>
                <a:cs typeface="Arial"/>
              </a:rPr>
              <a:t>розробки </a:t>
            </a:r>
            <a:r>
              <a:rPr sz="2400" b="1" i="1" spc="-10" dirty="0">
                <a:solidFill>
                  <a:srgbClr val="333333"/>
                </a:solidFill>
                <a:latin typeface="Arial"/>
                <a:cs typeface="Arial"/>
              </a:rPr>
              <a:t>креативних </a:t>
            </a:r>
            <a:r>
              <a:rPr sz="2400" b="1" i="1" spc="-5" dirty="0">
                <a:solidFill>
                  <a:srgbClr val="333333"/>
                </a:solidFill>
                <a:latin typeface="Arial"/>
                <a:cs typeface="Arial"/>
              </a:rPr>
              <a:t>стратегій </a:t>
            </a:r>
            <a:r>
              <a:rPr sz="2400" b="1" i="1" dirty="0">
                <a:solidFill>
                  <a:srgbClr val="333333"/>
                </a:solidFill>
                <a:latin typeface="Arial"/>
                <a:cs typeface="Arial"/>
              </a:rPr>
              <a:t>у  </a:t>
            </a:r>
            <a:r>
              <a:rPr sz="2400" b="1" i="1" spc="-5" dirty="0">
                <a:solidFill>
                  <a:srgbClr val="333333"/>
                </a:solidFill>
                <a:latin typeface="Arial"/>
                <a:cs typeface="Arial"/>
              </a:rPr>
              <a:t>рекламі інформаційних </a:t>
            </a:r>
            <a:r>
              <a:rPr sz="2400" b="1" i="1" dirty="0">
                <a:solidFill>
                  <a:srgbClr val="333333"/>
                </a:solidFill>
                <a:latin typeface="Arial"/>
                <a:cs typeface="Arial"/>
              </a:rPr>
              <a:t>продуктів і  </a:t>
            </a:r>
            <a:r>
              <a:rPr sz="2400" b="1" i="1" spc="-5" dirty="0">
                <a:solidFill>
                  <a:srgbClr val="333333"/>
                </a:solidFill>
                <a:latin typeface="Arial"/>
                <a:cs typeface="Arial"/>
              </a:rPr>
              <a:t>послуг</a:t>
            </a:r>
            <a:r>
              <a:rPr sz="2400" spc="-5" dirty="0">
                <a:solidFill>
                  <a:srgbClr val="333333"/>
                </a:solidFill>
                <a:latin typeface="Arial"/>
                <a:cs typeface="Arial"/>
              </a:rPr>
              <a:t>.</a:t>
            </a:r>
            <a:endParaRPr sz="24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693026" y="4974900"/>
            <a:ext cx="981075" cy="9158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346736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7101" y="1046983"/>
            <a:ext cx="8220075" cy="2551339"/>
          </a:xfrm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marL="12700" marR="10160" indent="539115" algn="just">
              <a:lnSpc>
                <a:spcPts val="2760"/>
              </a:lnSpc>
              <a:spcBef>
                <a:spcPts val="295"/>
              </a:spcBef>
              <a:buFont typeface="Wingdings"/>
              <a:buChar char=""/>
              <a:tabLst>
                <a:tab pos="845185" algn="l"/>
              </a:tabLst>
            </a:pPr>
            <a:r>
              <a:rPr sz="2400" dirty="0">
                <a:solidFill>
                  <a:srgbClr val="17365D"/>
                </a:solidFill>
                <a:latin typeface="Arial"/>
                <a:cs typeface="Arial"/>
              </a:rPr>
              <a:t>отримаєте </a:t>
            </a:r>
            <a:r>
              <a:rPr sz="2400" spc="-10" dirty="0">
                <a:solidFill>
                  <a:srgbClr val="17365D"/>
                </a:solidFill>
                <a:latin typeface="Arial"/>
                <a:cs typeface="Arial"/>
              </a:rPr>
              <a:t>знання </a:t>
            </a: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щодо актуальних </a:t>
            </a:r>
            <a:r>
              <a:rPr sz="2400" dirty="0">
                <a:solidFill>
                  <a:srgbClr val="17365D"/>
                </a:solidFill>
                <a:latin typeface="Arial"/>
                <a:cs typeface="Arial"/>
              </a:rPr>
              <a:t>особливостей  професій, </a:t>
            </a: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що </a:t>
            </a:r>
            <a:r>
              <a:rPr sz="2400" dirty="0">
                <a:solidFill>
                  <a:srgbClr val="17365D"/>
                </a:solidFill>
                <a:latin typeface="Arial"/>
                <a:cs typeface="Arial"/>
              </a:rPr>
              <a:t>мають </a:t>
            </a: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високий соціальний </a:t>
            </a:r>
            <a:r>
              <a:rPr sz="2400" spc="-10" dirty="0">
                <a:solidFill>
                  <a:srgbClr val="17365D"/>
                </a:solidFill>
                <a:latin typeface="Arial"/>
                <a:cs typeface="Arial"/>
              </a:rPr>
              <a:t>статус, </a:t>
            </a: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творчий  потенціал </a:t>
            </a:r>
            <a:r>
              <a:rPr sz="2400" dirty="0">
                <a:solidFill>
                  <a:srgbClr val="17365D"/>
                </a:solidFill>
                <a:latin typeface="Arial"/>
                <a:cs typeface="Arial"/>
              </a:rPr>
              <a:t>та </a:t>
            </a: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оплату</a:t>
            </a:r>
            <a:r>
              <a:rPr sz="2400" spc="-40" dirty="0">
                <a:solidFill>
                  <a:srgbClr val="17365D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праці.</a:t>
            </a:r>
            <a:endParaRPr sz="2400">
              <a:latin typeface="Arial"/>
              <a:cs typeface="Arial"/>
            </a:endParaRPr>
          </a:p>
          <a:p>
            <a:pPr marL="12700" marR="5080" indent="539115" algn="just">
              <a:lnSpc>
                <a:spcPts val="2760"/>
              </a:lnSpc>
              <a:spcBef>
                <a:spcPts val="5"/>
              </a:spcBef>
              <a:buFont typeface="Wingdings"/>
              <a:buChar char=""/>
              <a:tabLst>
                <a:tab pos="845185" algn="l"/>
              </a:tabLst>
            </a:pP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будете володіти інформацією, </a:t>
            </a:r>
            <a:r>
              <a:rPr sz="2400" spc="-10" dirty="0">
                <a:solidFill>
                  <a:srgbClr val="17365D"/>
                </a:solidFill>
                <a:latin typeface="Arial"/>
                <a:cs typeface="Arial"/>
              </a:rPr>
              <a:t>яка дозволить </a:t>
            </a: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вам,  </a:t>
            </a:r>
            <a:r>
              <a:rPr sz="2400" dirty="0">
                <a:solidFill>
                  <a:srgbClr val="17365D"/>
                </a:solidFill>
                <a:latin typeface="Arial"/>
                <a:cs typeface="Arial"/>
              </a:rPr>
              <a:t>створювати</a:t>
            </a:r>
            <a:r>
              <a:rPr sz="2400" spc="465" dirty="0">
                <a:solidFill>
                  <a:srgbClr val="17365D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рекламу</a:t>
            </a:r>
            <a:r>
              <a:rPr sz="2400" spc="440" dirty="0">
                <a:solidFill>
                  <a:srgbClr val="17365D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7365D"/>
                </a:solidFill>
                <a:latin typeface="Arial"/>
                <a:cs typeface="Arial"/>
              </a:rPr>
              <a:t>у</a:t>
            </a:r>
            <a:r>
              <a:rPr sz="2400" spc="434" dirty="0">
                <a:solidFill>
                  <a:srgbClr val="17365D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7365D"/>
                </a:solidFill>
                <a:latin typeface="Arial"/>
                <a:cs typeface="Arial"/>
              </a:rPr>
              <a:t>межах</a:t>
            </a:r>
            <a:r>
              <a:rPr sz="2400" spc="434" dirty="0">
                <a:solidFill>
                  <a:srgbClr val="17365D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сучасного</a:t>
            </a:r>
            <a:r>
              <a:rPr sz="2400" spc="490" dirty="0">
                <a:solidFill>
                  <a:srgbClr val="17365D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законодавства,</a:t>
            </a:r>
            <a:endParaRPr sz="2400">
              <a:latin typeface="Arial"/>
              <a:cs typeface="Arial"/>
            </a:endParaRPr>
          </a:p>
          <a:p>
            <a:pPr marL="12700" marR="5080" algn="just">
              <a:lnSpc>
                <a:spcPts val="2760"/>
              </a:lnSpc>
            </a:pP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але сучасну </a:t>
            </a:r>
            <a:r>
              <a:rPr sz="2400" dirty="0">
                <a:solidFill>
                  <a:srgbClr val="17365D"/>
                </a:solidFill>
                <a:latin typeface="Arial"/>
                <a:cs typeface="Arial"/>
              </a:rPr>
              <a:t>та </a:t>
            </a: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ефективну. </a:t>
            </a:r>
            <a:r>
              <a:rPr sz="2400" dirty="0">
                <a:solidFill>
                  <a:srgbClr val="17365D"/>
                </a:solidFill>
                <a:latin typeface="Arial"/>
                <a:cs typeface="Arial"/>
              </a:rPr>
              <a:t>Навчитеся </a:t>
            </a: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розрізняти  маніпулятивні технології </a:t>
            </a:r>
            <a:r>
              <a:rPr sz="2400" dirty="0">
                <a:solidFill>
                  <a:srgbClr val="17365D"/>
                </a:solidFill>
                <a:latin typeface="Arial"/>
                <a:cs typeface="Arial"/>
              </a:rPr>
              <a:t>у рекламній та PR -</a:t>
            </a:r>
            <a:r>
              <a:rPr sz="2400" spc="-50" dirty="0">
                <a:solidFill>
                  <a:srgbClr val="17365D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комунікації.</a:t>
            </a:r>
            <a:endParaRPr sz="24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683500" y="5252687"/>
            <a:ext cx="980554" cy="9158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192272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18540" y="560389"/>
            <a:ext cx="8128000" cy="356815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719455" algn="just">
              <a:lnSpc>
                <a:spcPct val="111700"/>
              </a:lnSpc>
              <a:spcBef>
                <a:spcPts val="95"/>
              </a:spcBef>
              <a:buFont typeface="Wingdings"/>
              <a:buChar char=""/>
              <a:tabLst>
                <a:tab pos="1210945" algn="l"/>
              </a:tabLst>
            </a:pPr>
            <a:r>
              <a:rPr sz="2400" dirty="0">
                <a:solidFill>
                  <a:srgbClr val="17365D"/>
                </a:solidFill>
                <a:latin typeface="Arial"/>
                <a:cs typeface="Arial"/>
              </a:rPr>
              <a:t>зможете </a:t>
            </a: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відрізняти рекламні технології </a:t>
            </a:r>
            <a:r>
              <a:rPr sz="2400" dirty="0">
                <a:solidFill>
                  <a:srgbClr val="17365D"/>
                </a:solidFill>
                <a:latin typeface="Arial"/>
                <a:cs typeface="Arial"/>
              </a:rPr>
              <a:t>від </a:t>
            </a:r>
            <a:r>
              <a:rPr sz="2400" spc="5" dirty="0">
                <a:solidFill>
                  <a:srgbClr val="17365D"/>
                </a:solidFill>
                <a:latin typeface="Arial"/>
                <a:cs typeface="Arial"/>
              </a:rPr>
              <a:t>PR-  </a:t>
            </a: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технологій </a:t>
            </a:r>
            <a:r>
              <a:rPr sz="2400" dirty="0">
                <a:solidFill>
                  <a:srgbClr val="17365D"/>
                </a:solidFill>
                <a:latin typeface="Arial"/>
                <a:cs typeface="Arial"/>
              </a:rPr>
              <a:t>та</a:t>
            </a:r>
            <a:r>
              <a:rPr sz="2400" spc="10" dirty="0">
                <a:solidFill>
                  <a:srgbClr val="17365D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пропаганди;</a:t>
            </a:r>
            <a:endParaRPr sz="2400">
              <a:latin typeface="Arial"/>
              <a:cs typeface="Arial"/>
            </a:endParaRPr>
          </a:p>
          <a:p>
            <a:pPr marL="12700" marR="5715" indent="719455" algn="just">
              <a:lnSpc>
                <a:spcPct val="143800"/>
              </a:lnSpc>
              <a:spcBef>
                <a:spcPts val="495"/>
              </a:spcBef>
              <a:buClr>
                <a:srgbClr val="000000"/>
              </a:buClr>
              <a:buSzPct val="108333"/>
              <a:buFont typeface="Wingdings"/>
              <a:buChar char=""/>
              <a:tabLst>
                <a:tab pos="1210945" algn="l"/>
              </a:tabLst>
            </a:pP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проаналізуєте активи провідних медіахолдингів  України (StarLightMedia, 1+1 </a:t>
            </a:r>
            <a:r>
              <a:rPr sz="2400" spc="-10" dirty="0">
                <a:solidFill>
                  <a:srgbClr val="17365D"/>
                </a:solidFill>
                <a:latin typeface="Arial"/>
                <a:cs typeface="Arial"/>
              </a:rPr>
              <a:t>Media, </a:t>
            </a: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Media </a:t>
            </a:r>
            <a:r>
              <a:rPr sz="2400" dirty="0">
                <a:solidFill>
                  <a:srgbClr val="17365D"/>
                </a:solidFill>
                <a:latin typeface="Arial"/>
                <a:cs typeface="Arial"/>
              </a:rPr>
              <a:t>Group </a:t>
            </a: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Ukraine,  </a:t>
            </a:r>
            <a:r>
              <a:rPr sz="2400" dirty="0">
                <a:solidFill>
                  <a:srgbClr val="17365D"/>
                </a:solidFill>
                <a:latin typeface="Arial"/>
                <a:cs typeface="Arial"/>
              </a:rPr>
              <a:t>Inter </a:t>
            </a: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Media</a:t>
            </a:r>
            <a:r>
              <a:rPr sz="2400" spc="-15" dirty="0">
                <a:solidFill>
                  <a:srgbClr val="17365D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Group);</a:t>
            </a:r>
            <a:endParaRPr sz="2400">
              <a:latin typeface="Arial"/>
              <a:cs typeface="Arial"/>
            </a:endParaRPr>
          </a:p>
          <a:p>
            <a:pPr marL="12700" marR="5080" indent="719455" algn="just">
              <a:lnSpc>
                <a:spcPct val="143400"/>
              </a:lnSpc>
              <a:spcBef>
                <a:spcPts val="95"/>
              </a:spcBef>
              <a:buClr>
                <a:srgbClr val="000000"/>
              </a:buClr>
              <a:buSzPct val="108333"/>
              <a:buFont typeface="Wingdings"/>
              <a:buChar char=""/>
              <a:tabLst>
                <a:tab pos="1210945" algn="l"/>
              </a:tabLst>
            </a:pP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ознайомитеся із «проектами </a:t>
            </a:r>
            <a:r>
              <a:rPr sz="2400" spc="-10" dirty="0">
                <a:solidFill>
                  <a:srgbClr val="17365D"/>
                </a:solidFill>
                <a:latin typeface="Arial"/>
                <a:cs typeface="Arial"/>
              </a:rPr>
              <a:t>впливу» </a:t>
            </a:r>
            <a:r>
              <a:rPr sz="2400" dirty="0">
                <a:solidFill>
                  <a:srgbClr val="17365D"/>
                </a:solidFill>
                <a:latin typeface="Arial"/>
                <a:cs typeface="Arial"/>
              </a:rPr>
              <a:t>та «бізнес-  </a:t>
            </a: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проектами» </a:t>
            </a:r>
            <a:r>
              <a:rPr sz="2400" spc="-10" dirty="0">
                <a:solidFill>
                  <a:srgbClr val="17365D"/>
                </a:solidFill>
                <a:latin typeface="Arial"/>
                <a:cs typeface="Arial"/>
              </a:rPr>
              <a:t>їх</a:t>
            </a:r>
            <a:r>
              <a:rPr sz="2400" spc="-20" dirty="0">
                <a:solidFill>
                  <a:srgbClr val="17365D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7365D"/>
                </a:solidFill>
                <a:latin typeface="Arial"/>
                <a:cs typeface="Arial"/>
              </a:rPr>
              <a:t>власників.</a:t>
            </a:r>
            <a:endParaRPr sz="24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600950" y="5373459"/>
            <a:ext cx="980554" cy="9158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220158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18541" y="832004"/>
            <a:ext cx="8132445" cy="3263201"/>
          </a:xfrm>
          <a:prstGeom prst="rect">
            <a:avLst/>
          </a:prstGeom>
        </p:spPr>
        <p:txBody>
          <a:bodyPr vert="horz" wrap="square" lIns="0" tIns="49530" rIns="0" bIns="0" rtlCol="0">
            <a:spAutoFit/>
          </a:bodyPr>
          <a:lstStyle/>
          <a:p>
            <a:pPr marL="732155">
              <a:lnSpc>
                <a:spcPct val="100000"/>
              </a:lnSpc>
              <a:spcBef>
                <a:spcPts val="390"/>
              </a:spcBef>
            </a:pPr>
            <a:r>
              <a:rPr sz="2400" b="1" spc="-10" dirty="0">
                <a:solidFill>
                  <a:srgbClr val="17365D"/>
                </a:solidFill>
                <a:latin typeface="Arial"/>
                <a:cs typeface="Arial"/>
              </a:rPr>
              <a:t>Отримані </a:t>
            </a:r>
            <a:r>
              <a:rPr sz="2400" b="1" spc="-5" dirty="0">
                <a:solidFill>
                  <a:srgbClr val="17365D"/>
                </a:solidFill>
                <a:latin typeface="Arial"/>
                <a:cs typeface="Arial"/>
              </a:rPr>
              <a:t>знання </a:t>
            </a:r>
            <a:r>
              <a:rPr sz="2400" b="1" spc="-15" dirty="0">
                <a:solidFill>
                  <a:srgbClr val="17365D"/>
                </a:solidFill>
                <a:latin typeface="Arial"/>
                <a:cs typeface="Arial"/>
              </a:rPr>
              <a:t>та </a:t>
            </a:r>
            <a:r>
              <a:rPr sz="2400" b="1" spc="-10" dirty="0">
                <a:solidFill>
                  <a:srgbClr val="17365D"/>
                </a:solidFill>
                <a:latin typeface="Arial"/>
                <a:cs typeface="Arial"/>
              </a:rPr>
              <a:t>вміння</a:t>
            </a:r>
            <a:r>
              <a:rPr sz="2400" b="1" spc="65" dirty="0">
                <a:solidFill>
                  <a:srgbClr val="17365D"/>
                </a:solidFill>
                <a:latin typeface="Arial"/>
                <a:cs typeface="Arial"/>
              </a:rPr>
              <a:t> </a:t>
            </a:r>
            <a:r>
              <a:rPr sz="2400" b="1" spc="-5" dirty="0">
                <a:solidFill>
                  <a:srgbClr val="17365D"/>
                </a:solidFill>
                <a:latin typeface="Arial"/>
                <a:cs typeface="Arial"/>
              </a:rPr>
              <a:t>дозволять:</a:t>
            </a:r>
            <a:endParaRPr sz="2400">
              <a:latin typeface="Arial"/>
              <a:cs typeface="Arial"/>
            </a:endParaRPr>
          </a:p>
          <a:p>
            <a:pPr marL="12700" marR="6350" indent="719455">
              <a:lnSpc>
                <a:spcPts val="3190"/>
              </a:lnSpc>
              <a:spcBef>
                <a:spcPts val="135"/>
              </a:spcBef>
              <a:buFont typeface="Wingdings"/>
              <a:buChar char=""/>
              <a:tabLst>
                <a:tab pos="1210310" algn="l"/>
                <a:tab pos="1210945" algn="l"/>
                <a:tab pos="2861945" algn="l"/>
                <a:tab pos="5292725" algn="l"/>
                <a:tab pos="6892290" algn="l"/>
                <a:tab pos="7477759" algn="l"/>
              </a:tabLst>
            </a:pPr>
            <a:r>
              <a:rPr sz="2400" dirty="0">
                <a:solidFill>
                  <a:srgbClr val="17365D"/>
                </a:solidFill>
                <a:latin typeface="Arial"/>
                <a:cs typeface="Arial"/>
              </a:rPr>
              <a:t>ос</a:t>
            </a:r>
            <a:r>
              <a:rPr sz="2400" spc="-10" dirty="0">
                <a:solidFill>
                  <a:srgbClr val="17365D"/>
                </a:solidFill>
                <a:latin typeface="Arial"/>
                <a:cs typeface="Arial"/>
              </a:rPr>
              <a:t>я</a:t>
            </a:r>
            <a:r>
              <a:rPr sz="2400" spc="-15" dirty="0">
                <a:solidFill>
                  <a:srgbClr val="17365D"/>
                </a:solidFill>
                <a:latin typeface="Arial"/>
                <a:cs typeface="Arial"/>
              </a:rPr>
              <a:t>г</a:t>
            </a: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н</a:t>
            </a:r>
            <a:r>
              <a:rPr sz="2400" spc="-35" dirty="0">
                <a:solidFill>
                  <a:srgbClr val="17365D"/>
                </a:solidFill>
                <a:latin typeface="Arial"/>
                <a:cs typeface="Arial"/>
              </a:rPr>
              <a:t>у</a:t>
            </a:r>
            <a:r>
              <a:rPr sz="2400" dirty="0">
                <a:solidFill>
                  <a:srgbClr val="17365D"/>
                </a:solidFill>
                <a:latin typeface="Arial"/>
                <a:cs typeface="Arial"/>
              </a:rPr>
              <a:t>ти	</a:t>
            </a:r>
            <a:r>
              <a:rPr sz="2400" spc="-15" dirty="0">
                <a:solidFill>
                  <a:srgbClr val="17365D"/>
                </a:solidFill>
                <a:latin typeface="Arial"/>
                <a:cs typeface="Arial"/>
              </a:rPr>
              <a:t>гл</a:t>
            </a:r>
            <a:r>
              <a:rPr sz="2400" dirty="0">
                <a:solidFill>
                  <a:srgbClr val="17365D"/>
                </a:solidFill>
                <a:latin typeface="Arial"/>
                <a:cs typeface="Arial"/>
              </a:rPr>
              <a:t>о</a:t>
            </a:r>
            <a:r>
              <a:rPr sz="2400" spc="-10" dirty="0">
                <a:solidFill>
                  <a:srgbClr val="17365D"/>
                </a:solidFill>
                <a:latin typeface="Arial"/>
                <a:cs typeface="Arial"/>
              </a:rPr>
              <a:t>б</a:t>
            </a:r>
            <a:r>
              <a:rPr sz="2400" dirty="0">
                <a:solidFill>
                  <a:srgbClr val="17365D"/>
                </a:solidFill>
                <a:latin typeface="Arial"/>
                <a:cs typeface="Arial"/>
              </a:rPr>
              <a:t>а</a:t>
            </a:r>
            <a:r>
              <a:rPr sz="2400" spc="-15" dirty="0">
                <a:solidFill>
                  <a:srgbClr val="17365D"/>
                </a:solidFill>
                <a:latin typeface="Arial"/>
                <a:cs typeface="Arial"/>
              </a:rPr>
              <a:t>л</a:t>
            </a: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із</a:t>
            </a:r>
            <a:r>
              <a:rPr sz="2400" spc="25" dirty="0">
                <a:solidFill>
                  <a:srgbClr val="17365D"/>
                </a:solidFill>
                <a:latin typeface="Arial"/>
                <a:cs typeface="Arial"/>
              </a:rPr>
              <a:t>а</a:t>
            </a:r>
            <a:r>
              <a:rPr sz="2400" spc="-10" dirty="0">
                <a:solidFill>
                  <a:srgbClr val="17365D"/>
                </a:solidFill>
                <a:latin typeface="Arial"/>
                <a:cs typeface="Arial"/>
              </a:rPr>
              <a:t>ц</a:t>
            </a: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ій</a:t>
            </a:r>
            <a:r>
              <a:rPr sz="2400" spc="-10" dirty="0">
                <a:solidFill>
                  <a:srgbClr val="17365D"/>
                </a:solidFill>
                <a:latin typeface="Arial"/>
                <a:cs typeface="Arial"/>
              </a:rPr>
              <a:t>н</a:t>
            </a:r>
            <a:r>
              <a:rPr sz="2400" dirty="0">
                <a:solidFill>
                  <a:srgbClr val="17365D"/>
                </a:solidFill>
                <a:latin typeface="Arial"/>
                <a:cs typeface="Arial"/>
              </a:rPr>
              <a:t>і	пр</a:t>
            </a:r>
            <a:r>
              <a:rPr sz="2400" spc="5" dirty="0">
                <a:solidFill>
                  <a:srgbClr val="17365D"/>
                </a:solidFill>
                <a:latin typeface="Arial"/>
                <a:cs typeface="Arial"/>
              </a:rPr>
              <a:t>о</a:t>
            </a:r>
            <a:r>
              <a:rPr sz="2400" spc="-10" dirty="0">
                <a:solidFill>
                  <a:srgbClr val="17365D"/>
                </a:solidFill>
                <a:latin typeface="Arial"/>
                <a:cs typeface="Arial"/>
              </a:rPr>
              <a:t>ц</a:t>
            </a:r>
            <a:r>
              <a:rPr sz="2400" dirty="0">
                <a:solidFill>
                  <a:srgbClr val="17365D"/>
                </a:solidFill>
                <a:latin typeface="Arial"/>
                <a:cs typeface="Arial"/>
              </a:rPr>
              <a:t>еси	в	м</a:t>
            </a:r>
            <a:r>
              <a:rPr sz="2400" spc="10" dirty="0">
                <a:solidFill>
                  <a:srgbClr val="17365D"/>
                </a:solidFill>
                <a:latin typeface="Arial"/>
                <a:cs typeface="Arial"/>
              </a:rPr>
              <a:t>а</a:t>
            </a:r>
            <a:r>
              <a:rPr sz="2400" spc="35" dirty="0">
                <a:solidFill>
                  <a:srgbClr val="17365D"/>
                </a:solidFill>
                <a:latin typeface="Arial"/>
                <a:cs typeface="Arial"/>
              </a:rPr>
              <a:t>с</a:t>
            </a:r>
            <a:r>
              <a:rPr sz="2400" dirty="0">
                <a:solidFill>
                  <a:srgbClr val="17365D"/>
                </a:solidFill>
                <a:latin typeface="Arial"/>
                <a:cs typeface="Arial"/>
              </a:rPr>
              <a:t>-  </a:t>
            </a: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медійному </a:t>
            </a:r>
            <a:r>
              <a:rPr sz="2400" dirty="0">
                <a:solidFill>
                  <a:srgbClr val="17365D"/>
                </a:solidFill>
                <a:latin typeface="Arial"/>
                <a:cs typeface="Arial"/>
              </a:rPr>
              <a:t>просторі</a:t>
            </a:r>
            <a:r>
              <a:rPr sz="2400" spc="-20" dirty="0">
                <a:solidFill>
                  <a:srgbClr val="17365D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України;</a:t>
            </a:r>
            <a:endParaRPr sz="2400">
              <a:latin typeface="Arial"/>
              <a:cs typeface="Arial"/>
            </a:endParaRPr>
          </a:p>
          <a:p>
            <a:pPr marL="1210310" indent="-478790">
              <a:lnSpc>
                <a:spcPct val="100000"/>
              </a:lnSpc>
              <a:spcBef>
                <a:spcPts val="135"/>
              </a:spcBef>
              <a:buFont typeface="Wingdings"/>
              <a:buChar char=""/>
              <a:tabLst>
                <a:tab pos="1210310" algn="l"/>
                <a:tab pos="1210945" algn="l"/>
              </a:tabLst>
            </a:pP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сформувати професійні компетентності </a:t>
            </a:r>
            <a:r>
              <a:rPr sz="2400" dirty="0">
                <a:solidFill>
                  <a:srgbClr val="17365D"/>
                </a:solidFill>
                <a:latin typeface="Arial"/>
                <a:cs typeface="Arial"/>
              </a:rPr>
              <a:t>у</a:t>
            </a:r>
            <a:r>
              <a:rPr sz="2400" spc="415" dirty="0">
                <a:solidFill>
                  <a:srgbClr val="17365D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7365D"/>
                </a:solidFill>
                <a:latin typeface="Arial"/>
                <a:cs typeface="Arial"/>
              </a:rPr>
              <a:t>межах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90"/>
              </a:spcBef>
            </a:pP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обраного</a:t>
            </a:r>
            <a:r>
              <a:rPr sz="2400" dirty="0">
                <a:solidFill>
                  <a:srgbClr val="17365D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17365D"/>
                </a:solidFill>
                <a:latin typeface="Arial"/>
                <a:cs typeface="Arial"/>
              </a:rPr>
              <a:t>фаху:</a:t>
            </a:r>
            <a:endParaRPr sz="2400">
              <a:latin typeface="Arial"/>
              <a:cs typeface="Arial"/>
            </a:endParaRPr>
          </a:p>
          <a:p>
            <a:pPr marL="12700" indent="719455">
              <a:lnSpc>
                <a:spcPct val="100000"/>
              </a:lnSpc>
              <a:spcBef>
                <a:spcPts val="290"/>
              </a:spcBef>
              <a:buFont typeface="Wingdings"/>
              <a:buChar char=""/>
              <a:tabLst>
                <a:tab pos="1210310" algn="l"/>
                <a:tab pos="1210945" algn="l"/>
                <a:tab pos="3409315" algn="l"/>
                <a:tab pos="5347970" algn="l"/>
              </a:tabLst>
            </a:pP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зрозуміти	сучасну	високотехнологічну</a:t>
            </a:r>
            <a:endParaRPr sz="2400">
              <a:latin typeface="Arial"/>
              <a:cs typeface="Arial"/>
            </a:endParaRPr>
          </a:p>
          <a:p>
            <a:pPr marL="12700" marR="14604">
              <a:lnSpc>
                <a:spcPct val="110000"/>
              </a:lnSpc>
              <a:spcBef>
                <a:spcPts val="30"/>
              </a:spcBef>
            </a:pP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комунікаційну політику брендів, що «ведуть полювання»  за кожним із</a:t>
            </a:r>
            <a:r>
              <a:rPr sz="2400" spc="10" dirty="0">
                <a:solidFill>
                  <a:srgbClr val="17365D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17365D"/>
                </a:solidFill>
                <a:latin typeface="Arial"/>
                <a:cs typeface="Arial"/>
              </a:rPr>
              <a:t>нас.</a:t>
            </a:r>
            <a:endParaRPr sz="24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597775" y="5156167"/>
            <a:ext cx="980554" cy="9158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55230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320033"/>
            <a:ext cx="8229600" cy="1052210"/>
          </a:xfrm>
          <a:prstGeom prst="rect">
            <a:avLst/>
          </a:prstGeom>
        </p:spPr>
        <p:txBody>
          <a:bodyPr vert="horz" wrap="square" lIns="0" tIns="26034" rIns="0" bIns="0" rtlCol="0">
            <a:spAutoFit/>
          </a:bodyPr>
          <a:lstStyle/>
          <a:p>
            <a:pPr marL="534035" marR="5080" indent="-521970">
              <a:lnSpc>
                <a:spcPts val="1610"/>
              </a:lnSpc>
              <a:spcBef>
                <a:spcPts val="204"/>
              </a:spcBef>
            </a:pPr>
            <a:r>
              <a:rPr spc="-10" dirty="0"/>
              <a:t>Список праць </a:t>
            </a:r>
            <a:r>
              <a:rPr spc="-5" dirty="0"/>
              <a:t>автора цієї дисципліни </a:t>
            </a:r>
            <a:r>
              <a:rPr spc="-10" dirty="0"/>
              <a:t>із </a:t>
            </a:r>
            <a:r>
              <a:rPr spc="-5" dirty="0"/>
              <a:t>найактуальніших </a:t>
            </a:r>
            <a:r>
              <a:rPr spc="-10" dirty="0"/>
              <a:t>тем,  що </a:t>
            </a:r>
            <a:r>
              <a:rPr spc="-5" dirty="0"/>
              <a:t>винесені </a:t>
            </a:r>
            <a:r>
              <a:rPr spc="5" dirty="0"/>
              <a:t>на </a:t>
            </a:r>
            <a:r>
              <a:rPr spc="-5" dirty="0"/>
              <a:t>обговорення у межах цього</a:t>
            </a:r>
            <a:r>
              <a:rPr spc="15" dirty="0"/>
              <a:t> </a:t>
            </a:r>
            <a:r>
              <a:rPr spc="-10" dirty="0"/>
              <a:t>курсу: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58573" y="1156981"/>
            <a:ext cx="8491855" cy="32377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63220" indent="-171450">
              <a:lnSpc>
                <a:spcPts val="1405"/>
              </a:lnSpc>
              <a:spcBef>
                <a:spcPts val="100"/>
              </a:spcBef>
              <a:buAutoNum type="arabicPeriod"/>
              <a:tabLst>
                <a:tab pos="363855" algn="l"/>
              </a:tabLst>
            </a:pP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Санакоєва Н.Д. 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Теорія та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історія реклами. Запоріжжя: 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Просвіта,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2014. 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126</a:t>
            </a:r>
            <a:r>
              <a:rPr sz="1200" spc="-1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с</a:t>
            </a:r>
            <a:endParaRPr sz="1200">
              <a:latin typeface="Arial"/>
              <a:cs typeface="Arial"/>
            </a:endParaRPr>
          </a:p>
          <a:p>
            <a:pPr marL="12700" marR="12700" indent="179705">
              <a:lnSpc>
                <a:spcPts val="1390"/>
              </a:lnSpc>
              <a:spcBef>
                <a:spcPts val="50"/>
              </a:spcBef>
              <a:buAutoNum type="arabicPeriod"/>
              <a:tabLst>
                <a:tab pos="363855" algn="l"/>
                <a:tab pos="2184400" algn="l"/>
              </a:tabLst>
            </a:pP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Санакоєва  Н., </a:t>
            </a:r>
            <a:r>
              <a:rPr sz="1200" spc="4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Кущ </a:t>
            </a:r>
            <a:r>
              <a:rPr sz="1200" spc="1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С.	Медіахолдинги 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в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інформаційному просторі України. </a:t>
            </a:r>
            <a:r>
              <a:rPr sz="1200" i="1" spc="-5" dirty="0">
                <a:solidFill>
                  <a:srgbClr val="333333"/>
                </a:solidFill>
                <a:latin typeface="Arial"/>
                <a:cs typeface="Arial"/>
              </a:rPr>
              <a:t>Держава </a:t>
            </a:r>
            <a:r>
              <a:rPr sz="1200" i="1" dirty="0">
                <a:solidFill>
                  <a:srgbClr val="333333"/>
                </a:solidFill>
                <a:latin typeface="Arial"/>
                <a:cs typeface="Arial"/>
              </a:rPr>
              <a:t>та </a:t>
            </a:r>
            <a:r>
              <a:rPr sz="1200" i="1" spc="-5" dirty="0">
                <a:solidFill>
                  <a:srgbClr val="333333"/>
                </a:solidFill>
                <a:latin typeface="Arial"/>
                <a:cs typeface="Arial"/>
              </a:rPr>
              <a:t>регіони. Соціальні  комунікації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. 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2015. № 4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(24). С.</a:t>
            </a:r>
            <a:r>
              <a:rPr sz="1200" spc="-1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100-104.</a:t>
            </a:r>
            <a:endParaRPr sz="1200">
              <a:latin typeface="Arial"/>
              <a:cs typeface="Arial"/>
            </a:endParaRPr>
          </a:p>
          <a:p>
            <a:pPr marL="363220" indent="-171450">
              <a:lnSpc>
                <a:spcPts val="1310"/>
              </a:lnSpc>
              <a:buAutoNum type="arabicPeriod"/>
              <a:tabLst>
                <a:tab pos="363855" algn="l"/>
                <a:tab pos="6256655" algn="l"/>
                <a:tab pos="7294880" algn="l"/>
                <a:tab pos="7618095" algn="l"/>
                <a:tab pos="8022590" algn="l"/>
                <a:tab pos="8302625" algn="l"/>
              </a:tabLst>
            </a:pP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Санакоєва Н. Репрезентація транснаціональних рекламних холдингів 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в</a:t>
            </a:r>
            <a:r>
              <a:rPr sz="1200" spc="15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Україні</a:t>
            </a:r>
            <a:r>
              <a:rPr sz="1200" spc="4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.	</a:t>
            </a:r>
            <a:r>
              <a:rPr sz="1200" i="1" spc="-10" dirty="0">
                <a:solidFill>
                  <a:srgbClr val="333333"/>
                </a:solidFill>
                <a:latin typeface="Arial"/>
                <a:cs typeface="Arial"/>
              </a:rPr>
              <a:t>Proceedings	</a:t>
            </a:r>
            <a:r>
              <a:rPr sz="1200" i="1" spc="-5" dirty="0">
                <a:solidFill>
                  <a:srgbClr val="333333"/>
                </a:solidFill>
                <a:latin typeface="Arial"/>
                <a:cs typeface="Arial"/>
              </a:rPr>
              <a:t>of	</a:t>
            </a:r>
            <a:r>
              <a:rPr sz="1200" i="1" dirty="0">
                <a:solidFill>
                  <a:srgbClr val="333333"/>
                </a:solidFill>
                <a:latin typeface="Arial"/>
                <a:cs typeface="Arial"/>
              </a:rPr>
              <a:t>the	II	</a:t>
            </a:r>
            <a:r>
              <a:rPr sz="1200" i="1" spc="-5" dirty="0">
                <a:solidFill>
                  <a:srgbClr val="333333"/>
                </a:solidFill>
                <a:latin typeface="Arial"/>
                <a:cs typeface="Arial"/>
              </a:rPr>
              <a:t>nd</a:t>
            </a:r>
            <a:endParaRPr sz="1200">
              <a:latin typeface="Arial"/>
              <a:cs typeface="Arial"/>
            </a:endParaRPr>
          </a:p>
          <a:p>
            <a:pPr marL="12700" marR="5080">
              <a:lnSpc>
                <a:spcPts val="1370"/>
              </a:lnSpc>
              <a:spcBef>
                <a:spcPts val="80"/>
              </a:spcBef>
            </a:pPr>
            <a:r>
              <a:rPr sz="1200" i="1" spc="-5" dirty="0">
                <a:solidFill>
                  <a:srgbClr val="333333"/>
                </a:solidFill>
                <a:latin typeface="Arial"/>
                <a:cs typeface="Arial"/>
              </a:rPr>
              <a:t>International </a:t>
            </a:r>
            <a:r>
              <a:rPr sz="1200" i="1" spc="-10" dirty="0">
                <a:solidFill>
                  <a:srgbClr val="333333"/>
                </a:solidFill>
                <a:latin typeface="Arial"/>
                <a:cs typeface="Arial"/>
              </a:rPr>
              <a:t>Scientific </a:t>
            </a:r>
            <a:r>
              <a:rPr sz="1200" i="1" spc="-5" dirty="0">
                <a:solidFill>
                  <a:srgbClr val="333333"/>
                </a:solidFill>
                <a:latin typeface="Arial"/>
                <a:cs typeface="Arial"/>
              </a:rPr>
              <a:t>and Practical Conference "Modern </a:t>
            </a:r>
            <a:r>
              <a:rPr sz="1200" i="1" spc="-10" dirty="0">
                <a:solidFill>
                  <a:srgbClr val="333333"/>
                </a:solidFill>
                <a:latin typeface="Arial"/>
                <a:cs typeface="Arial"/>
              </a:rPr>
              <a:t>Scientific </a:t>
            </a:r>
            <a:r>
              <a:rPr sz="1200" i="1" spc="-5" dirty="0">
                <a:solidFill>
                  <a:srgbClr val="333333"/>
                </a:solidFill>
                <a:latin typeface="Arial"/>
                <a:cs typeface="Arial"/>
              </a:rPr>
              <a:t>Achievements and </a:t>
            </a:r>
            <a:r>
              <a:rPr sz="1200" i="1" spc="-10" dirty="0">
                <a:solidFill>
                  <a:srgbClr val="333333"/>
                </a:solidFill>
                <a:latin typeface="Arial"/>
                <a:cs typeface="Arial"/>
              </a:rPr>
              <a:t>Their </a:t>
            </a:r>
            <a:r>
              <a:rPr sz="1200" i="1" spc="-5" dirty="0">
                <a:solidFill>
                  <a:srgbClr val="333333"/>
                </a:solidFill>
                <a:latin typeface="Arial"/>
                <a:cs typeface="Arial"/>
              </a:rPr>
              <a:t>Practical Application </a:t>
            </a:r>
            <a:r>
              <a:rPr sz="1200" i="1" dirty="0">
                <a:solidFill>
                  <a:srgbClr val="333333"/>
                </a:solidFill>
                <a:latin typeface="Arial"/>
                <a:cs typeface="Arial"/>
              </a:rPr>
              <a:t>(October </a:t>
            </a:r>
            <a:r>
              <a:rPr sz="1200" i="1" spc="30" dirty="0">
                <a:solidFill>
                  <a:srgbClr val="333333"/>
                </a:solidFill>
                <a:latin typeface="Arial"/>
                <a:cs typeface="Arial"/>
              </a:rPr>
              <a:t>20-  </a:t>
            </a:r>
            <a:r>
              <a:rPr sz="1200" i="1" spc="-5" dirty="0">
                <a:solidFill>
                  <a:srgbClr val="333333"/>
                </a:solidFill>
                <a:latin typeface="Arial"/>
                <a:cs typeface="Arial"/>
              </a:rPr>
              <a:t>21, 2015, Dubai, UAE)".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Р.</a:t>
            </a:r>
            <a:r>
              <a:rPr sz="1200" spc="4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12-17.</a:t>
            </a:r>
            <a:endParaRPr sz="1200">
              <a:latin typeface="Arial"/>
              <a:cs typeface="Arial"/>
            </a:endParaRPr>
          </a:p>
          <a:p>
            <a:pPr marL="12700" marR="15240" indent="179705">
              <a:lnSpc>
                <a:spcPts val="1370"/>
              </a:lnSpc>
              <a:spcBef>
                <a:spcPts val="25"/>
              </a:spcBef>
              <a:buAutoNum type="arabicPeriod" startAt="4"/>
              <a:tabLst>
                <a:tab pos="363855" algn="l"/>
                <a:tab pos="1256665" algn="l"/>
                <a:tab pos="1731645" algn="l"/>
                <a:tab pos="2629535" algn="l"/>
                <a:tab pos="2933700" algn="l"/>
                <a:tab pos="4042410" algn="l"/>
                <a:tab pos="4328795" algn="l"/>
                <a:tab pos="6266815" algn="l"/>
                <a:tab pos="7214234" algn="l"/>
                <a:tab pos="7424420" algn="l"/>
              </a:tabLst>
            </a:pP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Са</a:t>
            </a:r>
            <a:r>
              <a:rPr sz="1200" spc="10" dirty="0">
                <a:solidFill>
                  <a:srgbClr val="333333"/>
                </a:solidFill>
                <a:latin typeface="Arial"/>
                <a:cs typeface="Arial"/>
              </a:rPr>
              <a:t>н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ак</a:t>
            </a:r>
            <a:r>
              <a:rPr sz="1200" spc="-20" dirty="0">
                <a:solidFill>
                  <a:srgbClr val="333333"/>
                </a:solidFill>
                <a:latin typeface="Arial"/>
                <a:cs typeface="Arial"/>
              </a:rPr>
              <a:t>о</a:t>
            </a:r>
            <a:r>
              <a:rPr sz="1200" spc="10" dirty="0">
                <a:solidFill>
                  <a:srgbClr val="333333"/>
                </a:solidFill>
                <a:latin typeface="Arial"/>
                <a:cs typeface="Arial"/>
              </a:rPr>
              <a:t>є</a:t>
            </a:r>
            <a:r>
              <a:rPr sz="1200" spc="-15" dirty="0">
                <a:solidFill>
                  <a:srgbClr val="333333"/>
                </a:solidFill>
                <a:latin typeface="Arial"/>
                <a:cs typeface="Arial"/>
              </a:rPr>
              <a:t>в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а	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Н.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Д.,	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З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а</a:t>
            </a:r>
            <a:r>
              <a:rPr sz="1200" spc="-25" dirty="0">
                <a:solidFill>
                  <a:srgbClr val="333333"/>
                </a:solidFill>
                <a:latin typeface="Arial"/>
                <a:cs typeface="Arial"/>
              </a:rPr>
              <a:t>к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ар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л</a:t>
            </a:r>
            <a:r>
              <a:rPr sz="1200" spc="10" dirty="0">
                <a:solidFill>
                  <a:srgbClr val="333333"/>
                </a:solidFill>
                <a:latin typeface="Arial"/>
                <a:cs typeface="Arial"/>
              </a:rPr>
              <a:t>ю</a:t>
            </a:r>
            <a:r>
              <a:rPr sz="1200" spc="-25" dirty="0">
                <a:solidFill>
                  <a:srgbClr val="333333"/>
                </a:solidFill>
                <a:latin typeface="Arial"/>
                <a:cs typeface="Arial"/>
              </a:rPr>
              <a:t>к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а	</a:t>
            </a:r>
            <a:r>
              <a:rPr sz="1200" spc="-20" dirty="0">
                <a:solidFill>
                  <a:srgbClr val="333333"/>
                </a:solidFill>
                <a:latin typeface="Arial"/>
                <a:cs typeface="Arial"/>
              </a:rPr>
              <a:t>М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.	</a:t>
            </a:r>
            <a:r>
              <a:rPr sz="1200" i="1" spc="-5" dirty="0">
                <a:solidFill>
                  <a:srgbClr val="333333"/>
                </a:solidFill>
                <a:latin typeface="Arial"/>
                <a:cs typeface="Arial"/>
              </a:rPr>
              <a:t>С</a:t>
            </a:r>
            <a:r>
              <a:rPr sz="1200" i="1" spc="5" dirty="0">
                <a:solidFill>
                  <a:srgbClr val="333333"/>
                </a:solidFill>
                <a:latin typeface="Arial"/>
                <a:cs typeface="Arial"/>
              </a:rPr>
              <a:t>п</a:t>
            </a:r>
            <a:r>
              <a:rPr sz="1200" i="1" spc="-20" dirty="0">
                <a:solidFill>
                  <a:srgbClr val="333333"/>
                </a:solidFill>
                <a:latin typeface="Arial"/>
                <a:cs typeface="Arial"/>
              </a:rPr>
              <a:t>о</a:t>
            </a:r>
            <a:r>
              <a:rPr sz="1200" i="1" spc="-15" dirty="0">
                <a:solidFill>
                  <a:srgbClr val="333333"/>
                </a:solidFill>
                <a:latin typeface="Arial"/>
                <a:cs typeface="Arial"/>
              </a:rPr>
              <a:t>н</a:t>
            </a:r>
            <a:r>
              <a:rPr sz="1200" i="1" dirty="0">
                <a:solidFill>
                  <a:srgbClr val="333333"/>
                </a:solidFill>
                <a:latin typeface="Arial"/>
                <a:cs typeface="Arial"/>
              </a:rPr>
              <a:t>сорс</a:t>
            </a:r>
            <a:r>
              <a:rPr sz="1200" i="1" spc="5" dirty="0">
                <a:solidFill>
                  <a:srgbClr val="333333"/>
                </a:solidFill>
                <a:latin typeface="Arial"/>
                <a:cs typeface="Arial"/>
              </a:rPr>
              <a:t>т</a:t>
            </a:r>
            <a:r>
              <a:rPr sz="1200" i="1" dirty="0">
                <a:solidFill>
                  <a:srgbClr val="333333"/>
                </a:solidFill>
                <a:latin typeface="Arial"/>
                <a:cs typeface="Arial"/>
              </a:rPr>
              <a:t>во	</a:t>
            </a:r>
            <a:r>
              <a:rPr sz="1200" i="1" spc="-20" dirty="0">
                <a:solidFill>
                  <a:srgbClr val="333333"/>
                </a:solidFill>
                <a:latin typeface="Arial"/>
                <a:cs typeface="Arial"/>
              </a:rPr>
              <a:t>я</a:t>
            </a:r>
            <a:r>
              <a:rPr sz="1200" i="1" dirty="0">
                <a:solidFill>
                  <a:srgbClr val="333333"/>
                </a:solidFill>
                <a:latin typeface="Arial"/>
                <a:cs typeface="Arial"/>
              </a:rPr>
              <a:t>к	р</a:t>
            </a:r>
            <a:r>
              <a:rPr sz="1200" i="1" spc="-20" dirty="0">
                <a:solidFill>
                  <a:srgbClr val="333333"/>
                </a:solidFill>
                <a:latin typeface="Arial"/>
                <a:cs typeface="Arial"/>
              </a:rPr>
              <a:t>е</a:t>
            </a:r>
            <a:r>
              <a:rPr sz="1200" i="1" spc="5" dirty="0">
                <a:solidFill>
                  <a:srgbClr val="333333"/>
                </a:solidFill>
                <a:latin typeface="Arial"/>
                <a:cs typeface="Arial"/>
              </a:rPr>
              <a:t>к</a:t>
            </a:r>
            <a:r>
              <a:rPr sz="1200" i="1" spc="-5" dirty="0">
                <a:solidFill>
                  <a:srgbClr val="333333"/>
                </a:solidFill>
                <a:latin typeface="Arial"/>
                <a:cs typeface="Arial"/>
              </a:rPr>
              <a:t>л</a:t>
            </a:r>
            <a:r>
              <a:rPr sz="1200" i="1" dirty="0">
                <a:solidFill>
                  <a:srgbClr val="333333"/>
                </a:solidFill>
                <a:latin typeface="Arial"/>
                <a:cs typeface="Arial"/>
              </a:rPr>
              <a:t>а</a:t>
            </a:r>
            <a:r>
              <a:rPr sz="1200" i="1" spc="-10" dirty="0">
                <a:solidFill>
                  <a:srgbClr val="333333"/>
                </a:solidFill>
                <a:latin typeface="Arial"/>
                <a:cs typeface="Arial"/>
              </a:rPr>
              <a:t>м</a:t>
            </a:r>
            <a:r>
              <a:rPr sz="1200" i="1" spc="10" dirty="0">
                <a:solidFill>
                  <a:srgbClr val="333333"/>
                </a:solidFill>
                <a:latin typeface="Arial"/>
                <a:cs typeface="Arial"/>
              </a:rPr>
              <a:t>н</a:t>
            </a:r>
            <a:r>
              <a:rPr sz="1200" i="1" spc="-5" dirty="0">
                <a:solidFill>
                  <a:srgbClr val="333333"/>
                </a:solidFill>
                <a:latin typeface="Arial"/>
                <a:cs typeface="Arial"/>
              </a:rPr>
              <a:t>о</a:t>
            </a:r>
            <a:r>
              <a:rPr sz="1200" i="1" spc="5" dirty="0">
                <a:solidFill>
                  <a:srgbClr val="333333"/>
                </a:solidFill>
                <a:latin typeface="Arial"/>
                <a:cs typeface="Arial"/>
              </a:rPr>
              <a:t>-к</a:t>
            </a:r>
            <a:r>
              <a:rPr sz="1200" i="1" dirty="0">
                <a:solidFill>
                  <a:srgbClr val="333333"/>
                </a:solidFill>
                <a:latin typeface="Arial"/>
                <a:cs typeface="Arial"/>
              </a:rPr>
              <a:t>о</a:t>
            </a:r>
            <a:r>
              <a:rPr sz="1200" i="1" spc="-10" dirty="0">
                <a:solidFill>
                  <a:srgbClr val="333333"/>
                </a:solidFill>
                <a:latin typeface="Arial"/>
                <a:cs typeface="Arial"/>
              </a:rPr>
              <a:t>м</a:t>
            </a:r>
            <a:r>
              <a:rPr sz="1200" i="1" dirty="0">
                <a:solidFill>
                  <a:srgbClr val="333333"/>
                </a:solidFill>
                <a:latin typeface="Arial"/>
                <a:cs typeface="Arial"/>
              </a:rPr>
              <a:t>у</a:t>
            </a:r>
            <a:r>
              <a:rPr sz="1200" i="1" spc="10" dirty="0">
                <a:solidFill>
                  <a:srgbClr val="333333"/>
                </a:solidFill>
                <a:latin typeface="Arial"/>
                <a:cs typeface="Arial"/>
              </a:rPr>
              <a:t>н</a:t>
            </a:r>
            <a:r>
              <a:rPr sz="1200" i="1" spc="-30" dirty="0">
                <a:solidFill>
                  <a:srgbClr val="333333"/>
                </a:solidFill>
                <a:latin typeface="Arial"/>
                <a:cs typeface="Arial"/>
              </a:rPr>
              <a:t>і</a:t>
            </a:r>
            <a:r>
              <a:rPr sz="1200" i="1" spc="5" dirty="0">
                <a:solidFill>
                  <a:srgbClr val="333333"/>
                </a:solidFill>
                <a:latin typeface="Arial"/>
                <a:cs typeface="Arial"/>
              </a:rPr>
              <a:t>к</a:t>
            </a:r>
            <a:r>
              <a:rPr sz="1200" i="1" dirty="0">
                <a:solidFill>
                  <a:srgbClr val="333333"/>
                </a:solidFill>
                <a:latin typeface="Arial"/>
                <a:cs typeface="Arial"/>
              </a:rPr>
              <a:t>а</a:t>
            </a:r>
            <a:r>
              <a:rPr sz="1200" i="1" spc="5" dirty="0">
                <a:solidFill>
                  <a:srgbClr val="333333"/>
                </a:solidFill>
                <a:latin typeface="Arial"/>
                <a:cs typeface="Arial"/>
              </a:rPr>
              <a:t>т</a:t>
            </a:r>
            <a:r>
              <a:rPr sz="1200" i="1" dirty="0">
                <a:solidFill>
                  <a:srgbClr val="333333"/>
                </a:solidFill>
                <a:latin typeface="Arial"/>
                <a:cs typeface="Arial"/>
              </a:rPr>
              <a:t>и</a:t>
            </a:r>
            <a:r>
              <a:rPr sz="1200" i="1" spc="-30" dirty="0">
                <a:solidFill>
                  <a:srgbClr val="333333"/>
                </a:solidFill>
                <a:latin typeface="Arial"/>
                <a:cs typeface="Arial"/>
              </a:rPr>
              <a:t>в</a:t>
            </a:r>
            <a:r>
              <a:rPr sz="1200" i="1" spc="10" dirty="0">
                <a:solidFill>
                  <a:srgbClr val="333333"/>
                </a:solidFill>
                <a:latin typeface="Arial"/>
                <a:cs typeface="Arial"/>
              </a:rPr>
              <a:t>н</a:t>
            </a:r>
            <a:r>
              <a:rPr sz="1200" i="1" dirty="0">
                <a:solidFill>
                  <a:srgbClr val="333333"/>
                </a:solidFill>
                <a:latin typeface="Arial"/>
                <a:cs typeface="Arial"/>
              </a:rPr>
              <a:t>а	</a:t>
            </a:r>
            <a:r>
              <a:rPr sz="1200" i="1" spc="-20" dirty="0">
                <a:solidFill>
                  <a:srgbClr val="333333"/>
                </a:solidFill>
                <a:latin typeface="Arial"/>
                <a:cs typeface="Arial"/>
              </a:rPr>
              <a:t>т</a:t>
            </a:r>
            <a:r>
              <a:rPr sz="1200" i="1" dirty="0">
                <a:solidFill>
                  <a:srgbClr val="333333"/>
                </a:solidFill>
                <a:latin typeface="Arial"/>
                <a:cs typeface="Arial"/>
              </a:rPr>
              <a:t>е</a:t>
            </a:r>
            <a:r>
              <a:rPr sz="1200" i="1" spc="-25" dirty="0">
                <a:solidFill>
                  <a:srgbClr val="333333"/>
                </a:solidFill>
                <a:latin typeface="Arial"/>
                <a:cs typeface="Arial"/>
              </a:rPr>
              <a:t>х</a:t>
            </a:r>
            <a:r>
              <a:rPr sz="1200" i="1" spc="10" dirty="0">
                <a:solidFill>
                  <a:srgbClr val="333333"/>
                </a:solidFill>
                <a:latin typeface="Arial"/>
                <a:cs typeface="Arial"/>
              </a:rPr>
              <a:t>н</a:t>
            </a:r>
            <a:r>
              <a:rPr sz="1200" i="1" dirty="0">
                <a:solidFill>
                  <a:srgbClr val="333333"/>
                </a:solidFill>
                <a:latin typeface="Arial"/>
                <a:cs typeface="Arial"/>
              </a:rPr>
              <a:t>о</a:t>
            </a:r>
            <a:r>
              <a:rPr sz="1200" i="1" spc="-5" dirty="0">
                <a:solidFill>
                  <a:srgbClr val="333333"/>
                </a:solidFill>
                <a:latin typeface="Arial"/>
                <a:cs typeface="Arial"/>
              </a:rPr>
              <a:t>л</a:t>
            </a:r>
            <a:r>
              <a:rPr sz="1200" i="1" dirty="0">
                <a:solidFill>
                  <a:srgbClr val="333333"/>
                </a:solidFill>
                <a:latin typeface="Arial"/>
                <a:cs typeface="Arial"/>
              </a:rPr>
              <a:t>о</a:t>
            </a:r>
            <a:r>
              <a:rPr sz="1200" i="1" spc="5" dirty="0">
                <a:solidFill>
                  <a:srgbClr val="333333"/>
                </a:solidFill>
                <a:latin typeface="Arial"/>
                <a:cs typeface="Arial"/>
              </a:rPr>
              <a:t>г</a:t>
            </a:r>
            <a:r>
              <a:rPr sz="1200" i="1" spc="-30" dirty="0">
                <a:solidFill>
                  <a:srgbClr val="333333"/>
                </a:solidFill>
                <a:latin typeface="Arial"/>
                <a:cs typeface="Arial"/>
              </a:rPr>
              <a:t>і</a:t>
            </a:r>
            <a:r>
              <a:rPr sz="1200" i="1" dirty="0">
                <a:solidFill>
                  <a:srgbClr val="333333"/>
                </a:solidFill>
                <a:latin typeface="Arial"/>
                <a:cs typeface="Arial"/>
              </a:rPr>
              <a:t>я	у	</a:t>
            </a:r>
            <a:r>
              <a:rPr sz="1200" i="1" spc="-10" dirty="0">
                <a:solidFill>
                  <a:srgbClr val="333333"/>
                </a:solidFill>
                <a:latin typeface="Arial"/>
                <a:cs typeface="Arial"/>
              </a:rPr>
              <a:t>м</a:t>
            </a:r>
            <a:r>
              <a:rPr sz="1200" i="1" dirty="0">
                <a:solidFill>
                  <a:srgbClr val="333333"/>
                </a:solidFill>
                <a:latin typeface="Arial"/>
                <a:cs typeface="Arial"/>
              </a:rPr>
              <a:t>е</a:t>
            </a:r>
            <a:r>
              <a:rPr sz="1200" i="1" spc="5" dirty="0">
                <a:solidFill>
                  <a:srgbClr val="333333"/>
                </a:solidFill>
                <a:latin typeface="Arial"/>
                <a:cs typeface="Arial"/>
              </a:rPr>
              <a:t>д</a:t>
            </a:r>
            <a:r>
              <a:rPr sz="1200" i="1" spc="-30" dirty="0">
                <a:solidFill>
                  <a:srgbClr val="333333"/>
                </a:solidFill>
                <a:latin typeface="Arial"/>
                <a:cs typeface="Arial"/>
              </a:rPr>
              <a:t>і</a:t>
            </a:r>
            <a:r>
              <a:rPr sz="1200" i="1" spc="25" dirty="0">
                <a:solidFill>
                  <a:srgbClr val="333333"/>
                </a:solidFill>
                <a:latin typeface="Arial"/>
                <a:cs typeface="Arial"/>
              </a:rPr>
              <a:t>а</a:t>
            </a:r>
            <a:r>
              <a:rPr sz="1200" i="1" spc="-25" dirty="0">
                <a:solidFill>
                  <a:srgbClr val="333333"/>
                </a:solidFill>
                <a:latin typeface="Arial"/>
                <a:cs typeface="Arial"/>
              </a:rPr>
              <a:t>х</a:t>
            </a:r>
            <a:r>
              <a:rPr sz="1200" i="1" dirty="0">
                <a:solidFill>
                  <a:srgbClr val="333333"/>
                </a:solidFill>
                <a:latin typeface="Arial"/>
                <a:cs typeface="Arial"/>
              </a:rPr>
              <a:t>о</a:t>
            </a:r>
            <a:r>
              <a:rPr sz="1200" i="1" spc="-5" dirty="0">
                <a:solidFill>
                  <a:srgbClr val="333333"/>
                </a:solidFill>
                <a:latin typeface="Arial"/>
                <a:cs typeface="Arial"/>
              </a:rPr>
              <a:t>л</a:t>
            </a:r>
            <a:r>
              <a:rPr sz="1200" i="1" spc="5" dirty="0">
                <a:solidFill>
                  <a:srgbClr val="333333"/>
                </a:solidFill>
                <a:latin typeface="Arial"/>
                <a:cs typeface="Arial"/>
              </a:rPr>
              <a:t>д</a:t>
            </a:r>
            <a:r>
              <a:rPr sz="1200" i="1" dirty="0">
                <a:solidFill>
                  <a:srgbClr val="333333"/>
                </a:solidFill>
                <a:latin typeface="Arial"/>
                <a:cs typeface="Arial"/>
              </a:rPr>
              <a:t>и</a:t>
            </a:r>
            <a:r>
              <a:rPr sz="1200" i="1" spc="10" dirty="0">
                <a:solidFill>
                  <a:srgbClr val="333333"/>
                </a:solidFill>
                <a:latin typeface="Arial"/>
                <a:cs typeface="Arial"/>
              </a:rPr>
              <a:t>н</a:t>
            </a:r>
            <a:r>
              <a:rPr sz="1200" i="1" spc="5" dirty="0">
                <a:solidFill>
                  <a:srgbClr val="333333"/>
                </a:solidFill>
                <a:latin typeface="Arial"/>
                <a:cs typeface="Arial"/>
              </a:rPr>
              <a:t>г</a:t>
            </a:r>
            <a:r>
              <a:rPr sz="1200" i="1" dirty="0">
                <a:solidFill>
                  <a:srgbClr val="333333"/>
                </a:solidFill>
                <a:latin typeface="Arial"/>
                <a:cs typeface="Arial"/>
              </a:rPr>
              <a:t>у  </a:t>
            </a:r>
            <a:r>
              <a:rPr sz="1200" i="1" spc="-5" dirty="0">
                <a:solidFill>
                  <a:srgbClr val="333333"/>
                </a:solidFill>
                <a:latin typeface="Arial"/>
                <a:cs typeface="Arial"/>
              </a:rPr>
              <a:t>Starlightmedia. Держава </a:t>
            </a:r>
            <a:r>
              <a:rPr sz="1200" i="1" dirty="0">
                <a:solidFill>
                  <a:srgbClr val="333333"/>
                </a:solidFill>
                <a:latin typeface="Arial"/>
                <a:cs typeface="Arial"/>
              </a:rPr>
              <a:t>та </a:t>
            </a:r>
            <a:r>
              <a:rPr sz="1200" i="1" spc="-5" dirty="0">
                <a:solidFill>
                  <a:srgbClr val="333333"/>
                </a:solidFill>
                <a:latin typeface="Arial"/>
                <a:cs typeface="Arial"/>
              </a:rPr>
              <a:t>регіони. </a:t>
            </a:r>
            <a:r>
              <a:rPr sz="1200" i="1" spc="-10" dirty="0">
                <a:solidFill>
                  <a:srgbClr val="333333"/>
                </a:solidFill>
                <a:latin typeface="Arial"/>
                <a:cs typeface="Arial"/>
              </a:rPr>
              <a:t>Соціальні </a:t>
            </a:r>
            <a:r>
              <a:rPr sz="1200" i="1" spc="-5" dirty="0">
                <a:solidFill>
                  <a:srgbClr val="333333"/>
                </a:solidFill>
                <a:latin typeface="Arial"/>
                <a:cs typeface="Arial"/>
              </a:rPr>
              <a:t>комунікації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. 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№4. 2016.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С. </a:t>
            </a:r>
            <a:r>
              <a:rPr sz="1200" spc="-10" dirty="0">
                <a:solidFill>
                  <a:srgbClr val="333333"/>
                </a:solidFill>
                <a:latin typeface="Arial"/>
                <a:cs typeface="Arial"/>
              </a:rPr>
              <a:t>124 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–</a:t>
            </a:r>
            <a:r>
              <a:rPr sz="1200" spc="8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33"/>
                </a:solidFill>
                <a:latin typeface="Arial"/>
                <a:cs typeface="Arial"/>
              </a:rPr>
              <a:t>128.</a:t>
            </a:r>
            <a:endParaRPr sz="1200">
              <a:latin typeface="Arial"/>
              <a:cs typeface="Arial"/>
            </a:endParaRPr>
          </a:p>
          <a:p>
            <a:pPr marL="363220" indent="-171450">
              <a:lnSpc>
                <a:spcPts val="1320"/>
              </a:lnSpc>
              <a:buAutoNum type="arabicPeriod" startAt="4"/>
              <a:tabLst>
                <a:tab pos="363855" algn="l"/>
              </a:tabLst>
            </a:pP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Санакоєва </a:t>
            </a:r>
            <a:r>
              <a:rPr sz="1200" spc="-10" dirty="0">
                <a:solidFill>
                  <a:srgbClr val="333333"/>
                </a:solidFill>
                <a:latin typeface="Arial"/>
                <a:cs typeface="Arial"/>
              </a:rPr>
              <a:t>Н.Д.,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Кущ С. Транснаціональний медіабренд 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«FORBES»: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позиціонування </a:t>
            </a:r>
            <a:r>
              <a:rPr sz="1200" spc="-15" dirty="0">
                <a:solidFill>
                  <a:srgbClr val="333333"/>
                </a:solidFill>
                <a:latin typeface="Arial"/>
                <a:cs typeface="Arial"/>
              </a:rPr>
              <a:t>та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специфіка реклами</a:t>
            </a:r>
            <a:r>
              <a:rPr sz="1200" spc="-5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у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ts val="1380"/>
              </a:lnSpc>
            </a:pP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«FORBES Україна». </a:t>
            </a:r>
            <a:r>
              <a:rPr sz="1200" i="1" spc="-5" dirty="0">
                <a:solidFill>
                  <a:srgbClr val="333333"/>
                </a:solidFill>
                <a:latin typeface="Arial"/>
                <a:cs typeface="Arial"/>
              </a:rPr>
              <a:t>Держава </a:t>
            </a:r>
            <a:r>
              <a:rPr sz="1200" i="1" dirty="0">
                <a:solidFill>
                  <a:srgbClr val="333333"/>
                </a:solidFill>
                <a:latin typeface="Arial"/>
                <a:cs typeface="Arial"/>
              </a:rPr>
              <a:t>та </a:t>
            </a:r>
            <a:r>
              <a:rPr sz="1200" i="1" spc="-5" dirty="0">
                <a:solidFill>
                  <a:srgbClr val="333333"/>
                </a:solidFill>
                <a:latin typeface="Arial"/>
                <a:cs typeface="Arial"/>
              </a:rPr>
              <a:t>регіони. Соціальні комунікації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. 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№4. 2016. </a:t>
            </a:r>
            <a:r>
              <a:rPr sz="1200" spc="-10" dirty="0">
                <a:solidFill>
                  <a:srgbClr val="333333"/>
                </a:solidFill>
                <a:latin typeface="Arial"/>
                <a:cs typeface="Arial"/>
              </a:rPr>
              <a:t>С.129 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–</a:t>
            </a:r>
            <a:r>
              <a:rPr sz="1200" spc="4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200" spc="-15" dirty="0">
                <a:solidFill>
                  <a:srgbClr val="333333"/>
                </a:solidFill>
                <a:latin typeface="Arial"/>
                <a:cs typeface="Arial"/>
              </a:rPr>
              <a:t>133.</a:t>
            </a:r>
            <a:endParaRPr sz="1200">
              <a:latin typeface="Arial"/>
              <a:cs typeface="Arial"/>
            </a:endParaRPr>
          </a:p>
          <a:p>
            <a:pPr marL="12700" marR="10160" indent="179705" algn="just">
              <a:lnSpc>
                <a:spcPct val="95900"/>
              </a:lnSpc>
              <a:spcBef>
                <a:spcPts val="35"/>
              </a:spcBef>
              <a:buAutoNum type="arabicPeriod" startAt="6"/>
              <a:tabLst>
                <a:tab pos="363855" algn="l"/>
              </a:tabLst>
            </a:pP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Sanakoyeva 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N.,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I.Stashchuk 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THE </a:t>
            </a:r>
            <a:r>
              <a:rPr sz="1200" spc="-10" dirty="0">
                <a:solidFill>
                  <a:srgbClr val="333333"/>
                </a:solidFill>
                <a:latin typeface="Arial"/>
                <a:cs typeface="Arial"/>
              </a:rPr>
              <a:t>ROLE 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OF THE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SOCIAL ADVERTISING 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IN THE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NATIONAL </a:t>
            </a:r>
            <a:r>
              <a:rPr sz="1200" spc="-10" dirty="0">
                <a:solidFill>
                  <a:srgbClr val="333333"/>
                </a:solidFill>
                <a:latin typeface="Arial"/>
                <a:cs typeface="Arial"/>
              </a:rPr>
              <a:t>MEDIA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EDUCATION  SYSTEM: UKRAINIAN EXPERIENCE. </a:t>
            </a:r>
            <a:r>
              <a:rPr sz="1200" i="1" spc="-5" dirty="0">
                <a:solidFill>
                  <a:srgbClr val="333333"/>
                </a:solidFill>
                <a:latin typeface="Arial"/>
                <a:cs typeface="Arial"/>
              </a:rPr>
              <a:t>Media4u </a:t>
            </a:r>
            <a:r>
              <a:rPr sz="1200" i="1" spc="-10" dirty="0">
                <a:solidFill>
                  <a:srgbClr val="333333"/>
                </a:solidFill>
                <a:latin typeface="Arial"/>
                <a:cs typeface="Arial"/>
              </a:rPr>
              <a:t>Magazine </a:t>
            </a:r>
            <a:r>
              <a:rPr sz="1200" i="1" spc="-5" dirty="0">
                <a:solidFill>
                  <a:srgbClr val="333333"/>
                </a:solidFill>
                <a:latin typeface="Arial"/>
                <a:cs typeface="Arial"/>
              </a:rPr>
              <a:t>(Czech Republic,Чехія)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, 2015. Р. 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54-60.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Official </a:t>
            </a:r>
            <a:r>
              <a:rPr sz="1200" spc="5" dirty="0">
                <a:solidFill>
                  <a:srgbClr val="333333"/>
                </a:solidFill>
                <a:latin typeface="Arial"/>
                <a:cs typeface="Arial"/>
              </a:rPr>
              <a:t>List 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of </a:t>
            </a:r>
            <a:r>
              <a:rPr sz="1200" spc="-10" dirty="0">
                <a:solidFill>
                  <a:srgbClr val="333333"/>
                </a:solidFill>
                <a:latin typeface="Arial"/>
                <a:cs typeface="Arial"/>
              </a:rPr>
              <a:t>Reviewed  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Journals </a:t>
            </a:r>
            <a:r>
              <a:rPr sz="1200" spc="-10" dirty="0">
                <a:solidFill>
                  <a:srgbClr val="333333"/>
                </a:solidFill>
                <a:latin typeface="Arial"/>
                <a:cs typeface="Arial"/>
              </a:rPr>
              <a:t>and 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non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impact Periodicals </a:t>
            </a:r>
            <a:r>
              <a:rPr sz="1200" spc="-10" dirty="0">
                <a:solidFill>
                  <a:srgbClr val="333333"/>
                </a:solidFill>
                <a:latin typeface="Arial"/>
                <a:cs typeface="Arial"/>
              </a:rPr>
              <a:t>EBSCO 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Publishing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Education Research Index 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Family Polish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Scholarly</a:t>
            </a:r>
            <a:r>
              <a:rPr sz="1200" spc="3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Bibliography</a:t>
            </a:r>
            <a:endParaRPr sz="1200">
              <a:latin typeface="Arial"/>
              <a:cs typeface="Arial"/>
            </a:endParaRPr>
          </a:p>
          <a:p>
            <a:pPr marL="12700" indent="179705" algn="just">
              <a:lnSpc>
                <a:spcPts val="1345"/>
              </a:lnSpc>
              <a:buAutoNum type="arabicPeriod" startAt="6"/>
              <a:tabLst>
                <a:tab pos="363855" algn="l"/>
              </a:tabLst>
            </a:pP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Санакоєва</a:t>
            </a:r>
            <a:r>
              <a:rPr sz="1200" spc="-4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Н.,</a:t>
            </a:r>
            <a:r>
              <a:rPr sz="1200" spc="-6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Кущ</a:t>
            </a:r>
            <a:r>
              <a:rPr sz="1200" spc="1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С.</a:t>
            </a:r>
            <a:r>
              <a:rPr sz="1200" spc="-4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Нейромаркетингові</a:t>
            </a:r>
            <a:r>
              <a:rPr sz="1200" spc="-4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технології</a:t>
            </a:r>
            <a:r>
              <a:rPr sz="1200" spc="-6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в</a:t>
            </a:r>
            <a:r>
              <a:rPr sz="1200" spc="-3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сучасному</a:t>
            </a:r>
            <a:r>
              <a:rPr sz="1200" spc="-4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рекламному</a:t>
            </a:r>
            <a:r>
              <a:rPr sz="1200" spc="-4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дискурсі.</a:t>
            </a:r>
            <a:r>
              <a:rPr sz="1200" spc="1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200" i="1" spc="-5" dirty="0">
                <a:solidFill>
                  <a:srgbClr val="333333"/>
                </a:solidFill>
                <a:latin typeface="Arial"/>
                <a:cs typeface="Arial"/>
              </a:rPr>
              <a:t>Реклама:</a:t>
            </a:r>
            <a:r>
              <a:rPr sz="1200" i="1" spc="-6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200" i="1" spc="-10" dirty="0">
                <a:solidFill>
                  <a:srgbClr val="333333"/>
                </a:solidFill>
                <a:latin typeface="Arial"/>
                <a:cs typeface="Arial"/>
              </a:rPr>
              <a:t>інтеграція</a:t>
            </a:r>
            <a:r>
              <a:rPr sz="1200" i="1" spc="-3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200" i="1" spc="-10" dirty="0">
                <a:solidFill>
                  <a:srgbClr val="333333"/>
                </a:solidFill>
                <a:latin typeface="Arial"/>
                <a:cs typeface="Arial"/>
              </a:rPr>
              <a:t>теорії</a:t>
            </a:r>
            <a:endParaRPr sz="1200">
              <a:latin typeface="Arial"/>
              <a:cs typeface="Arial"/>
            </a:endParaRPr>
          </a:p>
          <a:p>
            <a:pPr marL="12700" marR="12065" algn="just">
              <a:lnSpc>
                <a:spcPts val="1370"/>
              </a:lnSpc>
              <a:spcBef>
                <a:spcPts val="80"/>
              </a:spcBef>
            </a:pPr>
            <a:r>
              <a:rPr sz="1200" i="1" dirty="0">
                <a:solidFill>
                  <a:srgbClr val="333333"/>
                </a:solidFill>
                <a:latin typeface="Arial"/>
                <a:cs typeface="Arial"/>
              </a:rPr>
              <a:t>та </a:t>
            </a:r>
            <a:r>
              <a:rPr sz="1200" i="1" spc="-5" dirty="0">
                <a:solidFill>
                  <a:srgbClr val="333333"/>
                </a:solidFill>
                <a:latin typeface="Arial"/>
                <a:cs typeface="Arial"/>
              </a:rPr>
              <a:t>практики. Тези доповідей. ХІ </a:t>
            </a:r>
            <a:r>
              <a:rPr sz="1200" i="1" dirty="0">
                <a:solidFill>
                  <a:srgbClr val="333333"/>
                </a:solidFill>
                <a:latin typeface="Arial"/>
                <a:cs typeface="Arial"/>
              </a:rPr>
              <a:t>Міжн.наук.-практ. конф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.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(м. 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Київ, 23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листоп. 2017р.)/відп.ред. Є.В. Ромат. 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Київ : Київ.  нац.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торг.-екон. ун-т, 2017. С.</a:t>
            </a:r>
            <a:r>
              <a:rPr sz="1200" spc="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115-117.</a:t>
            </a:r>
            <a:endParaRPr sz="1200">
              <a:latin typeface="Arial"/>
              <a:cs typeface="Arial"/>
            </a:endParaRPr>
          </a:p>
          <a:p>
            <a:pPr marL="12700" marR="8255" indent="179705" algn="just">
              <a:lnSpc>
                <a:spcPts val="1370"/>
              </a:lnSpc>
              <a:spcBef>
                <a:spcPts val="20"/>
              </a:spcBef>
              <a:buAutoNum type="arabicPeriod" startAt="8"/>
              <a:tabLst>
                <a:tab pos="363855" algn="l"/>
              </a:tabLst>
            </a:pP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Санакоєва Н. Формування </a:t>
            </a:r>
            <a:r>
              <a:rPr sz="1200" spc="-10" dirty="0">
                <a:solidFill>
                  <a:srgbClr val="333333"/>
                </a:solidFill>
                <a:latin typeface="Arial"/>
                <a:cs typeface="Arial"/>
              </a:rPr>
              <a:t>мотиваційного 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дискурсу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особистості засобами соціальної реклами 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. </a:t>
            </a:r>
            <a:r>
              <a:rPr sz="1200" i="1" spc="-5" dirty="0">
                <a:solidFill>
                  <a:srgbClr val="333333"/>
                </a:solidFill>
                <a:latin typeface="Arial"/>
                <a:cs typeface="Arial"/>
              </a:rPr>
              <a:t>Держава </a:t>
            </a:r>
            <a:r>
              <a:rPr sz="1200" i="1" dirty="0">
                <a:solidFill>
                  <a:srgbClr val="333333"/>
                </a:solidFill>
                <a:latin typeface="Arial"/>
                <a:cs typeface="Arial"/>
              </a:rPr>
              <a:t>та  </a:t>
            </a:r>
            <a:r>
              <a:rPr sz="1200" i="1" spc="-5" dirty="0">
                <a:solidFill>
                  <a:srgbClr val="333333"/>
                </a:solidFill>
                <a:latin typeface="Arial"/>
                <a:cs typeface="Arial"/>
              </a:rPr>
              <a:t>регіони. Соціальні комунікації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. 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№4. 2017. </a:t>
            </a:r>
            <a:r>
              <a:rPr sz="1200" spc="-15" dirty="0">
                <a:solidFill>
                  <a:srgbClr val="333333"/>
                </a:solidFill>
                <a:latin typeface="Arial"/>
                <a:cs typeface="Arial"/>
              </a:rPr>
              <a:t>С.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216-223.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645400" y="5886838"/>
            <a:ext cx="980554" cy="9158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698783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02716" y="467072"/>
            <a:ext cx="3354070" cy="112146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200" b="0" spc="-5" dirty="0">
                <a:solidFill>
                  <a:srgbClr val="000000"/>
                </a:solidFill>
                <a:latin typeface="Arial Narrow"/>
                <a:cs typeface="Arial Narrow"/>
              </a:rPr>
              <a:t>Контакти:</a:t>
            </a:r>
            <a:endParaRPr sz="7200">
              <a:latin typeface="Arial Narrow"/>
              <a:cs typeface="Arial Narrow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94970" y="2799822"/>
            <a:ext cx="1917700" cy="3589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955916" y="5338415"/>
            <a:ext cx="981075" cy="131232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96930" y="2016066"/>
            <a:ext cx="889170" cy="28061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342521" y="1997094"/>
            <a:ext cx="1381771" cy="30179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780740" y="1999559"/>
            <a:ext cx="878783" cy="22558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53791" y="1917026"/>
            <a:ext cx="106679" cy="41266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88621" y="2282334"/>
            <a:ext cx="552449" cy="41266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48995" y="2282334"/>
            <a:ext cx="270509" cy="41266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051560" y="2282334"/>
            <a:ext cx="3089910" cy="412664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211954" y="2152955"/>
            <a:ext cx="4478020" cy="1466308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283709" y="2233289"/>
            <a:ext cx="1351914" cy="1330164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322706" y="4178801"/>
            <a:ext cx="3559565" cy="301798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313554" y="4464041"/>
            <a:ext cx="2787014" cy="412663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308188" y="5065033"/>
            <a:ext cx="1713170" cy="357825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047251" y="5246699"/>
            <a:ext cx="74954" cy="27525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6172366" y="5092560"/>
            <a:ext cx="253044" cy="264239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451111" y="5246699"/>
            <a:ext cx="74954" cy="27525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6576226" y="5092560"/>
            <a:ext cx="257192" cy="264239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38749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192</Words>
  <Application>Microsoft Office PowerPoint</Application>
  <PresentationFormat>Экран (4:3)</PresentationFormat>
  <Paragraphs>33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Викладач курсу:</vt:lpstr>
      <vt:lpstr>Презентация PowerPoint</vt:lpstr>
      <vt:lpstr>Презентация PowerPoint</vt:lpstr>
      <vt:lpstr>Презентация PowerPoint</vt:lpstr>
      <vt:lpstr>Презентация PowerPoint</vt:lpstr>
      <vt:lpstr>Список праць автора цієї дисципліни із найактуальніших тем,  що винесені на обговорення у межах цього курсу:</vt:lpstr>
      <vt:lpstr>Контакти: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denbs2018@gmail.com</dc:creator>
  <cp:lastModifiedBy>denbs2018@gmail.com</cp:lastModifiedBy>
  <cp:revision>2</cp:revision>
  <dcterms:created xsi:type="dcterms:W3CDTF">2020-11-22T18:16:46Z</dcterms:created>
  <dcterms:modified xsi:type="dcterms:W3CDTF">2020-11-22T18:44:40Z</dcterms:modified>
</cp:coreProperties>
</file>