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5" r:id="rId11"/>
    <p:sldId id="266" r:id="rId12"/>
    <p:sldId id="267" r:id="rId13"/>
    <p:sldId id="269" r:id="rId14"/>
    <p:sldId id="270" r:id="rId15"/>
    <p:sldId id="268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dependent.co.uk/" TargetMode="External"/><Relationship Id="rId2" Type="http://schemas.openxmlformats.org/officeDocument/2006/relationships/hyperlink" Target="https://cyberpsychology.eu/article/view/4243/3289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telegraph.co.uk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728192"/>
          </a:xfrm>
        </p:spPr>
        <p:txBody>
          <a:bodyPr/>
          <a:lstStyle/>
          <a:p>
            <a:r>
              <a:rPr lang="ru-RU" sz="3200" dirty="0"/>
              <a:t>МЕДІАКУЛЬТУРА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ru-RU" sz="3200" dirty="0" smtClean="0"/>
              <a:t>ЯК </a:t>
            </a:r>
            <a:r>
              <a:rPr lang="ru-RU" sz="3200" dirty="0"/>
              <a:t>КОМПОНЕНТ МАСОВОЇ КУЛЬТУРИ</a:t>
            </a:r>
            <a:endParaRPr lang="uk-UA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2132856"/>
            <a:ext cx="7560840" cy="4039344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+mn-lt"/>
              </a:rPr>
              <a:t>План</a:t>
            </a:r>
          </a:p>
          <a:p>
            <a:pPr algn="l"/>
            <a:r>
              <a:rPr lang="ru-RU" sz="3600" dirty="0">
                <a:latin typeface="+mn-lt"/>
              </a:rPr>
              <a:t>1.	</a:t>
            </a:r>
            <a:r>
              <a:rPr lang="ru-RU" sz="3600" dirty="0" err="1">
                <a:latin typeface="+mn-lt"/>
              </a:rPr>
              <a:t>Поняття</a:t>
            </a:r>
            <a:r>
              <a:rPr lang="ru-RU" sz="3600" dirty="0">
                <a:latin typeface="+mn-lt"/>
              </a:rPr>
              <a:t> </a:t>
            </a:r>
            <a:r>
              <a:rPr lang="ru-RU" sz="3600" dirty="0" err="1">
                <a:latin typeface="+mn-lt"/>
              </a:rPr>
              <a:t>масової</a:t>
            </a:r>
            <a:r>
              <a:rPr lang="ru-RU" sz="3600" dirty="0">
                <a:latin typeface="+mn-lt"/>
              </a:rPr>
              <a:t> </a:t>
            </a:r>
            <a:r>
              <a:rPr lang="ru-RU" sz="3600" dirty="0" err="1">
                <a:latin typeface="+mn-lt"/>
              </a:rPr>
              <a:t>культури</a:t>
            </a:r>
            <a:r>
              <a:rPr lang="ru-RU" sz="3600" dirty="0">
                <a:latin typeface="+mn-lt"/>
              </a:rPr>
              <a:t>.</a:t>
            </a:r>
          </a:p>
          <a:p>
            <a:pPr algn="l"/>
            <a:r>
              <a:rPr lang="ru-RU" sz="3600" dirty="0">
                <a:latin typeface="+mn-lt"/>
              </a:rPr>
              <a:t>2.	</a:t>
            </a:r>
            <a:r>
              <a:rPr lang="ru-RU" sz="3600" dirty="0" err="1">
                <a:latin typeface="+mn-lt"/>
              </a:rPr>
              <a:t>Наративи</a:t>
            </a:r>
            <a:r>
              <a:rPr lang="ru-RU" sz="3600" dirty="0">
                <a:latin typeface="+mn-lt"/>
              </a:rPr>
              <a:t> </a:t>
            </a:r>
            <a:r>
              <a:rPr lang="ru-RU" sz="3600" dirty="0" err="1">
                <a:latin typeface="+mn-lt"/>
              </a:rPr>
              <a:t>сучасної</a:t>
            </a:r>
            <a:r>
              <a:rPr lang="ru-RU" sz="3600" dirty="0">
                <a:latin typeface="+mn-lt"/>
              </a:rPr>
              <a:t> </a:t>
            </a:r>
            <a:r>
              <a:rPr lang="ru-RU" sz="3600" dirty="0" err="1">
                <a:latin typeface="+mn-lt"/>
              </a:rPr>
              <a:t>масової</a:t>
            </a:r>
            <a:r>
              <a:rPr lang="ru-RU" sz="3600" dirty="0">
                <a:latin typeface="+mn-lt"/>
              </a:rPr>
              <a:t> </a:t>
            </a:r>
            <a:r>
              <a:rPr lang="ru-RU" sz="3600" dirty="0" err="1">
                <a:latin typeface="+mn-lt"/>
              </a:rPr>
              <a:t>культури</a:t>
            </a:r>
            <a:r>
              <a:rPr lang="ru-RU" sz="3600" dirty="0">
                <a:latin typeface="+mn-lt"/>
              </a:rPr>
              <a:t>.</a:t>
            </a:r>
          </a:p>
          <a:p>
            <a:pPr algn="l"/>
            <a:r>
              <a:rPr lang="ru-RU" sz="3600" dirty="0">
                <a:latin typeface="+mn-lt"/>
              </a:rPr>
              <a:t>3.	</a:t>
            </a:r>
            <a:r>
              <a:rPr lang="ru-RU" sz="3600" dirty="0" err="1">
                <a:latin typeface="+mn-lt"/>
              </a:rPr>
              <a:t>Кітч</a:t>
            </a:r>
            <a:r>
              <a:rPr lang="ru-RU" sz="3600" dirty="0">
                <a:latin typeface="+mn-lt"/>
              </a:rPr>
              <a:t> у </a:t>
            </a:r>
            <a:r>
              <a:rPr lang="ru-RU" sz="3600" dirty="0" err="1">
                <a:latin typeface="+mn-lt"/>
              </a:rPr>
              <a:t>мас-медіа</a:t>
            </a:r>
            <a:r>
              <a:rPr lang="ru-RU" sz="3600" dirty="0">
                <a:latin typeface="+mn-lt"/>
              </a:rPr>
              <a:t>.</a:t>
            </a:r>
          </a:p>
          <a:p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val="34956178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04656"/>
          </a:xfrm>
        </p:spPr>
        <p:txBody>
          <a:bodyPr>
            <a:normAutofit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r>
              <a:rPr lang="ru-RU" dirty="0">
                <a:latin typeface="+mn-lt"/>
              </a:rPr>
              <a:t>Великий </a:t>
            </a:r>
            <a:r>
              <a:rPr lang="ru-RU" dirty="0" err="1">
                <a:latin typeface="+mn-lt"/>
              </a:rPr>
              <a:t>вплив</a:t>
            </a:r>
            <a:r>
              <a:rPr lang="ru-RU" dirty="0">
                <a:latin typeface="+mn-lt"/>
              </a:rPr>
              <a:t> на </a:t>
            </a:r>
            <a:r>
              <a:rPr lang="ru-RU" dirty="0" err="1">
                <a:latin typeface="+mn-lt"/>
              </a:rPr>
              <a:t>розвиток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масової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культури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мав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прийнятий</a:t>
            </a:r>
            <a:r>
              <a:rPr lang="ru-RU" dirty="0">
                <a:latin typeface="+mn-lt"/>
              </a:rPr>
              <a:t> у 1870 р. у </a:t>
            </a:r>
            <a:r>
              <a:rPr lang="ru-RU" dirty="0" err="1">
                <a:latin typeface="+mn-lt"/>
              </a:rPr>
              <a:t>Великобританії</a:t>
            </a:r>
            <a:r>
              <a:rPr lang="ru-RU" dirty="0">
                <a:latin typeface="+mn-lt"/>
              </a:rPr>
              <a:t> Закон «Про </a:t>
            </a:r>
            <a:r>
              <a:rPr lang="ru-RU" dirty="0" err="1">
                <a:latin typeface="+mn-lt"/>
              </a:rPr>
              <a:t>обов’язкову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загальну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освіченість</a:t>
            </a:r>
            <a:r>
              <a:rPr lang="ru-RU" dirty="0">
                <a:latin typeface="+mn-lt"/>
              </a:rPr>
              <a:t>», </a:t>
            </a:r>
            <a:r>
              <a:rPr lang="ru-RU" dirty="0" err="1">
                <a:latin typeface="+mn-lt"/>
              </a:rPr>
              <a:t>що</a:t>
            </a:r>
            <a:r>
              <a:rPr lang="ru-RU" dirty="0">
                <a:latin typeface="+mn-lt"/>
              </a:rPr>
              <a:t> дозволив </a:t>
            </a:r>
            <a:r>
              <a:rPr lang="ru-RU" dirty="0" err="1">
                <a:latin typeface="+mn-lt"/>
              </a:rPr>
              <a:t>багатьом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опанувати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головний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різновид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художньої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творчості</a:t>
            </a:r>
            <a:r>
              <a:rPr lang="ru-RU" dirty="0">
                <a:latin typeface="+mn-lt"/>
              </a:rPr>
              <a:t> ХІХ ст. - роман.</a:t>
            </a:r>
            <a:endParaRPr lang="uk-UA" dirty="0"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3"/>
            <a:ext cx="3096344" cy="4069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294" y="533483"/>
            <a:ext cx="247514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434" y="531191"/>
            <a:ext cx="2858634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95377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latin typeface="+mn-lt"/>
              </a:rPr>
              <a:t>Якщо </a:t>
            </a:r>
            <a:r>
              <a:rPr lang="uk-UA" dirty="0">
                <a:latin typeface="+mn-lt"/>
              </a:rPr>
              <a:t>Рим дав світу право, Англія - парламентську діяльність, Франція - культуру та республіканський націоналізм, то сучасні США надали світу </a:t>
            </a:r>
            <a:r>
              <a:rPr lang="uk-UA" dirty="0" err="1">
                <a:latin typeface="+mn-lt"/>
              </a:rPr>
              <a:t>науково-</a:t>
            </a:r>
            <a:r>
              <a:rPr lang="uk-UA" dirty="0">
                <a:latin typeface="+mn-lt"/>
              </a:rPr>
              <a:t> технічну революцію та масову </a:t>
            </a:r>
            <a:r>
              <a:rPr lang="uk-UA" dirty="0" smtClean="0">
                <a:latin typeface="+mn-lt"/>
              </a:rPr>
              <a:t>культуру</a:t>
            </a:r>
            <a:endParaRPr lang="uk-UA" dirty="0">
              <a:latin typeface="+mn-lt"/>
            </a:endParaRPr>
          </a:p>
          <a:p>
            <a:pPr marL="0" indent="0">
              <a:buNone/>
            </a:pPr>
            <a:r>
              <a:rPr lang="uk-UA" dirty="0" smtClean="0">
                <a:latin typeface="+mn-lt"/>
              </a:rPr>
              <a:t>(</a:t>
            </a:r>
            <a:r>
              <a:rPr lang="uk-UA" dirty="0" err="1" smtClean="0">
                <a:latin typeface="+mn-lt"/>
              </a:rPr>
              <a:t>Збігнєв</a:t>
            </a:r>
            <a:r>
              <a:rPr lang="uk-UA" dirty="0" smtClean="0">
                <a:latin typeface="+mn-lt"/>
              </a:rPr>
              <a:t> </a:t>
            </a:r>
            <a:r>
              <a:rPr lang="uk-UA" dirty="0" err="1" smtClean="0">
                <a:latin typeface="+mn-lt"/>
              </a:rPr>
              <a:t>Бжезинський</a:t>
            </a:r>
            <a:r>
              <a:rPr lang="uk-UA" dirty="0" smtClean="0">
                <a:latin typeface="+mn-lt"/>
              </a:rPr>
              <a:t>) (відео - «Функції маскульту»)</a:t>
            </a:r>
          </a:p>
          <a:p>
            <a:pPr marL="0" indent="0">
              <a:buNone/>
            </a:pPr>
            <a:endParaRPr lang="uk-UA" dirty="0">
              <a:latin typeface="+mn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486" y="2492896"/>
            <a:ext cx="6250969" cy="410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18561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uk-UA" sz="2400" dirty="0" smtClean="0"/>
              <a:t>Різновиди вираження </a:t>
            </a:r>
            <a:r>
              <a:rPr lang="uk-UA" sz="2400" dirty="0"/>
              <a:t>масової культури (Л.Я. </a:t>
            </a:r>
            <a:r>
              <a:rPr lang="uk-UA" sz="2400" dirty="0" err="1" smtClean="0"/>
              <a:t>Флієр</a:t>
            </a:r>
            <a:r>
              <a:rPr lang="uk-UA" sz="2400" dirty="0" smtClean="0"/>
              <a:t>)</a:t>
            </a:r>
            <a:endParaRPr lang="uk-UA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000" dirty="0" smtClean="0">
                <a:latin typeface="+mn-lt"/>
              </a:rPr>
              <a:t>• </a:t>
            </a:r>
            <a:r>
              <a:rPr lang="uk-UA" sz="2000" b="1" dirty="0">
                <a:latin typeface="+mn-lt"/>
              </a:rPr>
              <a:t>індустрія «субкультури дитинства»</a:t>
            </a:r>
            <a:r>
              <a:rPr lang="uk-UA" sz="2000" dirty="0">
                <a:latin typeface="+mn-lt"/>
              </a:rPr>
              <a:t> (художні твори для дітей, іграшки та промислово виготовлені ігри, товари дитячого вжитку, клуби й табори, військові та інші установи, технології колективного виховання дітей і </a:t>
            </a:r>
            <a:r>
              <a:rPr lang="uk-UA" sz="2000" dirty="0" err="1">
                <a:latin typeface="+mn-lt"/>
              </a:rPr>
              <a:t>т.ін</a:t>
            </a:r>
            <a:r>
              <a:rPr lang="uk-UA" sz="2000" dirty="0">
                <a:latin typeface="+mn-lt"/>
              </a:rPr>
              <a:t>.), що має на меті явну чи закамуфльовану стандартизацію змісту й форм виховання дітей, проникнення у їх свідомість уніфікованих форм та навичок соціальної та особистої культури, ідеологічно орієнтованих </a:t>
            </a:r>
            <a:r>
              <a:rPr lang="uk-UA" sz="2000" dirty="0" err="1">
                <a:latin typeface="+mn-lt"/>
              </a:rPr>
              <a:t>світоуявлень</a:t>
            </a:r>
            <a:r>
              <a:rPr lang="uk-UA" sz="2000" dirty="0">
                <a:latin typeface="+mn-lt"/>
              </a:rPr>
              <a:t>, підґрунтями яких </a:t>
            </a:r>
            <a:endParaRPr lang="uk-UA" sz="2000" dirty="0" smtClean="0">
              <a:latin typeface="+mn-lt"/>
            </a:endParaRPr>
          </a:p>
          <a:p>
            <a:pPr marL="0" indent="0">
              <a:buNone/>
            </a:pPr>
            <a:r>
              <a:rPr lang="uk-UA" sz="2000" dirty="0" smtClean="0">
                <a:latin typeface="+mn-lt"/>
              </a:rPr>
              <a:t>є </a:t>
            </a:r>
            <a:r>
              <a:rPr lang="uk-UA" sz="2000" dirty="0">
                <a:latin typeface="+mn-lt"/>
              </a:rPr>
              <a:t>цінні настанови, </a:t>
            </a:r>
            <a:endParaRPr lang="uk-UA" sz="2000" dirty="0" smtClean="0">
              <a:latin typeface="+mn-lt"/>
            </a:endParaRPr>
          </a:p>
          <a:p>
            <a:pPr marL="0" indent="0">
              <a:buNone/>
            </a:pPr>
            <a:r>
              <a:rPr lang="uk-UA" sz="2000" dirty="0" smtClean="0">
                <a:latin typeface="+mn-lt"/>
              </a:rPr>
              <a:t>що </a:t>
            </a:r>
            <a:r>
              <a:rPr lang="uk-UA" sz="2000" dirty="0">
                <a:latin typeface="+mn-lt"/>
              </a:rPr>
              <a:t>офіційно діють </a:t>
            </a:r>
            <a:endParaRPr lang="uk-UA" sz="2000" dirty="0" smtClean="0">
              <a:latin typeface="+mn-lt"/>
            </a:endParaRPr>
          </a:p>
          <a:p>
            <a:pPr marL="0" indent="0">
              <a:buNone/>
            </a:pPr>
            <a:r>
              <a:rPr lang="uk-UA" sz="2000" dirty="0" smtClean="0">
                <a:latin typeface="+mn-lt"/>
              </a:rPr>
              <a:t>в </a:t>
            </a:r>
            <a:r>
              <a:rPr lang="uk-UA" sz="2000" dirty="0">
                <a:latin typeface="+mn-lt"/>
              </a:rPr>
              <a:t>даному суспільстві;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30814"/>
            <a:ext cx="4256509" cy="2884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5305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r>
              <a:rPr lang="uk-UA" dirty="0">
                <a:latin typeface="+mn-lt"/>
              </a:rPr>
              <a:t>• </a:t>
            </a:r>
            <a:r>
              <a:rPr lang="uk-UA" b="1" dirty="0">
                <a:latin typeface="+mn-lt"/>
              </a:rPr>
              <a:t>масова загальноосвітня школа</a:t>
            </a:r>
            <a:r>
              <a:rPr lang="uk-UA" dirty="0">
                <a:latin typeface="+mn-lt"/>
              </a:rPr>
              <a:t>, яка тісно корелює з установами «субкультури дитинства», залучає учнів до основ наукових знань, філософських та релігійних уявлень щодо навколишнього світу, до історичного соціокультурного досвіду колективної життєдіяльності людей, до прийнятних у суспільстві ціннісних орієнтацій. При цьому вона стандартизує перераховані знання та уявлення на підставі типових програм і редукує знання, що транслюються, </a:t>
            </a:r>
            <a:endParaRPr lang="uk-UA" dirty="0" smtClean="0">
              <a:latin typeface="+mn-lt"/>
            </a:endParaRPr>
          </a:p>
          <a:p>
            <a:pPr marL="0" indent="0">
              <a:buNone/>
            </a:pPr>
            <a:r>
              <a:rPr lang="uk-UA" dirty="0" smtClean="0">
                <a:latin typeface="+mn-lt"/>
              </a:rPr>
              <a:t>до </a:t>
            </a:r>
            <a:r>
              <a:rPr lang="uk-UA" dirty="0">
                <a:latin typeface="+mn-lt"/>
              </a:rPr>
              <a:t>спрощених форм дитячої </a:t>
            </a:r>
            <a:endParaRPr lang="uk-UA" dirty="0" smtClean="0">
              <a:latin typeface="+mn-lt"/>
            </a:endParaRPr>
          </a:p>
          <a:p>
            <a:pPr marL="0" indent="0">
              <a:buNone/>
            </a:pPr>
            <a:r>
              <a:rPr lang="uk-UA" dirty="0" smtClean="0">
                <a:latin typeface="+mn-lt"/>
              </a:rPr>
              <a:t>свідомості </a:t>
            </a:r>
            <a:r>
              <a:rPr lang="uk-UA" dirty="0">
                <a:latin typeface="+mn-lt"/>
              </a:rPr>
              <a:t>та </a:t>
            </a:r>
            <a:r>
              <a:rPr lang="uk-UA" dirty="0" smtClean="0">
                <a:latin typeface="+mn-lt"/>
              </a:rPr>
              <a:t>розуміння</a:t>
            </a:r>
            <a:r>
              <a:rPr lang="uk-UA" dirty="0">
                <a:latin typeface="+mn-lt"/>
              </a:rPr>
              <a:t>;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861048"/>
            <a:ext cx="4147345" cy="2759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364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2000" dirty="0">
                <a:latin typeface="+mn-lt"/>
              </a:rPr>
              <a:t>• </a:t>
            </a:r>
            <a:r>
              <a:rPr lang="uk-UA" sz="2000" b="1" dirty="0">
                <a:latin typeface="+mn-lt"/>
              </a:rPr>
              <a:t>засоби масової інформації </a:t>
            </a:r>
            <a:r>
              <a:rPr lang="uk-UA" sz="2000" dirty="0">
                <a:latin typeface="+mn-lt"/>
              </a:rPr>
              <a:t>(друковані та електронні), які транслюють широким верствам населення поточну актуальну інформацію, «тлумачать» звичайній людині зміст подій, що відбуваються, міркувань та вчинків діячів з різних спеціалізованих сфер суспільної практики, інтерпретують цю інформацію в «необхідному» для замовника ракурсі, тобто фактично маніпулюють свідомістю людей та формують загальну думку з тієї чи іншої проблеми в інтересах свого замовника (при цьому, в принципі, не виключається можливість існування не ангажованої журналістики, хоча практично це таке ж безглуздя, як і «</a:t>
            </a:r>
            <a:r>
              <a:rPr lang="uk-UA" sz="2000" dirty="0" smtClean="0">
                <a:latin typeface="+mn-lt"/>
              </a:rPr>
              <a:t>незалежна </a:t>
            </a:r>
            <a:r>
              <a:rPr lang="uk-UA" sz="2000" dirty="0">
                <a:latin typeface="+mn-lt"/>
              </a:rPr>
              <a:t>армія</a:t>
            </a:r>
            <a:r>
              <a:rPr lang="uk-UA" sz="2000" dirty="0" smtClean="0">
                <a:latin typeface="+mn-lt"/>
              </a:rPr>
              <a:t>»);</a:t>
            </a:r>
          </a:p>
          <a:p>
            <a:pPr marL="0" indent="0">
              <a:buNone/>
            </a:pPr>
            <a:endParaRPr lang="uk-UA" sz="2000" dirty="0">
              <a:latin typeface="+mn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635288"/>
            <a:ext cx="5924128" cy="2962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93900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marL="0" indent="0">
              <a:buNone/>
            </a:pPr>
            <a:r>
              <a:rPr lang="uk-UA" dirty="0">
                <a:latin typeface="+mn-lt"/>
              </a:rPr>
              <a:t>• </a:t>
            </a:r>
            <a:r>
              <a:rPr lang="uk-UA" b="1" dirty="0">
                <a:latin typeface="+mn-lt"/>
              </a:rPr>
              <a:t>система національної (державної) ідеології та пропаганди</a:t>
            </a:r>
            <a:r>
              <a:rPr lang="uk-UA" dirty="0">
                <a:latin typeface="+mn-lt"/>
              </a:rPr>
              <a:t>, «патріотичного» виховання, контролює та формує політико-ідеологічні орієнтації населення та його окремих груп (наприклад, політико-виховна робота з військовими), маніпулює свідомістю людей в інтересах правлячих еліт, а також забезпечує політичну благонадійність та бажану електоральну поведінку громадян, «мобілізаційну готовність» суспільства до можливих </a:t>
            </a:r>
            <a:r>
              <a:rPr lang="uk-UA" dirty="0" smtClean="0">
                <a:latin typeface="+mn-lt"/>
              </a:rPr>
              <a:t>військових </a:t>
            </a:r>
            <a:r>
              <a:rPr lang="uk-UA" dirty="0">
                <a:latin typeface="+mn-lt"/>
              </a:rPr>
              <a:t>погроз та політичних </a:t>
            </a:r>
            <a:r>
              <a:rPr lang="uk-UA" dirty="0" smtClean="0">
                <a:latin typeface="+mn-lt"/>
              </a:rPr>
              <a:t>потрясінь;</a:t>
            </a:r>
          </a:p>
          <a:p>
            <a:pPr marL="0" indent="0">
              <a:buNone/>
            </a:pPr>
            <a:endParaRPr lang="uk-UA" dirty="0">
              <a:latin typeface="+mn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005064"/>
            <a:ext cx="4578548" cy="2605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6093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uk-UA" sz="2000" dirty="0">
                <a:latin typeface="+mn-lt"/>
              </a:rPr>
              <a:t>• </a:t>
            </a:r>
            <a:r>
              <a:rPr lang="uk-UA" sz="2000" b="1" dirty="0">
                <a:latin typeface="+mn-lt"/>
              </a:rPr>
              <a:t>масові політичні рухи </a:t>
            </a:r>
            <a:r>
              <a:rPr lang="uk-UA" sz="2000" dirty="0">
                <a:latin typeface="+mn-lt"/>
              </a:rPr>
              <a:t>(партійні та молодіжні організації, маніфестації, демонстрації, пропагандистські та виборчі кампанії і т. ін</a:t>
            </a:r>
            <a:r>
              <a:rPr lang="uk-UA" sz="2000" dirty="0" smtClean="0">
                <a:latin typeface="+mn-lt"/>
              </a:rPr>
              <a:t>.);</a:t>
            </a:r>
          </a:p>
          <a:p>
            <a:pPr marL="0" indent="0" algn="just">
              <a:buNone/>
            </a:pPr>
            <a:r>
              <a:rPr lang="uk-UA" sz="2000" dirty="0">
                <a:latin typeface="+mn-lt"/>
              </a:rPr>
              <a:t>• </a:t>
            </a:r>
            <a:r>
              <a:rPr lang="uk-UA" sz="2000" b="1" dirty="0">
                <a:latin typeface="+mn-lt"/>
              </a:rPr>
              <a:t>масова соціальна міфологія </a:t>
            </a:r>
            <a:r>
              <a:rPr lang="uk-UA" sz="2000" dirty="0">
                <a:latin typeface="+mn-lt"/>
              </a:rPr>
              <a:t>(націонал-шовінізм та істеричний «патріотизм», соціальна демагогія, популізм, </a:t>
            </a:r>
            <a:r>
              <a:rPr lang="uk-UA" sz="2000" dirty="0" err="1">
                <a:latin typeface="+mn-lt"/>
              </a:rPr>
              <a:t>квазірелігійні</a:t>
            </a:r>
            <a:r>
              <a:rPr lang="uk-UA" sz="2000" dirty="0">
                <a:latin typeface="+mn-lt"/>
              </a:rPr>
              <a:t> та </a:t>
            </a:r>
            <a:r>
              <a:rPr lang="uk-UA" sz="2000" dirty="0" err="1">
                <a:latin typeface="+mn-lt"/>
              </a:rPr>
              <a:t>паранаукові</a:t>
            </a:r>
            <a:r>
              <a:rPr lang="uk-UA" sz="2000" dirty="0">
                <a:latin typeface="+mn-lt"/>
              </a:rPr>
              <a:t> вчення та рухи, екстрасенсорика, «</a:t>
            </a:r>
            <a:r>
              <a:rPr lang="uk-UA" sz="2000" dirty="0" err="1">
                <a:latin typeface="+mn-lt"/>
              </a:rPr>
              <a:t>кумироманія</a:t>
            </a:r>
            <a:r>
              <a:rPr lang="uk-UA" sz="2000" dirty="0">
                <a:latin typeface="+mn-lt"/>
              </a:rPr>
              <a:t>», «</a:t>
            </a:r>
            <a:r>
              <a:rPr lang="uk-UA" sz="2000" dirty="0" err="1">
                <a:latin typeface="+mn-lt"/>
              </a:rPr>
              <a:t>шпигуноманія</a:t>
            </a:r>
            <a:r>
              <a:rPr lang="uk-UA" sz="2000" dirty="0">
                <a:latin typeface="+mn-lt"/>
              </a:rPr>
              <a:t>», «полювання на відьом», провокаційні «збіги інформації», чутки, плітки і т. ін</a:t>
            </a:r>
            <a:r>
              <a:rPr lang="uk-UA" sz="2000" dirty="0" smtClean="0">
                <a:latin typeface="+mn-lt"/>
              </a:rPr>
              <a:t>.),</a:t>
            </a:r>
          </a:p>
          <a:p>
            <a:pPr marL="0" indent="0" algn="just">
              <a:buNone/>
            </a:pPr>
            <a:r>
              <a:rPr lang="uk-UA" sz="2000" dirty="0">
                <a:latin typeface="+mn-lt"/>
              </a:rPr>
              <a:t>• </a:t>
            </a:r>
            <a:r>
              <a:rPr lang="uk-UA" sz="2000" b="1" dirty="0">
                <a:latin typeface="+mn-lt"/>
              </a:rPr>
              <a:t>індустрія розважального дозвілля</a:t>
            </a:r>
            <a:r>
              <a:rPr lang="uk-UA" sz="2000" dirty="0">
                <a:latin typeface="+mn-lt"/>
              </a:rPr>
              <a:t>, яке включає в себе </a:t>
            </a:r>
            <a:r>
              <a:rPr lang="uk-UA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масову художню </a:t>
            </a: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культуру </a:t>
            </a:r>
            <a:r>
              <a:rPr lang="uk-UA" sz="2000" dirty="0">
                <a:latin typeface="+mn-lt"/>
              </a:rPr>
              <a:t>(практично усіх різновидів літератури та мистецтва, можливо, за певним виключенням архітектури), </a:t>
            </a:r>
            <a:r>
              <a:rPr lang="uk-UA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масові постановки </a:t>
            </a:r>
            <a:r>
              <a:rPr lang="uk-UA" sz="2000" dirty="0">
                <a:latin typeface="+mn-lt"/>
              </a:rPr>
              <a:t>(від спортивно-циркових до еротичних), професійний спорт (як дійство для вболівальників), </a:t>
            </a:r>
            <a:r>
              <a:rPr lang="uk-UA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структури з проведення організованого розважального дозвілля</a:t>
            </a:r>
            <a:r>
              <a:rPr lang="uk-UA" sz="2000" dirty="0">
                <a:latin typeface="+mn-lt"/>
              </a:rPr>
              <a:t> (відповідні типи клубів, дискотеки, танцмайданчики і т. ін. ) та інші різновиди масових шоу. При цьому використовуються технічні прийоми та виконавча майстерність «високого» мистецтва для передачі </a:t>
            </a:r>
            <a:r>
              <a:rPr lang="uk-UA" sz="2000" dirty="0" smtClean="0">
                <a:latin typeface="+mn-lt"/>
              </a:rPr>
              <a:t>спрощеного художнього змісту. </a:t>
            </a:r>
            <a:r>
              <a:rPr lang="uk-UA" sz="2000" dirty="0">
                <a:latin typeface="+mn-lt"/>
              </a:rPr>
              <a:t>Масова художня культура </a:t>
            </a:r>
            <a:r>
              <a:rPr lang="uk-UA" sz="2000" u="sng" dirty="0">
                <a:latin typeface="+mn-lt"/>
              </a:rPr>
              <a:t>досягає ефекту психічної релаксації іноді за рахунок спеціальної естетизації вульгарного, брутального, фізіологічного, тобто діючи за принципом середньовічного карнавалу та його </a:t>
            </a:r>
            <a:r>
              <a:rPr lang="uk-UA" sz="2000" u="sng" dirty="0" err="1">
                <a:latin typeface="+mn-lt"/>
              </a:rPr>
              <a:t>сенсових</a:t>
            </a:r>
            <a:r>
              <a:rPr lang="uk-UA" sz="2000" u="sng" dirty="0">
                <a:latin typeface="+mn-lt"/>
              </a:rPr>
              <a:t> «перевертнів».</a:t>
            </a:r>
          </a:p>
        </p:txBody>
      </p:sp>
    </p:spTree>
    <p:extLst>
      <p:ext uri="{BB962C8B-B14F-4D97-AF65-F5344CB8AC3E}">
        <p14:creationId xmlns:p14="http://schemas.microsoft.com/office/powerpoint/2010/main" val="5605554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marL="0" indent="0">
              <a:buNone/>
            </a:pPr>
            <a:r>
              <a:rPr lang="uk-UA" dirty="0"/>
              <a:t>• </a:t>
            </a: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індустрія оздоровчого дозвілля</a:t>
            </a:r>
            <a:r>
              <a:rPr lang="uk-UA" dirty="0">
                <a:latin typeface="+mn-lt"/>
              </a:rPr>
              <a:t>, фізичної реабілітації людини та виправлення її тілесного іміджу (курортна індустрія, масовий фізкультурний рух, культуризм та аеробіка, спортивний туризм, а також система хірургічних, фізіотерапевтичних, фармацевтичних, парфумних та косметичних послуг для виправлення зовнішності</a:t>
            </a:r>
            <a:r>
              <a:rPr lang="uk-UA" dirty="0" smtClean="0">
                <a:latin typeface="+mn-lt"/>
              </a:rPr>
              <a:t>)</a:t>
            </a:r>
          </a:p>
          <a:p>
            <a:pPr marL="0" indent="0">
              <a:buNone/>
            </a:pPr>
            <a:endParaRPr lang="uk-UA" dirty="0">
              <a:latin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075541"/>
            <a:ext cx="4819997" cy="3191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15887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uk-UA" dirty="0">
                <a:latin typeface="+mn-lt"/>
              </a:rPr>
              <a:t>• </a:t>
            </a:r>
            <a:r>
              <a:rPr lang="uk-UA" b="1" dirty="0">
                <a:latin typeface="+mn-lt"/>
              </a:rPr>
              <a:t>індустрія інтелектуального та естетичного дозвілля </a:t>
            </a:r>
            <a:r>
              <a:rPr lang="uk-UA" dirty="0">
                <a:latin typeface="+mn-lt"/>
              </a:rPr>
              <a:t>(«культурний» туризм, художня самодіяльність, колекціонування, інтелектуально або естетично розвиваючі гуртки за </a:t>
            </a:r>
            <a:r>
              <a:rPr lang="uk-UA" dirty="0" smtClean="0">
                <a:latin typeface="+mn-lt"/>
              </a:rPr>
              <a:t>інтересами);</a:t>
            </a:r>
          </a:p>
          <a:p>
            <a:pPr marL="0" indent="0">
              <a:buNone/>
            </a:pPr>
            <a:endParaRPr lang="uk-UA" dirty="0">
              <a:latin typeface="+mn-lt"/>
            </a:endParaRPr>
          </a:p>
          <a:p>
            <a:pPr marL="0" indent="0">
              <a:buNone/>
            </a:pPr>
            <a:endParaRPr lang="uk-UA" dirty="0" smtClean="0">
              <a:latin typeface="+mn-lt"/>
            </a:endParaRPr>
          </a:p>
          <a:p>
            <a:pPr marL="0" indent="0">
              <a:buNone/>
            </a:pPr>
            <a:endParaRPr lang="uk-UA" dirty="0">
              <a:latin typeface="+mn-lt"/>
            </a:endParaRPr>
          </a:p>
          <a:p>
            <a:pPr marL="0" indent="0">
              <a:buNone/>
            </a:pPr>
            <a:endParaRPr lang="uk-UA" dirty="0" smtClean="0">
              <a:latin typeface="+mn-lt"/>
            </a:endParaRPr>
          </a:p>
          <a:p>
            <a:pPr marL="0" indent="0">
              <a:buNone/>
            </a:pPr>
            <a:endParaRPr lang="uk-UA" dirty="0">
              <a:latin typeface="+mn-lt"/>
            </a:endParaRPr>
          </a:p>
          <a:p>
            <a:pPr marL="0" indent="0">
              <a:buNone/>
            </a:pPr>
            <a:endParaRPr lang="uk-UA" dirty="0" smtClean="0">
              <a:latin typeface="+mn-lt"/>
            </a:endParaRPr>
          </a:p>
          <a:p>
            <a:r>
              <a:rPr lang="ru-RU" dirty="0" err="1">
                <a:latin typeface="+mn-lt"/>
              </a:rPr>
              <a:t>різного</a:t>
            </a:r>
            <a:r>
              <a:rPr lang="ru-RU" dirty="0">
                <a:latin typeface="+mn-lt"/>
              </a:rPr>
              <a:t> </a:t>
            </a:r>
            <a:r>
              <a:rPr lang="ru-RU" b="1" dirty="0">
                <a:latin typeface="+mn-lt"/>
              </a:rPr>
              <a:t>роду </a:t>
            </a:r>
            <a:r>
              <a:rPr lang="ru-RU" b="1" dirty="0" err="1">
                <a:latin typeface="+mn-lt"/>
              </a:rPr>
              <a:t>ігрові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комплекси</a:t>
            </a:r>
            <a:r>
              <a:rPr lang="ru-RU" b="1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від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механічних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ігрових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автоматів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електронних</a:t>
            </a:r>
            <a:r>
              <a:rPr lang="ru-RU" dirty="0">
                <a:latin typeface="+mn-lt"/>
              </a:rPr>
              <a:t> приставок, </a:t>
            </a:r>
            <a:r>
              <a:rPr lang="ru-RU" dirty="0" err="1">
                <a:latin typeface="+mn-lt"/>
              </a:rPr>
              <a:t>комп’ютерних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ігор</a:t>
            </a:r>
            <a:r>
              <a:rPr lang="ru-RU" dirty="0">
                <a:latin typeface="+mn-lt"/>
              </a:rPr>
              <a:t> і т. </a:t>
            </a:r>
            <a:r>
              <a:rPr lang="ru-RU" dirty="0" err="1">
                <a:latin typeface="+mn-lt"/>
              </a:rPr>
              <a:t>ін</a:t>
            </a:r>
            <a:r>
              <a:rPr lang="ru-RU" dirty="0">
                <a:latin typeface="+mn-lt"/>
              </a:rPr>
              <a:t>. до систем </a:t>
            </a:r>
            <a:r>
              <a:rPr lang="ru-RU" dirty="0" err="1">
                <a:latin typeface="+mn-lt"/>
              </a:rPr>
              <a:t>віртуальної</a:t>
            </a:r>
            <a:r>
              <a:rPr lang="ru-RU" dirty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реальності</a:t>
            </a:r>
            <a:endParaRPr lang="uk-UA" dirty="0">
              <a:latin typeface="+mn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44824"/>
            <a:ext cx="3396791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540" y="1844824"/>
            <a:ext cx="3012966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05978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/>
          <a:lstStyle/>
          <a:p>
            <a:r>
              <a:rPr lang="ru-RU" sz="3200" dirty="0" err="1" smtClean="0"/>
              <a:t>Ознаки</a:t>
            </a:r>
            <a:r>
              <a:rPr lang="ru-RU" sz="3200" dirty="0" smtClean="0"/>
              <a:t> </a:t>
            </a:r>
            <a:r>
              <a:rPr lang="ru-RU" sz="3200" dirty="0" err="1"/>
              <a:t>масової</a:t>
            </a:r>
            <a:r>
              <a:rPr lang="ru-RU" sz="3200" dirty="0"/>
              <a:t> </a:t>
            </a:r>
            <a:r>
              <a:rPr lang="ru-RU" sz="3200" dirty="0" err="1"/>
              <a:t>культури</a:t>
            </a:r>
            <a:r>
              <a:rPr lang="ru-RU" sz="3200" dirty="0"/>
              <a:t> 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r>
              <a:rPr lang="ru-RU" dirty="0" smtClean="0">
                <a:latin typeface="+mn-lt"/>
              </a:rPr>
              <a:t>є </a:t>
            </a:r>
            <a:r>
              <a:rPr lang="ru-RU" dirty="0" err="1">
                <a:latin typeface="+mn-lt"/>
              </a:rPr>
              <a:t>орієнтація</a:t>
            </a:r>
            <a:r>
              <a:rPr lang="ru-RU" dirty="0">
                <a:latin typeface="+mn-lt"/>
              </a:rPr>
              <a:t> на </a:t>
            </a:r>
            <a:r>
              <a:rPr lang="ru-RU" dirty="0" err="1">
                <a:latin typeface="+mn-lt"/>
              </a:rPr>
              <a:t>вподобання</a:t>
            </a:r>
            <a:r>
              <a:rPr lang="ru-RU" dirty="0">
                <a:latin typeface="+mn-lt"/>
              </a:rPr>
              <a:t> і потреби «</a:t>
            </a:r>
            <a:r>
              <a:rPr lang="ru-RU" dirty="0" err="1">
                <a:latin typeface="+mn-lt"/>
              </a:rPr>
              <a:t>середньої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людини</a:t>
            </a:r>
            <a:r>
              <a:rPr lang="ru-RU" dirty="0">
                <a:latin typeface="+mn-lt"/>
              </a:rPr>
              <a:t>», </a:t>
            </a:r>
            <a:endParaRPr lang="ru-RU" dirty="0" smtClean="0">
              <a:latin typeface="+mn-lt"/>
            </a:endParaRPr>
          </a:p>
          <a:p>
            <a:r>
              <a:rPr lang="ru-RU" dirty="0" err="1" smtClean="0">
                <a:latin typeface="+mn-lt"/>
              </a:rPr>
              <a:t>дуже</a:t>
            </a:r>
            <a:r>
              <a:rPr lang="ru-RU" dirty="0" smtClean="0">
                <a:latin typeface="+mn-lt"/>
              </a:rPr>
              <a:t> </a:t>
            </a:r>
            <a:r>
              <a:rPr lang="ru-RU" dirty="0">
                <a:latin typeface="+mn-lt"/>
              </a:rPr>
              <a:t>велика </a:t>
            </a:r>
            <a:r>
              <a:rPr lang="ru-RU" dirty="0" err="1">
                <a:latin typeface="+mn-lt"/>
              </a:rPr>
              <a:t>гнучкість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властивість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трансформувати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артефакти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створені</a:t>
            </a:r>
            <a:r>
              <a:rPr lang="ru-RU" dirty="0">
                <a:latin typeface="+mn-lt"/>
              </a:rPr>
              <a:t> в межах </a:t>
            </a:r>
            <a:r>
              <a:rPr lang="ru-RU" dirty="0" err="1">
                <a:latin typeface="+mn-lt"/>
              </a:rPr>
              <a:t>інших</a:t>
            </a:r>
            <a:r>
              <a:rPr lang="ru-RU" dirty="0">
                <a:latin typeface="+mn-lt"/>
              </a:rPr>
              <a:t> культур, та </a:t>
            </a:r>
            <a:r>
              <a:rPr lang="ru-RU" dirty="0" err="1">
                <a:latin typeface="+mn-lt"/>
              </a:rPr>
              <a:t>перетворювати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їх</a:t>
            </a:r>
            <a:r>
              <a:rPr lang="ru-RU" dirty="0">
                <a:latin typeface="+mn-lt"/>
              </a:rPr>
              <a:t> у </a:t>
            </a:r>
            <a:r>
              <a:rPr lang="ru-RU" dirty="0" err="1">
                <a:latin typeface="+mn-lt"/>
              </a:rPr>
              <a:t>предмети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масового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споживання</a:t>
            </a:r>
            <a:r>
              <a:rPr lang="ru-RU" dirty="0">
                <a:latin typeface="+mn-lt"/>
              </a:rPr>
              <a:t>, </a:t>
            </a:r>
            <a:endParaRPr lang="ru-RU" dirty="0" smtClean="0">
              <a:latin typeface="+mn-lt"/>
            </a:endParaRPr>
          </a:p>
          <a:p>
            <a:r>
              <a:rPr lang="ru-RU" b="1" dirty="0" err="1" smtClean="0">
                <a:latin typeface="+mn-lt"/>
              </a:rPr>
              <a:t>комерційний</a:t>
            </a:r>
            <a:r>
              <a:rPr lang="ru-RU" b="1" dirty="0" smtClean="0">
                <a:latin typeface="+mn-lt"/>
              </a:rPr>
              <a:t> характер! </a:t>
            </a:r>
          </a:p>
          <a:p>
            <a:r>
              <a:rPr lang="ru-RU" dirty="0" err="1" smtClean="0">
                <a:latin typeface="+mn-lt"/>
              </a:rPr>
              <a:t>зв'язок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>
                <a:latin typeface="+mn-lt"/>
              </a:rPr>
              <a:t>із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засобами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масової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комунікації</a:t>
            </a:r>
            <a:r>
              <a:rPr lang="ru-RU" dirty="0">
                <a:latin typeface="+mn-lt"/>
              </a:rPr>
              <a:t> як </a:t>
            </a:r>
            <a:r>
              <a:rPr lang="ru-RU" dirty="0" err="1">
                <a:latin typeface="+mn-lt"/>
              </a:rPr>
              <a:t>головним</a:t>
            </a:r>
            <a:r>
              <a:rPr lang="ru-RU" dirty="0">
                <a:latin typeface="+mn-lt"/>
              </a:rPr>
              <a:t> каналом </a:t>
            </a:r>
            <a:r>
              <a:rPr lang="ru-RU" dirty="0" err="1">
                <a:latin typeface="+mn-lt"/>
              </a:rPr>
              <a:t>поширення</a:t>
            </a:r>
            <a:r>
              <a:rPr lang="ru-RU" dirty="0">
                <a:latin typeface="+mn-lt"/>
              </a:rPr>
              <a:t> та </a:t>
            </a:r>
            <a:r>
              <a:rPr lang="ru-RU" dirty="0" err="1">
                <a:latin typeface="+mn-lt"/>
              </a:rPr>
              <a:t>споживання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її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цінностей</a:t>
            </a:r>
            <a:endParaRPr lang="uk-UA" dirty="0">
              <a:latin typeface="+mn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376738"/>
            <a:ext cx="2409825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319389"/>
            <a:ext cx="1914525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470870"/>
            <a:ext cx="2783749" cy="2087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34932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51520"/>
          </a:xfrm>
        </p:spPr>
        <p:txBody>
          <a:bodyPr/>
          <a:lstStyle/>
          <a:p>
            <a:r>
              <a:rPr lang="uk-UA" dirty="0" smtClean="0"/>
              <a:t>Культура -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/>
          <a:lstStyle/>
          <a:p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сукупність матеріальних і духовних надбань</a:t>
            </a:r>
            <a:r>
              <a:rPr lang="uk-UA" dirty="0"/>
              <a:t>, комплекс характерних інтелектуальних і емоційних рис суспільства, що включає в себе не лише різні мистецтва, але й спосіб життя, основні правила людського буття, системи цінностей, традицій і </a:t>
            </a:r>
            <a:r>
              <a:rPr lang="uk-UA" dirty="0" smtClean="0"/>
              <a:t>вірувань </a:t>
            </a:r>
            <a:r>
              <a:rPr lang="uk-UA" dirty="0"/>
              <a:t>(Короткий енциклопедичний словник з культури. — К. : Україна, 2003. — </a:t>
            </a:r>
            <a:r>
              <a:rPr lang="en-US" dirty="0"/>
              <a:t>ISBN 966-524-105-2. — c.171)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5933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uk-UA" b="1" dirty="0">
                <a:latin typeface="+mn-lt"/>
              </a:rPr>
              <a:t>Декларованими </a:t>
            </a:r>
            <a:r>
              <a:rPr lang="uk-UA" b="1" dirty="0" smtClean="0">
                <a:latin typeface="+mn-lt"/>
              </a:rPr>
              <a:t>цінностями є:</a:t>
            </a:r>
          </a:p>
          <a:p>
            <a:pPr>
              <a:buFontTx/>
              <a:buChar char="-"/>
            </a:pPr>
            <a:r>
              <a:rPr lang="uk-UA" dirty="0" smtClean="0">
                <a:latin typeface="+mn-lt"/>
              </a:rPr>
              <a:t>цінності </a:t>
            </a:r>
            <a:r>
              <a:rPr lang="uk-UA" dirty="0">
                <a:latin typeface="+mn-lt"/>
              </a:rPr>
              <a:t>реального життєвого облаштування, комфортного, зручного життя, </a:t>
            </a:r>
            <a:endParaRPr lang="uk-UA" dirty="0" smtClean="0">
              <a:latin typeface="+mn-lt"/>
            </a:endParaRPr>
          </a:p>
          <a:p>
            <a:pPr>
              <a:buFontTx/>
              <a:buChar char="-"/>
            </a:pPr>
            <a:r>
              <a:rPr lang="uk-UA" dirty="0" smtClean="0">
                <a:latin typeface="+mn-lt"/>
              </a:rPr>
              <a:t>соціальна стабільність,</a:t>
            </a:r>
          </a:p>
          <a:p>
            <a:pPr>
              <a:buFontTx/>
              <a:buChar char="-"/>
            </a:pPr>
            <a:r>
              <a:rPr lang="uk-UA" dirty="0" smtClean="0">
                <a:latin typeface="+mn-lt"/>
              </a:rPr>
              <a:t>особистий успіх</a:t>
            </a:r>
          </a:p>
          <a:p>
            <a:pPr marL="0" indent="0">
              <a:buNone/>
            </a:pPr>
            <a:r>
              <a:rPr lang="uk-UA" sz="2000" dirty="0" smtClean="0">
                <a:latin typeface="+mn-lt"/>
              </a:rPr>
              <a:t>Масова </a:t>
            </a:r>
            <a:r>
              <a:rPr lang="uk-UA" sz="2000" dirty="0">
                <a:latin typeface="+mn-lt"/>
              </a:rPr>
              <a:t>культура шанує тривіальність, сентиментальність, швидкі та фальшиві приємності коштом поважних інтелектуальних вартостей, культивує тілесну насолоду, обжерливість, розпусту, користолюбство та пихатість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826728"/>
            <a:ext cx="653013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57697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648072"/>
          </a:xfrm>
        </p:spPr>
        <p:txBody>
          <a:bodyPr/>
          <a:lstStyle/>
          <a:p>
            <a:r>
              <a:rPr lang="uk-UA" sz="2800" dirty="0" err="1" smtClean="0"/>
              <a:t>Наративи</a:t>
            </a:r>
            <a:r>
              <a:rPr lang="uk-UA" sz="2800" dirty="0" smtClean="0"/>
              <a:t> сучасної культури</a:t>
            </a:r>
            <a:endParaRPr lang="uk-UA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uk-UA" sz="2000" b="1" dirty="0" smtClean="0">
                <a:latin typeface="+mn-lt"/>
              </a:rPr>
              <a:t>У 1997 р</a:t>
            </a:r>
            <a:r>
              <a:rPr lang="uk-UA" sz="2000" dirty="0" smtClean="0">
                <a:latin typeface="+mn-lt"/>
              </a:rPr>
              <a:t>. найпопулярніші дитячі шоу (для дітей 9-11-років) пропагували (на думку дорослих) такі домінантні цінності – </a:t>
            </a:r>
            <a:r>
              <a:rPr lang="uk-UA" sz="2000" b="1" dirty="0" smtClean="0">
                <a:latin typeface="+mn-lt"/>
              </a:rPr>
              <a:t>співтовариство з іншими людьми </a:t>
            </a:r>
            <a:r>
              <a:rPr lang="uk-UA" sz="2000" dirty="0" smtClean="0">
                <a:latin typeface="+mn-lt"/>
              </a:rPr>
              <a:t>(</a:t>
            </a: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дружбу</a:t>
            </a:r>
            <a:r>
              <a:rPr lang="uk-UA" sz="2000" dirty="0" smtClean="0">
                <a:latin typeface="+mn-lt"/>
              </a:rPr>
              <a:t>) та </a:t>
            </a: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доброту</a:t>
            </a:r>
            <a:r>
              <a:rPr lang="uk-UA" sz="2000" dirty="0" smtClean="0">
                <a:latin typeface="+mn-lt"/>
              </a:rPr>
              <a:t>. Слава була на 15 місці з 16 запропонованих (</a:t>
            </a:r>
            <a:r>
              <a:rPr lang="uk-UA" sz="1600" dirty="0" smtClean="0">
                <a:latin typeface="+mn-lt"/>
              </a:rPr>
              <a:t>дослідження кафедри психології, Каліфорнійський університет, США) </a:t>
            </a:r>
            <a:r>
              <a:rPr lang="uk-UA" sz="1600" dirty="0" err="1" smtClean="0">
                <a:latin typeface="+mn-lt"/>
              </a:rPr>
              <a:t>Cyberpsychology</a:t>
            </a:r>
            <a:r>
              <a:rPr lang="uk-UA" sz="1600" dirty="0" smtClean="0">
                <a:latin typeface="+mn-lt"/>
              </a:rPr>
              <a:t> (</a:t>
            </a:r>
            <a:r>
              <a:rPr lang="uk-UA" sz="1600" dirty="0" smtClean="0">
                <a:latin typeface="+mn-lt"/>
                <a:hlinkClick r:id="rId2"/>
              </a:rPr>
              <a:t>https://cyberpsychology.eu/article/view/4243/3289</a:t>
            </a:r>
            <a:r>
              <a:rPr lang="uk-UA" sz="1600" dirty="0" smtClean="0">
                <a:latin typeface="+mn-lt"/>
              </a:rPr>
              <a:t>)</a:t>
            </a:r>
          </a:p>
          <a:p>
            <a:pPr marL="457200" indent="-457200">
              <a:buAutoNum type="arabicPeriod"/>
            </a:pPr>
            <a:r>
              <a:rPr lang="uk-UA" sz="2000" b="1" dirty="0" smtClean="0">
                <a:latin typeface="+mn-lt"/>
              </a:rPr>
              <a:t>2007 р. слава</a:t>
            </a:r>
            <a:r>
              <a:rPr lang="uk-UA" sz="2000" dirty="0" smtClean="0">
                <a:latin typeface="+mn-lt"/>
              </a:rPr>
              <a:t> піднялася на 1 місце, за нею – </a:t>
            </a:r>
            <a:r>
              <a:rPr lang="uk-UA" sz="2000" b="1" dirty="0" smtClean="0">
                <a:latin typeface="+mn-lt"/>
              </a:rPr>
              <a:t>успіх , імідж, популярність, гроші</a:t>
            </a:r>
            <a:r>
              <a:rPr lang="uk-UA" sz="2000" dirty="0" smtClean="0">
                <a:latin typeface="+mn-lt"/>
              </a:rPr>
              <a:t>. Співтовариство (дружба) – 11 місце, доброта – 12 (</a:t>
            </a:r>
            <a:r>
              <a:rPr lang="uk-UA" sz="2000" dirty="0" smtClean="0">
                <a:latin typeface="+mn-lt"/>
                <a:hlinkClick r:id="rId2"/>
              </a:rPr>
              <a:t>https://cyberpsychology.eu/article/view/4243/3289</a:t>
            </a:r>
            <a:r>
              <a:rPr lang="uk-UA" sz="2000" dirty="0" smtClean="0">
                <a:latin typeface="+mn-lt"/>
              </a:rPr>
              <a:t>).</a:t>
            </a:r>
          </a:p>
          <a:p>
            <a:pPr marL="457200" indent="-457200">
              <a:buAutoNum type="arabicPeriod" startAt="3"/>
            </a:pPr>
            <a:r>
              <a:rPr lang="uk-UA" sz="2000" b="1" dirty="0" smtClean="0">
                <a:latin typeface="+mn-lt"/>
              </a:rPr>
              <a:t>2010 р. </a:t>
            </a:r>
            <a:r>
              <a:rPr lang="uk-UA" sz="2000" dirty="0" smtClean="0">
                <a:latin typeface="+mn-lt"/>
              </a:rPr>
              <a:t>опитування 16-річних у Великобританії – 54 % хочуть бути «зірками» (</a:t>
            </a:r>
            <a:r>
              <a:rPr lang="uk-UA" sz="2000" dirty="0" smtClean="0">
                <a:latin typeface="+mn-lt"/>
                <a:hlinkClick r:id="rId3"/>
              </a:rPr>
              <a:t>https://www.independent.co.uk</a:t>
            </a:r>
            <a:r>
              <a:rPr lang="uk-UA" sz="2000" dirty="0" smtClean="0">
                <a:latin typeface="+mn-lt"/>
              </a:rPr>
              <a:t>)</a:t>
            </a:r>
            <a:endParaRPr lang="uk-UA" sz="2000" b="1" dirty="0" smtClean="0">
              <a:latin typeface="+mn-lt"/>
            </a:endParaRPr>
          </a:p>
          <a:p>
            <a:pPr marL="457200" indent="-457200">
              <a:buAutoNum type="arabicPeriod" startAt="3"/>
            </a:pPr>
            <a:r>
              <a:rPr lang="uk-UA" sz="2000" b="1" dirty="0" smtClean="0">
                <a:latin typeface="+mn-lt"/>
              </a:rPr>
              <a:t>2014 р. </a:t>
            </a:r>
            <a:r>
              <a:rPr lang="uk-UA" sz="2000" dirty="0" smtClean="0">
                <a:latin typeface="+mn-lt"/>
              </a:rPr>
              <a:t>серед дітей до 10 років 75 % впевнені, що щастя можна купити за гроші.  На запитання, ким вони хочуть стати, 20 % відповіли, що «просто багатими» (</a:t>
            </a:r>
            <a:r>
              <a:rPr lang="uk-UA" sz="2000" dirty="0" smtClean="0">
                <a:latin typeface="+mn-lt"/>
                <a:hlinkClick r:id="rId4"/>
              </a:rPr>
              <a:t>https://www.telegraph.co.uk</a:t>
            </a:r>
            <a:r>
              <a:rPr lang="uk-UA" sz="2000" dirty="0" smtClean="0">
                <a:latin typeface="+mn-lt"/>
              </a:rPr>
              <a:t>)</a:t>
            </a:r>
          </a:p>
          <a:p>
            <a:pPr marL="0" indent="0">
              <a:buNone/>
            </a:pPr>
            <a:r>
              <a:rPr lang="uk-UA" sz="2000" dirty="0" smtClean="0">
                <a:latin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365372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7951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/>
              <a:t>10 </a:t>
            </a:r>
            <a:r>
              <a:rPr lang="ru-RU" sz="2400" dirty="0" err="1"/>
              <a:t>відповідей</a:t>
            </a:r>
            <a:r>
              <a:rPr lang="ru-RU" sz="2400" dirty="0"/>
              <a:t> </a:t>
            </a:r>
            <a:r>
              <a:rPr lang="ru-RU" sz="2400" dirty="0" err="1"/>
              <a:t>дітей</a:t>
            </a:r>
            <a:r>
              <a:rPr lang="ru-RU" sz="2400" dirty="0"/>
              <a:t> </a:t>
            </a:r>
            <a:r>
              <a:rPr lang="ru-RU" sz="2400" dirty="0" smtClean="0"/>
              <a:t> до 10 </a:t>
            </a:r>
            <a:r>
              <a:rPr lang="ru-RU" sz="2400" dirty="0" err="1" smtClean="0"/>
              <a:t>років</a:t>
            </a:r>
            <a:r>
              <a:rPr lang="ru-RU" sz="2400" dirty="0"/>
              <a:t> </a:t>
            </a:r>
            <a:r>
              <a:rPr lang="ru-RU" sz="2400" dirty="0" smtClean="0"/>
              <a:t>на </a:t>
            </a:r>
            <a:r>
              <a:rPr lang="ru-RU" sz="2400" dirty="0" err="1" smtClean="0"/>
              <a:t>питання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smtClean="0"/>
              <a:t>«Ким </a:t>
            </a:r>
            <a:r>
              <a:rPr lang="ru-RU" sz="2400" dirty="0" err="1" smtClean="0"/>
              <a:t>ти</a:t>
            </a:r>
            <a:r>
              <a:rPr lang="ru-RU" sz="2400" dirty="0" smtClean="0"/>
              <a:t> </a:t>
            </a:r>
            <a:r>
              <a:rPr lang="ru-RU" sz="2400" dirty="0" err="1" smtClean="0"/>
              <a:t>хочеш</a:t>
            </a:r>
            <a:r>
              <a:rPr lang="ru-RU" sz="2400" dirty="0" smtClean="0"/>
              <a:t> бути?»</a:t>
            </a:r>
            <a:endParaRPr lang="uk-UA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+mn-lt"/>
              </a:rPr>
              <a:t>1. Просто </a:t>
            </a:r>
            <a:r>
              <a:rPr lang="ru-RU" dirty="0" err="1">
                <a:latin typeface="+mn-lt"/>
              </a:rPr>
              <a:t>хочеться</a:t>
            </a:r>
            <a:r>
              <a:rPr lang="ru-RU" dirty="0">
                <a:latin typeface="+mn-lt"/>
              </a:rPr>
              <a:t> бути </a:t>
            </a:r>
            <a:r>
              <a:rPr lang="ru-RU" dirty="0" err="1">
                <a:latin typeface="+mn-lt"/>
              </a:rPr>
              <a:t>багатим</a:t>
            </a:r>
            <a:r>
              <a:rPr lang="ru-RU" dirty="0">
                <a:latin typeface="+mn-lt"/>
              </a:rPr>
              <a:t>, 22%</a:t>
            </a:r>
          </a:p>
          <a:p>
            <a:r>
              <a:rPr lang="ru-RU" dirty="0">
                <a:latin typeface="+mn-lt"/>
              </a:rPr>
              <a:t>2. </a:t>
            </a:r>
            <a:r>
              <a:rPr lang="ru-RU" dirty="0" err="1">
                <a:latin typeface="+mn-lt"/>
              </a:rPr>
              <a:t>Знамениті</a:t>
            </a:r>
            <a:r>
              <a:rPr lang="ru-RU" dirty="0">
                <a:latin typeface="+mn-lt"/>
              </a:rPr>
              <a:t>, 19%</a:t>
            </a:r>
          </a:p>
          <a:p>
            <a:r>
              <a:rPr lang="ru-RU" dirty="0">
                <a:latin typeface="+mn-lt"/>
              </a:rPr>
              <a:t>3. </a:t>
            </a:r>
            <a:r>
              <a:rPr lang="ru-RU" dirty="0" err="1">
                <a:latin typeface="+mn-lt"/>
              </a:rPr>
              <a:t>Співробітник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поліції</a:t>
            </a:r>
            <a:r>
              <a:rPr lang="ru-RU" dirty="0">
                <a:latin typeface="+mn-lt"/>
              </a:rPr>
              <a:t>, 16%</a:t>
            </a:r>
          </a:p>
          <a:p>
            <a:r>
              <a:rPr lang="ru-RU" dirty="0">
                <a:latin typeface="+mn-lt"/>
              </a:rPr>
              <a:t>4. Зоопарк, 14%</a:t>
            </a:r>
          </a:p>
          <a:p>
            <a:r>
              <a:rPr lang="ru-RU" dirty="0">
                <a:latin typeface="+mn-lt"/>
              </a:rPr>
              <a:t>5. </a:t>
            </a:r>
            <a:r>
              <a:rPr lang="ru-RU" dirty="0" err="1">
                <a:latin typeface="+mn-lt"/>
              </a:rPr>
              <a:t>Пожежник</a:t>
            </a:r>
            <a:r>
              <a:rPr lang="ru-RU" dirty="0">
                <a:latin typeface="+mn-lt"/>
              </a:rPr>
              <a:t>, 13%</a:t>
            </a:r>
          </a:p>
          <a:p>
            <a:r>
              <a:rPr lang="ru-RU" dirty="0">
                <a:latin typeface="+mn-lt"/>
              </a:rPr>
              <a:t>6. </a:t>
            </a:r>
            <a:r>
              <a:rPr lang="ru-RU" dirty="0" err="1">
                <a:latin typeface="+mn-lt"/>
              </a:rPr>
              <a:t>Лікар</a:t>
            </a:r>
            <a:r>
              <a:rPr lang="ru-RU" dirty="0">
                <a:latin typeface="+mn-lt"/>
              </a:rPr>
              <a:t>, 10%</a:t>
            </a:r>
          </a:p>
          <a:p>
            <a:r>
              <a:rPr lang="ru-RU" dirty="0">
                <a:latin typeface="+mn-lt"/>
              </a:rPr>
              <a:t>7. Ветеринар, 8%</a:t>
            </a:r>
          </a:p>
          <a:p>
            <a:r>
              <a:rPr lang="ru-RU" dirty="0">
                <a:latin typeface="+mn-lt"/>
              </a:rPr>
              <a:t>8 </a:t>
            </a:r>
            <a:r>
              <a:rPr lang="ru-RU" dirty="0" err="1">
                <a:latin typeface="+mn-lt"/>
              </a:rPr>
              <a:t>Водій</a:t>
            </a:r>
            <a:r>
              <a:rPr lang="ru-RU" dirty="0">
                <a:latin typeface="+mn-lt"/>
              </a:rPr>
              <a:t> автобуса, 7%</a:t>
            </a:r>
          </a:p>
          <a:p>
            <a:r>
              <a:rPr lang="ru-RU" dirty="0">
                <a:latin typeface="+mn-lt"/>
              </a:rPr>
              <a:t>9. Магазин, 7%</a:t>
            </a:r>
          </a:p>
          <a:p>
            <a:r>
              <a:rPr lang="ru-RU" dirty="0">
                <a:latin typeface="+mn-lt"/>
              </a:rPr>
              <a:t>10. Не хочу </a:t>
            </a:r>
            <a:r>
              <a:rPr lang="ru-RU" dirty="0" err="1">
                <a:latin typeface="+mn-lt"/>
              </a:rPr>
              <a:t>працювати</a:t>
            </a:r>
            <a:r>
              <a:rPr lang="ru-RU" dirty="0">
                <a:latin typeface="+mn-lt"/>
              </a:rPr>
              <a:t>, 6</a:t>
            </a:r>
            <a:r>
              <a:rPr lang="ru-RU" dirty="0" smtClean="0">
                <a:latin typeface="+mn-lt"/>
              </a:rPr>
              <a:t>% (</a:t>
            </a:r>
            <a:r>
              <a:rPr lang="en-US" dirty="0" smtClean="0">
                <a:latin typeface="+mn-lt"/>
              </a:rPr>
              <a:t>VoucherCodesPro.co.uk</a:t>
            </a:r>
            <a:r>
              <a:rPr lang="uk-UA" dirty="0" smtClean="0">
                <a:latin typeface="+mn-lt"/>
              </a:rPr>
              <a:t>)</a:t>
            </a:r>
          </a:p>
          <a:p>
            <a:endParaRPr lang="ru-RU" dirty="0">
              <a:latin typeface="+mn-lt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201253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5152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uk-UA" sz="3600" dirty="0" smtClean="0"/>
              <a:t>КІТЧ </a:t>
            </a:r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2800" dirty="0" smtClean="0"/>
              <a:t>(</a:t>
            </a:r>
            <a:r>
              <a:rPr lang="uk-UA" sz="2800" dirty="0"/>
              <a:t>від нім. </a:t>
            </a:r>
            <a:r>
              <a:rPr lang="en-US" sz="2800" dirty="0"/>
              <a:t>kitsch – </a:t>
            </a:r>
            <a:r>
              <a:rPr lang="uk-UA" sz="2800" dirty="0"/>
              <a:t>вульгарність, несмак, </a:t>
            </a:r>
            <a:r>
              <a:rPr lang="uk-UA" sz="2800" dirty="0" err="1"/>
              <a:t>халтура</a:t>
            </a:r>
            <a:r>
              <a:rPr lang="uk-UA" sz="2800" dirty="0"/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uk-UA" dirty="0">
                <a:latin typeface="+mn-lt"/>
              </a:rPr>
              <a:t>слово «кітч» виникло на художніх базарах Мюнхена в 1860-1870-х рр. </a:t>
            </a:r>
            <a:r>
              <a:rPr lang="en-US" dirty="0">
                <a:latin typeface="+mn-lt"/>
              </a:rPr>
              <a:t>XIX </a:t>
            </a:r>
            <a:r>
              <a:rPr lang="uk-UA" dirty="0">
                <a:latin typeface="+mn-lt"/>
              </a:rPr>
              <a:t>ст. для назви дешевих і швидко </a:t>
            </a:r>
            <a:r>
              <a:rPr lang="uk-UA" dirty="0" err="1">
                <a:latin typeface="+mn-lt"/>
              </a:rPr>
              <a:t>розпродуваних</a:t>
            </a:r>
            <a:r>
              <a:rPr lang="uk-UA" dirty="0">
                <a:latin typeface="+mn-lt"/>
              </a:rPr>
              <a:t> картин. Інші вважають, що воно походить від англійських слів </a:t>
            </a:r>
            <a:r>
              <a:rPr lang="en-US" dirty="0">
                <a:latin typeface="+mn-lt"/>
              </a:rPr>
              <a:t>sketch (</a:t>
            </a:r>
            <a:r>
              <a:rPr lang="uk-UA" dirty="0">
                <a:latin typeface="+mn-lt"/>
              </a:rPr>
              <a:t>скетч, етюд ) і «</a:t>
            </a:r>
            <a:r>
              <a:rPr lang="en-US" dirty="0">
                <a:latin typeface="+mn-lt"/>
              </a:rPr>
              <a:t>for the kitchen» (</a:t>
            </a:r>
            <a:r>
              <a:rPr lang="uk-UA" dirty="0">
                <a:latin typeface="+mn-lt"/>
              </a:rPr>
              <a:t>для кухні: маються на увазі дешеві товари для широкого вжитку, </a:t>
            </a:r>
            <a:endParaRPr lang="uk-UA" dirty="0" smtClean="0">
              <a:latin typeface="+mn-l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uk-UA" dirty="0" smtClean="0">
                <a:latin typeface="+mn-lt"/>
              </a:rPr>
              <a:t>яким </a:t>
            </a:r>
            <a:r>
              <a:rPr lang="uk-UA" dirty="0">
                <a:latin typeface="+mn-lt"/>
              </a:rPr>
              <a:t>немає місця </a:t>
            </a:r>
            <a:endParaRPr lang="uk-UA" dirty="0" smtClean="0">
              <a:latin typeface="+mn-l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uk-UA" dirty="0" smtClean="0">
                <a:latin typeface="+mn-lt"/>
              </a:rPr>
              <a:t>у </a:t>
            </a:r>
            <a:r>
              <a:rPr lang="uk-UA" dirty="0">
                <a:latin typeface="+mn-lt"/>
              </a:rPr>
              <a:t>пристойних салонах </a:t>
            </a:r>
            <a:endParaRPr lang="uk-UA" dirty="0" smtClean="0">
              <a:latin typeface="+mn-l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uk-UA" dirty="0" smtClean="0">
                <a:latin typeface="+mn-lt"/>
              </a:rPr>
              <a:t>чи </a:t>
            </a:r>
            <a:r>
              <a:rPr lang="uk-UA" dirty="0">
                <a:latin typeface="+mn-lt"/>
              </a:rPr>
              <a:t>залах). </a:t>
            </a:r>
            <a:r>
              <a:rPr lang="uk-UA" dirty="0" smtClean="0">
                <a:latin typeface="+mn-lt"/>
              </a:rPr>
              <a:t>З </a:t>
            </a:r>
            <a:r>
              <a:rPr lang="uk-UA" dirty="0">
                <a:latin typeface="+mn-lt"/>
              </a:rPr>
              <a:t>часом це слово </a:t>
            </a:r>
            <a:endParaRPr lang="uk-UA" dirty="0" smtClean="0">
              <a:latin typeface="+mn-l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uk-UA" dirty="0" smtClean="0">
                <a:latin typeface="+mn-lt"/>
              </a:rPr>
              <a:t>стало означати </a:t>
            </a:r>
            <a:r>
              <a:rPr lang="uk-UA" dirty="0">
                <a:latin typeface="+mn-lt"/>
              </a:rPr>
              <a:t>вираз </a:t>
            </a:r>
            <a:endParaRPr lang="uk-UA" dirty="0" smtClean="0">
              <a:latin typeface="+mn-l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uk-UA" dirty="0" smtClean="0">
                <a:latin typeface="+mn-lt"/>
              </a:rPr>
              <a:t>«</a:t>
            </a:r>
            <a:r>
              <a:rPr lang="uk-UA" dirty="0">
                <a:latin typeface="+mn-lt"/>
              </a:rPr>
              <a:t>скомпонувати </a:t>
            </a:r>
            <a:endParaRPr lang="uk-UA" dirty="0" smtClean="0">
              <a:latin typeface="+mn-lt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uk-UA" dirty="0" err="1" smtClean="0">
                <a:latin typeface="+mn-lt"/>
              </a:rPr>
              <a:t>нашвидкоруч</a:t>
            </a:r>
            <a:r>
              <a:rPr lang="uk-UA" dirty="0" smtClean="0">
                <a:latin typeface="+mn-lt"/>
              </a:rPr>
              <a:t>» </a:t>
            </a:r>
            <a:endParaRPr lang="uk-UA" dirty="0">
              <a:latin typeface="+mn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094" y="3776364"/>
            <a:ext cx="4248370" cy="2391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51989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461460"/>
            <a:ext cx="3168352" cy="3098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825" y="3573016"/>
            <a:ext cx="4189834" cy="299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49" y="260648"/>
            <a:ext cx="4111932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0648"/>
            <a:ext cx="4211960" cy="2535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85259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76064"/>
          </a:xfrm>
        </p:spPr>
        <p:txBody>
          <a:bodyPr/>
          <a:lstStyle/>
          <a:p>
            <a:r>
              <a:rPr lang="uk-UA" sz="3200" dirty="0" smtClean="0"/>
              <a:t>АРТ-КУЛЬТУРА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r>
              <a:rPr lang="uk-UA" b="1" dirty="0">
                <a:latin typeface="+mn-lt"/>
              </a:rPr>
              <a:t>Арт-культур</a:t>
            </a:r>
            <a:r>
              <a:rPr lang="uk-UA" dirty="0">
                <a:latin typeface="+mn-lt"/>
              </a:rPr>
              <a:t>а розглядається як антипод кітчу і характеризується новизною, високим художнім рівнем, глибоким естетичним змістом та впливом</a:t>
            </a:r>
            <a:r>
              <a:rPr lang="uk-UA" dirty="0" smtClean="0">
                <a:latin typeface="+mn-lt"/>
              </a:rPr>
              <a:t>.</a:t>
            </a:r>
          </a:p>
          <a:p>
            <a:endParaRPr lang="uk-UA" dirty="0">
              <a:latin typeface="+mn-lt"/>
            </a:endParaRPr>
          </a:p>
          <a:p>
            <a:endParaRPr lang="uk-UA" dirty="0" smtClean="0">
              <a:latin typeface="+mn-lt"/>
            </a:endParaRPr>
          </a:p>
          <a:p>
            <a:endParaRPr lang="uk-UA" dirty="0">
              <a:latin typeface="+mn-lt"/>
            </a:endParaRPr>
          </a:p>
          <a:p>
            <a:endParaRPr lang="uk-UA" dirty="0" smtClean="0">
              <a:latin typeface="+mn-lt"/>
            </a:endParaRPr>
          </a:p>
          <a:p>
            <a:r>
              <a:rPr lang="uk-UA" dirty="0" smtClean="0">
                <a:latin typeface="+mn-lt"/>
              </a:rPr>
              <a:t>. </a:t>
            </a:r>
          </a:p>
          <a:p>
            <a:endParaRPr lang="uk-UA" dirty="0">
              <a:latin typeface="+mn-lt"/>
            </a:endParaRPr>
          </a:p>
          <a:p>
            <a:pPr marL="0" indent="0">
              <a:buNone/>
            </a:pPr>
            <a:r>
              <a:rPr lang="uk-UA" dirty="0" smtClean="0">
                <a:latin typeface="+mn-lt"/>
              </a:rPr>
              <a:t>До </a:t>
            </a:r>
            <a:r>
              <a:rPr lang="uk-UA" dirty="0">
                <a:latin typeface="+mn-lt"/>
              </a:rPr>
              <a:t>неї можна зарахувати книжки І. Ільфа й Є. Петрова «Дванадцять стільців» і «Золоте теля», які стали культовими творами радянської сатири і з яких широко цитуються влучні вислови та афоризми. </a:t>
            </a:r>
            <a:endParaRPr lang="uk-UA" dirty="0" smtClean="0">
              <a:latin typeface="+mn-lt"/>
            </a:endParaRPr>
          </a:p>
          <a:p>
            <a:pPr marL="0" indent="0">
              <a:buNone/>
            </a:pPr>
            <a:r>
              <a:rPr lang="uk-UA" dirty="0" smtClean="0">
                <a:latin typeface="+mn-lt"/>
              </a:rPr>
              <a:t>Проміжне </a:t>
            </a:r>
            <a:r>
              <a:rPr lang="uk-UA" dirty="0">
                <a:latin typeface="+mn-lt"/>
              </a:rPr>
              <a:t>місце посідає </a:t>
            </a:r>
            <a:r>
              <a:rPr lang="uk-UA" b="1" dirty="0" err="1">
                <a:latin typeface="+mn-lt"/>
              </a:rPr>
              <a:t>мідл-</a:t>
            </a:r>
            <a:r>
              <a:rPr lang="uk-UA" b="1" dirty="0">
                <a:latin typeface="+mn-lt"/>
              </a:rPr>
              <a:t> культура</a:t>
            </a:r>
            <a:r>
              <a:rPr lang="uk-UA" dirty="0">
                <a:latin typeface="+mn-lt"/>
              </a:rPr>
              <a:t>, або, як її ще називають, «культура середньої руки». До неї відносять, зокрема, детективні романи Жоржа </a:t>
            </a:r>
            <a:r>
              <a:rPr lang="uk-UA" dirty="0" err="1">
                <a:latin typeface="+mn-lt"/>
              </a:rPr>
              <a:t>Сіменона</a:t>
            </a:r>
            <a:endParaRPr lang="uk-UA" dirty="0">
              <a:latin typeface="+mn-lt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59" y="2093997"/>
            <a:ext cx="25431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194009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093997"/>
            <a:ext cx="226695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5258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07504"/>
          </a:xfrm>
        </p:spPr>
        <p:txBody>
          <a:bodyPr/>
          <a:lstStyle/>
          <a:p>
            <a:r>
              <a:rPr lang="uk-UA" sz="8800" dirty="0" smtClean="0"/>
              <a:t>К у л ь т у р а</a:t>
            </a:r>
            <a:endParaRPr lang="uk-UA" sz="8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uk-UA" sz="3600" dirty="0" smtClean="0">
              <a:latin typeface="+mn-lt"/>
            </a:endParaRPr>
          </a:p>
          <a:p>
            <a:endParaRPr lang="uk-UA" sz="3600" dirty="0">
              <a:latin typeface="+mn-lt"/>
            </a:endParaRPr>
          </a:p>
          <a:p>
            <a:pPr marL="0" indent="0">
              <a:buNone/>
            </a:pPr>
            <a:r>
              <a:rPr lang="uk-UA" sz="3600" dirty="0">
                <a:latin typeface="+mn-lt"/>
              </a:rPr>
              <a:t> </a:t>
            </a:r>
            <a:r>
              <a:rPr lang="uk-UA" sz="3600" dirty="0" smtClean="0">
                <a:latin typeface="+mn-lt"/>
              </a:rPr>
              <a:t>          масова                      елітарна</a:t>
            </a:r>
          </a:p>
          <a:p>
            <a:pPr marL="0" indent="0">
              <a:buNone/>
            </a:pPr>
            <a:r>
              <a:rPr lang="uk-UA" sz="3600" dirty="0" smtClean="0">
                <a:latin typeface="+mn-lt"/>
              </a:rPr>
              <a:t>             </a:t>
            </a:r>
            <a:endParaRPr lang="uk-UA" sz="3600" dirty="0">
              <a:latin typeface="+mn-lt"/>
            </a:endParaRPr>
          </a:p>
          <a:p>
            <a:pPr marL="0" indent="0">
              <a:buNone/>
            </a:pPr>
            <a:r>
              <a:rPr lang="uk-UA" sz="3600" dirty="0" smtClean="0">
                <a:latin typeface="+mn-lt"/>
              </a:rPr>
              <a:t>                           </a:t>
            </a:r>
          </a:p>
          <a:p>
            <a:pPr marL="0" indent="0">
              <a:buNone/>
            </a:pPr>
            <a:r>
              <a:rPr lang="uk-UA" sz="3600" dirty="0">
                <a:latin typeface="+mn-lt"/>
              </a:rPr>
              <a:t> </a:t>
            </a:r>
            <a:r>
              <a:rPr lang="uk-UA" sz="3600" dirty="0" smtClean="0">
                <a:latin typeface="+mn-lt"/>
              </a:rPr>
              <a:t>                           народна</a:t>
            </a:r>
          </a:p>
          <a:p>
            <a:pPr marL="0" indent="0">
              <a:buNone/>
            </a:pPr>
            <a:r>
              <a:rPr lang="uk-UA" sz="3600" dirty="0" smtClean="0">
                <a:latin typeface="+mn-lt"/>
              </a:rPr>
              <a:t>                                                    </a:t>
            </a:r>
            <a:endParaRPr lang="uk-UA" sz="3600" dirty="0">
              <a:latin typeface="+mn-lt"/>
            </a:endParaRPr>
          </a:p>
        </p:txBody>
      </p:sp>
      <p:cxnSp>
        <p:nvCxnSpPr>
          <p:cNvPr id="8" name="Прямая со стрелкой 7"/>
          <p:cNvCxnSpPr>
            <a:stCxn id="3" idx="0"/>
          </p:cNvCxnSpPr>
          <p:nvPr/>
        </p:nvCxnSpPr>
        <p:spPr>
          <a:xfrm flipH="1">
            <a:off x="2843808" y="1600200"/>
            <a:ext cx="1728192" cy="12527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2" idx="2"/>
          </p:cNvCxnSpPr>
          <p:nvPr/>
        </p:nvCxnSpPr>
        <p:spPr>
          <a:xfrm>
            <a:off x="4572000" y="1600200"/>
            <a:ext cx="0" cy="31249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2" idx="2"/>
          </p:cNvCxnSpPr>
          <p:nvPr/>
        </p:nvCxnSpPr>
        <p:spPr>
          <a:xfrm>
            <a:off x="4572000" y="1600200"/>
            <a:ext cx="2088232" cy="13247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11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51520"/>
          </a:xfrm>
        </p:spPr>
        <p:txBody>
          <a:bodyPr/>
          <a:lstStyle/>
          <a:p>
            <a:r>
              <a:rPr lang="uk-UA" dirty="0" smtClean="0"/>
              <a:t>Масова культура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>
                <a:latin typeface="+mn-lt"/>
              </a:rPr>
              <a:t>(</a:t>
            </a:r>
            <a:r>
              <a:rPr lang="ru-RU" sz="2200" dirty="0" err="1" smtClean="0">
                <a:latin typeface="+mn-lt"/>
              </a:rPr>
              <a:t>маскульт</a:t>
            </a:r>
            <a:r>
              <a:rPr lang="ru-RU" sz="2200" dirty="0">
                <a:latin typeface="+mn-lt"/>
              </a:rPr>
              <a:t>, </a:t>
            </a:r>
            <a:r>
              <a:rPr lang="ru-RU" sz="2200" dirty="0" err="1">
                <a:latin typeface="+mn-lt"/>
              </a:rPr>
              <a:t>маскультура</a:t>
            </a:r>
            <a:r>
              <a:rPr lang="ru-RU" sz="2200" dirty="0">
                <a:latin typeface="+mn-lt"/>
              </a:rPr>
              <a:t>, </a:t>
            </a:r>
            <a:r>
              <a:rPr lang="ru-RU" sz="2200" dirty="0" err="1">
                <a:latin typeface="+mn-lt"/>
              </a:rPr>
              <a:t>по́п-культу́ра</a:t>
            </a:r>
            <a:r>
              <a:rPr lang="ru-RU" sz="2200" dirty="0">
                <a:latin typeface="+mn-lt"/>
              </a:rPr>
              <a:t>, популярна </a:t>
            </a:r>
            <a:r>
              <a:rPr lang="ru-RU" sz="2200" dirty="0" err="1">
                <a:latin typeface="+mn-lt"/>
              </a:rPr>
              <a:t>культу́ра</a:t>
            </a:r>
            <a:r>
              <a:rPr lang="ru-RU" dirty="0" smtClean="0">
                <a:latin typeface="+mn-lt"/>
              </a:rPr>
              <a:t>)</a:t>
            </a:r>
          </a:p>
          <a:p>
            <a:pPr>
              <a:buFontTx/>
              <a:buChar char="-"/>
            </a:pPr>
            <a:endParaRPr lang="ru-RU" dirty="0">
              <a:latin typeface="+mn-lt"/>
            </a:endParaRPr>
          </a:p>
          <a:p>
            <a:pPr>
              <a:buFontTx/>
              <a:buChar char="-"/>
            </a:pPr>
            <a:r>
              <a:rPr lang="ru-RU" dirty="0" smtClean="0">
                <a:latin typeface="+mn-lt"/>
              </a:rPr>
              <a:t>культура</a:t>
            </a:r>
            <a:r>
              <a:rPr lang="ru-RU" dirty="0">
                <a:latin typeface="+mn-lt"/>
              </a:rPr>
              <a:t>, </a:t>
            </a:r>
            <a:r>
              <a:rPr lang="ru-RU" b="1" dirty="0">
                <a:latin typeface="+mn-lt"/>
              </a:rPr>
              <a:t>популярна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серед</a:t>
            </a:r>
            <a:r>
              <a:rPr lang="ru-RU" dirty="0">
                <a:latin typeface="+mn-lt"/>
              </a:rPr>
              <a:t> широких </a:t>
            </a:r>
            <a:r>
              <a:rPr lang="ru-RU" dirty="0" err="1">
                <a:latin typeface="+mn-lt"/>
              </a:rPr>
              <a:t>верств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населення</a:t>
            </a:r>
            <a:r>
              <a:rPr lang="ru-RU" dirty="0">
                <a:latin typeface="+mn-lt"/>
              </a:rPr>
              <a:t> в конкретному </a:t>
            </a:r>
            <a:r>
              <a:rPr lang="ru-RU" dirty="0" err="1">
                <a:latin typeface="+mn-lt"/>
              </a:rPr>
              <a:t>суспільстві</a:t>
            </a:r>
            <a:r>
              <a:rPr lang="ru-RU" dirty="0">
                <a:latin typeface="+mn-lt"/>
              </a:rPr>
              <a:t> та </a:t>
            </a:r>
            <a:r>
              <a:rPr lang="ru-RU" b="1" dirty="0" err="1">
                <a:latin typeface="+mn-lt"/>
              </a:rPr>
              <a:t>переважно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комерційно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успішна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елементи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якої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знаходяться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повсюди</a:t>
            </a:r>
            <a:r>
              <a:rPr lang="ru-RU" dirty="0">
                <a:latin typeface="+mn-lt"/>
              </a:rPr>
              <a:t>: в </a:t>
            </a:r>
            <a:r>
              <a:rPr lang="ru-RU" dirty="0" err="1">
                <a:latin typeface="+mn-lt"/>
              </a:rPr>
              <a:t>кулінарії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одязі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споживанні</a:t>
            </a:r>
            <a:r>
              <a:rPr lang="ru-RU" dirty="0">
                <a:latin typeface="+mn-lt"/>
              </a:rPr>
              <a:t>, </a:t>
            </a:r>
            <a:r>
              <a:rPr lang="ru-RU" b="1" dirty="0" err="1">
                <a:latin typeface="+mn-lt"/>
              </a:rPr>
              <a:t>засобах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масової</a:t>
            </a:r>
            <a:r>
              <a:rPr lang="ru-RU" b="1" dirty="0">
                <a:latin typeface="+mn-lt"/>
              </a:rPr>
              <a:t> </a:t>
            </a:r>
            <a:r>
              <a:rPr lang="ru-RU" b="1" dirty="0" err="1">
                <a:latin typeface="+mn-lt"/>
              </a:rPr>
              <a:t>інформації</a:t>
            </a:r>
            <a:r>
              <a:rPr lang="ru-RU" b="1" dirty="0">
                <a:latin typeface="+mn-lt"/>
              </a:rPr>
              <a:t>, </a:t>
            </a:r>
            <a:r>
              <a:rPr lang="ru-RU" dirty="0">
                <a:latin typeface="+mn-lt"/>
              </a:rPr>
              <a:t>в </a:t>
            </a:r>
            <a:r>
              <a:rPr lang="ru-RU" dirty="0" err="1">
                <a:latin typeface="+mn-lt"/>
              </a:rPr>
              <a:t>розвагах</a:t>
            </a:r>
            <a:r>
              <a:rPr lang="ru-RU" dirty="0">
                <a:latin typeface="+mn-lt"/>
              </a:rPr>
              <a:t> (</a:t>
            </a:r>
            <a:r>
              <a:rPr lang="ru-RU" dirty="0" err="1">
                <a:latin typeface="+mn-lt"/>
              </a:rPr>
              <a:t>наприклад</a:t>
            </a:r>
            <a:r>
              <a:rPr lang="ru-RU" dirty="0">
                <a:latin typeface="+mn-lt"/>
              </a:rPr>
              <a:t>, у </a:t>
            </a:r>
            <a:r>
              <a:rPr lang="ru-RU" dirty="0" err="1">
                <a:latin typeface="+mn-lt"/>
              </a:rPr>
              <a:t>спорті</a:t>
            </a:r>
            <a:r>
              <a:rPr lang="ru-RU" dirty="0">
                <a:latin typeface="+mn-lt"/>
              </a:rPr>
              <a:t> і </a:t>
            </a:r>
            <a:r>
              <a:rPr lang="ru-RU" dirty="0" err="1">
                <a:latin typeface="+mn-lt"/>
              </a:rPr>
              <a:t>літературі</a:t>
            </a:r>
            <a:r>
              <a:rPr lang="ru-RU" dirty="0">
                <a:latin typeface="+mn-lt"/>
              </a:rPr>
              <a:t>) — </a:t>
            </a:r>
            <a:r>
              <a:rPr lang="ru-RU" dirty="0" err="1">
                <a:latin typeface="+mn-lt"/>
              </a:rPr>
              <a:t>контрастуючи</a:t>
            </a:r>
            <a:r>
              <a:rPr lang="ru-RU" dirty="0">
                <a:latin typeface="+mn-lt"/>
              </a:rPr>
              <a:t> з «</a:t>
            </a:r>
            <a:r>
              <a:rPr lang="ru-RU" dirty="0" err="1">
                <a:latin typeface="+mn-lt"/>
              </a:rPr>
              <a:t>елітарною</a:t>
            </a:r>
            <a:r>
              <a:rPr lang="ru-RU" dirty="0">
                <a:latin typeface="+mn-lt"/>
              </a:rPr>
              <a:t> культурою</a:t>
            </a:r>
            <a:r>
              <a:rPr lang="ru-RU" dirty="0" smtClean="0">
                <a:latin typeface="+mn-lt"/>
              </a:rPr>
              <a:t>» (</a:t>
            </a:r>
            <a:r>
              <a:rPr lang="ru-RU" dirty="0" err="1" smtClean="0">
                <a:latin typeface="+mn-lt"/>
              </a:rPr>
              <a:t>Вікіпедія</a:t>
            </a:r>
            <a:r>
              <a:rPr lang="ru-RU" dirty="0" smtClean="0">
                <a:latin typeface="+mn-lt"/>
              </a:rPr>
              <a:t>);</a:t>
            </a:r>
          </a:p>
          <a:p>
            <a:pPr marL="0" indent="0" algn="ctr">
              <a:buNone/>
            </a:pPr>
            <a:r>
              <a:rPr lang="ru-RU" dirty="0">
                <a:latin typeface="+mn-lt"/>
              </a:rPr>
              <a:t> </a:t>
            </a:r>
          </a:p>
          <a:p>
            <a:pPr>
              <a:buFontTx/>
              <a:buChar char="-"/>
            </a:pPr>
            <a:r>
              <a:rPr lang="ru-RU" dirty="0" err="1">
                <a:latin typeface="+mn-lt"/>
              </a:rPr>
              <a:t>частина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загальної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культури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відокремлена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від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елітарної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лише</a:t>
            </a:r>
            <a:r>
              <a:rPr lang="ru-RU" dirty="0">
                <a:latin typeface="+mn-lt"/>
              </a:rPr>
              <a:t> великою </a:t>
            </a:r>
            <a:r>
              <a:rPr lang="ru-RU" dirty="0" err="1">
                <a:latin typeface="+mn-lt"/>
              </a:rPr>
              <a:t>кількістю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користувачів</a:t>
            </a:r>
            <a:r>
              <a:rPr lang="ru-RU" dirty="0">
                <a:latin typeface="+mn-lt"/>
              </a:rPr>
              <a:t> та </a:t>
            </a:r>
            <a:r>
              <a:rPr lang="ru-RU" dirty="0" err="1">
                <a:latin typeface="+mn-lt"/>
              </a:rPr>
              <a:t>соціальним</a:t>
            </a:r>
            <a:r>
              <a:rPr lang="ru-RU" dirty="0">
                <a:latin typeface="+mn-lt"/>
              </a:rPr>
              <a:t> попитом (</a:t>
            </a:r>
            <a:r>
              <a:rPr lang="ru-RU" dirty="0" err="1">
                <a:latin typeface="+mn-lt"/>
              </a:rPr>
              <a:t>В.Підлісний</a:t>
            </a:r>
            <a:r>
              <a:rPr lang="ru-RU" dirty="0">
                <a:latin typeface="+mn-lt"/>
              </a:rPr>
              <a:t>)</a:t>
            </a:r>
          </a:p>
          <a:p>
            <a:pPr marL="0" indent="0">
              <a:buNone/>
            </a:pPr>
            <a:r>
              <a:rPr lang="uk-UA" dirty="0" smtClean="0">
                <a:latin typeface="+mn-lt"/>
              </a:rPr>
              <a:t>(Відео 1</a:t>
            </a:r>
            <a:r>
              <a:rPr lang="en-US" dirty="0" smtClean="0">
                <a:latin typeface="+mn-lt"/>
              </a:rPr>
              <a:t> - </a:t>
            </a:r>
            <a:r>
              <a:rPr lang="uk-UA" dirty="0" smtClean="0">
                <a:latin typeface="+mn-lt"/>
              </a:rPr>
              <a:t>Шопен)</a:t>
            </a:r>
            <a:endParaRPr lang="uk-UA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0518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65618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uk-UA" sz="2800" dirty="0"/>
              <a:t>Музика Шопена у залі філармонії залишається явищем елітарної культури, а та сама мелодія у спрощеному варіанті, що звучить як сигнал мобільного телефону - явище масової </a:t>
            </a:r>
            <a:r>
              <a:rPr lang="uk-UA" sz="2800" dirty="0" smtClean="0"/>
              <a:t>культури</a:t>
            </a:r>
            <a:r>
              <a:rPr lang="uk-UA" sz="2000" dirty="0" smtClean="0"/>
              <a:t>! </a:t>
            </a:r>
            <a:endParaRPr lang="uk-UA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endParaRPr lang="uk-UA" dirty="0" smtClean="0">
              <a:latin typeface="+mn-lt"/>
            </a:endParaRPr>
          </a:p>
          <a:p>
            <a:pPr marL="0" indent="0" algn="just">
              <a:buNone/>
            </a:pPr>
            <a:r>
              <a:rPr lang="uk-UA" sz="3000" dirty="0" smtClean="0">
                <a:latin typeface="+mn-lt"/>
              </a:rPr>
              <a:t>До </a:t>
            </a:r>
            <a:r>
              <a:rPr lang="uk-UA" sz="3000" dirty="0">
                <a:latin typeface="+mn-lt"/>
              </a:rPr>
              <a:t>масової культури відносяться лише ті елементи культури, які транслюють завдяки мас-медіа, або каналам масової комунікації - це радіо, телебачення, кіно, преса. </a:t>
            </a:r>
            <a:endParaRPr lang="uk-UA" sz="3000" dirty="0" smtClean="0">
              <a:latin typeface="+mn-lt"/>
            </a:endParaRPr>
          </a:p>
          <a:p>
            <a:pPr marL="0" indent="0" algn="just">
              <a:buNone/>
            </a:pPr>
            <a:r>
              <a:rPr lang="uk-UA" dirty="0" smtClean="0">
                <a:latin typeface="+mn-lt"/>
              </a:rPr>
              <a:t>З </a:t>
            </a:r>
            <a:r>
              <a:rPr lang="uk-UA" dirty="0">
                <a:latin typeface="+mn-lt"/>
              </a:rPr>
              <a:t>їх появою зникли межі спочатку між містом і селом, а потім між цілими країнами. В</a:t>
            </a:r>
            <a:r>
              <a:rPr lang="uk-UA" dirty="0" smtClean="0">
                <a:latin typeface="+mn-lt"/>
              </a:rPr>
              <a:t>казані </a:t>
            </a:r>
            <a:r>
              <a:rPr lang="uk-UA" dirty="0">
                <a:latin typeface="+mn-lt"/>
              </a:rPr>
              <a:t>критерії (телебачення, радіо та преса) відрізняють масову культуру від народної (</a:t>
            </a:r>
            <a:r>
              <a:rPr lang="ru-RU" dirty="0" err="1" smtClean="0">
                <a:latin typeface="+mn-lt"/>
              </a:rPr>
              <a:t>Ламонд</a:t>
            </a:r>
            <a:r>
              <a:rPr lang="ru-RU" dirty="0" smtClean="0">
                <a:latin typeface="+mn-lt"/>
              </a:rPr>
              <a:t> </a:t>
            </a:r>
            <a:r>
              <a:rPr lang="ru-RU" dirty="0">
                <a:latin typeface="+mn-lt"/>
              </a:rPr>
              <a:t>І. Массовая культура и средства массовой </a:t>
            </a:r>
            <a:r>
              <a:rPr lang="ru-RU" dirty="0" smtClean="0">
                <a:latin typeface="+mn-lt"/>
              </a:rPr>
              <a:t>информации. </a:t>
            </a:r>
            <a:r>
              <a:rPr lang="ru-RU" i="1" dirty="0" smtClean="0">
                <a:latin typeface="+mn-lt"/>
              </a:rPr>
              <a:t>Культуры-диалог </a:t>
            </a:r>
            <a:r>
              <a:rPr lang="ru-RU" i="1" dirty="0">
                <a:latin typeface="+mn-lt"/>
              </a:rPr>
              <a:t>народов </a:t>
            </a:r>
            <a:r>
              <a:rPr lang="ru-RU" i="1" dirty="0" smtClean="0">
                <a:latin typeface="+mn-lt"/>
              </a:rPr>
              <a:t>мира</a:t>
            </a:r>
            <a:r>
              <a:rPr lang="ru-RU" dirty="0" smtClean="0">
                <a:latin typeface="+mn-lt"/>
              </a:rPr>
              <a:t>.1983. </a:t>
            </a:r>
            <a:r>
              <a:rPr lang="ru-RU" dirty="0">
                <a:latin typeface="+mn-lt"/>
              </a:rPr>
              <a:t>№ 4. </a:t>
            </a:r>
            <a:r>
              <a:rPr lang="ru-RU" dirty="0" smtClean="0">
                <a:latin typeface="+mn-lt"/>
              </a:rPr>
              <a:t>С</a:t>
            </a:r>
            <a:r>
              <a:rPr lang="ru-RU" dirty="0">
                <a:latin typeface="+mn-lt"/>
              </a:rPr>
              <a:t>. </a:t>
            </a:r>
            <a:r>
              <a:rPr lang="ru-RU" dirty="0" smtClean="0">
                <a:latin typeface="+mn-lt"/>
              </a:rPr>
              <a:t>37-43</a:t>
            </a:r>
            <a:r>
              <a:rPr lang="ru-RU" dirty="0">
                <a:latin typeface="+mn-lt"/>
              </a:rPr>
              <a:t>)</a:t>
            </a:r>
            <a:r>
              <a:rPr lang="uk-UA" dirty="0" smtClean="0">
                <a:latin typeface="+mn-lt"/>
              </a:rPr>
              <a:t>.</a:t>
            </a:r>
            <a:endParaRPr lang="uk-UA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685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648072"/>
          </a:xfrm>
        </p:spPr>
        <p:txBody>
          <a:bodyPr/>
          <a:lstStyle/>
          <a:p>
            <a:r>
              <a:rPr lang="uk-UA" sz="2800" dirty="0" smtClean="0"/>
              <a:t>ХАРАКТЕРИСТИКИ МАСОВОЇ КУЛЬТУРИ</a:t>
            </a:r>
            <a:endParaRPr lang="uk-UA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>
            <a:normAutofit/>
          </a:bodyPr>
          <a:lstStyle/>
          <a:p>
            <a:r>
              <a:rPr lang="ru-RU" dirty="0" err="1" smtClean="0">
                <a:latin typeface="+mn-lt"/>
              </a:rPr>
              <a:t>оперує</a:t>
            </a:r>
            <a:r>
              <a:rPr lang="ru-RU" dirty="0" smtClean="0">
                <a:latin typeface="+mn-lt"/>
              </a:rPr>
              <a:t> </a:t>
            </a:r>
            <a:r>
              <a:rPr lang="ru-RU" dirty="0">
                <a:latin typeface="+mn-lt"/>
              </a:rPr>
              <a:t>простою, </a:t>
            </a:r>
            <a:r>
              <a:rPr lang="ru-RU" dirty="0" err="1">
                <a:latin typeface="+mn-lt"/>
              </a:rPr>
              <a:t>відпрацьованою</a:t>
            </a:r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раніше</a:t>
            </a:r>
            <a:r>
              <a:rPr lang="ru-RU" dirty="0" smtClean="0">
                <a:latin typeface="+mn-lt"/>
              </a:rPr>
              <a:t> </a:t>
            </a:r>
            <a:r>
              <a:rPr lang="ru-RU" dirty="0">
                <a:latin typeface="+mn-lt"/>
              </a:rPr>
              <a:t>культурою </a:t>
            </a:r>
            <a:r>
              <a:rPr lang="ru-RU" dirty="0" err="1" smtClean="0">
                <a:latin typeface="+mn-lt"/>
              </a:rPr>
              <a:t>технікою</a:t>
            </a:r>
            <a:r>
              <a:rPr lang="ru-RU" dirty="0" smtClean="0">
                <a:latin typeface="+mn-lt"/>
              </a:rPr>
              <a:t>;</a:t>
            </a:r>
          </a:p>
          <a:p>
            <a:r>
              <a:rPr lang="ru-RU" dirty="0" err="1">
                <a:latin typeface="+mn-lt"/>
              </a:rPr>
              <a:t>спрямована</a:t>
            </a:r>
            <a:r>
              <a:rPr lang="ru-RU" dirty="0">
                <a:latin typeface="+mn-lt"/>
              </a:rPr>
              <a:t> на </a:t>
            </a:r>
            <a:r>
              <a:rPr lang="ru-RU" dirty="0" err="1">
                <a:latin typeface="+mn-lt"/>
              </a:rPr>
              <a:t>середню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мовну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семіотичну</a:t>
            </a:r>
            <a:r>
              <a:rPr lang="ru-RU" dirty="0">
                <a:latin typeface="+mn-lt"/>
              </a:rPr>
              <a:t> норму, на </a:t>
            </a:r>
            <a:r>
              <a:rPr lang="ru-RU" dirty="0" err="1">
                <a:latin typeface="+mn-lt"/>
              </a:rPr>
              <a:t>просту</a:t>
            </a:r>
            <a:r>
              <a:rPr lang="ru-RU" dirty="0">
                <a:latin typeface="+mn-lt"/>
              </a:rPr>
              <a:t> прагматику, </a:t>
            </a:r>
            <a:r>
              <a:rPr lang="ru-RU" dirty="0" err="1">
                <a:latin typeface="+mn-lt"/>
              </a:rPr>
              <a:t>оскільки</a:t>
            </a:r>
            <a:r>
              <a:rPr lang="ru-RU" dirty="0">
                <a:latin typeface="+mn-lt"/>
              </a:rPr>
              <a:t> вона </a:t>
            </a:r>
            <a:r>
              <a:rPr lang="ru-RU" dirty="0" err="1">
                <a:latin typeface="+mn-lt"/>
              </a:rPr>
              <a:t>звертається</a:t>
            </a:r>
            <a:r>
              <a:rPr lang="ru-RU" dirty="0">
                <a:latin typeface="+mn-lt"/>
              </a:rPr>
              <a:t> до </a:t>
            </a:r>
            <a:r>
              <a:rPr lang="ru-RU" dirty="0" err="1">
                <a:latin typeface="+mn-lt"/>
              </a:rPr>
              <a:t>широкої</a:t>
            </a:r>
            <a:r>
              <a:rPr lang="ru-RU" dirty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аудиторій</a:t>
            </a:r>
            <a:r>
              <a:rPr lang="ru-RU" dirty="0" smtClean="0">
                <a:latin typeface="+mn-lt"/>
              </a:rPr>
              <a:t>; </a:t>
            </a:r>
          </a:p>
          <a:p>
            <a:r>
              <a:rPr lang="uk-UA" dirty="0" smtClean="0">
                <a:latin typeface="+mn-lt"/>
              </a:rPr>
              <a:t>традиційна </a:t>
            </a:r>
            <a:r>
              <a:rPr lang="uk-UA" dirty="0">
                <a:latin typeface="+mn-lt"/>
              </a:rPr>
              <a:t>та </a:t>
            </a:r>
            <a:r>
              <a:rPr lang="uk-UA" dirty="0" smtClean="0">
                <a:latin typeface="+mn-lt"/>
              </a:rPr>
              <a:t>консервативна;</a:t>
            </a:r>
          </a:p>
          <a:p>
            <a:r>
              <a:rPr lang="uk-UA" dirty="0">
                <a:latin typeface="+mn-lt"/>
              </a:rPr>
              <a:t>виконує важливу функцію </a:t>
            </a:r>
            <a:r>
              <a:rPr lang="uk-UA" dirty="0" smtClean="0">
                <a:latin typeface="+mn-lt"/>
              </a:rPr>
              <a:t>трансляції (</a:t>
            </a:r>
            <a:r>
              <a:rPr lang="ru-RU" dirty="0" err="1" smtClean="0">
                <a:latin typeface="+mn-lt"/>
              </a:rPr>
              <a:t>мова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>
                <a:latin typeface="+mn-lt"/>
              </a:rPr>
              <a:t>сучасної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спеціалізованої</a:t>
            </a:r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 smtClean="0">
                <a:latin typeface="+mn-lt"/>
              </a:rPr>
              <a:t>політичної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наукової</a:t>
            </a:r>
            <a:r>
              <a:rPr lang="ru-RU" dirty="0">
                <a:latin typeface="+mn-lt"/>
              </a:rPr>
              <a:t>, </a:t>
            </a:r>
            <a:r>
              <a:rPr lang="ru-RU" dirty="0" err="1">
                <a:latin typeface="+mn-lt"/>
              </a:rPr>
              <a:t>художньої</a:t>
            </a:r>
            <a:r>
              <a:rPr lang="ru-RU" dirty="0">
                <a:latin typeface="+mn-lt"/>
              </a:rPr>
              <a:t>  </a:t>
            </a:r>
            <a:r>
              <a:rPr lang="ru-RU" dirty="0" err="1" smtClean="0">
                <a:latin typeface="+mn-lt"/>
              </a:rPr>
              <a:t>культури</a:t>
            </a:r>
            <a:r>
              <a:rPr lang="ru-RU" dirty="0" smtClean="0">
                <a:latin typeface="+mn-lt"/>
              </a:rPr>
              <a:t> </a:t>
            </a:r>
            <a:r>
              <a:rPr lang="ru-RU" dirty="0" err="1">
                <a:latin typeface="+mn-lt"/>
              </a:rPr>
              <a:t>майже</a:t>
            </a:r>
            <a:r>
              <a:rPr lang="ru-RU" dirty="0">
                <a:latin typeface="+mn-lt"/>
              </a:rPr>
              <a:t> недоступна широким </a:t>
            </a:r>
            <a:r>
              <a:rPr lang="ru-RU" dirty="0" err="1">
                <a:latin typeface="+mn-lt"/>
              </a:rPr>
              <a:t>верствам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населення</a:t>
            </a:r>
            <a:r>
              <a:rPr lang="ru-RU" dirty="0">
                <a:latin typeface="+mn-lt"/>
              </a:rPr>
              <a:t>, тому </a:t>
            </a:r>
            <a:r>
              <a:rPr lang="ru-RU" dirty="0" err="1">
                <a:latin typeface="+mn-lt"/>
              </a:rPr>
              <a:t>суспільству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знадобилися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деякі</a:t>
            </a:r>
            <a:r>
              <a:rPr lang="ru-RU" dirty="0">
                <a:latin typeface="+mn-lt"/>
              </a:rPr>
              <a:t> </a:t>
            </a:r>
            <a:r>
              <a:rPr lang="ru-RU" dirty="0" err="1">
                <a:latin typeface="+mn-lt"/>
              </a:rPr>
              <a:t>перекладачі</a:t>
            </a:r>
            <a:r>
              <a:rPr lang="ru-RU" dirty="0">
                <a:latin typeface="+mn-lt"/>
              </a:rPr>
              <a:t> </a:t>
            </a:r>
            <a:r>
              <a:rPr lang="ru-RU" dirty="0" smtClean="0">
                <a:latin typeface="+mn-lt"/>
              </a:rPr>
              <a:t>– </a:t>
            </a:r>
            <a:r>
              <a:rPr lang="ru-RU" dirty="0" err="1" smtClean="0">
                <a:latin typeface="+mn-lt"/>
              </a:rPr>
              <a:t>транслятори</a:t>
            </a:r>
            <a:r>
              <a:rPr lang="ru-RU" dirty="0" smtClean="0">
                <a:latin typeface="+mn-lt"/>
              </a:rPr>
              <a:t>.</a:t>
            </a:r>
          </a:p>
          <a:p>
            <a:pPr marL="0" indent="0">
              <a:buNone/>
            </a:pPr>
            <a:r>
              <a:rPr lang="uk-UA" i="1" dirty="0" smtClean="0"/>
              <a:t>- Яким чином  здійснюється трансляція?</a:t>
            </a:r>
          </a:p>
        </p:txBody>
      </p:sp>
    </p:spTree>
    <p:extLst>
      <p:ext uri="{BB962C8B-B14F-4D97-AF65-F5344CB8AC3E}">
        <p14:creationId xmlns:p14="http://schemas.microsoft.com/office/powerpoint/2010/main" val="167159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51520"/>
          </a:xfrm>
        </p:spPr>
        <p:txBody>
          <a:bodyPr/>
          <a:lstStyle/>
          <a:p>
            <a:r>
              <a:rPr lang="ru-RU" dirty="0"/>
              <a:t>Субкультура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—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певний</a:t>
            </a:r>
            <a:r>
              <a:rPr lang="ru-RU" dirty="0"/>
              <a:t> стиль, </a:t>
            </a:r>
            <a:r>
              <a:rPr lang="ru-RU" dirty="0" err="1"/>
              <a:t>спосіб</a:t>
            </a:r>
            <a:r>
              <a:rPr lang="ru-RU" dirty="0"/>
              <a:t> </a:t>
            </a:r>
            <a:r>
              <a:rPr lang="ru-RU" dirty="0" err="1"/>
              <a:t>життя</a:t>
            </a:r>
            <a:r>
              <a:rPr lang="ru-RU" dirty="0"/>
              <a:t> і </a:t>
            </a:r>
            <a:r>
              <a:rPr lang="ru-RU" dirty="0" err="1"/>
              <a:t>мислення</a:t>
            </a:r>
            <a:r>
              <a:rPr lang="ru-RU" dirty="0"/>
              <a:t> </a:t>
            </a:r>
            <a:r>
              <a:rPr lang="ru-RU" dirty="0" err="1"/>
              <a:t>окремих</a:t>
            </a:r>
            <a:r>
              <a:rPr lang="ru-RU" dirty="0"/>
              <a:t> </a:t>
            </a:r>
            <a:r>
              <a:rPr lang="ru-RU" dirty="0" err="1"/>
              <a:t>соціальних</a:t>
            </a:r>
            <a:r>
              <a:rPr lang="ru-RU" dirty="0"/>
              <a:t> </a:t>
            </a:r>
            <a:r>
              <a:rPr lang="ru-RU" dirty="0" err="1"/>
              <a:t>груп</a:t>
            </a:r>
            <a:r>
              <a:rPr lang="ru-RU" dirty="0"/>
              <a:t> </a:t>
            </a:r>
            <a:r>
              <a:rPr lang="ru-RU" dirty="0" err="1"/>
              <a:t>всередині</a:t>
            </a:r>
            <a:r>
              <a:rPr lang="ru-RU" dirty="0"/>
              <a:t> </a:t>
            </a:r>
            <a:r>
              <a:rPr lang="ru-RU" dirty="0" err="1" smtClean="0"/>
              <a:t>суспільства</a:t>
            </a:r>
            <a:r>
              <a:rPr lang="ru-RU" dirty="0"/>
              <a:t> </a:t>
            </a:r>
            <a:r>
              <a:rPr lang="ru-RU" dirty="0" smtClean="0"/>
              <a:t>(</a:t>
            </a:r>
            <a:r>
              <a:rPr lang="ru-RU" dirty="0" err="1" smtClean="0"/>
              <a:t>етнографічна</a:t>
            </a:r>
            <a:r>
              <a:rPr lang="ru-RU" dirty="0" smtClean="0"/>
              <a:t> субкультура, буржуазна, </a:t>
            </a:r>
            <a:r>
              <a:rPr lang="ru-RU" dirty="0" err="1" smtClean="0"/>
              <a:t>реміснича</a:t>
            </a:r>
            <a:r>
              <a:rPr lang="ru-RU" dirty="0" smtClean="0"/>
              <a:t>, </a:t>
            </a:r>
            <a:r>
              <a:rPr lang="ru-RU" dirty="0" err="1" smtClean="0"/>
              <a:t>молодіжна</a:t>
            </a:r>
            <a:r>
              <a:rPr lang="ru-RU" dirty="0"/>
              <a:t> </a:t>
            </a:r>
            <a:r>
              <a:rPr lang="ru-RU" dirty="0" err="1" smtClean="0"/>
              <a:t>тощо</a:t>
            </a:r>
            <a:r>
              <a:rPr lang="ru-RU" dirty="0" smtClean="0"/>
              <a:t>.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38" y="3501008"/>
            <a:ext cx="4049634" cy="2685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828885"/>
            <a:ext cx="26289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745932"/>
            <a:ext cx="292163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304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79512"/>
          </a:xfrm>
        </p:spPr>
        <p:txBody>
          <a:bodyPr/>
          <a:lstStyle/>
          <a:p>
            <a:r>
              <a:rPr lang="uk-UA" smtClean="0"/>
              <a:t>Елітарна субкультура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>
                <a:latin typeface="+mn-lt"/>
              </a:rPr>
              <a:t>Подає зразки особливої, витонченої, складної  </a:t>
            </a:r>
            <a:r>
              <a:rPr lang="uk-UA" dirty="0">
                <a:latin typeface="+mn-lt"/>
              </a:rPr>
              <a:t>та </a:t>
            </a:r>
            <a:r>
              <a:rPr lang="uk-UA" dirty="0" smtClean="0">
                <a:latin typeface="+mn-lt"/>
              </a:rPr>
              <a:t>високоякісної  </a:t>
            </a:r>
            <a:r>
              <a:rPr lang="uk-UA" dirty="0">
                <a:latin typeface="+mn-lt"/>
              </a:rPr>
              <a:t>культурної </a:t>
            </a:r>
            <a:r>
              <a:rPr lang="uk-UA" dirty="0" smtClean="0">
                <a:latin typeface="+mn-lt"/>
              </a:rPr>
              <a:t>продукції (відео 2). </a:t>
            </a:r>
            <a:endParaRPr lang="en-US" dirty="0" smtClean="0">
              <a:latin typeface="+mn-lt"/>
            </a:endParaRPr>
          </a:p>
          <a:p>
            <a:pPr marL="0" indent="0">
              <a:buNone/>
            </a:pPr>
            <a:r>
              <a:rPr lang="uk-UA" dirty="0" smtClean="0">
                <a:latin typeface="+mn-lt"/>
              </a:rPr>
              <a:t>Але </a:t>
            </a:r>
            <a:r>
              <a:rPr lang="uk-UA" dirty="0">
                <a:latin typeface="+mn-lt"/>
              </a:rPr>
              <a:t>це не найважливіша риса елітарної субкультури. </a:t>
            </a:r>
            <a:endParaRPr lang="uk-UA" dirty="0" smtClean="0">
              <a:latin typeface="+mn-lt"/>
            </a:endParaRPr>
          </a:p>
          <a:p>
            <a:endParaRPr lang="uk-UA" dirty="0">
              <a:latin typeface="+mn-lt"/>
            </a:endParaRPr>
          </a:p>
          <a:p>
            <a:r>
              <a:rPr lang="uk-UA" dirty="0" smtClean="0">
                <a:latin typeface="+mn-lt"/>
              </a:rPr>
              <a:t>Її </a:t>
            </a:r>
            <a:r>
              <a:rPr lang="uk-UA" dirty="0">
                <a:latin typeface="+mn-lt"/>
              </a:rPr>
              <a:t>головна функція - </a:t>
            </a:r>
            <a:r>
              <a:rPr lang="uk-UA" b="1" dirty="0">
                <a:latin typeface="+mn-lt"/>
              </a:rPr>
              <a:t>виробництво соціального порядку</a:t>
            </a:r>
            <a:r>
              <a:rPr lang="uk-UA" dirty="0">
                <a:latin typeface="+mn-lt"/>
              </a:rPr>
              <a:t> </a:t>
            </a:r>
            <a:r>
              <a:rPr lang="uk-UA" b="1" dirty="0" smtClean="0">
                <a:latin typeface="+mn-lt"/>
              </a:rPr>
              <a:t>у </a:t>
            </a:r>
            <a:r>
              <a:rPr lang="uk-UA" b="1" dirty="0">
                <a:latin typeface="+mn-lt"/>
              </a:rPr>
              <a:t>вигляді права, влади, структур соціальної організації суспільства та легітимного насильства в інтересах підтримки цієї </a:t>
            </a:r>
            <a:r>
              <a:rPr lang="uk-UA" b="1" dirty="0" smtClean="0">
                <a:latin typeface="+mn-lt"/>
              </a:rPr>
              <a:t>організації</a:t>
            </a:r>
            <a:r>
              <a:rPr lang="uk-UA" dirty="0" smtClean="0">
                <a:latin typeface="+mn-lt"/>
              </a:rPr>
              <a:t>, </a:t>
            </a:r>
            <a:r>
              <a:rPr lang="uk-UA" dirty="0">
                <a:latin typeface="+mn-lt"/>
              </a:rPr>
              <a:t>а також пояснюючої цей порядок ідеології (у формах релігії, соціальної філософії та політичної думки</a:t>
            </a:r>
            <a:r>
              <a:rPr lang="uk-UA" dirty="0" smtClean="0">
                <a:latin typeface="+mn-lt"/>
              </a:rPr>
              <a:t>)</a:t>
            </a:r>
            <a:endParaRPr lang="uk-UA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0781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algn="ctr"/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виникла масова культура?</a:t>
            </a:r>
          </a:p>
          <a:p>
            <a:pPr algn="ctr"/>
            <a:endParaRPr lang="uk-UA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8573331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8238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437</TotalTime>
  <Words>1623</Words>
  <Application>Microsoft Office PowerPoint</Application>
  <PresentationFormat>Экран (4:3)</PresentationFormat>
  <Paragraphs>119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Исполнительная</vt:lpstr>
      <vt:lpstr>МЕДІАКУЛЬТУРА  ЯК КОМПОНЕНТ МАСОВОЇ КУЛЬТУРИ</vt:lpstr>
      <vt:lpstr>Культура -</vt:lpstr>
      <vt:lpstr>К у л ь т у р а</vt:lpstr>
      <vt:lpstr>Масова культура</vt:lpstr>
      <vt:lpstr>Музика Шопена у залі філармонії залишається явищем елітарної культури, а та сама мелодія у спрощеному варіанті, що звучить як сигнал мобільного телефону - явище масової культури! </vt:lpstr>
      <vt:lpstr>ХАРАКТЕРИСТИКИ МАСОВОЇ КУЛЬТУРИ</vt:lpstr>
      <vt:lpstr>Субкультура</vt:lpstr>
      <vt:lpstr>Елітарна субкультура</vt:lpstr>
      <vt:lpstr>Презентация PowerPoint</vt:lpstr>
      <vt:lpstr>Презентация PowerPoint</vt:lpstr>
      <vt:lpstr>Презентация PowerPoint</vt:lpstr>
      <vt:lpstr>Різновиди вираження масової культури (Л.Я. Флієр)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Ознаки масової культури </vt:lpstr>
      <vt:lpstr>Презентация PowerPoint</vt:lpstr>
      <vt:lpstr>Наративи сучасної культури</vt:lpstr>
      <vt:lpstr>10 відповідей дітей  до 10 років на питання  «Ким ти хочеш бути?»</vt:lpstr>
      <vt:lpstr>КІТЧ  (від нім. kitsch – вульгарність, несмак, халтура)</vt:lpstr>
      <vt:lpstr>Презентация PowerPoint</vt:lpstr>
      <vt:lpstr>АРТ-КУЛЬТУРА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МЕДІАКУЛЬТУРА  ЯК КОМПОНЕНТ МАСОВОЇ КУЛЬТУРИ</dc:title>
  <dc:creator>Natali</dc:creator>
  <cp:lastModifiedBy>Natali</cp:lastModifiedBy>
  <cp:revision>29</cp:revision>
  <dcterms:created xsi:type="dcterms:W3CDTF">2018-10-17T05:36:24Z</dcterms:created>
  <dcterms:modified xsi:type="dcterms:W3CDTF">2019-03-05T08:06:29Z</dcterms:modified>
</cp:coreProperties>
</file>