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75" r:id="rId4"/>
    <p:sldId id="276" r:id="rId5"/>
    <p:sldId id="277" r:id="rId6"/>
    <p:sldId id="259" r:id="rId7"/>
    <p:sldId id="279" r:id="rId8"/>
    <p:sldId id="281" r:id="rId9"/>
    <p:sldId id="282" r:id="rId10"/>
    <p:sldId id="263" r:id="rId11"/>
    <p:sldId id="283" r:id="rId12"/>
    <p:sldId id="284" r:id="rId13"/>
    <p:sldId id="286" r:id="rId14"/>
    <p:sldId id="287" r:id="rId15"/>
    <p:sldId id="285" r:id="rId16"/>
    <p:sldId id="288" r:id="rId17"/>
    <p:sldId id="289" r:id="rId18"/>
    <p:sldId id="291" r:id="rId19"/>
    <p:sldId id="295" r:id="rId20"/>
    <p:sldId id="290" r:id="rId21"/>
    <p:sldId id="292" r:id="rId22"/>
    <p:sldId id="294" r:id="rId23"/>
    <p:sldId id="293" r:id="rId24"/>
    <p:sldId id="296" r:id="rId25"/>
    <p:sldId id="297" r:id="rId26"/>
    <p:sldId id="298" r:id="rId27"/>
    <p:sldId id="299" r:id="rId28"/>
    <p:sldId id="260" r:id="rId29"/>
    <p:sldId id="258" r:id="rId30"/>
    <p:sldId id="264" r:id="rId31"/>
    <p:sldId id="305" r:id="rId32"/>
    <p:sldId id="300" r:id="rId33"/>
    <p:sldId id="301" r:id="rId34"/>
    <p:sldId id="302" r:id="rId35"/>
    <p:sldId id="303" r:id="rId36"/>
    <p:sldId id="304" r:id="rId37"/>
    <p:sldId id="265" r:id="rId38"/>
    <p:sldId id="306" r:id="rId39"/>
    <p:sldId id="266" r:id="rId40"/>
    <p:sldId id="272" r:id="rId41"/>
    <p:sldId id="267" r:id="rId42"/>
    <p:sldId id="269" r:id="rId43"/>
    <p:sldId id="270" r:id="rId44"/>
    <p:sldId id="27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>
        <p:scale>
          <a:sx n="76" d="100"/>
          <a:sy n="76" d="100"/>
        </p:scale>
        <p:origin x="-12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лікарі </c:v>
                </c:pt>
              </c:strCache>
            </c:strRef>
          </c:tx>
          <c:invertIfNegative val="0"/>
          <c:cat>
            <c:numRef>
              <c:f>Лист1!$B$1:$F$1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Лист1!$B$2:$F$2</c:f>
              <c:numCache>
                <c:formatCode>General</c:formatCode>
                <c:ptCount val="5"/>
                <c:pt idx="0">
                  <c:v>34</c:v>
                </c:pt>
                <c:pt idx="1">
                  <c:v>46</c:v>
                </c:pt>
                <c:pt idx="2">
                  <c:v>53</c:v>
                </c:pt>
                <c:pt idx="3">
                  <c:v>49</c:v>
                </c:pt>
                <c:pt idx="4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вчителі </c:v>
                </c:pt>
              </c:strCache>
            </c:strRef>
          </c:tx>
          <c:invertIfNegative val="0"/>
          <c:cat>
            <c:numRef>
              <c:f>Лист1!$B$1:$F$1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Лист1!$B$3:$F$3</c:f>
              <c:numCache>
                <c:formatCode>General</c:formatCode>
                <c:ptCount val="5"/>
                <c:pt idx="0">
                  <c:v>27</c:v>
                </c:pt>
                <c:pt idx="1">
                  <c:v>35</c:v>
                </c:pt>
                <c:pt idx="2">
                  <c:v>45</c:v>
                </c:pt>
                <c:pt idx="3">
                  <c:v>40</c:v>
                </c:pt>
                <c:pt idx="4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вчені</c:v>
                </c:pt>
              </c:strCache>
            </c:strRef>
          </c:tx>
          <c:invertIfNegative val="0"/>
          <c:cat>
            <c:numRef>
              <c:f>Лист1!$B$1:$F$1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Лист1!$B$4:$F$4</c:f>
              <c:numCache>
                <c:formatCode>General</c:formatCode>
                <c:ptCount val="5"/>
                <c:pt idx="0">
                  <c:v>50</c:v>
                </c:pt>
                <c:pt idx="1">
                  <c:v>45</c:v>
                </c:pt>
                <c:pt idx="2">
                  <c:v>47</c:v>
                </c:pt>
                <c:pt idx="3">
                  <c:v>50</c:v>
                </c:pt>
                <c:pt idx="4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096832"/>
        <c:axId val="79168256"/>
      </c:barChart>
      <c:catAx>
        <c:axId val="7909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uk-UA"/>
          </a:p>
        </c:txPr>
        <c:crossAx val="79168256"/>
        <c:crosses val="autoZero"/>
        <c:auto val="1"/>
        <c:lblAlgn val="ctr"/>
        <c:lblOffset val="100"/>
        <c:noMultiLvlLbl val="0"/>
      </c:catAx>
      <c:valAx>
        <c:axId val="79168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uk-UA"/>
          </a:p>
        </c:txPr>
        <c:crossAx val="7909683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800"/>
            </a:pPr>
            <a:endParaRPr lang="uk-UA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8B9698-6117-4A32-A5A0-F3C74412A7FA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B7396B-7227-44D1-93A9-9EE729F5F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500042"/>
            <a:ext cx="75009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 в процесах міжнародної міграції робочої сили 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1313" algn="ctr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 міжнародної міграції робочої сили</a:t>
            </a: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— </a:t>
            </a:r>
            <a:r>
              <a:rPr lang="uk-UA" sz="2400" b="1" i="1" dirty="0" smtClean="0">
                <a:solidFill>
                  <a:schemeClr val="bg2">
                    <a:lumMod val="10000"/>
                  </a:schemeClr>
                </a:solidFill>
              </a:rPr>
              <a:t>прагнення до поліпшення свого матеріального становища — залишається незмінною на протязі останнього століття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uk-UA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482" name="Picture 2" descr="http://img.112.ua/original/2015/11/03/1917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7"/>
            <a:ext cx="4554170" cy="2428892"/>
          </a:xfrm>
          <a:prstGeom prst="rect">
            <a:avLst/>
          </a:prstGeom>
          <a:noFill/>
        </p:spPr>
      </p:pic>
      <p:pic>
        <p:nvPicPr>
          <p:cNvPr id="20484" name="Picture 4" descr="http://www.portugalua.com/wp-content/uploads/passport-lyud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256"/>
            <a:ext cx="4071965" cy="2357454"/>
          </a:xfrm>
          <a:prstGeom prst="rect">
            <a:avLst/>
          </a:prstGeom>
          <a:noFill/>
        </p:spPr>
      </p:pic>
      <p:pic>
        <p:nvPicPr>
          <p:cNvPr id="20486" name="Picture 6" descr="http://golosukraine.com/media/publications/emigra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643050"/>
            <a:ext cx="3500462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igratsi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4269685"/>
            <a:ext cx="3840162" cy="25606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У міжнародній міграції розрізняють:</a:t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18237" y="987694"/>
            <a:ext cx="7467600" cy="4873752"/>
          </a:xfrm>
        </p:spPr>
        <p:txBody>
          <a:bodyPr/>
          <a:lstStyle/>
          <a:p>
            <a:r>
              <a:rPr lang="uk-UA" dirty="0" smtClean="0"/>
              <a:t>- </a:t>
            </a:r>
            <a:r>
              <a:rPr lang="uk-UA" i="1" dirty="0">
                <a:solidFill>
                  <a:srgbClr val="FF0000"/>
                </a:solidFill>
              </a:rPr>
              <a:t>внутрішню</a:t>
            </a:r>
            <a:r>
              <a:rPr lang="uk-UA" dirty="0"/>
              <a:t> міграцію робочої сили, яка здійснюється між регіонами однієї держави;</a:t>
            </a:r>
          </a:p>
          <a:p>
            <a:r>
              <a:rPr lang="uk-UA" dirty="0">
                <a:solidFill>
                  <a:srgbClr val="FF0000"/>
                </a:solidFill>
              </a:rPr>
              <a:t>- </a:t>
            </a:r>
            <a:r>
              <a:rPr lang="uk-UA" i="1" dirty="0">
                <a:solidFill>
                  <a:srgbClr val="FF0000"/>
                </a:solidFill>
              </a:rPr>
              <a:t>зовнішню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/>
              <a:t>міграцію, яка здійснюється за межі держави.</a:t>
            </a:r>
          </a:p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25" y="2680686"/>
            <a:ext cx="3888432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 descr="632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048" y="2492896"/>
            <a:ext cx="3312368" cy="191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7596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До сфери міжнародної економічної діяльності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907703" y="2780928"/>
            <a:ext cx="4968553" cy="20368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sz="3500" b="1" i="1" dirty="0" smtClean="0">
                <a:solidFill>
                  <a:srgbClr val="002060"/>
                </a:solidFill>
              </a:rPr>
              <a:t>ЕМІГРАЦІЯ</a:t>
            </a:r>
          </a:p>
          <a:p>
            <a:pPr marL="0" indent="0" algn="ctr">
              <a:buNone/>
            </a:pPr>
            <a:endParaRPr lang="uk-UA" sz="35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3500" b="1" i="1" dirty="0" smtClean="0">
                <a:solidFill>
                  <a:srgbClr val="002060"/>
                </a:solidFill>
              </a:rPr>
              <a:t>ІММІГРАЦІЯ</a:t>
            </a:r>
            <a:endParaRPr lang="uk-UA" sz="3500" b="1" dirty="0">
              <a:solidFill>
                <a:srgbClr val="00206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1581595"/>
            <a:ext cx="7467600" cy="13433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uk-UA" dirty="0" smtClean="0"/>
              <a:t>належить міждержавна міграція, яка включає два взаємопов’язані процеси</a:t>
            </a:r>
          </a:p>
          <a:p>
            <a:pPr marL="0" indent="0" algn="ctr">
              <a:buFont typeface="Wingdings"/>
              <a:buNone/>
            </a:pP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5483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089819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виїзд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працездатного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межі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4" descr="brain-drai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5" y="2691814"/>
            <a:ext cx="3527425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emigrac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373" y="2708920"/>
            <a:ext cx="4465637" cy="251777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91771"/>
            <a:ext cx="8229600" cy="6889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Еміграція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8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648072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Імміграція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9" name="Picture 7" descr="161342ogt6szo9o9wms4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143" y="2420888"/>
            <a:ext cx="4464050" cy="2795588"/>
          </a:xfrm>
          <a:prstGeom prst="rect">
            <a:avLst/>
          </a:prstGeom>
          <a:noFill/>
        </p:spPr>
      </p:pic>
      <p:pic>
        <p:nvPicPr>
          <p:cNvPr id="18440" name="Picture 8" descr="иммигрировать-из-украины-элионору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1361" y="2420888"/>
            <a:ext cx="3711575" cy="278447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466" y="1052463"/>
            <a:ext cx="8229600" cy="100811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в’їзд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працездатного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територію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з-за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меж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488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58280" cy="17256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еміграція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імміграція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9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71612"/>
            <a:ext cx="7715304" cy="19389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r>
              <a:rPr lang="vi-VN" sz="2400" b="1" dirty="0" smtClean="0">
                <a:solidFill>
                  <a:schemeClr val="accent1">
                    <a:lumMod val="50000"/>
                  </a:schemeClr>
                </a:solidFill>
              </a:rPr>
              <a:t>мігра́ція</a:t>
            </a:r>
            <a:r>
              <a:rPr lang="vi-VN" dirty="0" smtClean="0"/>
              <a:t>  </a:t>
            </a:r>
            <a:r>
              <a:rPr lang="vi-VN" sz="2400" i="1" dirty="0" smtClean="0">
                <a:solidFill>
                  <a:srgbClr val="002060"/>
                </a:solidFill>
              </a:rPr>
              <a:t>—</a:t>
            </a:r>
            <a:r>
              <a:rPr lang="uk-UA" sz="2400" i="1" dirty="0" smtClean="0">
                <a:solidFill>
                  <a:srgbClr val="002060"/>
                </a:solidFill>
              </a:rPr>
              <a:t> </a:t>
            </a:r>
            <a:r>
              <a:rPr lang="vi-VN" sz="2400" i="1" dirty="0" smtClean="0">
                <a:solidFill>
                  <a:srgbClr val="002060"/>
                </a:solidFill>
              </a:rPr>
              <a:t> вимушена чи добровільна зміна місця проживання людей</a:t>
            </a:r>
            <a:r>
              <a:rPr lang="uk-UA" sz="2400" i="1" dirty="0" smtClean="0">
                <a:solidFill>
                  <a:srgbClr val="002060"/>
                </a:solidFill>
              </a:rPr>
              <a:t>, </a:t>
            </a:r>
            <a:r>
              <a:rPr lang="vi-VN" sz="2400" i="1" dirty="0" smtClean="0">
                <a:solidFill>
                  <a:srgbClr val="002060"/>
                </a:solidFill>
              </a:rPr>
              <a:t>переселення зі своєї батьківщини, країни, де вони народилися і виросли в інші країни глобального суспільства з економічних, політичних або релігійних причин</a:t>
            </a:r>
            <a:r>
              <a:rPr lang="vi-VN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3714752"/>
            <a:ext cx="6286512" cy="23083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vi-VN" sz="2400" b="1" dirty="0" smtClean="0">
                <a:solidFill>
                  <a:schemeClr val="accent1">
                    <a:lumMod val="50000"/>
                  </a:schemeClr>
                </a:solidFill>
              </a:rPr>
              <a:t>Іммігра́ція</a:t>
            </a:r>
            <a:r>
              <a:rPr lang="vi-VN" sz="24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vi-VN" sz="2400" i="1" dirty="0" smtClean="0">
                <a:solidFill>
                  <a:schemeClr val="bg2">
                    <a:lumMod val="10000"/>
                  </a:schemeClr>
                </a:solidFill>
              </a:rPr>
              <a:t> — </a:t>
            </a:r>
            <a:r>
              <a:rPr lang="vi-VN" sz="2400" i="1" dirty="0" smtClean="0">
                <a:solidFill>
                  <a:srgbClr val="002060"/>
                </a:solidFill>
              </a:rPr>
              <a:t>в'їзд громадян інших держав у країну на довгострокове перебування або постійне проживання. Як правило, зумовлена економічними або політичними причинами, рідше релігійними чи родинними міркуваннями</a:t>
            </a:r>
            <a:r>
              <a:rPr lang="vi-VN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384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51520" y="239578"/>
            <a:ext cx="856895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Міграційне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сальдо —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різниця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імміграцією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еміграцією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межі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9460" name="Picture 4" descr="post_583b816b8b3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412875"/>
            <a:ext cx="4456113" cy="4897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966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568952" cy="1224136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Структура міграційного обороту досить розгалужена і тому її слід характеризувати залежно від різних критеріїв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64096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86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7467600" cy="1143000"/>
          </a:xfrm>
        </p:spPr>
        <p:txBody>
          <a:bodyPr>
            <a:noAutofit/>
          </a:bodyPr>
          <a:lstStyle/>
          <a:p>
            <a:pPr marL="0" lvl="0" indent="0" algn="ctr"/>
            <a:r>
              <a:rPr lang="uk-UA" sz="3600" b="1" dirty="0"/>
              <a:t>2. Регулювання міжнародної міграції населення</a:t>
            </a:r>
            <a:r>
              <a:rPr lang="uk-UA" sz="3600" dirty="0"/>
              <a:t>.</a:t>
            </a:r>
            <a:br>
              <a:rPr lang="uk-UA" sz="3600" dirty="0"/>
            </a:br>
            <a:r>
              <a:rPr lang="uk-UA" sz="3600" dirty="0"/>
              <a:t> </a:t>
            </a:r>
          </a:p>
        </p:txBody>
      </p:sp>
      <p:pic>
        <p:nvPicPr>
          <p:cNvPr id="2050" name="Picture 2" descr="Популярні питання стосовно детектора брехні та відповіді на н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36004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714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uk-UA" b="1" dirty="0"/>
              <a:t>Наслідки міграції на ринку праці</a:t>
            </a:r>
            <a:endParaRPr lang="uk-UA" dirty="0"/>
          </a:p>
          <a:p>
            <a:endParaRPr lang="uk-UA" dirty="0"/>
          </a:p>
        </p:txBody>
      </p:sp>
      <p:pic>
        <p:nvPicPr>
          <p:cNvPr id="6146" name="Picture 2" descr="Позитивні й негативні наслідки української трудової міграц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48880"/>
            <a:ext cx="4968552" cy="336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08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920880" cy="5400600"/>
          </a:xfrm>
        </p:spPr>
        <p:txBody>
          <a:bodyPr/>
          <a:lstStyle/>
          <a:p>
            <a:pPr marL="0" indent="0" algn="r">
              <a:buNone/>
            </a:pP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Ми визнаємо, що міграція продовжує рости – це обумовлено </a:t>
            </a:r>
            <a:br>
              <a:rPr lang="uk-UA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віковою гонитвою за кращим життям…</a:t>
            </a:r>
            <a:br>
              <a:rPr lang="uk-UA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(Пан Гі </a:t>
            </a:r>
            <a:r>
              <a:rPr lang="uk-UA" sz="3200" i="1" dirty="0" err="1" smtClean="0">
                <a:latin typeface="Times New Roman" pitchFamily="18" charset="0"/>
                <a:cs typeface="Times New Roman" pitchFamily="18" charset="0"/>
              </a:rPr>
              <a:t>Мун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4081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загальносвітовому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масштабі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оптимізацію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розміщення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продуктивних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сил.</a:t>
            </a:r>
          </a:p>
        </p:txBody>
      </p:sp>
      <p:pic>
        <p:nvPicPr>
          <p:cNvPr id="23556" name="Picture 4" descr="produktivni-sil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773238"/>
            <a:ext cx="6767513" cy="4503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998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сприяє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розв’язанню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зайнятості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безробітні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люди з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переїздять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де вони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роботу.</a:t>
            </a:r>
          </a:p>
        </p:txBody>
      </p:sp>
      <p:pic>
        <p:nvPicPr>
          <p:cNvPr id="24578" name="Содержимое 3" descr="images 1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708275"/>
            <a:ext cx="3960813" cy="2813050"/>
          </a:xfrm>
        </p:spPr>
      </p:pic>
      <p:pic>
        <p:nvPicPr>
          <p:cNvPr id="24580" name="Picture 4" descr="875810_w_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420938"/>
            <a:ext cx="4464050" cy="357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21910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впливає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ВВП</a:t>
            </a:r>
          </a:p>
        </p:txBody>
      </p:sp>
      <p:pic>
        <p:nvPicPr>
          <p:cNvPr id="25604" name="Picture 4" descr="011"/>
          <p:cNvPicPr>
            <a:picLocks noChangeAspect="1" noChangeArrowheads="1"/>
          </p:cNvPicPr>
          <p:nvPr/>
        </p:nvPicPr>
        <p:blipFill rotWithShape="1">
          <a:blip r:embed="rId2"/>
          <a:srcRect b="8699"/>
          <a:stretch/>
        </p:blipFill>
        <p:spPr bwMode="auto">
          <a:xfrm>
            <a:off x="323850" y="1412875"/>
            <a:ext cx="8569325" cy="43090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513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30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які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масово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приймають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іммігрантів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часто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з’являються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суспільні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рухи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антиіммігрантськими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гаслами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1" name="Picture 7" descr="bb7c70e3a1f04f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076700"/>
            <a:ext cx="4724400" cy="2562225"/>
          </a:xfrm>
          <a:prstGeom prst="rect">
            <a:avLst/>
          </a:prstGeom>
          <a:noFill/>
        </p:spPr>
      </p:pic>
      <p:pic>
        <p:nvPicPr>
          <p:cNvPr id="26632" name="Picture 8" descr="gettyimages-77213285-612x6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060575"/>
            <a:ext cx="3455987" cy="2652713"/>
          </a:xfrm>
          <a:prstGeom prst="rect">
            <a:avLst/>
          </a:prstGeom>
          <a:noFill/>
        </p:spPr>
      </p:pic>
      <p:pic>
        <p:nvPicPr>
          <p:cNvPr id="26633" name="Picture 9" descr="C3UCuoeWcAAbz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2060575"/>
            <a:ext cx="5256213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594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Регулювання міжнародної трудової міграції –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/>
              <a:t>це </a:t>
            </a:r>
            <a:r>
              <a:rPr lang="uk-UA" dirty="0"/>
              <a:t>моніторинг, вироблення і застосування системи заходів нормативно-правового, адміністративного та соціально-економічного характеру з метою регулювання процесів, обсягів, якісного складу та інтенсивності переміщення або обміну робочої сили для досягнення економічної рівноваги на світовому ринку праці. </a:t>
            </a:r>
          </a:p>
        </p:txBody>
      </p:sp>
    </p:spTree>
    <p:extLst>
      <p:ext uri="{BB962C8B-B14F-4D97-AF65-F5344CB8AC3E}">
        <p14:creationId xmlns:p14="http://schemas.microsoft.com/office/powerpoint/2010/main" val="34505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/>
          <a:lstStyle/>
          <a:p>
            <a:r>
              <a:rPr lang="ru-RU" sz="2800" smtClean="0"/>
              <a:t>Провідним міжнародним спеціалізованим органом, який призначений регулювати процеси міграції, є Міжнародна організація з міграції</a:t>
            </a:r>
          </a:p>
        </p:txBody>
      </p:sp>
      <p:pic>
        <p:nvPicPr>
          <p:cNvPr id="16386" name="Содержимое 3" descr="Без названия 3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576" y="2852936"/>
            <a:ext cx="4089400" cy="2356917"/>
          </a:xfrm>
        </p:spPr>
      </p:pic>
      <p:pic>
        <p:nvPicPr>
          <p:cNvPr id="16387" name="Рисунок 5" descr="Без названия 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852936"/>
            <a:ext cx="30718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69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20891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06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792" y="1171244"/>
            <a:ext cx="7467600" cy="1935088"/>
          </a:xfrm>
        </p:spPr>
        <p:txBody>
          <a:bodyPr>
            <a:noAutofit/>
          </a:bodyPr>
          <a:lstStyle/>
          <a:p>
            <a:pPr marL="0" lvl="0" indent="0" algn="ctr"/>
            <a:r>
              <a:rPr lang="uk-UA" sz="3600" b="1" dirty="0"/>
              <a:t>3. Особливості участі України у міжнародних міграційних процесах.</a:t>
            </a:r>
          </a:p>
        </p:txBody>
      </p:sp>
      <p:pic>
        <p:nvPicPr>
          <p:cNvPr id="2050" name="Picture 2" descr="Популярні питання стосовно детектора брехні та відповіді на н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36004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896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85728"/>
            <a:ext cx="3643338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</a:rPr>
              <a:t>Українці емігрують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://www.aurora-tur.ru/pic/p/israel_m.jpg"/>
          <p:cNvPicPr>
            <a:picLocks noChangeAspect="1" noChangeArrowheads="1"/>
          </p:cNvPicPr>
          <p:nvPr/>
        </p:nvPicPr>
        <p:blipFill>
          <a:blip r:embed="rId2"/>
          <a:srcRect l="13635"/>
          <a:stretch>
            <a:fillRect/>
          </a:stretch>
        </p:blipFill>
        <p:spPr bwMode="auto">
          <a:xfrm>
            <a:off x="214282" y="1285860"/>
            <a:ext cx="2262214" cy="4333493"/>
          </a:xfrm>
          <a:prstGeom prst="rect">
            <a:avLst/>
          </a:prstGeom>
          <a:noFill/>
        </p:spPr>
      </p:pic>
      <p:pic>
        <p:nvPicPr>
          <p:cNvPr id="2056" name="Picture 8" descr="http://summermaria.com/wp-content/uploads/2014/04/work-and-trav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00174"/>
            <a:ext cx="4143404" cy="2688034"/>
          </a:xfrm>
          <a:prstGeom prst="rect">
            <a:avLst/>
          </a:prstGeom>
          <a:noFill/>
        </p:spPr>
      </p:pic>
      <p:pic>
        <p:nvPicPr>
          <p:cNvPr id="2058" name="Picture 10" descr="http://www.volgmed.ru/uploads/files/2012-11/15423-frg.jpg"/>
          <p:cNvPicPr>
            <a:picLocks noChangeAspect="1" noChangeArrowheads="1"/>
          </p:cNvPicPr>
          <p:nvPr/>
        </p:nvPicPr>
        <p:blipFill>
          <a:blip r:embed="rId4"/>
          <a:srcRect l="4082" t="4082" r="6122" b="6122"/>
          <a:stretch>
            <a:fillRect/>
          </a:stretch>
        </p:blipFill>
        <p:spPr bwMode="auto">
          <a:xfrm>
            <a:off x="2000232" y="3500438"/>
            <a:ext cx="3143272" cy="31432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14942" y="607220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Німеччина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4286256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США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5643578"/>
            <a:ext cx="2071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Ізраїль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357166"/>
            <a:ext cx="8358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 err="1" smtClean="0">
                <a:solidFill>
                  <a:srgbClr val="002060"/>
                </a:solidFill>
              </a:rPr>
              <a:t>Відплив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умів</a:t>
            </a:r>
            <a:r>
              <a:rPr lang="ru-RU" sz="2400" b="1" dirty="0" smtClean="0">
                <a:solidFill>
                  <a:srgbClr val="002060"/>
                </a:solidFill>
              </a:rPr>
              <a:t>» </a:t>
            </a:r>
            <a:r>
              <a:rPr lang="ru-RU" sz="2400" dirty="0" smtClean="0">
                <a:solidFill>
                  <a:srgbClr val="002060"/>
                </a:solidFill>
              </a:rPr>
              <a:t>(</a:t>
            </a:r>
            <a:r>
              <a:rPr lang="ru-RU" sz="2400" dirty="0" err="1" smtClean="0">
                <a:solidFill>
                  <a:srgbClr val="002060"/>
                </a:solidFill>
              </a:rPr>
              <a:t>лікарі</a:t>
            </a:r>
            <a:r>
              <a:rPr lang="ru-RU" sz="2400" dirty="0" smtClean="0">
                <a:solidFill>
                  <a:srgbClr val="002060"/>
                </a:solidFill>
              </a:rPr>
              <a:t> , </a:t>
            </a:r>
            <a:r>
              <a:rPr lang="ru-RU" sz="2400" dirty="0" err="1" smtClean="0">
                <a:solidFill>
                  <a:srgbClr val="002060"/>
                </a:solidFill>
              </a:rPr>
              <a:t>науковці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вчителі</a:t>
            </a:r>
            <a:r>
              <a:rPr lang="ru-RU" sz="2400" dirty="0" smtClean="0">
                <a:solidFill>
                  <a:srgbClr val="002060"/>
                </a:solidFill>
              </a:rPr>
              <a:t>), </a:t>
            </a:r>
            <a:r>
              <a:rPr lang="ru-RU" sz="2400" dirty="0" err="1" smtClean="0">
                <a:solidFill>
                  <a:srgbClr val="002060"/>
                </a:solidFill>
              </a:rPr>
              <a:t>який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збагачує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людський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капітал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розвинутих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країн</a:t>
            </a:r>
            <a:r>
              <a:rPr lang="ru-RU" sz="2400" dirty="0" smtClean="0">
                <a:solidFill>
                  <a:srgbClr val="002060"/>
                </a:solidFill>
              </a:rPr>
              <a:t>, негативно </a:t>
            </a:r>
            <a:r>
              <a:rPr lang="ru-RU" sz="2400" dirty="0" err="1" smtClean="0">
                <a:solidFill>
                  <a:srgbClr val="002060"/>
                </a:solidFill>
              </a:rPr>
              <a:t>відбивається</a:t>
            </a:r>
            <a:r>
              <a:rPr lang="ru-RU" sz="2400" dirty="0" smtClean="0">
                <a:solidFill>
                  <a:srgbClr val="002060"/>
                </a:solidFill>
              </a:rPr>
              <a:t> на </a:t>
            </a:r>
            <a:r>
              <a:rPr lang="ru-RU" sz="2400" dirty="0" err="1" smtClean="0">
                <a:solidFill>
                  <a:srgbClr val="002060"/>
                </a:solidFill>
              </a:rPr>
              <a:t>економічному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стані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України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загострює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і</a:t>
            </a:r>
            <a:r>
              <a:rPr lang="ru-RU" sz="2400" dirty="0" smtClean="0">
                <a:solidFill>
                  <a:srgbClr val="002060"/>
                </a:solidFill>
              </a:rPr>
              <a:t> без того </a:t>
            </a:r>
            <a:r>
              <a:rPr lang="ru-RU" sz="2400" dirty="0" err="1" smtClean="0">
                <a:solidFill>
                  <a:srgbClr val="002060"/>
                </a:solidFill>
              </a:rPr>
              <a:t>складну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демографічну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ситуацію</a:t>
            </a:r>
            <a:r>
              <a:rPr lang="ru-RU" sz="2400" dirty="0" smtClean="0">
                <a:solidFill>
                  <a:srgbClr val="002060"/>
                </a:solidFill>
              </a:rPr>
              <a:t> в </a:t>
            </a:r>
            <a:r>
              <a:rPr lang="ru-RU" sz="2400" dirty="0" err="1" smtClean="0">
                <a:solidFill>
                  <a:srgbClr val="002060"/>
                </a:solidFill>
              </a:rPr>
              <a:t>країні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pp.vk.me/c617917/v617917836/952b/eKAVBqX2-hk.jpg"/>
          <p:cNvPicPr>
            <a:picLocks noChangeAspect="1" noChangeArrowheads="1"/>
          </p:cNvPicPr>
          <p:nvPr/>
        </p:nvPicPr>
        <p:blipFill>
          <a:blip r:embed="rId2"/>
          <a:srcRect l="13931" r="18404"/>
          <a:stretch>
            <a:fillRect/>
          </a:stretch>
        </p:blipFill>
        <p:spPr bwMode="auto">
          <a:xfrm>
            <a:off x="6286512" y="4786298"/>
            <a:ext cx="2428892" cy="2071702"/>
          </a:xfrm>
          <a:prstGeom prst="rect">
            <a:avLst/>
          </a:prstGeom>
          <a:noFill/>
        </p:spPr>
      </p:pic>
      <p:graphicFrame>
        <p:nvGraphicFramePr>
          <p:cNvPr id="7" name="Диаграмма 6"/>
          <p:cNvGraphicFramePr/>
          <p:nvPr/>
        </p:nvGraphicFramePr>
        <p:xfrm>
          <a:off x="857224" y="2428868"/>
          <a:ext cx="6215106" cy="331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648"/>
            <a:ext cx="7467600" cy="1143000"/>
          </a:xfrm>
        </p:spPr>
        <p:txBody>
          <a:bodyPr/>
          <a:lstStyle/>
          <a:p>
            <a:pPr algn="ctr"/>
            <a:r>
              <a:rPr lang="uk-UA" b="1" dirty="0"/>
              <a:t>Мета: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787208" cy="5277200"/>
          </a:xfrm>
        </p:spPr>
        <p:txBody>
          <a:bodyPr/>
          <a:lstStyle/>
          <a:p>
            <a:r>
              <a:rPr lang="uk-UA" dirty="0" smtClean="0"/>
              <a:t>розглянути </a:t>
            </a:r>
            <a:r>
              <a:rPr lang="uk-UA" dirty="0"/>
              <a:t>основні теоретичні положення стосовно міжнародної міграції робочої сили; </a:t>
            </a:r>
            <a:endParaRPr lang="uk-UA" dirty="0" smtClean="0"/>
          </a:p>
          <a:p>
            <a:r>
              <a:rPr lang="uk-UA" dirty="0" smtClean="0"/>
              <a:t>охарактеризувати </a:t>
            </a:r>
            <a:r>
              <a:rPr lang="uk-UA" dirty="0"/>
              <a:t>основні види міжнародної міграції; </a:t>
            </a:r>
            <a:endParaRPr lang="uk-UA" dirty="0" smtClean="0"/>
          </a:p>
          <a:p>
            <a:r>
              <a:rPr lang="uk-UA" dirty="0" smtClean="0"/>
              <a:t>проаналізувати </a:t>
            </a:r>
            <a:r>
              <a:rPr lang="uk-UA" dirty="0"/>
              <a:t>економічні та неекономічні фактори міжнародної міграції робочої сили; </a:t>
            </a:r>
            <a:endParaRPr lang="uk-UA" dirty="0" smtClean="0"/>
          </a:p>
          <a:p>
            <a:r>
              <a:rPr lang="uk-UA" dirty="0" smtClean="0"/>
              <a:t>визначити </a:t>
            </a:r>
            <a:r>
              <a:rPr lang="uk-UA" dirty="0"/>
              <a:t>позитивні та негативні наслідки міжнародної міграції для країн-експортерів та країн-імпортерів робочої сили; </a:t>
            </a:r>
            <a:endParaRPr lang="uk-UA" dirty="0" smtClean="0"/>
          </a:p>
          <a:p>
            <a:r>
              <a:rPr lang="uk-UA" dirty="0" smtClean="0"/>
              <a:t>розглянути </a:t>
            </a:r>
            <a:r>
              <a:rPr lang="uk-UA" dirty="0"/>
              <a:t>особливості участі України у міжнародних міграційних процесах.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001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В Україну мігрують: 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530" name="Picture 2" descr="http://mint.net.ua/wp-content/uploads/2015/07/1399059223_map-of-china.jpg"/>
          <p:cNvPicPr>
            <a:picLocks noChangeAspect="1" noChangeArrowheads="1"/>
          </p:cNvPicPr>
          <p:nvPr/>
        </p:nvPicPr>
        <p:blipFill>
          <a:blip r:embed="rId2" cstate="print"/>
          <a:srcRect l="9922" t="4965" r="7395" b="8141"/>
          <a:stretch>
            <a:fillRect/>
          </a:stretch>
        </p:blipFill>
        <p:spPr bwMode="auto">
          <a:xfrm>
            <a:off x="4929190" y="857232"/>
            <a:ext cx="3571900" cy="25003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43570" y="28572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</a:rPr>
              <a:t>Китаю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2534" name="Picture 6" descr="http://www.mapsmaps.ru/wp-content/uploads/2011/07/FlagMapAfr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3261078" cy="3429024"/>
          </a:xfrm>
          <a:prstGeom prst="rect">
            <a:avLst/>
          </a:prstGeom>
          <a:noFill/>
        </p:spPr>
      </p:pic>
      <p:pic>
        <p:nvPicPr>
          <p:cNvPr id="22536" name="Picture 8" descr="http://texty.org.ua/mod/file/thumbnail.php?file_guid=27189&amp;size=large"/>
          <p:cNvPicPr>
            <a:picLocks noChangeAspect="1" noChangeArrowheads="1"/>
          </p:cNvPicPr>
          <p:nvPr/>
        </p:nvPicPr>
        <p:blipFill>
          <a:blip r:embed="rId4"/>
          <a:srcRect l="2500" r="1249" b="14948"/>
          <a:stretch>
            <a:fillRect/>
          </a:stretch>
        </p:blipFill>
        <p:spPr bwMode="auto">
          <a:xfrm>
            <a:off x="4643438" y="4286256"/>
            <a:ext cx="4000528" cy="22860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57224" y="4929198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</a:rPr>
              <a:t>Африки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3786190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</a:rPr>
              <a:t>До арабських країн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4" t="37700" r="17005" b="16097"/>
          <a:stretch/>
        </p:blipFill>
        <p:spPr bwMode="auto">
          <a:xfrm>
            <a:off x="179512" y="260648"/>
            <a:ext cx="878497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28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218" name="Picture 2" descr="Станом на 2021 рік за кордоном на заробітках може перебувати близько 2,5-3 мільйонів українців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97"/>
          <a:stretch/>
        </p:blipFill>
        <p:spPr bwMode="auto">
          <a:xfrm>
            <a:off x="467544" y="332656"/>
            <a:ext cx="813690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97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 descr="Станом на 2021 рік за кордоном на заробітках може перебувати близько 2,5-3 мільйонів українців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17" b="48745"/>
          <a:stretch/>
        </p:blipFill>
        <p:spPr bwMode="auto">
          <a:xfrm>
            <a:off x="395536" y="332656"/>
            <a:ext cx="784887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08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 descr="Станом на 2021 рік за кордоном на заробітках може перебувати близько 2,5-3 мільйонів українців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" t="50725" r="76" b="27954"/>
          <a:stretch/>
        </p:blipFill>
        <p:spPr bwMode="auto">
          <a:xfrm>
            <a:off x="179512" y="318623"/>
            <a:ext cx="8568951" cy="599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89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1266" name="Picture 2" descr="Станом на 2021 рік за кордоном на заробітках може перебувати близько 2,5-3 мільйонів українців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" t="72360" r="76" b="-120"/>
          <a:stretch/>
        </p:blipFill>
        <p:spPr bwMode="auto">
          <a:xfrm>
            <a:off x="179512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3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8" t="30159" r="18567" b="22727"/>
          <a:stretch/>
        </p:blipFill>
        <p:spPr bwMode="auto">
          <a:xfrm>
            <a:off x="0" y="116632"/>
            <a:ext cx="867645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6309320"/>
            <a:ext cx="7920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295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214422"/>
            <a:ext cx="4357718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8013" indent="-608013">
              <a:lnSpc>
                <a:spcPct val="90000"/>
              </a:lnSpc>
              <a:spcBef>
                <a:spcPts val="550"/>
              </a:spcBef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високий рівень заробітної платні в основних імміграційних центрах (США, Західна Європа);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вищий технічний рівень умов праці в країнах імміграції;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соціальні умови для більш повної реалізації своїх можливостей у країнах імміграції;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ClrTx/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політичні причини;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ClrTx/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військові причини;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ClrTx/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релігійні причини;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ClrTx/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національні причини;</a:t>
            </a:r>
          </a:p>
          <a:p>
            <a:pPr marL="608013" indent="-608013">
              <a:lnSpc>
                <a:spcPct val="90000"/>
              </a:lnSpc>
              <a:spcBef>
                <a:spcPts val="550"/>
              </a:spcBef>
              <a:buClrTx/>
              <a:buFont typeface="Wingdings" pitchFamily="2" charset="2"/>
              <a:buChar char="v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uk-UA" sz="2000" b="1" i="1" dirty="0" smtClean="0">
                <a:solidFill>
                  <a:schemeClr val="bg2">
                    <a:lumMod val="25000"/>
                  </a:schemeClr>
                </a:solidFill>
              </a:rPr>
              <a:t> культурні причини.</a:t>
            </a:r>
            <a:endParaRPr lang="uk-UA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8786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причини міжнародної міграції робочої сили: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ic.pics.livejournal.com/vasilii_ch/18102572/25460/25460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214554"/>
            <a:ext cx="4158576" cy="314327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393421" y="2060848"/>
            <a:ext cx="4194279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Picture 6" descr="http://golosukraine.com/media/publications/emigra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3421" y="1643050"/>
            <a:ext cx="4321983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9" t="28174" r="17116" b="23214"/>
          <a:stretch/>
        </p:blipFill>
        <p:spPr bwMode="auto">
          <a:xfrm>
            <a:off x="251520" y="116632"/>
            <a:ext cx="849694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5877272"/>
            <a:ext cx="57606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5877272"/>
            <a:ext cx="21602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17962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Нині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ринках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переважно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виступає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як держава —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експортер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00240"/>
            <a:ext cx="58579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Потоки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трудової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міграції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з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України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1)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Росія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2)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Польща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3)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Чехія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4)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Італія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5)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Греція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342900" indent="-34290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6)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Кіпр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а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останнім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часом —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Німеччина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Португалія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Іспанія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3556" name="Picture 4" descr="http://slon.ru/images2/blog_photo_18/2013_07_17/graf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786058"/>
            <a:ext cx="5429246" cy="2867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737" y="2348880"/>
            <a:ext cx="3183743" cy="423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План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275040" cy="4873752"/>
          </a:xfrm>
        </p:spPr>
        <p:txBody>
          <a:bodyPr/>
          <a:lstStyle/>
          <a:p>
            <a:pPr marL="0" lvl="0" indent="0">
              <a:buNone/>
            </a:pPr>
            <a:r>
              <a:rPr lang="uk-UA" sz="2800" dirty="0" smtClean="0"/>
              <a:t>       1. Поняття </a:t>
            </a:r>
            <a:r>
              <a:rPr lang="uk-UA" sz="2800" dirty="0"/>
              <a:t>та види міжнародної міграції населення </a:t>
            </a:r>
            <a:endParaRPr lang="uk-UA" sz="2800" dirty="0" smtClean="0"/>
          </a:p>
          <a:p>
            <a:pPr marL="0" lvl="0" indent="0">
              <a:buNone/>
            </a:pPr>
            <a:endParaRPr lang="uk-UA" sz="2800" dirty="0"/>
          </a:p>
          <a:p>
            <a:pPr marL="0" lvl="0" indent="0">
              <a:buNone/>
            </a:pPr>
            <a:r>
              <a:rPr lang="uk-UA" sz="2800" dirty="0" smtClean="0"/>
              <a:t>        2. Регулювання </a:t>
            </a:r>
            <a:r>
              <a:rPr lang="uk-UA" sz="2800" dirty="0"/>
              <a:t>міжнародної міграції населення</a:t>
            </a:r>
            <a:r>
              <a:rPr lang="uk-UA" sz="2800" dirty="0" smtClean="0"/>
              <a:t>.</a:t>
            </a:r>
          </a:p>
          <a:p>
            <a:pPr marL="0" lvl="0" indent="0">
              <a:buNone/>
            </a:pPr>
            <a:r>
              <a:rPr lang="uk-UA" sz="2800" dirty="0" smtClean="0"/>
              <a:t> </a:t>
            </a:r>
            <a:endParaRPr lang="uk-UA" sz="2800" dirty="0"/>
          </a:p>
          <a:p>
            <a:pPr marL="0" lvl="0" indent="0">
              <a:buNone/>
            </a:pPr>
            <a:r>
              <a:rPr lang="uk-UA" sz="2800" dirty="0" smtClean="0"/>
              <a:t>        3. Особливості </a:t>
            </a:r>
            <a:r>
              <a:rPr lang="uk-UA" sz="2800" dirty="0"/>
              <a:t>участі України у міжнародних міграційних процесах.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666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86439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Україна є однією з найбільших країн-донорів робочої сили в Європі. Зовнішня трудова міграція стала об’єктивною реальністю сьогодення. Про це свідчить великий потік робочої сили закордон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357430"/>
            <a:ext cx="3049910" cy="2612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357562"/>
            <a:ext cx="4976961" cy="300039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428604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переважно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негативні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наслідки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000240"/>
            <a:ext cx="3000396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58" y="2143116"/>
            <a:ext cx="300039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від’їзд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висококваліфікова-них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спеціалістів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071942"/>
            <a:ext cx="3000396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6" y="4143380"/>
            <a:ext cx="292895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</a:rPr>
              <a:t>виїжджають</a:t>
            </a:r>
            <a:r>
              <a:rPr lang="ru-RU" sz="2000" b="1" dirty="0" smtClean="0">
                <a:solidFill>
                  <a:srgbClr val="002060"/>
                </a:solidFill>
              </a:rPr>
              <a:t> за кордон у </a:t>
            </a:r>
            <a:r>
              <a:rPr lang="ru-RU" sz="2000" b="1" dirty="0" err="1" smtClean="0">
                <a:solidFill>
                  <a:srgbClr val="002060"/>
                </a:solidFill>
              </a:rPr>
              <a:t>пошуках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роботи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молоді</a:t>
            </a:r>
            <a:r>
              <a:rPr lang="ru-RU" sz="2000" b="1" dirty="0" smtClean="0">
                <a:solidFill>
                  <a:srgbClr val="002060"/>
                </a:solidFill>
              </a:rPr>
              <a:t> люди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3504" y="2000240"/>
            <a:ext cx="3000396" cy="11430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500694" y="2214554"/>
            <a:ext cx="24288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2060"/>
                </a:solidFill>
              </a:rPr>
              <a:t>низька заробітна плата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14942" y="4071942"/>
            <a:ext cx="3286148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57818" y="4071942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err="1" smtClean="0">
                <a:solidFill>
                  <a:srgbClr val="002060"/>
                </a:solidFill>
              </a:rPr>
              <a:t>Неосвіченність</a:t>
            </a:r>
            <a:r>
              <a:rPr lang="uk-UA" sz="2000" b="1" dirty="0" smtClean="0">
                <a:solidFill>
                  <a:srgbClr val="002060"/>
                </a:solidFill>
              </a:rPr>
              <a:t> населення та повільний розвиток НТР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536017" y="3821909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286248" y="264318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428992" y="264318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86248" y="457200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3500430" y="4572008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5010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приймають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робочу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силу,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отримують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050"/>
            <a:ext cx="84296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конкурентоспроможність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іноземні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робітники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створюючи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попит на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стимулюють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при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імпорті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кваліфікованої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країна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приймає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економить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витратах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професійну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підготовку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іноземні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робітники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забезпечуються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пенсіями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враховуються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роду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Міграційна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спиратися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міждержавні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угоди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країнами-потенційними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користувачами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нашої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http://myrgorod.pl.ua/files/sys/images/imgdda8f01c6cb1d8f1f033f09caddea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143248"/>
            <a:ext cx="5715040" cy="3381719"/>
          </a:xfrm>
          <a:prstGeom prst="rect">
            <a:avLst/>
          </a:prstGeom>
          <a:noFill/>
        </p:spPr>
      </p:pic>
      <p:pic>
        <p:nvPicPr>
          <p:cNvPr id="26632" name="Picture 8" descr="http://korupciya.com/wp-content/uploads/2014/12/phpThumb_generated_thumbnai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785926"/>
            <a:ext cx="2381250" cy="24003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42860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Висновки: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57166"/>
            <a:ext cx="52149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Інтеграція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світовий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всебічне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тенденцій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міграції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 та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механізму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державного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Першочерговими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задачами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масштабів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еміграції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перетворення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безповоротної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еміграції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поворотну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гідних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прийому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іммігрантів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політичних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біженців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усунення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причин,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штовхають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людей до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нелегальної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міграції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ogo.rv.ua/images/articles/1511/big/1291127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428984" cy="2514589"/>
          </a:xfrm>
          <a:prstGeom prst="rect">
            <a:avLst/>
          </a:prstGeom>
          <a:noFill/>
        </p:spPr>
      </p:pic>
      <p:pic>
        <p:nvPicPr>
          <p:cNvPr id="28676" name="Picture 4" descr="http://vkurse.ua/i/2014-07/skolko-ukraincev-v-ukrain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4071942"/>
            <a:ext cx="3429024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7467600" cy="1143000"/>
          </a:xfrm>
        </p:spPr>
        <p:txBody>
          <a:bodyPr>
            <a:noAutofit/>
          </a:bodyPr>
          <a:lstStyle/>
          <a:p>
            <a:pPr lvl="0" algn="ctr"/>
            <a:r>
              <a:rPr lang="uk-UA" sz="3600" b="1" dirty="0"/>
              <a:t>1. Поняття та види міжнародної міграції населення </a:t>
            </a:r>
            <a:br>
              <a:rPr lang="uk-UA" sz="3600" b="1" dirty="0"/>
            </a:br>
            <a:endParaRPr lang="uk-UA" sz="3600" b="1" dirty="0"/>
          </a:p>
        </p:txBody>
      </p:sp>
      <p:pic>
        <p:nvPicPr>
          <p:cNvPr id="2050" name="Picture 2" descr="Популярні питання стосовно детектора брехні та відповіді на н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36004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734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1429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Що ж таке міграція?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2" name="Picture 2" descr="http://www.megway.ru/sites/default/files/img/n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57430"/>
            <a:ext cx="4143404" cy="43106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571612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переселення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людей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одного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регіону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регіон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іншу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країну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3929066"/>
            <a:ext cx="62151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Міграція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dirty="0" smtClean="0"/>
              <a:t> </a:t>
            </a:r>
            <a:r>
              <a:rPr lang="ru-RU" sz="2800" b="1" i="1" dirty="0" smtClean="0"/>
              <a:t>-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працездатного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викликається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причинами </a:t>
            </a:r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характеру.</a:t>
            </a:r>
            <a:endParaRPr lang="ru-RU" sz="32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latin typeface="Arial Black" pitchFamily="34" charset="0"/>
                <a:cs typeface="Times New Roman" pitchFamily="18" charset="0"/>
              </a:rPr>
              <a:t>Міжнародна міграція</a:t>
            </a:r>
            <a:r>
              <a:rPr lang="uk-UA" sz="2400" i="1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Arial Black" pitchFamily="34" charset="0"/>
                <a:cs typeface="Times New Roman" pitchFamily="18" charset="0"/>
              </a:rPr>
              <a:t>робочої сили – це постійне або тимчасове переміщення працездатного населення з одних країн до інших, що викликається як економічними, так і неекономічними причинами. </a:t>
            </a:r>
            <a:endParaRPr lang="ru-RU" sz="2400" dirty="0" smtClean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4341" name="Picture 5" descr="26229764f36a63a6053eb158c7ef92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257675"/>
            <a:ext cx="4860925" cy="2439988"/>
          </a:xfrm>
          <a:prstGeom prst="rect">
            <a:avLst/>
          </a:prstGeom>
          <a:noFill/>
        </p:spPr>
      </p:pic>
      <p:pic>
        <p:nvPicPr>
          <p:cNvPr id="14342" name="Picture 6" descr="1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060575"/>
            <a:ext cx="4319587" cy="2160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2562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Економічні фактори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204864"/>
            <a:ext cx="3312368" cy="2592288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 smtClean="0"/>
              <a:t>пов’язані </a:t>
            </a:r>
            <a:r>
              <a:rPr lang="uk-UA" dirty="0"/>
              <a:t>з відмінностями, що існують між країнами щодо рівнів життя, заробітної платні, можливості знайти роботу (зокрема за певним фахом). </a:t>
            </a:r>
          </a:p>
          <a:p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067944" y="1340768"/>
            <a:ext cx="4464496" cy="483143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uk-UA" sz="2800" dirty="0"/>
              <a:t>різний рівень економічного розвитку окремих країн. </a:t>
            </a:r>
            <a:endParaRPr lang="uk-UA" sz="2800" dirty="0" smtClean="0"/>
          </a:p>
          <a:p>
            <a:pPr lvl="0"/>
            <a:r>
              <a:rPr lang="uk-UA" sz="2800" dirty="0" smtClean="0"/>
              <a:t>різний </a:t>
            </a:r>
            <a:r>
              <a:rPr lang="uk-UA" sz="2800" dirty="0"/>
              <a:t>ступінь забезпеченості країни трудовими ресурсами. </a:t>
            </a:r>
            <a:endParaRPr lang="uk-UA" sz="2800" dirty="0" smtClean="0"/>
          </a:p>
          <a:p>
            <a:pPr lvl="0"/>
            <a:r>
              <a:rPr lang="uk-UA" sz="2800" dirty="0" smtClean="0"/>
              <a:t>закордонна </a:t>
            </a:r>
            <a:r>
              <a:rPr lang="uk-UA" sz="2800" dirty="0"/>
              <a:t>діяльність ТНК</a:t>
            </a:r>
            <a:r>
              <a:rPr lang="uk-UA" sz="2800" dirty="0" smtClean="0"/>
              <a:t>.</a:t>
            </a:r>
            <a:endParaRPr lang="uk-UA" sz="2800" dirty="0"/>
          </a:p>
          <a:p>
            <a:r>
              <a:rPr lang="uk-UA" sz="2800" dirty="0"/>
              <a:t>наявність безробіття в </a:t>
            </a:r>
            <a:r>
              <a:rPr lang="uk-UA" sz="2800" dirty="0" smtClean="0"/>
              <a:t>країні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18466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uk-UA" b="1" dirty="0"/>
              <a:t>Неекономічні фактори</a:t>
            </a:r>
            <a:r>
              <a:rPr lang="uk-UA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64940"/>
            <a:ext cx="3600400" cy="186000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dirty="0"/>
              <a:t>пов’язані з подіями, які сприймаються економістами як певна даність, природа якої не описується суто професійними методиками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499992" y="908720"/>
            <a:ext cx="3672408" cy="194421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uk-UA" sz="3200" dirty="0"/>
              <a:t>стихійні </a:t>
            </a:r>
            <a:r>
              <a:rPr lang="uk-UA" sz="3200" dirty="0" smtClean="0"/>
              <a:t>лиха</a:t>
            </a:r>
          </a:p>
          <a:p>
            <a:pPr marL="0" lvl="0" indent="0">
              <a:buNone/>
            </a:pPr>
            <a:endParaRPr lang="uk-UA" sz="32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367240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404988" y="2996952"/>
            <a:ext cx="3374923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800" dirty="0" smtClean="0"/>
              <a:t>війни</a:t>
            </a:r>
          </a:p>
          <a:p>
            <a:pPr marL="0" indent="0">
              <a:buFont typeface="Wingdings"/>
              <a:buNone/>
            </a:pPr>
            <a:endParaRPr lang="uk-UA" sz="3200" dirty="0" smtClean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644008" y="2996952"/>
            <a:ext cx="3682547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800" dirty="0"/>
              <a:t>екологічний </a:t>
            </a:r>
            <a:r>
              <a:rPr lang="uk-UA" sz="2800" dirty="0" smtClean="0"/>
              <a:t>стан</a:t>
            </a:r>
            <a:endParaRPr lang="uk-UA" sz="3200" dirty="0" smtClean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1953161" y="5021560"/>
            <a:ext cx="5931207" cy="1647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800" dirty="0" smtClean="0"/>
              <a:t>примусове </a:t>
            </a:r>
            <a:r>
              <a:rPr lang="uk-UA" sz="2800" dirty="0"/>
              <a:t>висилання людей</a:t>
            </a:r>
            <a:endParaRPr lang="uk-UA" sz="2800" dirty="0" smtClean="0"/>
          </a:p>
        </p:txBody>
      </p:sp>
      <p:pic>
        <p:nvPicPr>
          <p:cNvPr id="3076" name="Picture 4" descr="Розсекречені архіви: вісім маловідомих фактів про роль України у Другій  світовій війні | Сватове.C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83" y="3492996"/>
            <a:ext cx="3001517" cy="13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92997"/>
            <a:ext cx="3240360" cy="137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7" y="5538936"/>
            <a:ext cx="3109620" cy="13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Переселені та загублені: як відбувався масштабний обмін українців та  поляків - BBC News Україн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95528"/>
            <a:ext cx="3096344" cy="13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96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uiExpand="1" build="p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540</TotalTime>
  <Words>855</Words>
  <Application>Microsoft Office PowerPoint</Application>
  <PresentationFormat>Экран (4:3)</PresentationFormat>
  <Paragraphs>109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Эркер</vt:lpstr>
      <vt:lpstr>Презентация PowerPoint</vt:lpstr>
      <vt:lpstr>Презентация PowerPoint</vt:lpstr>
      <vt:lpstr>Мета:</vt:lpstr>
      <vt:lpstr>План </vt:lpstr>
      <vt:lpstr>1. Поняття та види міжнародної міграції населення  </vt:lpstr>
      <vt:lpstr>Презентация PowerPoint</vt:lpstr>
      <vt:lpstr>Міжнародна міграція робочої сили – це постійне або тимчасове переміщення працездатного населення з одних країн до інших, що викликається як економічними, так і неекономічними причинами. </vt:lpstr>
      <vt:lpstr>Економічні фактори</vt:lpstr>
      <vt:lpstr>Неекономічні фактори </vt:lpstr>
      <vt:lpstr>Презентация PowerPoint</vt:lpstr>
      <vt:lpstr>У міжнародній міграції розрізняють: </vt:lpstr>
      <vt:lpstr>До сфери міжнародної економічної діяльності </vt:lpstr>
      <vt:lpstr>виїзд працездатного населення з території країни за її межі</vt:lpstr>
      <vt:lpstr>Імміграція — це</vt:lpstr>
      <vt:lpstr> Міграція = еміграція + імміграція </vt:lpstr>
      <vt:lpstr>Міграційне сальдо — різниця між імміграцією до країни та еміграцією за її межі.</vt:lpstr>
      <vt:lpstr>Презентация PowerPoint</vt:lpstr>
      <vt:lpstr>2. Регулювання міжнародної міграції населення.  </vt:lpstr>
      <vt:lpstr>Презентация PowerPoint</vt:lpstr>
      <vt:lpstr>У загальносвітовому масштабі міжнародна міграція робочої сили зумовлює оптимізацію розміщення продуктивних сил.</vt:lpstr>
      <vt:lpstr>В багатьох випадках міграція робочої сили сприяє розв’язанню проблеми зайнятості, коли безробітні люди з однієї країни переїздять до іншої, де вони можуть знайти роботу.</vt:lpstr>
      <vt:lpstr>Міграція впливає на обсяг ВВП</vt:lpstr>
      <vt:lpstr>У країнах, які масово приймають іммігрантів, часто з’являються суспільні рухи під антиіммігрантськими гаслами</vt:lpstr>
      <vt:lpstr>Регулювання міжнародної трудової міграції – </vt:lpstr>
      <vt:lpstr>Провідним міжнародним спеціалізованим органом, який призначений регулювати процеси міграції, є Міжнародна організація з міграції</vt:lpstr>
      <vt:lpstr>Презентация PowerPoint</vt:lpstr>
      <vt:lpstr>3. Особливості участі України у міжнародних міграційних процесах.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Наташа</cp:lastModifiedBy>
  <cp:revision>66</cp:revision>
  <dcterms:created xsi:type="dcterms:W3CDTF">2015-11-24T16:57:38Z</dcterms:created>
  <dcterms:modified xsi:type="dcterms:W3CDTF">2021-04-28T11:24:08Z</dcterms:modified>
</cp:coreProperties>
</file>