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57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7" autoAdjust="0"/>
    <p:restoredTop sz="86364" autoAdjust="0"/>
  </p:normalViewPr>
  <p:slideViewPr>
    <p:cSldViewPr>
      <p:cViewPr varScale="1">
        <p:scale>
          <a:sx n="72" d="100"/>
          <a:sy n="72" d="100"/>
        </p:scale>
        <p:origin x="-195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A4414C4-A6A0-43CF-9BD8-44069F16EF73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93A69E0-510D-45F3-9CE6-EECA79A326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4414C4-A6A0-43CF-9BD8-44069F16EF73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3A69E0-510D-45F3-9CE6-EECA79A326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A4414C4-A6A0-43CF-9BD8-44069F16EF73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93A69E0-510D-45F3-9CE6-EECA79A326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4414C4-A6A0-43CF-9BD8-44069F16EF73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3A69E0-510D-45F3-9CE6-EECA79A326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A4414C4-A6A0-43CF-9BD8-44069F16EF73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93A69E0-510D-45F3-9CE6-EECA79A326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4414C4-A6A0-43CF-9BD8-44069F16EF73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3A69E0-510D-45F3-9CE6-EECA79A326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4414C4-A6A0-43CF-9BD8-44069F16EF73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3A69E0-510D-45F3-9CE6-EECA79A326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4414C4-A6A0-43CF-9BD8-44069F16EF73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3A69E0-510D-45F3-9CE6-EECA79A326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A4414C4-A6A0-43CF-9BD8-44069F16EF73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3A69E0-510D-45F3-9CE6-EECA79A326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4414C4-A6A0-43CF-9BD8-44069F16EF73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3A69E0-510D-45F3-9CE6-EECA79A326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4414C4-A6A0-43CF-9BD8-44069F16EF73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3A69E0-510D-45F3-9CE6-EECA79A326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A4414C4-A6A0-43CF-9BD8-44069F16EF73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93A69E0-510D-45F3-9CE6-EECA79A3268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irbis-nbuv.gov.ua/cgi-bin/irbis_nbuv/cgiirbis_64.exe?C21COM=2&amp;I21DBN=UJRN&amp;P21DBN=UJRN&amp;IMAGE_FILE_DOWNLOAD=1&amp;Image_file_name=PDF/Nikp_2013_22-23_41.pdf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04664"/>
            <a:ext cx="8352928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/>
              <a:t/>
            </a:r>
            <a:br>
              <a:rPr lang="uk-UA" b="1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b="1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uk-UA" dirty="0" smtClean="0"/>
              <a:t>Москвофільська </a:t>
            </a:r>
            <a:r>
              <a:rPr lang="uk-UA" b="1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uk-UA" sz="2400" dirty="0" smtClean="0"/>
              <a:t>журналістика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7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8352928" cy="5112568"/>
          </a:xfrm>
          <a:solidFill>
            <a:schemeClr val="accent2"/>
          </a:solidFill>
        </p:spPr>
        <p:txBody>
          <a:bodyPr>
            <a:normAutofit fontScale="32500" lnSpcReduction="20000"/>
          </a:bodyPr>
          <a:lstStyle/>
          <a:p>
            <a:pPr marL="457200" indent="-457200" algn="just">
              <a:buAutoNum type="arabicPeriod"/>
            </a:pPr>
            <a:r>
              <a:rPr lang="uk-UA" sz="5500" dirty="0" smtClean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Виникнення москвофільства на Західній Україні. </a:t>
            </a:r>
            <a:endParaRPr lang="ru-RU" sz="5500" dirty="0">
              <a:solidFill>
                <a:schemeClr val="tx1"/>
              </a:solidFill>
              <a:latin typeface="Arial Narrow" pitchFamily="34" charset="0"/>
              <a:cs typeface="Arial" pitchFamily="34" charset="0"/>
            </a:endParaRPr>
          </a:p>
          <a:p>
            <a:pPr marL="457200" indent="-457200" algn="just">
              <a:buAutoNum type="arabicPeriod"/>
            </a:pPr>
            <a:r>
              <a:rPr lang="uk-UA" sz="5500" dirty="0" smtClean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Франко як дослідник москвофільства.</a:t>
            </a:r>
          </a:p>
          <a:p>
            <a:pPr marL="457200" indent="-457200" algn="just">
              <a:buAutoNum type="arabicPeriod"/>
            </a:pPr>
            <a:r>
              <a:rPr lang="uk-UA" sz="5500" dirty="0" smtClean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Періодика москвофілів. </a:t>
            </a:r>
            <a:endParaRPr lang="ru-RU" sz="5500" dirty="0">
              <a:solidFill>
                <a:schemeClr val="tx1"/>
              </a:solidFill>
              <a:latin typeface="Arial Narrow" pitchFamily="34" charset="0"/>
              <a:cs typeface="Arial" pitchFamily="34" charset="0"/>
            </a:endParaRPr>
          </a:p>
          <a:p>
            <a:pPr marL="457200" indent="-457200" algn="just">
              <a:buAutoNum type="arabicPeriod"/>
            </a:pPr>
            <a:r>
              <a:rPr lang="uk-UA" sz="5500" dirty="0" smtClean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 Банкрутство москвофільства на початку ХХ століття</a:t>
            </a:r>
          </a:p>
          <a:p>
            <a:pPr marL="457200" indent="-457200" algn="just">
              <a:buAutoNum type="arabicPeriod"/>
            </a:pPr>
            <a:endParaRPr lang="uk-UA" sz="5500" dirty="0">
              <a:solidFill>
                <a:schemeClr val="tx1"/>
              </a:solidFill>
              <a:latin typeface="Arial Narrow" pitchFamily="34" charset="0"/>
              <a:cs typeface="Arial" pitchFamily="34" charset="0"/>
            </a:endParaRPr>
          </a:p>
          <a:p>
            <a:pPr marL="457200" indent="-457200" algn="just"/>
            <a:r>
              <a:rPr lang="uk-UA" sz="5500" dirty="0" smtClean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				</a:t>
            </a:r>
            <a:r>
              <a:rPr lang="uk-UA" sz="5500" b="1" dirty="0" smtClean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Література</a:t>
            </a:r>
          </a:p>
          <a:p>
            <a:pPr algn="just"/>
            <a:r>
              <a:rPr lang="uk-UA" sz="5500" dirty="0">
                <a:solidFill>
                  <a:schemeClr val="tx1"/>
                </a:solidFill>
                <a:latin typeface="Arial Narrow" pitchFamily="34" charset="0"/>
              </a:rPr>
              <a:t>1. Михайлин І. Л. Історія української журналістики ХІХ століття. Київ : Центр навчальної літератури, 2003. 720 с.</a:t>
            </a:r>
            <a:endParaRPr lang="ru-RU" sz="5500" dirty="0">
              <a:solidFill>
                <a:schemeClr val="tx1"/>
              </a:solidFill>
              <a:latin typeface="Arial Narrow" pitchFamily="34" charset="0"/>
            </a:endParaRPr>
          </a:p>
          <a:p>
            <a:pPr algn="just"/>
            <a:r>
              <a:rPr lang="uk-UA" sz="5500" dirty="0">
                <a:solidFill>
                  <a:schemeClr val="tx1"/>
                </a:solidFill>
                <a:latin typeface="Arial Narrow" pitchFamily="34" charset="0"/>
              </a:rPr>
              <a:t>2. Животко А. Історія української преси. </a:t>
            </a:r>
            <a:r>
              <a:rPr lang="ru-RU" sz="5500" dirty="0">
                <a:solidFill>
                  <a:schemeClr val="tx1"/>
                </a:solidFill>
                <a:latin typeface="Arial Narrow" pitchFamily="34" charset="0"/>
              </a:rPr>
              <a:t>К</a:t>
            </a:r>
            <a:r>
              <a:rPr lang="uk-UA" sz="5500" dirty="0" err="1">
                <a:solidFill>
                  <a:schemeClr val="tx1"/>
                </a:solidFill>
                <a:latin typeface="Arial Narrow" pitchFamily="34" charset="0"/>
              </a:rPr>
              <a:t>иїв</a:t>
            </a:r>
            <a:r>
              <a:rPr lang="uk-UA" sz="5500" dirty="0">
                <a:solidFill>
                  <a:schemeClr val="tx1"/>
                </a:solidFill>
                <a:latin typeface="Arial Narrow" pitchFamily="34" charset="0"/>
              </a:rPr>
              <a:t> : Наша культура і наука</a:t>
            </a:r>
            <a:r>
              <a:rPr lang="ru-RU" sz="5500" dirty="0">
                <a:solidFill>
                  <a:schemeClr val="tx1"/>
                </a:solidFill>
                <a:latin typeface="Arial Narrow" pitchFamily="34" charset="0"/>
              </a:rPr>
              <a:t>, 1999. </a:t>
            </a:r>
            <a:r>
              <a:rPr lang="uk-UA" sz="5500" dirty="0">
                <a:solidFill>
                  <a:schemeClr val="tx1"/>
                </a:solidFill>
                <a:latin typeface="Arial Narrow" pitchFamily="34" charset="0"/>
              </a:rPr>
              <a:t>368 с.</a:t>
            </a:r>
            <a:endParaRPr lang="ru-RU" sz="5500" dirty="0">
              <a:solidFill>
                <a:schemeClr val="tx1"/>
              </a:solidFill>
              <a:latin typeface="Arial Narrow" pitchFamily="34" charset="0"/>
            </a:endParaRPr>
          </a:p>
          <a:p>
            <a:pPr algn="just"/>
            <a:r>
              <a:rPr lang="uk-UA" sz="5500" dirty="0">
                <a:solidFill>
                  <a:schemeClr val="tx1"/>
                </a:solidFill>
                <a:latin typeface="Arial Narrow" pitchFamily="34" charset="0"/>
              </a:rPr>
              <a:t>3. </a:t>
            </a:r>
            <a:r>
              <a:rPr lang="uk-UA" sz="5500" dirty="0" err="1">
                <a:solidFill>
                  <a:schemeClr val="tx1"/>
                </a:solidFill>
                <a:latin typeface="Arial Narrow" pitchFamily="34" charset="0"/>
              </a:rPr>
              <a:t>Шологон</a:t>
            </a:r>
            <a:r>
              <a:rPr lang="uk-UA" sz="5500" dirty="0">
                <a:solidFill>
                  <a:schemeClr val="tx1"/>
                </a:solidFill>
                <a:latin typeface="Arial Narrow" pitchFamily="34" charset="0"/>
              </a:rPr>
              <a:t> Л. </a:t>
            </a:r>
            <a:r>
              <a:rPr lang="ru-RU" sz="5500" dirty="0">
                <a:solidFill>
                  <a:schemeClr val="tx1"/>
                </a:solidFill>
                <a:latin typeface="Arial Narrow" pitchFamily="34" charset="0"/>
              </a:rPr>
              <a:t>НАЦІОНАЛЬНО-КУЛЬТУРНИЙ РУХ УКРАЇНЦІВ ГАЛИЧИНИ СЕРЕДИНИ ХІХ СТ. НА СТОРІНКАХ ЧАСОПИСУ “ЗОРЯ ГАЛИЦЬКА” (1848–1857 </a:t>
            </a:r>
            <a:r>
              <a:rPr lang="ru-RU" sz="5500" dirty="0" err="1">
                <a:solidFill>
                  <a:schemeClr val="tx1"/>
                </a:solidFill>
                <a:latin typeface="Arial Narrow" pitchFamily="34" charset="0"/>
              </a:rPr>
              <a:t>рр</a:t>
            </a:r>
            <a:r>
              <a:rPr lang="ru-RU" sz="5500" dirty="0">
                <a:solidFill>
                  <a:schemeClr val="tx1"/>
                </a:solidFill>
                <a:latin typeface="Arial Narrow" pitchFamily="34" charset="0"/>
              </a:rPr>
              <a:t>.). </a:t>
            </a:r>
            <a:r>
              <a:rPr lang="en-US" sz="5500" dirty="0">
                <a:solidFill>
                  <a:schemeClr val="tx1"/>
                </a:solidFill>
                <a:latin typeface="Arial Narrow" pitchFamily="34" charset="0"/>
              </a:rPr>
              <a:t>URL</a:t>
            </a:r>
            <a:r>
              <a:rPr lang="ru-RU" sz="5500" dirty="0">
                <a:solidFill>
                  <a:schemeClr val="tx1"/>
                </a:solidFill>
                <a:latin typeface="Arial Narrow" pitchFamily="34" charset="0"/>
              </a:rPr>
              <a:t> : </a:t>
            </a:r>
            <a:r>
              <a:rPr lang="en-US" sz="5500" u="sng" dirty="0">
                <a:solidFill>
                  <a:schemeClr val="tx1"/>
                </a:solidFill>
                <a:latin typeface="Arial Narrow" pitchFamily="34" charset="0"/>
                <a:hlinkClick r:id="rId2"/>
              </a:rPr>
              <a:t>http</a:t>
            </a:r>
            <a:r>
              <a:rPr lang="ru-RU" sz="5500" u="sng" dirty="0">
                <a:solidFill>
                  <a:schemeClr val="tx1"/>
                </a:solidFill>
                <a:latin typeface="Arial Narrow" pitchFamily="34" charset="0"/>
                <a:hlinkClick r:id="rId2"/>
              </a:rPr>
              <a:t>://</a:t>
            </a:r>
            <a:r>
              <a:rPr lang="en-US" sz="5500" u="sng" dirty="0" err="1">
                <a:solidFill>
                  <a:schemeClr val="tx1"/>
                </a:solidFill>
                <a:latin typeface="Arial Narrow" pitchFamily="34" charset="0"/>
                <a:hlinkClick r:id="rId2"/>
              </a:rPr>
              <a:t>irbis</a:t>
            </a:r>
            <a:r>
              <a:rPr lang="ru-RU" sz="5500" u="sng" dirty="0">
                <a:solidFill>
                  <a:schemeClr val="tx1"/>
                </a:solidFill>
                <a:latin typeface="Arial Narrow" pitchFamily="34" charset="0"/>
                <a:hlinkClick r:id="rId2"/>
              </a:rPr>
              <a:t>-</a:t>
            </a:r>
            <a:r>
              <a:rPr lang="en-US" sz="5500" u="sng" dirty="0" err="1">
                <a:solidFill>
                  <a:schemeClr val="tx1"/>
                </a:solidFill>
                <a:latin typeface="Arial Narrow" pitchFamily="34" charset="0"/>
                <a:hlinkClick r:id="rId2"/>
              </a:rPr>
              <a:t>nbuv</a:t>
            </a:r>
            <a:r>
              <a:rPr lang="ru-RU" sz="5500" u="sng" dirty="0">
                <a:solidFill>
                  <a:schemeClr val="tx1"/>
                </a:solidFill>
                <a:latin typeface="Arial Narrow" pitchFamily="34" charset="0"/>
                <a:hlinkClick r:id="rId2"/>
              </a:rPr>
              <a:t>.</a:t>
            </a:r>
            <a:r>
              <a:rPr lang="en-US" sz="5500" u="sng" dirty="0" err="1">
                <a:solidFill>
                  <a:schemeClr val="tx1"/>
                </a:solidFill>
                <a:latin typeface="Arial Narrow" pitchFamily="34" charset="0"/>
                <a:hlinkClick r:id="rId2"/>
              </a:rPr>
              <a:t>gov</a:t>
            </a:r>
            <a:r>
              <a:rPr lang="ru-RU" sz="5500" u="sng" dirty="0">
                <a:solidFill>
                  <a:schemeClr val="tx1"/>
                </a:solidFill>
                <a:latin typeface="Arial Narrow" pitchFamily="34" charset="0"/>
                <a:hlinkClick r:id="rId2"/>
              </a:rPr>
              <a:t>.</a:t>
            </a:r>
            <a:r>
              <a:rPr lang="en-US" sz="5500" u="sng" dirty="0" err="1">
                <a:solidFill>
                  <a:schemeClr val="tx1"/>
                </a:solidFill>
                <a:latin typeface="Arial Narrow" pitchFamily="34" charset="0"/>
                <a:hlinkClick r:id="rId2"/>
              </a:rPr>
              <a:t>ua</a:t>
            </a:r>
            <a:r>
              <a:rPr lang="ru-RU" sz="5500" u="sng" dirty="0">
                <a:solidFill>
                  <a:schemeClr val="tx1"/>
                </a:solidFill>
                <a:latin typeface="Arial Narrow" pitchFamily="34" charset="0"/>
                <a:hlinkClick r:id="rId2"/>
              </a:rPr>
              <a:t>/</a:t>
            </a:r>
            <a:r>
              <a:rPr lang="en-US" sz="5500" u="sng" dirty="0" err="1">
                <a:solidFill>
                  <a:schemeClr val="tx1"/>
                </a:solidFill>
                <a:latin typeface="Arial Narrow" pitchFamily="34" charset="0"/>
                <a:hlinkClick r:id="rId2"/>
              </a:rPr>
              <a:t>cgi</a:t>
            </a:r>
            <a:r>
              <a:rPr lang="ru-RU" sz="5500" u="sng" dirty="0">
                <a:solidFill>
                  <a:schemeClr val="tx1"/>
                </a:solidFill>
                <a:latin typeface="Arial Narrow" pitchFamily="34" charset="0"/>
                <a:hlinkClick r:id="rId2"/>
              </a:rPr>
              <a:t>-</a:t>
            </a:r>
            <a:r>
              <a:rPr lang="en-US" sz="5500" u="sng" dirty="0">
                <a:solidFill>
                  <a:schemeClr val="tx1"/>
                </a:solidFill>
                <a:latin typeface="Arial Narrow" pitchFamily="34" charset="0"/>
                <a:hlinkClick r:id="rId2"/>
              </a:rPr>
              <a:t>bin</a:t>
            </a:r>
            <a:r>
              <a:rPr lang="ru-RU" sz="5500" u="sng" dirty="0">
                <a:solidFill>
                  <a:schemeClr val="tx1"/>
                </a:solidFill>
                <a:latin typeface="Arial Narrow" pitchFamily="34" charset="0"/>
                <a:hlinkClick r:id="rId2"/>
              </a:rPr>
              <a:t>/</a:t>
            </a:r>
            <a:r>
              <a:rPr lang="en-US" sz="5500" u="sng" dirty="0" err="1">
                <a:solidFill>
                  <a:schemeClr val="tx1"/>
                </a:solidFill>
                <a:latin typeface="Arial Narrow" pitchFamily="34" charset="0"/>
                <a:hlinkClick r:id="rId2"/>
              </a:rPr>
              <a:t>irbis</a:t>
            </a:r>
            <a:r>
              <a:rPr lang="ru-RU" sz="5500" u="sng" dirty="0">
                <a:solidFill>
                  <a:schemeClr val="tx1"/>
                </a:solidFill>
                <a:latin typeface="Arial Narrow" pitchFamily="34" charset="0"/>
                <a:hlinkClick r:id="rId2"/>
              </a:rPr>
              <a:t>_</a:t>
            </a:r>
            <a:r>
              <a:rPr lang="en-US" sz="5500" u="sng" dirty="0" err="1">
                <a:solidFill>
                  <a:schemeClr val="tx1"/>
                </a:solidFill>
                <a:latin typeface="Arial Narrow" pitchFamily="34" charset="0"/>
                <a:hlinkClick r:id="rId2"/>
              </a:rPr>
              <a:t>nbuv</a:t>
            </a:r>
            <a:r>
              <a:rPr lang="ru-RU" sz="5500" u="sng" dirty="0">
                <a:solidFill>
                  <a:schemeClr val="tx1"/>
                </a:solidFill>
                <a:latin typeface="Arial Narrow" pitchFamily="34" charset="0"/>
                <a:hlinkClick r:id="rId2"/>
              </a:rPr>
              <a:t>/</a:t>
            </a:r>
            <a:r>
              <a:rPr lang="en-US" sz="5500" u="sng" dirty="0" err="1">
                <a:solidFill>
                  <a:schemeClr val="tx1"/>
                </a:solidFill>
                <a:latin typeface="Arial Narrow" pitchFamily="34" charset="0"/>
                <a:hlinkClick r:id="rId2"/>
              </a:rPr>
              <a:t>cgiirbis</a:t>
            </a:r>
            <a:r>
              <a:rPr lang="ru-RU" sz="5500" u="sng" dirty="0">
                <a:solidFill>
                  <a:schemeClr val="tx1"/>
                </a:solidFill>
                <a:latin typeface="Arial Narrow" pitchFamily="34" charset="0"/>
                <a:hlinkClick r:id="rId2"/>
              </a:rPr>
              <a:t>_64.</a:t>
            </a:r>
            <a:r>
              <a:rPr lang="en-US" sz="5500" u="sng" dirty="0">
                <a:solidFill>
                  <a:schemeClr val="tx1"/>
                </a:solidFill>
                <a:latin typeface="Arial Narrow" pitchFamily="34" charset="0"/>
                <a:hlinkClick r:id="rId2"/>
              </a:rPr>
              <a:t>exe</a:t>
            </a:r>
            <a:r>
              <a:rPr lang="ru-RU" sz="5500" u="sng" dirty="0">
                <a:solidFill>
                  <a:schemeClr val="tx1"/>
                </a:solidFill>
                <a:latin typeface="Arial Narrow" pitchFamily="34" charset="0"/>
                <a:hlinkClick r:id="rId2"/>
              </a:rPr>
              <a:t>?</a:t>
            </a:r>
            <a:r>
              <a:rPr lang="en-US" sz="5500" u="sng" dirty="0">
                <a:solidFill>
                  <a:schemeClr val="tx1"/>
                </a:solidFill>
                <a:latin typeface="Arial Narrow" pitchFamily="34" charset="0"/>
                <a:hlinkClick r:id="rId2"/>
              </a:rPr>
              <a:t>C</a:t>
            </a:r>
            <a:r>
              <a:rPr lang="ru-RU" sz="5500" u="sng" dirty="0">
                <a:solidFill>
                  <a:schemeClr val="tx1"/>
                </a:solidFill>
                <a:latin typeface="Arial Narrow" pitchFamily="34" charset="0"/>
                <a:hlinkClick r:id="rId2"/>
              </a:rPr>
              <a:t>21</a:t>
            </a:r>
            <a:r>
              <a:rPr lang="en-US" sz="5500" u="sng" dirty="0">
                <a:solidFill>
                  <a:schemeClr val="tx1"/>
                </a:solidFill>
                <a:latin typeface="Arial Narrow" pitchFamily="34" charset="0"/>
                <a:hlinkClick r:id="rId2"/>
              </a:rPr>
              <a:t>COM</a:t>
            </a:r>
            <a:r>
              <a:rPr lang="ru-RU" sz="5500" u="sng" dirty="0">
                <a:solidFill>
                  <a:schemeClr val="tx1"/>
                </a:solidFill>
                <a:latin typeface="Arial Narrow" pitchFamily="34" charset="0"/>
                <a:hlinkClick r:id="rId2"/>
              </a:rPr>
              <a:t>=2&amp;</a:t>
            </a:r>
            <a:r>
              <a:rPr lang="en-US" sz="5500" u="sng" dirty="0">
                <a:solidFill>
                  <a:schemeClr val="tx1"/>
                </a:solidFill>
                <a:latin typeface="Arial Narrow" pitchFamily="34" charset="0"/>
                <a:hlinkClick r:id="rId2"/>
              </a:rPr>
              <a:t>I</a:t>
            </a:r>
            <a:r>
              <a:rPr lang="ru-RU" sz="5500" u="sng" dirty="0">
                <a:solidFill>
                  <a:schemeClr val="tx1"/>
                </a:solidFill>
                <a:latin typeface="Arial Narrow" pitchFamily="34" charset="0"/>
                <a:hlinkClick r:id="rId2"/>
              </a:rPr>
              <a:t>21</a:t>
            </a:r>
            <a:r>
              <a:rPr lang="en-US" sz="5500" u="sng" dirty="0">
                <a:solidFill>
                  <a:schemeClr val="tx1"/>
                </a:solidFill>
                <a:latin typeface="Arial Narrow" pitchFamily="34" charset="0"/>
                <a:hlinkClick r:id="rId2"/>
              </a:rPr>
              <a:t>DBN</a:t>
            </a:r>
            <a:r>
              <a:rPr lang="ru-RU" sz="5500" u="sng" dirty="0">
                <a:solidFill>
                  <a:schemeClr val="tx1"/>
                </a:solidFill>
                <a:latin typeface="Arial Narrow" pitchFamily="34" charset="0"/>
                <a:hlinkClick r:id="rId2"/>
              </a:rPr>
              <a:t>=</a:t>
            </a:r>
            <a:r>
              <a:rPr lang="en-US" sz="5500" u="sng" dirty="0">
                <a:solidFill>
                  <a:schemeClr val="tx1"/>
                </a:solidFill>
                <a:latin typeface="Arial Narrow" pitchFamily="34" charset="0"/>
                <a:hlinkClick r:id="rId2"/>
              </a:rPr>
              <a:t>UJRN</a:t>
            </a:r>
            <a:r>
              <a:rPr lang="ru-RU" sz="5500" u="sng" dirty="0">
                <a:solidFill>
                  <a:schemeClr val="tx1"/>
                </a:solidFill>
                <a:latin typeface="Arial Narrow" pitchFamily="34" charset="0"/>
                <a:hlinkClick r:id="rId2"/>
              </a:rPr>
              <a:t>&amp;</a:t>
            </a:r>
            <a:r>
              <a:rPr lang="en-US" sz="5500" u="sng" dirty="0">
                <a:solidFill>
                  <a:schemeClr val="tx1"/>
                </a:solidFill>
                <a:latin typeface="Arial Narrow" pitchFamily="34" charset="0"/>
                <a:hlinkClick r:id="rId2"/>
              </a:rPr>
              <a:t>P</a:t>
            </a:r>
            <a:r>
              <a:rPr lang="ru-RU" sz="5500" u="sng" dirty="0">
                <a:solidFill>
                  <a:schemeClr val="tx1"/>
                </a:solidFill>
                <a:latin typeface="Arial Narrow" pitchFamily="34" charset="0"/>
                <a:hlinkClick r:id="rId2"/>
              </a:rPr>
              <a:t>21</a:t>
            </a:r>
            <a:r>
              <a:rPr lang="en-US" sz="5500" u="sng" dirty="0">
                <a:solidFill>
                  <a:schemeClr val="tx1"/>
                </a:solidFill>
                <a:latin typeface="Arial Narrow" pitchFamily="34" charset="0"/>
                <a:hlinkClick r:id="rId2"/>
              </a:rPr>
              <a:t>DBN</a:t>
            </a:r>
            <a:r>
              <a:rPr lang="ru-RU" sz="5500" u="sng" dirty="0">
                <a:solidFill>
                  <a:schemeClr val="tx1"/>
                </a:solidFill>
                <a:latin typeface="Arial Narrow" pitchFamily="34" charset="0"/>
                <a:hlinkClick r:id="rId2"/>
              </a:rPr>
              <a:t>=</a:t>
            </a:r>
            <a:r>
              <a:rPr lang="en-US" sz="5500" u="sng" dirty="0">
                <a:solidFill>
                  <a:schemeClr val="tx1"/>
                </a:solidFill>
                <a:latin typeface="Arial Narrow" pitchFamily="34" charset="0"/>
                <a:hlinkClick r:id="rId2"/>
              </a:rPr>
              <a:t>UJRN</a:t>
            </a:r>
            <a:r>
              <a:rPr lang="ru-RU" sz="5500" u="sng" dirty="0">
                <a:solidFill>
                  <a:schemeClr val="tx1"/>
                </a:solidFill>
                <a:latin typeface="Arial Narrow" pitchFamily="34" charset="0"/>
                <a:hlinkClick r:id="rId2"/>
              </a:rPr>
              <a:t>&amp;</a:t>
            </a:r>
            <a:r>
              <a:rPr lang="en-US" sz="5500" u="sng" dirty="0">
                <a:solidFill>
                  <a:schemeClr val="tx1"/>
                </a:solidFill>
                <a:latin typeface="Arial Narrow" pitchFamily="34" charset="0"/>
                <a:hlinkClick r:id="rId2"/>
              </a:rPr>
              <a:t>IMAGE</a:t>
            </a:r>
            <a:r>
              <a:rPr lang="ru-RU" sz="5500" u="sng" dirty="0">
                <a:solidFill>
                  <a:schemeClr val="tx1"/>
                </a:solidFill>
                <a:latin typeface="Arial Narrow" pitchFamily="34" charset="0"/>
                <a:hlinkClick r:id="rId2"/>
              </a:rPr>
              <a:t>_</a:t>
            </a:r>
            <a:r>
              <a:rPr lang="en-US" sz="5500" u="sng" dirty="0">
                <a:solidFill>
                  <a:schemeClr val="tx1"/>
                </a:solidFill>
                <a:latin typeface="Arial Narrow" pitchFamily="34" charset="0"/>
                <a:hlinkClick r:id="rId2"/>
              </a:rPr>
              <a:t>FILE</a:t>
            </a:r>
            <a:r>
              <a:rPr lang="ru-RU" sz="5500" u="sng" dirty="0">
                <a:solidFill>
                  <a:schemeClr val="tx1"/>
                </a:solidFill>
                <a:latin typeface="Arial Narrow" pitchFamily="34" charset="0"/>
                <a:hlinkClick r:id="rId2"/>
              </a:rPr>
              <a:t>_</a:t>
            </a:r>
            <a:r>
              <a:rPr lang="en-US" sz="5500" u="sng" dirty="0">
                <a:solidFill>
                  <a:schemeClr val="tx1"/>
                </a:solidFill>
                <a:latin typeface="Arial Narrow" pitchFamily="34" charset="0"/>
                <a:hlinkClick r:id="rId2"/>
              </a:rPr>
              <a:t>DOWNLOAD</a:t>
            </a:r>
            <a:r>
              <a:rPr lang="ru-RU" sz="5500" u="sng" dirty="0">
                <a:solidFill>
                  <a:schemeClr val="tx1"/>
                </a:solidFill>
                <a:latin typeface="Arial Narrow" pitchFamily="34" charset="0"/>
                <a:hlinkClick r:id="rId2"/>
              </a:rPr>
              <a:t>=1&amp;</a:t>
            </a:r>
            <a:r>
              <a:rPr lang="en-US" sz="5500" u="sng" dirty="0">
                <a:solidFill>
                  <a:schemeClr val="tx1"/>
                </a:solidFill>
                <a:latin typeface="Arial Narrow" pitchFamily="34" charset="0"/>
                <a:hlinkClick r:id="rId2"/>
              </a:rPr>
              <a:t>Image</a:t>
            </a:r>
            <a:r>
              <a:rPr lang="ru-RU" sz="5500" u="sng" dirty="0">
                <a:solidFill>
                  <a:schemeClr val="tx1"/>
                </a:solidFill>
                <a:latin typeface="Arial Narrow" pitchFamily="34" charset="0"/>
                <a:hlinkClick r:id="rId2"/>
              </a:rPr>
              <a:t>_</a:t>
            </a:r>
            <a:r>
              <a:rPr lang="en-US" sz="5500" u="sng" dirty="0">
                <a:solidFill>
                  <a:schemeClr val="tx1"/>
                </a:solidFill>
                <a:latin typeface="Arial Narrow" pitchFamily="34" charset="0"/>
                <a:hlinkClick r:id="rId2"/>
              </a:rPr>
              <a:t>file</a:t>
            </a:r>
            <a:r>
              <a:rPr lang="ru-RU" sz="5500" u="sng" dirty="0">
                <a:solidFill>
                  <a:schemeClr val="tx1"/>
                </a:solidFill>
                <a:latin typeface="Arial Narrow" pitchFamily="34" charset="0"/>
                <a:hlinkClick r:id="rId2"/>
              </a:rPr>
              <a:t>_</a:t>
            </a:r>
            <a:r>
              <a:rPr lang="en-US" sz="5500" u="sng" dirty="0">
                <a:solidFill>
                  <a:schemeClr val="tx1"/>
                </a:solidFill>
                <a:latin typeface="Arial Narrow" pitchFamily="34" charset="0"/>
                <a:hlinkClick r:id="rId2"/>
              </a:rPr>
              <a:t>name</a:t>
            </a:r>
            <a:r>
              <a:rPr lang="ru-RU" sz="5500" u="sng" dirty="0">
                <a:solidFill>
                  <a:schemeClr val="tx1"/>
                </a:solidFill>
                <a:latin typeface="Arial Narrow" pitchFamily="34" charset="0"/>
                <a:hlinkClick r:id="rId2"/>
              </a:rPr>
              <a:t>=</a:t>
            </a:r>
            <a:r>
              <a:rPr lang="en-US" sz="5500" u="sng" dirty="0">
                <a:solidFill>
                  <a:schemeClr val="tx1"/>
                </a:solidFill>
                <a:latin typeface="Arial Narrow" pitchFamily="34" charset="0"/>
                <a:hlinkClick r:id="rId2"/>
              </a:rPr>
              <a:t>PDF</a:t>
            </a:r>
            <a:r>
              <a:rPr lang="ru-RU" sz="5500" u="sng" dirty="0">
                <a:solidFill>
                  <a:schemeClr val="tx1"/>
                </a:solidFill>
                <a:latin typeface="Arial Narrow" pitchFamily="34" charset="0"/>
                <a:hlinkClick r:id="rId2"/>
              </a:rPr>
              <a:t>/</a:t>
            </a:r>
            <a:r>
              <a:rPr lang="en-US" sz="5500" u="sng" dirty="0" err="1">
                <a:solidFill>
                  <a:schemeClr val="tx1"/>
                </a:solidFill>
                <a:latin typeface="Arial Narrow" pitchFamily="34" charset="0"/>
                <a:hlinkClick r:id="rId2"/>
              </a:rPr>
              <a:t>Nikp</a:t>
            </a:r>
            <a:r>
              <a:rPr lang="ru-RU" sz="5500" u="sng" dirty="0">
                <a:solidFill>
                  <a:schemeClr val="tx1"/>
                </a:solidFill>
                <a:latin typeface="Arial Narrow" pitchFamily="34" charset="0"/>
                <a:hlinkClick r:id="rId2"/>
              </a:rPr>
              <a:t>_2013_22-23_41.</a:t>
            </a:r>
            <a:r>
              <a:rPr lang="en-US" sz="5500" u="sng" dirty="0" err="1">
                <a:solidFill>
                  <a:schemeClr val="tx1"/>
                </a:solidFill>
                <a:latin typeface="Arial Narrow" pitchFamily="34" charset="0"/>
                <a:hlinkClick r:id="rId2"/>
              </a:rPr>
              <a:t>pdf</a:t>
            </a:r>
            <a:endParaRPr lang="ru-RU" sz="5500" dirty="0">
              <a:solidFill>
                <a:schemeClr val="tx1"/>
              </a:solidFill>
              <a:latin typeface="Arial Narrow" pitchFamily="34" charset="0"/>
            </a:endParaRPr>
          </a:p>
          <a:p>
            <a:pPr algn="just"/>
            <a:r>
              <a:rPr lang="uk-UA" sz="5500" dirty="0">
                <a:solidFill>
                  <a:schemeClr val="tx1"/>
                </a:solidFill>
                <a:latin typeface="Arial Narrow" pitchFamily="34" charset="0"/>
              </a:rPr>
              <a:t>4. </a:t>
            </a:r>
            <a:r>
              <a:rPr lang="uk-UA" sz="5500" dirty="0" smtClean="0">
                <a:solidFill>
                  <a:schemeClr val="tx1"/>
                </a:solidFill>
                <a:latin typeface="Arial Narrow" pitchFamily="34" charset="0"/>
              </a:rPr>
              <a:t>Франко </a:t>
            </a:r>
            <a:r>
              <a:rPr lang="uk-UA" sz="5500" dirty="0">
                <a:solidFill>
                  <a:schemeClr val="tx1"/>
                </a:solidFill>
                <a:latin typeface="Arial Narrow" pitchFamily="34" charset="0"/>
              </a:rPr>
              <a:t>І. Іван </a:t>
            </a:r>
            <a:r>
              <a:rPr lang="uk-UA" sz="5500" dirty="0" err="1">
                <a:solidFill>
                  <a:schemeClr val="tx1"/>
                </a:solidFill>
                <a:latin typeface="Arial Narrow" pitchFamily="34" charset="0"/>
              </a:rPr>
              <a:t>Гушалевич</a:t>
            </a:r>
            <a:r>
              <a:rPr lang="uk-UA" sz="5500" dirty="0">
                <a:solidFill>
                  <a:schemeClr val="tx1"/>
                </a:solidFill>
                <a:latin typeface="Arial Narrow" pitchFamily="34" charset="0"/>
              </a:rPr>
              <a:t> // Франко І. </a:t>
            </a:r>
            <a:r>
              <a:rPr lang="uk-UA" sz="5500" dirty="0" err="1">
                <a:solidFill>
                  <a:schemeClr val="tx1"/>
                </a:solidFill>
                <a:latin typeface="Arial Narrow" pitchFamily="34" charset="0"/>
              </a:rPr>
              <a:t>Зібр</a:t>
            </a:r>
            <a:r>
              <a:rPr lang="uk-UA" sz="5500" dirty="0">
                <a:solidFill>
                  <a:schemeClr val="tx1"/>
                </a:solidFill>
                <a:latin typeface="Arial Narrow" pitchFamily="34" charset="0"/>
              </a:rPr>
              <a:t>. творів: У 50 т. Київ, 1982. Т. 35. С. 73.</a:t>
            </a:r>
            <a:endParaRPr lang="ru-RU" sz="5500" dirty="0">
              <a:solidFill>
                <a:schemeClr val="tx1"/>
              </a:solidFill>
              <a:latin typeface="Arial Narrow" pitchFamily="34" charset="0"/>
            </a:endParaRPr>
          </a:p>
          <a:p>
            <a:pPr marL="457200" indent="-457200" algn="just"/>
            <a:endParaRPr lang="ru-RU" sz="3300" b="1" dirty="0">
              <a:solidFill>
                <a:schemeClr val="tx1"/>
              </a:solidFill>
              <a:latin typeface="Arial Narrow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20688"/>
            <a:ext cx="7776864" cy="230832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dirty="0" err="1" smtClean="0">
                <a:latin typeface="Arial Narrow" pitchFamily="34" charset="0"/>
              </a:rPr>
              <a:t>Москвофільство</a:t>
            </a:r>
            <a:r>
              <a:rPr lang="ru-RU" sz="2400" dirty="0" smtClean="0">
                <a:latin typeface="Arial Narrow" pitchFamily="34" charset="0"/>
              </a:rPr>
              <a:t> </a:t>
            </a:r>
            <a:r>
              <a:rPr lang="ru-RU" sz="2400" dirty="0" err="1" smtClean="0">
                <a:latin typeface="Arial Narrow" pitchFamily="34" charset="0"/>
              </a:rPr>
              <a:t>має</a:t>
            </a:r>
            <a:r>
              <a:rPr lang="ru-RU" sz="2400" dirty="0" smtClean="0">
                <a:latin typeface="Arial Narrow" pitchFamily="34" charset="0"/>
              </a:rPr>
              <a:t> </a:t>
            </a:r>
            <a:r>
              <a:rPr lang="ru-RU" sz="2400" dirty="0" err="1" smtClean="0">
                <a:latin typeface="Arial Narrow" pitchFamily="34" charset="0"/>
              </a:rPr>
              <a:t>давню</a:t>
            </a:r>
            <a:r>
              <a:rPr lang="ru-RU" sz="2400" dirty="0" smtClean="0">
                <a:latin typeface="Arial Narrow" pitchFamily="34" charset="0"/>
              </a:rPr>
              <a:t> </a:t>
            </a:r>
            <a:r>
              <a:rPr lang="ru-RU" sz="2400" dirty="0" err="1" smtClean="0">
                <a:latin typeface="Arial Narrow" pitchFamily="34" charset="0"/>
              </a:rPr>
              <a:t>історію</a:t>
            </a:r>
            <a:r>
              <a:rPr lang="ru-RU" sz="2400" dirty="0" smtClean="0">
                <a:latin typeface="Arial Narrow" pitchFamily="34" charset="0"/>
              </a:rPr>
              <a:t> в </a:t>
            </a:r>
            <a:r>
              <a:rPr lang="ru-RU" sz="2400" dirty="0" err="1" smtClean="0">
                <a:latin typeface="Arial Narrow" pitchFamily="34" charset="0"/>
              </a:rPr>
              <a:t>Галичині</a:t>
            </a:r>
            <a:r>
              <a:rPr lang="ru-RU" sz="2400" dirty="0" smtClean="0">
                <a:latin typeface="Arial Narrow" pitchFamily="34" charset="0"/>
              </a:rPr>
              <a:t> </a:t>
            </a:r>
            <a:r>
              <a:rPr lang="ru-RU" sz="2400" dirty="0" err="1" smtClean="0">
                <a:latin typeface="Arial Narrow" pitchFamily="34" charset="0"/>
              </a:rPr>
              <a:t>і</a:t>
            </a:r>
            <a:r>
              <a:rPr lang="ru-RU" sz="2400" dirty="0" smtClean="0">
                <a:latin typeface="Arial Narrow" pitchFamily="34" charset="0"/>
              </a:rPr>
              <a:t> </a:t>
            </a:r>
            <a:r>
              <a:rPr lang="ru-RU" sz="2400" dirty="0" err="1" smtClean="0">
                <a:latin typeface="Arial Narrow" pitchFamily="34" charset="0"/>
              </a:rPr>
              <a:t>зародилося</a:t>
            </a:r>
            <a:r>
              <a:rPr lang="ru-RU" sz="2400" dirty="0" smtClean="0">
                <a:latin typeface="Arial Narrow" pitchFamily="34" charset="0"/>
              </a:rPr>
              <a:t> як </a:t>
            </a:r>
            <a:r>
              <a:rPr lang="ru-RU" sz="2400" dirty="0" err="1" smtClean="0">
                <a:latin typeface="Arial Narrow" pitchFamily="34" charset="0"/>
              </a:rPr>
              <a:t>суспільно-політична</a:t>
            </a:r>
            <a:r>
              <a:rPr lang="ru-RU" sz="2400" dirty="0" smtClean="0">
                <a:latin typeface="Arial Narrow" pitchFamily="34" charset="0"/>
              </a:rPr>
              <a:t> </a:t>
            </a:r>
            <a:r>
              <a:rPr lang="ru-RU" sz="2400" dirty="0" err="1" smtClean="0">
                <a:latin typeface="Arial Narrow" pitchFamily="34" charset="0"/>
              </a:rPr>
              <a:t>течія</a:t>
            </a:r>
            <a:r>
              <a:rPr lang="ru-RU" sz="2400" dirty="0" smtClean="0">
                <a:latin typeface="Arial Narrow" pitchFamily="34" charset="0"/>
              </a:rPr>
              <a:t> </a:t>
            </a:r>
            <a:r>
              <a:rPr lang="ru-RU" sz="2400" dirty="0" err="1" smtClean="0">
                <a:latin typeface="Arial Narrow" pitchFamily="34" charset="0"/>
              </a:rPr>
              <a:t>незадовго</a:t>
            </a:r>
            <a:r>
              <a:rPr lang="ru-RU" sz="2400" dirty="0" smtClean="0">
                <a:latin typeface="Arial Narrow" pitchFamily="34" charset="0"/>
              </a:rPr>
              <a:t> до </a:t>
            </a:r>
            <a:r>
              <a:rPr lang="ru-RU" sz="2400" dirty="0" err="1" smtClean="0">
                <a:latin typeface="Arial Narrow" pitchFamily="34" charset="0"/>
              </a:rPr>
              <a:t>революції</a:t>
            </a:r>
            <a:r>
              <a:rPr lang="ru-RU" sz="2400" dirty="0" smtClean="0">
                <a:latin typeface="Arial Narrow" pitchFamily="34" charset="0"/>
              </a:rPr>
              <a:t> 1848 року</a:t>
            </a:r>
            <a:r>
              <a:rPr lang="ru-RU" sz="2400" dirty="0" smtClean="0">
                <a:latin typeface="Arial Narrow" pitchFamily="34" charset="0"/>
              </a:rPr>
              <a:t>.</a:t>
            </a:r>
            <a:r>
              <a:rPr lang="ru-RU" sz="2400" dirty="0" smtClean="0"/>
              <a:t> </a:t>
            </a:r>
            <a:r>
              <a:rPr lang="ru-RU" sz="2400" dirty="0" err="1" smtClean="0">
                <a:latin typeface="Arial Narrow" pitchFamily="34" charset="0"/>
              </a:rPr>
              <a:t>Початково</a:t>
            </a:r>
            <a:r>
              <a:rPr lang="ru-RU" sz="2400" dirty="0" smtClean="0">
                <a:latin typeface="Arial Narrow" pitchFamily="34" charset="0"/>
              </a:rPr>
              <a:t> </a:t>
            </a:r>
            <a:r>
              <a:rPr lang="ru-RU" sz="2400" dirty="0" err="1" smtClean="0">
                <a:latin typeface="Arial Narrow" pitchFamily="34" charset="0"/>
              </a:rPr>
              <a:t>русофільство</a:t>
            </a:r>
            <a:r>
              <a:rPr lang="ru-RU" sz="2400" dirty="0" smtClean="0">
                <a:latin typeface="Arial Narrow" pitchFamily="34" charset="0"/>
              </a:rPr>
              <a:t> </a:t>
            </a:r>
            <a:r>
              <a:rPr lang="ru-RU" sz="2400" dirty="0" err="1" smtClean="0">
                <a:latin typeface="Arial Narrow" pitchFamily="34" charset="0"/>
              </a:rPr>
              <a:t>було</a:t>
            </a:r>
            <a:r>
              <a:rPr lang="ru-RU" sz="2400" dirty="0" smtClean="0">
                <a:latin typeface="Arial Narrow" pitchFamily="34" charset="0"/>
              </a:rPr>
              <a:t> </a:t>
            </a:r>
            <a:r>
              <a:rPr lang="ru-RU" sz="2400" dirty="0" err="1" smtClean="0">
                <a:latin typeface="Arial Narrow" pitchFamily="34" charset="0"/>
              </a:rPr>
              <a:t>пов'язане</a:t>
            </a:r>
            <a:r>
              <a:rPr lang="ru-RU" sz="2400" dirty="0" smtClean="0">
                <a:latin typeface="Arial Narrow" pitchFamily="34" charset="0"/>
              </a:rPr>
              <a:t> </a:t>
            </a:r>
            <a:r>
              <a:rPr lang="ru-RU" sz="2400" dirty="0" err="1" smtClean="0">
                <a:latin typeface="Arial Narrow" pitchFamily="34" charset="0"/>
              </a:rPr>
              <a:t>з</a:t>
            </a:r>
            <a:r>
              <a:rPr lang="ru-RU" sz="2400" dirty="0" smtClean="0">
                <a:latin typeface="Arial Narrow" pitchFamily="34" charset="0"/>
              </a:rPr>
              <a:t> </a:t>
            </a:r>
            <a:r>
              <a:rPr lang="ru-RU" sz="2400" dirty="0" err="1" smtClean="0">
                <a:latin typeface="Arial Narrow" pitchFamily="34" charset="0"/>
              </a:rPr>
              <a:t>поширенням</a:t>
            </a:r>
            <a:r>
              <a:rPr lang="ru-RU" sz="2400" dirty="0" smtClean="0">
                <a:latin typeface="Arial Narrow" pitchFamily="34" charset="0"/>
              </a:rPr>
              <a:t> </a:t>
            </a:r>
            <a:r>
              <a:rPr lang="ru-RU" sz="2400" dirty="0" err="1" smtClean="0">
                <a:latin typeface="Arial Narrow" pitchFamily="34" charset="0"/>
              </a:rPr>
              <a:t>ідей</a:t>
            </a:r>
            <a:r>
              <a:rPr lang="ru-RU" sz="2400" dirty="0" smtClean="0">
                <a:latin typeface="Arial Narrow" pitchFamily="34" charset="0"/>
              </a:rPr>
              <a:t> про </a:t>
            </a:r>
            <a:r>
              <a:rPr lang="ru-RU" sz="2400" dirty="0" err="1" smtClean="0">
                <a:latin typeface="Arial Narrow" pitchFamily="34" charset="0"/>
              </a:rPr>
              <a:t>слов'ян</a:t>
            </a:r>
            <a:r>
              <a:rPr lang="ru-RU" sz="2400" dirty="0" smtClean="0">
                <a:latin typeface="Arial Narrow" pitchFamily="34" charset="0"/>
              </a:rPr>
              <a:t>. </a:t>
            </a:r>
            <a:r>
              <a:rPr lang="ru-RU" sz="2400" dirty="0" err="1" smtClean="0">
                <a:latin typeface="Arial Narrow" pitchFamily="34" charset="0"/>
              </a:rPr>
              <a:t>взаємність</a:t>
            </a:r>
            <a:r>
              <a:rPr lang="ru-RU" sz="2400" dirty="0" smtClean="0">
                <a:latin typeface="Arial Narrow" pitchFamily="34" charset="0"/>
              </a:rPr>
              <a:t> </a:t>
            </a:r>
            <a:r>
              <a:rPr lang="ru-RU" sz="2400" dirty="0" err="1" smtClean="0">
                <a:latin typeface="Arial Narrow" pitchFamily="34" charset="0"/>
              </a:rPr>
              <a:t>і</a:t>
            </a:r>
            <a:r>
              <a:rPr lang="ru-RU" sz="2400" dirty="0" smtClean="0">
                <a:latin typeface="Arial Narrow" pitchFamily="34" charset="0"/>
              </a:rPr>
              <a:t> </a:t>
            </a:r>
            <a:r>
              <a:rPr lang="ru-RU" sz="2400" dirty="0" err="1" smtClean="0">
                <a:latin typeface="Arial Narrow" pitchFamily="34" charset="0"/>
              </a:rPr>
              <a:t>самобутність</a:t>
            </a:r>
            <a:r>
              <a:rPr lang="ru-RU" sz="2400" dirty="0" smtClean="0">
                <a:latin typeface="Arial Narrow" pitchFamily="34" charset="0"/>
              </a:rPr>
              <a:t> та </a:t>
            </a:r>
            <a:r>
              <a:rPr lang="ru-RU" sz="2400" dirty="0" err="1" smtClean="0">
                <a:latin typeface="Arial Narrow" pitchFamily="34" charset="0"/>
              </a:rPr>
              <a:t>орієнтацією</a:t>
            </a:r>
            <a:r>
              <a:rPr lang="ru-RU" sz="2400" dirty="0" smtClean="0">
                <a:latin typeface="Arial Narrow" pitchFamily="34" charset="0"/>
              </a:rPr>
              <a:t> на </a:t>
            </a:r>
            <a:r>
              <a:rPr lang="ru-RU" sz="2400" dirty="0" err="1" smtClean="0">
                <a:latin typeface="Arial Narrow" pitchFamily="34" charset="0"/>
              </a:rPr>
              <a:t>Росію</a:t>
            </a:r>
            <a:r>
              <a:rPr lang="ru-RU" sz="2400" dirty="0" smtClean="0">
                <a:latin typeface="Arial Narrow" pitchFamily="34" charset="0"/>
              </a:rPr>
              <a:t> як </a:t>
            </a:r>
            <a:r>
              <a:rPr lang="ru-RU" sz="2400" dirty="0" err="1" smtClean="0">
                <a:latin typeface="Arial Narrow" pitchFamily="34" charset="0"/>
              </a:rPr>
              <a:t>єдину</a:t>
            </a:r>
            <a:r>
              <a:rPr lang="ru-RU" sz="2400" dirty="0" smtClean="0">
                <a:latin typeface="Arial Narrow" pitchFamily="34" charset="0"/>
              </a:rPr>
              <a:t> на той час </a:t>
            </a:r>
            <a:r>
              <a:rPr lang="ru-RU" sz="2400" dirty="0" err="1" smtClean="0">
                <a:latin typeface="Arial Narrow" pitchFamily="34" charset="0"/>
              </a:rPr>
              <a:t>незалежну</a:t>
            </a:r>
            <a:r>
              <a:rPr lang="ru-RU" sz="2400" dirty="0" smtClean="0">
                <a:latin typeface="Arial Narrow" pitchFamily="34" charset="0"/>
              </a:rPr>
              <a:t> </a:t>
            </a:r>
            <a:r>
              <a:rPr lang="ru-RU" sz="2400" dirty="0" err="1" smtClean="0">
                <a:latin typeface="Arial Narrow" pitchFamily="34" charset="0"/>
              </a:rPr>
              <a:t>слов'янську</a:t>
            </a:r>
            <a:r>
              <a:rPr lang="ru-RU" sz="2400" dirty="0" smtClean="0">
                <a:latin typeface="Arial Narrow" pitchFamily="34" charset="0"/>
              </a:rPr>
              <a:t> державу.</a:t>
            </a:r>
            <a:r>
              <a:rPr lang="ru-RU" sz="2400" dirty="0" smtClean="0"/>
              <a:t> </a:t>
            </a:r>
          </a:p>
          <a:p>
            <a:endParaRPr lang="ru-RU" sz="2400" dirty="0">
              <a:latin typeface="Arial Narrow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924944"/>
            <a:ext cx="7776864" cy="120032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Arial Narrow" pitchFamily="34" charset="0"/>
              </a:rPr>
              <a:t>МОСКВОФІЛЬСТВО, </a:t>
            </a:r>
            <a:r>
              <a:rPr lang="ru-RU" sz="2400" dirty="0" err="1" smtClean="0">
                <a:latin typeface="Arial Narrow" pitchFamily="34" charset="0"/>
              </a:rPr>
              <a:t>русофільство</a:t>
            </a:r>
            <a:r>
              <a:rPr lang="ru-RU" sz="2400" dirty="0" smtClean="0">
                <a:latin typeface="Arial Narrow" pitchFamily="34" charset="0"/>
              </a:rPr>
              <a:t> – </a:t>
            </a:r>
            <a:r>
              <a:rPr lang="ru-RU" sz="2400" dirty="0" err="1" smtClean="0">
                <a:latin typeface="Arial Narrow" pitchFamily="34" charset="0"/>
              </a:rPr>
              <a:t>національно-культ</a:t>
            </a:r>
            <a:r>
              <a:rPr lang="ru-RU" sz="2400" dirty="0" smtClean="0">
                <a:latin typeface="Arial Narrow" pitchFamily="34" charset="0"/>
              </a:rPr>
              <a:t>. </a:t>
            </a:r>
            <a:r>
              <a:rPr lang="ru-RU" sz="2400" dirty="0" err="1" smtClean="0">
                <a:latin typeface="Arial Narrow" pitchFamily="34" charset="0"/>
              </a:rPr>
              <a:t>і</a:t>
            </a:r>
            <a:r>
              <a:rPr lang="ru-RU" sz="2400" dirty="0" smtClean="0">
                <a:latin typeface="Arial Narrow" pitchFamily="34" charset="0"/>
              </a:rPr>
              <a:t> </a:t>
            </a:r>
            <a:r>
              <a:rPr lang="ru-RU" sz="2400" dirty="0" err="1" smtClean="0">
                <a:latin typeface="Arial Narrow" pitchFamily="34" charset="0"/>
              </a:rPr>
              <a:t>сусп.-політ</a:t>
            </a:r>
            <a:r>
              <a:rPr lang="ru-RU" sz="2400" dirty="0" smtClean="0">
                <a:latin typeface="Arial Narrow" pitchFamily="34" charset="0"/>
              </a:rPr>
              <a:t>. </a:t>
            </a:r>
            <a:r>
              <a:rPr lang="ru-RU" sz="2400" dirty="0" err="1" smtClean="0">
                <a:latin typeface="Arial Narrow" pitchFamily="34" charset="0"/>
              </a:rPr>
              <a:t>течія</a:t>
            </a:r>
            <a:r>
              <a:rPr lang="ru-RU" sz="2400" dirty="0" smtClean="0">
                <a:latin typeface="Arial Narrow" pitchFamily="34" charset="0"/>
              </a:rPr>
              <a:t> </a:t>
            </a:r>
            <a:r>
              <a:rPr lang="ru-RU" sz="2400" dirty="0" err="1" smtClean="0">
                <a:latin typeface="Arial Narrow" pitchFamily="34" charset="0"/>
              </a:rPr>
              <a:t>серед</a:t>
            </a:r>
            <a:r>
              <a:rPr lang="ru-RU" sz="2400" dirty="0" smtClean="0">
                <a:latin typeface="Arial Narrow" pitchFamily="34" charset="0"/>
              </a:rPr>
              <a:t> </a:t>
            </a:r>
            <a:r>
              <a:rPr lang="ru-RU" sz="2400" dirty="0" err="1" smtClean="0">
                <a:latin typeface="Arial Narrow" pitchFamily="34" charset="0"/>
              </a:rPr>
              <a:t>укр</a:t>
            </a:r>
            <a:r>
              <a:rPr lang="ru-RU" sz="2400" dirty="0" smtClean="0">
                <a:latin typeface="Arial Narrow" pitchFamily="34" charset="0"/>
              </a:rPr>
              <a:t>. ("</a:t>
            </a:r>
            <a:r>
              <a:rPr lang="ru-RU" sz="2400" dirty="0" err="1" smtClean="0">
                <a:latin typeface="Arial Narrow" pitchFamily="34" charset="0"/>
              </a:rPr>
              <a:t>руського</a:t>
            </a:r>
            <a:r>
              <a:rPr lang="ru-RU" sz="2400" dirty="0" smtClean="0">
                <a:latin typeface="Arial Narrow" pitchFamily="34" charset="0"/>
              </a:rPr>
              <a:t>") </a:t>
            </a:r>
            <a:r>
              <a:rPr lang="ru-RU" sz="2400" dirty="0" err="1" smtClean="0">
                <a:latin typeface="Arial Narrow" pitchFamily="34" charset="0"/>
              </a:rPr>
              <a:t>населення</a:t>
            </a:r>
            <a:r>
              <a:rPr lang="ru-RU" sz="2400" dirty="0" smtClean="0">
                <a:latin typeface="Arial Narrow" pitchFamily="34" charset="0"/>
              </a:rPr>
              <a:t> </a:t>
            </a:r>
            <a:r>
              <a:rPr lang="ru-RU" sz="2400" dirty="0" err="1" smtClean="0">
                <a:latin typeface="Arial Narrow" pitchFamily="34" charset="0"/>
              </a:rPr>
              <a:t>Галичини</a:t>
            </a:r>
            <a:r>
              <a:rPr lang="ru-RU" sz="2400" dirty="0" smtClean="0">
                <a:latin typeface="Arial Narrow" pitchFamily="34" charset="0"/>
              </a:rPr>
              <a:t>, </a:t>
            </a:r>
            <a:r>
              <a:rPr lang="ru-RU" sz="2400" dirty="0" err="1" smtClean="0">
                <a:latin typeface="Arial Narrow" pitchFamily="34" charset="0"/>
              </a:rPr>
              <a:t>Буковини</a:t>
            </a:r>
            <a:r>
              <a:rPr lang="ru-RU" sz="2400" dirty="0" smtClean="0">
                <a:latin typeface="Arial Narrow" pitchFamily="34" charset="0"/>
              </a:rPr>
              <a:t>, </a:t>
            </a:r>
            <a:r>
              <a:rPr lang="ru-RU" sz="2400" dirty="0" err="1" smtClean="0">
                <a:latin typeface="Arial Narrow" pitchFamily="34" charset="0"/>
              </a:rPr>
              <a:t>Закарпатської</a:t>
            </a:r>
            <a:r>
              <a:rPr lang="ru-RU" sz="2400" dirty="0" smtClean="0">
                <a:latin typeface="Arial Narrow" pitchFamily="34" charset="0"/>
              </a:rPr>
              <a:t> </a:t>
            </a:r>
            <a:r>
              <a:rPr lang="ru-RU" sz="2400" dirty="0" err="1" smtClean="0">
                <a:latin typeface="Arial Narrow" pitchFamily="34" charset="0"/>
              </a:rPr>
              <a:t>України</a:t>
            </a:r>
            <a:endParaRPr lang="ru-RU" sz="2400" dirty="0">
              <a:latin typeface="Arial Narrow" pitchFamily="34" charset="0"/>
            </a:endParaRPr>
          </a:p>
        </p:txBody>
      </p:sp>
      <p:pic>
        <p:nvPicPr>
          <p:cNvPr id="4098" name="Picture 2" descr="Результат пошуку зображень за запитом москвофіл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4337720"/>
            <a:ext cx="5390283" cy="2520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Богдан Дідицький, редактор газети &quot;Слово&quot; (до 1904 - Білоус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780928"/>
            <a:ext cx="5807114" cy="388843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0"/>
            <a:ext cx="7920880" cy="258532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b="1" dirty="0" err="1" smtClean="0"/>
              <a:t>Ідеї</a:t>
            </a:r>
            <a:r>
              <a:rPr lang="ru-RU" b="1" dirty="0" smtClean="0"/>
              <a:t> </a:t>
            </a:r>
            <a:r>
              <a:rPr lang="ru-RU" b="1" dirty="0" err="1" smtClean="0"/>
              <a:t>москвофільства</a:t>
            </a:r>
            <a:r>
              <a:rPr lang="ru-RU" dirty="0" smtClean="0"/>
              <a:t>: </a:t>
            </a:r>
            <a:r>
              <a:rPr lang="ru-RU" dirty="0" err="1" smtClean="0"/>
              <a:t>Москвофіли</a:t>
            </a:r>
            <a:r>
              <a:rPr lang="ru-RU" dirty="0" smtClean="0"/>
              <a:t> </a:t>
            </a:r>
            <a:r>
              <a:rPr lang="ru-RU" dirty="0" err="1" smtClean="0"/>
              <a:t>орієнтувалися</a:t>
            </a:r>
            <a:r>
              <a:rPr lang="ru-RU" dirty="0" smtClean="0"/>
              <a:t> на </a:t>
            </a:r>
            <a:r>
              <a:rPr lang="ru-RU" dirty="0" err="1" smtClean="0"/>
              <a:t>московський</a:t>
            </a:r>
            <a:r>
              <a:rPr lang="ru-RU" dirty="0" smtClean="0"/>
              <a:t> царизм, </a:t>
            </a:r>
            <a:r>
              <a:rPr lang="ru-RU" dirty="0" err="1" smtClean="0"/>
              <a:t>отримували</a:t>
            </a:r>
            <a:r>
              <a:rPr lang="ru-RU" dirty="0" smtClean="0"/>
              <a:t> за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значну</a:t>
            </a:r>
            <a:r>
              <a:rPr lang="ru-RU" dirty="0" smtClean="0"/>
              <a:t> </a:t>
            </a:r>
            <a:r>
              <a:rPr lang="ru-RU" dirty="0" err="1" smtClean="0"/>
              <a:t>підтримку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російських</a:t>
            </a:r>
            <a:r>
              <a:rPr lang="ru-RU" dirty="0" smtClean="0"/>
              <a:t> </a:t>
            </a:r>
            <a:r>
              <a:rPr lang="ru-RU" dirty="0" err="1" smtClean="0"/>
              <a:t>державних</a:t>
            </a:r>
            <a:r>
              <a:rPr lang="ru-RU" dirty="0" smtClean="0"/>
              <a:t> </a:t>
            </a:r>
            <a:r>
              <a:rPr lang="ru-RU" dirty="0" err="1" smtClean="0"/>
              <a:t>установ</a:t>
            </a:r>
            <a:r>
              <a:rPr lang="ru-RU" dirty="0" smtClean="0"/>
              <a:t>, у тому </a:t>
            </a:r>
            <a:r>
              <a:rPr lang="ru-RU" dirty="0" err="1" smtClean="0"/>
              <a:t>числі</a:t>
            </a:r>
            <a:r>
              <a:rPr lang="ru-RU" dirty="0" smtClean="0"/>
              <a:t> </a:t>
            </a:r>
            <a:r>
              <a:rPr lang="ru-RU" dirty="0" err="1" smtClean="0"/>
              <a:t>й</a:t>
            </a:r>
            <a:r>
              <a:rPr lang="ru-RU" dirty="0" smtClean="0"/>
              <a:t> </a:t>
            </a:r>
            <a:r>
              <a:rPr lang="ru-RU" dirty="0" err="1" smtClean="0"/>
              <a:t>грошову</a:t>
            </a:r>
            <a:r>
              <a:rPr lang="ru-RU" dirty="0" smtClean="0"/>
              <a:t>. </a:t>
            </a:r>
            <a:endParaRPr lang="ru-RU" dirty="0" smtClean="0"/>
          </a:p>
          <a:p>
            <a:pPr algn="just"/>
            <a:r>
              <a:rPr lang="ru-RU" dirty="0" smtClean="0"/>
              <a:t>	</a:t>
            </a:r>
            <a:r>
              <a:rPr lang="ru-RU" dirty="0" err="1" smtClean="0"/>
              <a:t>Опираючись</a:t>
            </a:r>
            <a:r>
              <a:rPr lang="ru-RU" dirty="0" smtClean="0"/>
              <a:t> </a:t>
            </a:r>
            <a:r>
              <a:rPr lang="ru-RU" dirty="0" smtClean="0"/>
              <a:t>на </a:t>
            </a:r>
            <a:r>
              <a:rPr lang="ru-RU" dirty="0" err="1" smtClean="0"/>
              <a:t>щедру</a:t>
            </a:r>
            <a:r>
              <a:rPr lang="ru-RU" dirty="0" smtClean="0"/>
              <a:t> </a:t>
            </a:r>
            <a:r>
              <a:rPr lang="ru-RU" dirty="0" err="1" smtClean="0"/>
              <a:t>матеріальну</a:t>
            </a:r>
            <a:r>
              <a:rPr lang="ru-RU" dirty="0" smtClean="0"/>
              <a:t> </a:t>
            </a:r>
            <a:r>
              <a:rPr lang="ru-RU" dirty="0" err="1" smtClean="0"/>
              <a:t>підтримку</a:t>
            </a:r>
            <a:r>
              <a:rPr lang="ru-RU" dirty="0" smtClean="0"/>
              <a:t>, </a:t>
            </a:r>
            <a:r>
              <a:rPr lang="ru-RU" dirty="0" err="1" smtClean="0"/>
              <a:t>москвофіли</a:t>
            </a:r>
            <a:r>
              <a:rPr lang="ru-RU" dirty="0" smtClean="0"/>
              <a:t> створили </a:t>
            </a:r>
            <a:r>
              <a:rPr lang="ru-RU" dirty="0" err="1" smtClean="0"/>
              <a:t>потужну</a:t>
            </a:r>
            <a:r>
              <a:rPr lang="ru-RU" dirty="0" smtClean="0"/>
              <a:t> </a:t>
            </a:r>
            <a:r>
              <a:rPr lang="ru-RU" dirty="0" err="1" smtClean="0"/>
              <a:t>видавничу</a:t>
            </a:r>
            <a:r>
              <a:rPr lang="ru-RU" dirty="0" smtClean="0"/>
              <a:t> базу, яка </a:t>
            </a:r>
            <a:r>
              <a:rPr lang="ru-RU" dirty="0" err="1" smtClean="0"/>
              <a:t>складалася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кількох</a:t>
            </a:r>
            <a:r>
              <a:rPr lang="ru-RU" dirty="0" smtClean="0"/>
              <a:t> газет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журналів</a:t>
            </a:r>
            <a:r>
              <a:rPr lang="ru-RU" dirty="0" smtClean="0"/>
              <a:t>, </a:t>
            </a:r>
            <a:r>
              <a:rPr lang="ru-RU" dirty="0" err="1" smtClean="0"/>
              <a:t>науково-літературних</a:t>
            </a:r>
            <a:r>
              <a:rPr lang="ru-RU" dirty="0" smtClean="0"/>
              <a:t> </a:t>
            </a:r>
            <a:r>
              <a:rPr lang="ru-RU" dirty="0" err="1" smtClean="0"/>
              <a:t>збірників</a:t>
            </a:r>
            <a:r>
              <a:rPr lang="ru-RU" dirty="0" smtClean="0"/>
              <a:t>. У </a:t>
            </a:r>
            <a:r>
              <a:rPr lang="ru-RU" dirty="0" err="1" smtClean="0"/>
              <a:t>поглядах</a:t>
            </a:r>
            <a:r>
              <a:rPr lang="ru-RU" dirty="0" smtClean="0"/>
              <a:t> на </a:t>
            </a:r>
            <a:r>
              <a:rPr lang="ru-RU" dirty="0" err="1" smtClean="0"/>
              <a:t>український</a:t>
            </a:r>
            <a:r>
              <a:rPr lang="ru-RU" dirty="0" smtClean="0"/>
              <a:t> народ вони стали на </a:t>
            </a:r>
            <a:r>
              <a:rPr lang="ru-RU" dirty="0" err="1" smtClean="0"/>
              <a:t>позиції</a:t>
            </a:r>
            <a:r>
              <a:rPr lang="ru-RU" dirty="0" smtClean="0"/>
              <a:t> великодержавного </a:t>
            </a:r>
            <a:r>
              <a:rPr lang="ru-RU" dirty="0" err="1" smtClean="0"/>
              <a:t>російського</a:t>
            </a:r>
            <a:r>
              <a:rPr lang="ru-RU" dirty="0" smtClean="0"/>
              <a:t> </a:t>
            </a:r>
            <a:r>
              <a:rPr lang="ru-RU" dirty="0" err="1" smtClean="0"/>
              <a:t>шовінізму</a:t>
            </a:r>
            <a:r>
              <a:rPr lang="ru-RU" dirty="0" smtClean="0"/>
              <a:t>, </a:t>
            </a:r>
            <a:r>
              <a:rPr lang="ru-RU" dirty="0" err="1" smtClean="0"/>
              <a:t>стверджуючи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окремого</a:t>
            </a:r>
            <a:r>
              <a:rPr lang="ru-RU" dirty="0" smtClean="0"/>
              <a:t> </a:t>
            </a:r>
            <a:r>
              <a:rPr lang="ru-RU" dirty="0" err="1" smtClean="0"/>
              <a:t>українського</a:t>
            </a:r>
            <a:r>
              <a:rPr lang="ru-RU" dirty="0" smtClean="0"/>
              <a:t> народу не </a:t>
            </a:r>
            <a:r>
              <a:rPr lang="ru-RU" dirty="0" err="1" smtClean="0"/>
              <a:t>було</a:t>
            </a:r>
            <a:r>
              <a:rPr lang="ru-RU" dirty="0" smtClean="0"/>
              <a:t> </a:t>
            </a:r>
            <a:r>
              <a:rPr lang="ru-RU" dirty="0" err="1" smtClean="0"/>
              <a:t>й</a:t>
            </a:r>
            <a:r>
              <a:rPr lang="ru-RU" dirty="0" smtClean="0"/>
              <a:t> </a:t>
            </a:r>
            <a:r>
              <a:rPr lang="ru-RU" dirty="0" err="1" smtClean="0"/>
              <a:t>немає</a:t>
            </a:r>
            <a:r>
              <a:rPr lang="ru-RU" dirty="0" smtClean="0"/>
              <a:t>. Є </a:t>
            </a:r>
            <a:r>
              <a:rPr lang="ru-RU" dirty="0" err="1" smtClean="0"/>
              <a:t>лише</a:t>
            </a:r>
            <a:r>
              <a:rPr lang="ru-RU" dirty="0" smtClean="0"/>
              <a:t> </a:t>
            </a:r>
            <a:r>
              <a:rPr lang="ru-RU" dirty="0" err="1" smtClean="0"/>
              <a:t>українське</a:t>
            </a:r>
            <a:r>
              <a:rPr lang="ru-RU" dirty="0" smtClean="0"/>
              <a:t> </a:t>
            </a:r>
            <a:r>
              <a:rPr lang="ru-RU" dirty="0" err="1" smtClean="0"/>
              <a:t>відгалуження</a:t>
            </a:r>
            <a:r>
              <a:rPr lang="ru-RU" dirty="0" smtClean="0"/>
              <a:t> «</a:t>
            </a:r>
            <a:r>
              <a:rPr lang="ru-RU" dirty="0" err="1" smtClean="0"/>
              <a:t>руського</a:t>
            </a:r>
            <a:r>
              <a:rPr lang="ru-RU" dirty="0" smtClean="0"/>
              <a:t>» народу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7704856" cy="424731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І</a:t>
            </a:r>
            <a:r>
              <a:rPr lang="ru-RU" dirty="0" smtClean="0"/>
              <a:t>. Франко </a:t>
            </a:r>
            <a:r>
              <a:rPr lang="ru-RU" dirty="0" err="1" smtClean="0"/>
              <a:t>насьогодні</a:t>
            </a:r>
            <a:r>
              <a:rPr lang="ru-RU" dirty="0" smtClean="0"/>
              <a:t> </a:t>
            </a:r>
            <a:r>
              <a:rPr lang="ru-RU" dirty="0" err="1" smtClean="0"/>
              <a:t>залишився</a:t>
            </a:r>
            <a:r>
              <a:rPr lang="ru-RU" dirty="0" smtClean="0"/>
              <a:t> </a:t>
            </a:r>
            <a:r>
              <a:rPr lang="ru-RU" dirty="0" err="1" smtClean="0"/>
              <a:t>найавторитетнішим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найглибшим</a:t>
            </a:r>
            <a:r>
              <a:rPr lang="ru-RU" dirty="0" smtClean="0"/>
              <a:t> </a:t>
            </a:r>
            <a:r>
              <a:rPr lang="ru-RU" dirty="0" err="1" smtClean="0"/>
              <a:t>дослідником</a:t>
            </a:r>
            <a:r>
              <a:rPr lang="ru-RU" dirty="0" smtClean="0"/>
              <a:t> </a:t>
            </a:r>
            <a:r>
              <a:rPr lang="ru-RU" dirty="0" err="1" smtClean="0"/>
              <a:t>москвофільської</a:t>
            </a:r>
            <a:r>
              <a:rPr lang="ru-RU" dirty="0" smtClean="0"/>
              <a:t> </a:t>
            </a:r>
            <a:r>
              <a:rPr lang="ru-RU" dirty="0" err="1" smtClean="0"/>
              <a:t>журналістики</a:t>
            </a:r>
            <a:r>
              <a:rPr lang="ru-RU" dirty="0" smtClean="0"/>
              <a:t>. </a:t>
            </a:r>
            <a:endParaRPr lang="ru-RU" dirty="0" smtClean="0"/>
          </a:p>
          <a:p>
            <a:endParaRPr lang="ru-RU" dirty="0" smtClean="0"/>
          </a:p>
          <a:p>
            <a:pPr algn="just"/>
            <a:r>
              <a:rPr lang="ru-RU" dirty="0" smtClean="0"/>
              <a:t>І. Франко так </a:t>
            </a:r>
            <a:r>
              <a:rPr lang="ru-RU" dirty="0" err="1" smtClean="0"/>
              <a:t>характеризує</a:t>
            </a:r>
            <a:r>
              <a:rPr lang="ru-RU" dirty="0" smtClean="0"/>
              <a:t> </a:t>
            </a:r>
            <a:r>
              <a:rPr lang="ru-RU" dirty="0" err="1" smtClean="0"/>
              <a:t>ідеологію</a:t>
            </a:r>
            <a:r>
              <a:rPr lang="ru-RU" dirty="0" smtClean="0"/>
              <a:t> </a:t>
            </a:r>
            <a:r>
              <a:rPr lang="ru-RU" dirty="0" err="1" smtClean="0"/>
              <a:t>цієї</a:t>
            </a:r>
            <a:r>
              <a:rPr lang="ru-RU" dirty="0" smtClean="0"/>
              <a:t> </a:t>
            </a:r>
            <a:r>
              <a:rPr lang="ru-RU" dirty="0" err="1" smtClean="0"/>
              <a:t>літературної</a:t>
            </a:r>
            <a:r>
              <a:rPr lang="ru-RU" dirty="0" smtClean="0"/>
              <a:t> та </a:t>
            </a:r>
            <a:r>
              <a:rPr lang="ru-RU" dirty="0" err="1" smtClean="0"/>
              <a:t>суспільно-політичної</a:t>
            </a:r>
            <a:r>
              <a:rPr lang="ru-RU" dirty="0" smtClean="0"/>
              <a:t> </a:t>
            </a:r>
            <a:r>
              <a:rPr lang="ru-RU" dirty="0" err="1" smtClean="0"/>
              <a:t>течії</a:t>
            </a:r>
            <a:endParaRPr lang="ru-RU" dirty="0" smtClean="0"/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По-перше, "</a:t>
            </a:r>
            <a:r>
              <a:rPr lang="ru-RU" dirty="0" err="1" smtClean="0"/>
              <a:t>усіх</a:t>
            </a:r>
            <a:r>
              <a:rPr lang="ru-RU" dirty="0" smtClean="0"/>
              <a:t> </a:t>
            </a:r>
            <a:r>
              <a:rPr lang="ru-RU" dirty="0" err="1" smtClean="0"/>
              <a:t>серця</a:t>
            </a:r>
            <a:r>
              <a:rPr lang="ru-RU" dirty="0" smtClean="0"/>
              <a:t> </a:t>
            </a:r>
            <a:r>
              <a:rPr lang="ru-RU" dirty="0" err="1" smtClean="0"/>
              <a:t>хилилися</a:t>
            </a:r>
            <a:r>
              <a:rPr lang="ru-RU" dirty="0" smtClean="0"/>
              <a:t> до </a:t>
            </a:r>
            <a:r>
              <a:rPr lang="ru-RU" dirty="0" err="1" smtClean="0"/>
              <a:t>Росії</a:t>
            </a:r>
            <a:r>
              <a:rPr lang="ru-RU" dirty="0" smtClean="0"/>
              <a:t>« ;</a:t>
            </a:r>
          </a:p>
          <a:p>
            <a:pPr algn="just"/>
            <a:r>
              <a:rPr lang="ru-RU" dirty="0" err="1" smtClean="0"/>
              <a:t>по-друге</a:t>
            </a:r>
            <a:r>
              <a:rPr lang="ru-RU" dirty="0" smtClean="0"/>
              <a:t>,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тієї</a:t>
            </a:r>
            <a:r>
              <a:rPr lang="ru-RU" dirty="0" smtClean="0"/>
              <a:t> </a:t>
            </a:r>
            <a:r>
              <a:rPr lang="ru-RU" dirty="0" err="1" smtClean="0"/>
              <a:t>Росії</a:t>
            </a:r>
            <a:r>
              <a:rPr lang="ru-RU" dirty="0" smtClean="0"/>
              <a:t> </a:t>
            </a:r>
            <a:r>
              <a:rPr lang="ru-RU" dirty="0" err="1" smtClean="0"/>
              <a:t>чекали</a:t>
            </a:r>
            <a:r>
              <a:rPr lang="ru-RU" dirty="0" smtClean="0"/>
              <a:t> </a:t>
            </a:r>
            <a:r>
              <a:rPr lang="ru-RU" dirty="0" err="1" smtClean="0"/>
              <a:t>політичної</a:t>
            </a:r>
            <a:r>
              <a:rPr lang="ru-RU" dirty="0" smtClean="0"/>
              <a:t> </a:t>
            </a:r>
            <a:r>
              <a:rPr lang="ru-RU" dirty="0" err="1" smtClean="0"/>
              <a:t>допомоги</a:t>
            </a:r>
            <a:r>
              <a:rPr lang="ru-RU" dirty="0" smtClean="0"/>
              <a:t>: </a:t>
            </a:r>
            <a:r>
              <a:rPr lang="ru-RU" dirty="0" err="1" smtClean="0"/>
              <a:t>захисту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польської</a:t>
            </a:r>
            <a:r>
              <a:rPr lang="ru-RU" dirty="0" smtClean="0"/>
              <a:t> та </a:t>
            </a:r>
            <a:r>
              <a:rPr lang="ru-RU" dirty="0" err="1" smtClean="0"/>
              <a:t>єврейської</a:t>
            </a:r>
            <a:r>
              <a:rPr lang="ru-RU" dirty="0" smtClean="0"/>
              <a:t> </a:t>
            </a:r>
            <a:r>
              <a:rPr lang="ru-RU" dirty="0" err="1" smtClean="0"/>
              <a:t>переваги</a:t>
            </a:r>
            <a:r>
              <a:rPr lang="ru-RU" dirty="0" smtClean="0"/>
              <a:t>: </a:t>
            </a:r>
            <a:r>
              <a:rPr lang="ru-RU" dirty="0" err="1" smtClean="0"/>
              <a:t>матеріальної</a:t>
            </a:r>
            <a:r>
              <a:rPr lang="ru-RU" dirty="0" smtClean="0"/>
              <a:t> </a:t>
            </a:r>
            <a:r>
              <a:rPr lang="ru-RU" dirty="0" err="1" smtClean="0"/>
              <a:t>підтримки</a:t>
            </a:r>
            <a:r>
              <a:rPr lang="ru-RU" dirty="0" smtClean="0"/>
              <a:t> </a:t>
            </a:r>
            <a:r>
              <a:rPr lang="ru-RU" dirty="0" err="1" smtClean="0"/>
              <a:t>російських</a:t>
            </a:r>
            <a:r>
              <a:rPr lang="ru-RU" dirty="0" smtClean="0"/>
              <a:t> </a:t>
            </a:r>
            <a:r>
              <a:rPr lang="ru-RU" dirty="0" err="1" smtClean="0"/>
              <a:t>патріотів</a:t>
            </a:r>
            <a:r>
              <a:rPr lang="ru-RU" dirty="0" smtClean="0"/>
              <a:t> у </a:t>
            </a:r>
            <a:r>
              <a:rPr lang="ru-RU" dirty="0" err="1" smtClean="0"/>
              <a:t>Галичині</a:t>
            </a:r>
            <a:r>
              <a:rPr lang="ru-RU" dirty="0" smtClean="0"/>
              <a:t>, </a:t>
            </a:r>
            <a:r>
              <a:rPr lang="ru-RU" dirty="0" err="1" smtClean="0"/>
              <a:t>нарешті</a:t>
            </a:r>
            <a:r>
              <a:rPr lang="ru-RU" dirty="0" smtClean="0"/>
              <a:t> </a:t>
            </a:r>
            <a:r>
              <a:rPr lang="ru-RU" dirty="0" err="1" smtClean="0"/>
              <a:t>обдарування</a:t>
            </a:r>
            <a:r>
              <a:rPr lang="ru-RU" dirty="0" smtClean="0"/>
              <a:t> </a:t>
            </a:r>
            <a:r>
              <a:rPr lang="ru-RU" dirty="0" err="1" smtClean="0"/>
              <a:t>літературою</a:t>
            </a:r>
            <a:r>
              <a:rPr lang="ru-RU" dirty="0" smtClean="0"/>
              <a:t>, наукою </a:t>
            </a:r>
            <a:r>
              <a:rPr lang="ru-RU" dirty="0" err="1" smtClean="0"/>
              <a:t>й</a:t>
            </a:r>
            <a:r>
              <a:rPr lang="ru-RU" dirty="0" smtClean="0"/>
              <a:t> </a:t>
            </a:r>
            <a:r>
              <a:rPr lang="ru-RU" dirty="0" err="1" smtClean="0"/>
              <a:t>навіть</a:t>
            </a:r>
            <a:r>
              <a:rPr lang="ru-RU" dirty="0" smtClean="0"/>
              <a:t> </a:t>
            </a:r>
            <a:r>
              <a:rPr lang="ru-RU" dirty="0" err="1" smtClean="0"/>
              <a:t>мовою</a:t>
            </a:r>
            <a:r>
              <a:rPr lang="ru-RU" dirty="0" smtClean="0"/>
              <a:t>;</a:t>
            </a:r>
          </a:p>
          <a:p>
            <a:pPr algn="just"/>
            <a:r>
              <a:rPr lang="ru-RU" dirty="0" err="1" smtClean="0"/>
              <a:t>по-трет</a:t>
            </a:r>
            <a:r>
              <a:rPr lang="uk-UA" dirty="0" smtClean="0"/>
              <a:t>є</a:t>
            </a:r>
            <a:r>
              <a:rPr lang="ru-RU" dirty="0" smtClean="0"/>
              <a:t>, </a:t>
            </a:r>
            <a:r>
              <a:rPr lang="ru-RU" dirty="0" err="1" smtClean="0"/>
              <a:t>ідеалом</a:t>
            </a:r>
            <a:r>
              <a:rPr lang="ru-RU" dirty="0" smtClean="0"/>
              <a:t> </a:t>
            </a:r>
            <a:r>
              <a:rPr lang="ru-RU" dirty="0" err="1" smtClean="0"/>
              <a:t>бачилася</a:t>
            </a:r>
            <a:r>
              <a:rPr lang="ru-RU" dirty="0" smtClean="0"/>
              <a:t> </a:t>
            </a:r>
            <a:r>
              <a:rPr lang="ru-RU" dirty="0" err="1" smtClean="0"/>
              <a:t>асиміляція</a:t>
            </a:r>
            <a:r>
              <a:rPr lang="ru-RU" dirty="0" smtClean="0"/>
              <a:t>, "</a:t>
            </a:r>
            <a:r>
              <a:rPr lang="ru-RU" dirty="0" err="1" smtClean="0"/>
              <a:t>пробували</a:t>
            </a:r>
            <a:r>
              <a:rPr lang="ru-RU" dirty="0" smtClean="0"/>
              <a:t> </a:t>
            </a:r>
            <a:r>
              <a:rPr lang="ru-RU" dirty="0" err="1" smtClean="0"/>
              <a:t>потроху</a:t>
            </a:r>
            <a:r>
              <a:rPr lang="ru-RU" dirty="0" smtClean="0"/>
              <a:t> </a:t>
            </a:r>
            <a:r>
              <a:rPr lang="ru-RU" dirty="0" err="1" smtClean="0"/>
              <a:t>пересаджувати</a:t>
            </a:r>
            <a:r>
              <a:rPr lang="ru-RU" dirty="0" smtClean="0"/>
              <a:t> до </a:t>
            </a:r>
            <a:r>
              <a:rPr lang="ru-RU" dirty="0" err="1" smtClean="0"/>
              <a:t>Галичини</a:t>
            </a:r>
            <a:r>
              <a:rPr lang="ru-RU" dirty="0" smtClean="0"/>
              <a:t> </a:t>
            </a:r>
            <a:r>
              <a:rPr lang="ru-RU" dirty="0" err="1" smtClean="0"/>
              <a:t>російщину</a:t>
            </a:r>
            <a:r>
              <a:rPr lang="ru-RU" dirty="0" smtClean="0"/>
              <a:t>, </a:t>
            </a:r>
            <a:r>
              <a:rPr lang="ru-RU" dirty="0" err="1" smtClean="0"/>
              <a:t>спроваджуючи</a:t>
            </a:r>
            <a:r>
              <a:rPr lang="ru-RU" dirty="0" smtClean="0"/>
              <a:t> </a:t>
            </a:r>
            <a:r>
              <a:rPr lang="ru-RU" dirty="0" err="1" smtClean="0"/>
              <a:t>російські</a:t>
            </a:r>
            <a:r>
              <a:rPr lang="ru-RU" dirty="0" smtClean="0"/>
              <a:t> книги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газети</a:t>
            </a:r>
            <a:r>
              <a:rPr lang="ru-RU" dirty="0" smtClean="0"/>
              <a:t>, </a:t>
            </a:r>
            <a:r>
              <a:rPr lang="ru-RU" dirty="0" err="1" smtClean="0"/>
              <a:t>передруковуючи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невеличкими</a:t>
            </a:r>
            <a:r>
              <a:rPr lang="ru-RU" dirty="0" smtClean="0"/>
              <a:t> </a:t>
            </a:r>
            <a:r>
              <a:rPr lang="ru-RU" dirty="0" err="1" smtClean="0"/>
              <a:t>змінами</a:t>
            </a:r>
            <a:r>
              <a:rPr lang="ru-RU" dirty="0" smtClean="0"/>
              <a:t> </a:t>
            </a:r>
            <a:r>
              <a:rPr lang="ru-RU" dirty="0" err="1" smtClean="0"/>
              <a:t>російські</a:t>
            </a:r>
            <a:r>
              <a:rPr lang="ru-RU" dirty="0" smtClean="0"/>
              <a:t> </a:t>
            </a:r>
            <a:r>
              <a:rPr lang="ru-RU" dirty="0" err="1" smtClean="0"/>
              <a:t>статті</a:t>
            </a:r>
            <a:r>
              <a:rPr lang="ru-RU" dirty="0" smtClean="0"/>
              <a:t>». </a:t>
            </a:r>
            <a:endParaRPr lang="ru-RU" dirty="0"/>
          </a:p>
        </p:txBody>
      </p:sp>
      <p:pic>
        <p:nvPicPr>
          <p:cNvPr id="18436" name="Picture 4" descr="Результат пошуку зображень за запитом москвофіл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4295774"/>
            <a:ext cx="5164832" cy="25622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23528" y="404664"/>
            <a:ext cx="7632848" cy="646331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algn="just"/>
            <a:r>
              <a:rPr lang="ru-RU" dirty="0" err="1" smtClean="0"/>
              <a:t>Від</a:t>
            </a:r>
            <a:r>
              <a:rPr lang="ru-RU" dirty="0" smtClean="0"/>
              <a:t> 1848 року до </a:t>
            </a:r>
            <a:r>
              <a:rPr lang="ru-RU" dirty="0" err="1" smtClean="0"/>
              <a:t>кінця</a:t>
            </a:r>
            <a:r>
              <a:rPr lang="ru-RU" dirty="0" smtClean="0"/>
              <a:t> XIX </a:t>
            </a:r>
            <a:r>
              <a:rPr lang="ru-RU" dirty="0" err="1" smtClean="0"/>
              <a:t>століття</a:t>
            </a:r>
            <a:r>
              <a:rPr lang="ru-RU" dirty="0" smtClean="0"/>
              <a:t> в </a:t>
            </a:r>
            <a:r>
              <a:rPr lang="ru-RU" dirty="0" err="1" smtClean="0"/>
              <a:t>різній</a:t>
            </a:r>
            <a:r>
              <a:rPr lang="ru-RU" dirty="0" smtClean="0"/>
              <a:t> час </a:t>
            </a:r>
            <a:r>
              <a:rPr lang="ru-RU" dirty="0" err="1" smtClean="0"/>
              <a:t>і</a:t>
            </a:r>
            <a:r>
              <a:rPr lang="ru-RU" dirty="0" smtClean="0"/>
              <a:t> в </a:t>
            </a:r>
            <a:r>
              <a:rPr lang="ru-RU" dirty="0" err="1" smtClean="0"/>
              <a:t>різних</a:t>
            </a:r>
            <a:r>
              <a:rPr lang="ru-RU" dirty="0" smtClean="0"/>
              <a:t> </a:t>
            </a:r>
            <a:r>
              <a:rPr lang="ru-RU" dirty="0" err="1" smtClean="0"/>
              <a:t>місцях</a:t>
            </a:r>
            <a:r>
              <a:rPr lang="ru-RU" dirty="0" smtClean="0"/>
              <a:t> </a:t>
            </a:r>
            <a:r>
              <a:rPr lang="ru-RU" dirty="0" err="1" smtClean="0"/>
              <a:t>видавалося</a:t>
            </a:r>
            <a:r>
              <a:rPr lang="ru-RU" dirty="0" smtClean="0"/>
              <a:t> до 40 </a:t>
            </a:r>
            <a:r>
              <a:rPr lang="ru-RU" dirty="0" err="1" smtClean="0"/>
              <a:t>москвофільських</a:t>
            </a:r>
            <a:r>
              <a:rPr lang="ru-RU" dirty="0" smtClean="0"/>
              <a:t> газет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журналів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1340768"/>
            <a:ext cx="7488832" cy="255454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 smtClean="0">
                <a:latin typeface="Arial Narrow" pitchFamily="34" charset="0"/>
              </a:rPr>
              <a:t>Типологія</a:t>
            </a:r>
            <a:r>
              <a:rPr lang="ru-RU" sz="2000" b="1" dirty="0" smtClean="0">
                <a:latin typeface="Arial Narrow" pitchFamily="34" charset="0"/>
              </a:rPr>
              <a:t> </a:t>
            </a:r>
            <a:r>
              <a:rPr lang="ru-RU" sz="2000" b="1" dirty="0" err="1" smtClean="0">
                <a:latin typeface="Arial Narrow" pitchFamily="34" charset="0"/>
              </a:rPr>
              <a:t>москвофільської</a:t>
            </a:r>
            <a:r>
              <a:rPr lang="ru-RU" sz="2000" b="1" dirty="0" smtClean="0">
                <a:latin typeface="Arial Narrow" pitchFamily="34" charset="0"/>
              </a:rPr>
              <a:t> </a:t>
            </a:r>
            <a:r>
              <a:rPr lang="ru-RU" sz="2000" b="1" dirty="0" err="1" smtClean="0">
                <a:latin typeface="Arial Narrow" pitchFamily="34" charset="0"/>
              </a:rPr>
              <a:t>журналістики</a:t>
            </a:r>
            <a:endParaRPr lang="ru-RU" sz="2000" b="1" dirty="0" smtClean="0">
              <a:latin typeface="Arial Narrow" pitchFamily="34" charset="0"/>
            </a:endParaRPr>
          </a:p>
          <a:p>
            <a:pPr algn="just">
              <a:buFontTx/>
              <a:buChar char="-"/>
            </a:pPr>
            <a:r>
              <a:rPr lang="ru-RU" sz="2000" dirty="0" err="1" smtClean="0">
                <a:latin typeface="Arial Narrow" pitchFamily="34" charset="0"/>
              </a:rPr>
              <a:t>офіційні</a:t>
            </a:r>
            <a:r>
              <a:rPr lang="ru-RU" sz="2000" dirty="0" smtClean="0">
                <a:latin typeface="Arial Narrow" pitchFamily="34" charset="0"/>
              </a:rPr>
              <a:t> </a:t>
            </a:r>
            <a:r>
              <a:rPr lang="ru-RU" sz="2000" dirty="0" err="1" smtClean="0">
                <a:latin typeface="Arial Narrow" pitchFamily="34" charset="0"/>
              </a:rPr>
              <a:t>урядові</a:t>
            </a:r>
            <a:r>
              <a:rPr lang="ru-RU" sz="2000" dirty="0" smtClean="0">
                <a:latin typeface="Arial Narrow" pitchFamily="34" charset="0"/>
              </a:rPr>
              <a:t> </a:t>
            </a:r>
            <a:r>
              <a:rPr lang="ru-RU" sz="2000" dirty="0" err="1" smtClean="0">
                <a:latin typeface="Arial Narrow" pitchFamily="34" charset="0"/>
              </a:rPr>
              <a:t>видання</a:t>
            </a:r>
            <a:r>
              <a:rPr lang="ru-RU" sz="2000" dirty="0" smtClean="0">
                <a:latin typeface="Arial Narrow" pitchFamily="34" charset="0"/>
              </a:rPr>
              <a:t>, </a:t>
            </a:r>
            <a:r>
              <a:rPr lang="ru-RU" sz="2000" dirty="0" err="1" smtClean="0">
                <a:latin typeface="Arial Narrow" pitchFamily="34" charset="0"/>
              </a:rPr>
              <a:t>що</a:t>
            </a:r>
            <a:r>
              <a:rPr lang="ru-RU" sz="2000" dirty="0" smtClean="0">
                <a:latin typeface="Arial Narrow" pitchFamily="34" charset="0"/>
              </a:rPr>
              <a:t> </a:t>
            </a:r>
            <a:r>
              <a:rPr lang="ru-RU" sz="2000" dirty="0" err="1" smtClean="0">
                <a:latin typeface="Arial Narrow" pitchFamily="34" charset="0"/>
              </a:rPr>
              <a:t>видавалися</a:t>
            </a:r>
            <a:r>
              <a:rPr lang="ru-RU" sz="2000" dirty="0" smtClean="0">
                <a:latin typeface="Arial Narrow" pitchFamily="34" charset="0"/>
              </a:rPr>
              <a:t> </a:t>
            </a:r>
            <a:r>
              <a:rPr lang="ru-RU" sz="2000" dirty="0" err="1" smtClean="0">
                <a:latin typeface="Arial Narrow" pitchFamily="34" charset="0"/>
              </a:rPr>
              <a:t>від</a:t>
            </a:r>
            <a:r>
              <a:rPr lang="ru-RU" sz="2000" dirty="0" smtClean="0">
                <a:latin typeface="Arial Narrow" pitchFamily="34" charset="0"/>
              </a:rPr>
              <a:t> </a:t>
            </a:r>
            <a:r>
              <a:rPr lang="ru-RU" sz="2000" dirty="0" err="1" smtClean="0">
                <a:latin typeface="Arial Narrow" pitchFamily="34" charset="0"/>
              </a:rPr>
              <a:t>імені</a:t>
            </a:r>
            <a:r>
              <a:rPr lang="ru-RU" sz="2000" dirty="0" smtClean="0">
                <a:latin typeface="Arial Narrow" pitchFamily="34" charset="0"/>
              </a:rPr>
              <a:t> </a:t>
            </a:r>
            <a:r>
              <a:rPr lang="ru-RU" sz="2000" dirty="0" err="1" smtClean="0">
                <a:latin typeface="Arial Narrow" pitchFamily="34" charset="0"/>
              </a:rPr>
              <a:t>Австрійської</a:t>
            </a:r>
            <a:r>
              <a:rPr lang="ru-RU" sz="2000" dirty="0" smtClean="0">
                <a:latin typeface="Arial Narrow" pitchFamily="34" charset="0"/>
              </a:rPr>
              <a:t> </a:t>
            </a:r>
            <a:r>
              <a:rPr lang="ru-RU" sz="2000" dirty="0" err="1" smtClean="0">
                <a:latin typeface="Arial Narrow" pitchFamily="34" charset="0"/>
              </a:rPr>
              <a:t>держави</a:t>
            </a:r>
            <a:r>
              <a:rPr lang="ru-RU" sz="2000" dirty="0" smtClean="0">
                <a:latin typeface="Arial Narrow" pitchFamily="34" charset="0"/>
              </a:rPr>
              <a:t> для </a:t>
            </a:r>
            <a:r>
              <a:rPr lang="ru-RU" sz="2000" dirty="0" err="1" smtClean="0">
                <a:latin typeface="Arial Narrow" pitchFamily="34" charset="0"/>
              </a:rPr>
              <a:t>галицьких</a:t>
            </a:r>
            <a:r>
              <a:rPr lang="ru-RU" sz="2000" dirty="0" smtClean="0">
                <a:latin typeface="Arial Narrow" pitchFamily="34" charset="0"/>
              </a:rPr>
              <a:t> </a:t>
            </a:r>
            <a:r>
              <a:rPr lang="ru-RU" sz="2000" dirty="0" err="1" smtClean="0">
                <a:latin typeface="Arial Narrow" pitchFamily="34" charset="0"/>
              </a:rPr>
              <a:t>русинів</a:t>
            </a:r>
            <a:r>
              <a:rPr lang="ru-RU" sz="2000" dirty="0" smtClean="0">
                <a:latin typeface="Arial Narrow" pitchFamily="34" charset="0"/>
              </a:rPr>
              <a:t> ("</a:t>
            </a:r>
            <a:r>
              <a:rPr lang="ru-RU" sz="2000" dirty="0" err="1" smtClean="0">
                <a:latin typeface="Arial Narrow" pitchFamily="34" charset="0"/>
              </a:rPr>
              <a:t>Галичо-Рускій</a:t>
            </a:r>
            <a:r>
              <a:rPr lang="ru-RU" sz="2000" dirty="0" smtClean="0">
                <a:latin typeface="Arial Narrow" pitchFamily="34" charset="0"/>
              </a:rPr>
              <a:t> </a:t>
            </a:r>
            <a:r>
              <a:rPr lang="ru-RU" sz="2000" dirty="0" smtClean="0">
                <a:latin typeface="Arial Narrow" pitchFamily="34" charset="0"/>
              </a:rPr>
              <a:t>Вестник");</a:t>
            </a:r>
          </a:p>
          <a:p>
            <a:pPr algn="just"/>
            <a:r>
              <a:rPr lang="uk-UA" sz="2000" dirty="0" smtClean="0">
                <a:latin typeface="Arial Narrow" pitchFamily="34" charset="0"/>
              </a:rPr>
              <a:t>-</a:t>
            </a:r>
            <a:r>
              <a:rPr lang="ru-RU" sz="2000" dirty="0" err="1" smtClean="0">
                <a:latin typeface="Arial Narrow" pitchFamily="34" charset="0"/>
              </a:rPr>
              <a:t>загальні</a:t>
            </a:r>
            <a:r>
              <a:rPr lang="ru-RU" sz="2000" dirty="0" smtClean="0">
                <a:latin typeface="Arial Narrow" pitchFamily="34" charset="0"/>
              </a:rPr>
              <a:t>, </a:t>
            </a:r>
            <a:r>
              <a:rPr lang="ru-RU" sz="2000" dirty="0" err="1" smtClean="0">
                <a:latin typeface="Arial Narrow" pitchFamily="34" charset="0"/>
              </a:rPr>
              <a:t>суспільно-політичні</a:t>
            </a:r>
            <a:r>
              <a:rPr lang="ru-RU" sz="2000" dirty="0" smtClean="0">
                <a:latin typeface="Arial Narrow" pitchFamily="34" charset="0"/>
              </a:rPr>
              <a:t>, </a:t>
            </a:r>
            <a:r>
              <a:rPr lang="ru-RU" sz="2000" dirty="0" err="1" smtClean="0">
                <a:latin typeface="Arial Narrow" pitchFamily="34" charset="0"/>
              </a:rPr>
              <a:t>якісні</a:t>
            </a:r>
            <a:r>
              <a:rPr lang="ru-RU" sz="2000" dirty="0" smtClean="0">
                <a:latin typeface="Arial Narrow" pitchFamily="34" charset="0"/>
              </a:rPr>
              <a:t> </a:t>
            </a:r>
            <a:r>
              <a:rPr lang="ru-RU" sz="2000" dirty="0" err="1" smtClean="0">
                <a:latin typeface="Arial Narrow" pitchFamily="34" charset="0"/>
              </a:rPr>
              <a:t>видання</a:t>
            </a:r>
            <a:r>
              <a:rPr lang="ru-RU" sz="2000" dirty="0" smtClean="0">
                <a:latin typeface="Arial Narrow" pitchFamily="34" charset="0"/>
              </a:rPr>
              <a:t> («Зоря </a:t>
            </a:r>
            <a:r>
              <a:rPr lang="ru-RU" sz="2000" dirty="0" err="1" smtClean="0">
                <a:latin typeface="Arial Narrow" pitchFamily="34" charset="0"/>
              </a:rPr>
              <a:t>Галицька</a:t>
            </a:r>
            <a:r>
              <a:rPr lang="ru-RU" sz="2000" dirty="0" smtClean="0">
                <a:latin typeface="Arial Narrow" pitchFamily="34" charset="0"/>
              </a:rPr>
              <a:t>», </a:t>
            </a:r>
            <a:r>
              <a:rPr lang="ru-RU" sz="2000" dirty="0" smtClean="0">
                <a:latin typeface="Arial Narrow" pitchFamily="34" charset="0"/>
              </a:rPr>
              <a:t>"Новины", </a:t>
            </a:r>
            <a:r>
              <a:rPr lang="ru-RU" sz="2000" dirty="0" smtClean="0">
                <a:latin typeface="Arial Narrow" pitchFamily="34" charset="0"/>
              </a:rPr>
              <a:t>«Слово»);</a:t>
            </a:r>
          </a:p>
          <a:p>
            <a:pPr algn="just">
              <a:buFontTx/>
              <a:buChar char="-"/>
            </a:pPr>
            <a:r>
              <a:rPr lang="ru-RU" sz="2000" dirty="0" err="1" smtClean="0">
                <a:latin typeface="Arial Narrow" pitchFamily="34" charset="0"/>
              </a:rPr>
              <a:t>літературно-наукові</a:t>
            </a:r>
            <a:r>
              <a:rPr lang="ru-RU" sz="2000" dirty="0" smtClean="0">
                <a:latin typeface="Arial Narrow" pitchFamily="34" charset="0"/>
              </a:rPr>
              <a:t> </a:t>
            </a:r>
            <a:r>
              <a:rPr lang="ru-RU" sz="2000" dirty="0" err="1" smtClean="0">
                <a:latin typeface="Arial Narrow" pitchFamily="34" charset="0"/>
              </a:rPr>
              <a:t>часописи</a:t>
            </a:r>
            <a:r>
              <a:rPr lang="ru-RU" sz="2000" dirty="0" smtClean="0">
                <a:latin typeface="Arial Narrow" pitchFamily="34" charset="0"/>
              </a:rPr>
              <a:t> ( "</a:t>
            </a:r>
            <a:r>
              <a:rPr lang="ru-RU" sz="2000" dirty="0" err="1" smtClean="0">
                <a:latin typeface="Arial Narrow" pitchFamily="34" charset="0"/>
              </a:rPr>
              <a:t>Пчола</a:t>
            </a:r>
            <a:r>
              <a:rPr lang="ru-RU" sz="2000" dirty="0" smtClean="0">
                <a:latin typeface="Arial Narrow" pitchFamily="34" charset="0"/>
              </a:rPr>
              <a:t>" </a:t>
            </a:r>
            <a:r>
              <a:rPr lang="ru-RU" sz="2000" dirty="0" err="1" smtClean="0">
                <a:latin typeface="Arial Narrow" pitchFamily="34" charset="0"/>
              </a:rPr>
              <a:t>Івана</a:t>
            </a:r>
            <a:r>
              <a:rPr lang="ru-RU" sz="2000" dirty="0" smtClean="0">
                <a:latin typeface="Arial Narrow" pitchFamily="34" charset="0"/>
              </a:rPr>
              <a:t> </a:t>
            </a:r>
            <a:r>
              <a:rPr lang="ru-RU" sz="2000" dirty="0" err="1" smtClean="0">
                <a:latin typeface="Arial Narrow" pitchFamily="34" charset="0"/>
              </a:rPr>
              <a:t>Гушалевича</a:t>
            </a:r>
            <a:r>
              <a:rPr lang="ru-RU" sz="2000" dirty="0" smtClean="0">
                <a:latin typeface="Arial Narrow" pitchFamily="34" charset="0"/>
              </a:rPr>
              <a:t>, "Семейная Библиотека«, "</a:t>
            </a:r>
            <a:r>
              <a:rPr lang="ru-RU" sz="2000" dirty="0" smtClean="0">
                <a:latin typeface="Arial Narrow" pitchFamily="34" charset="0"/>
              </a:rPr>
              <a:t>Учитель«);</a:t>
            </a:r>
          </a:p>
          <a:p>
            <a:pPr algn="just"/>
            <a:r>
              <a:rPr lang="uk-UA" sz="2000" dirty="0" smtClean="0">
                <a:latin typeface="Arial Narrow" pitchFamily="34" charset="0"/>
              </a:rPr>
              <a:t>- </a:t>
            </a:r>
            <a:r>
              <a:rPr lang="ru-RU" sz="2000" dirty="0" err="1" smtClean="0">
                <a:latin typeface="Arial Narrow" pitchFamily="34" charset="0"/>
              </a:rPr>
              <a:t>жіночі</a:t>
            </a:r>
            <a:r>
              <a:rPr lang="ru-RU" sz="2000" dirty="0" smtClean="0">
                <a:latin typeface="Arial Narrow" pitchFamily="34" charset="0"/>
              </a:rPr>
              <a:t> </a:t>
            </a:r>
            <a:r>
              <a:rPr lang="ru-RU" sz="2000" dirty="0" err="1" smtClean="0">
                <a:latin typeface="Arial Narrow" pitchFamily="34" charset="0"/>
              </a:rPr>
              <a:t>часописи</a:t>
            </a:r>
            <a:r>
              <a:rPr lang="ru-RU" sz="2000" dirty="0" smtClean="0">
                <a:latin typeface="Arial Narrow" pitchFamily="34" charset="0"/>
              </a:rPr>
              <a:t> (С</a:t>
            </a:r>
            <a:r>
              <a:rPr lang="ru-RU" sz="2000" dirty="0" smtClean="0">
                <a:latin typeface="Arial Narrow" pitchFamily="34" charset="0"/>
              </a:rPr>
              <a:t>. </a:t>
            </a:r>
            <a:r>
              <a:rPr lang="ru-RU" sz="2000" dirty="0" err="1" smtClean="0">
                <a:latin typeface="Arial Narrow" pitchFamily="34" charset="0"/>
              </a:rPr>
              <a:t>Шехович</a:t>
            </a:r>
            <a:r>
              <a:rPr lang="ru-RU" sz="2000" dirty="0" smtClean="0">
                <a:latin typeface="Arial Narrow" pitchFamily="34" charset="0"/>
              </a:rPr>
              <a:t> та </a:t>
            </a:r>
            <a:r>
              <a:rPr lang="ru-RU" sz="2000" dirty="0" err="1" smtClean="0">
                <a:latin typeface="Arial Narrow" pitchFamily="34" charset="0"/>
              </a:rPr>
              <a:t>його</a:t>
            </a:r>
            <a:r>
              <a:rPr lang="ru-RU" sz="2000" dirty="0" smtClean="0">
                <a:latin typeface="Arial Narrow" pitchFamily="34" charset="0"/>
              </a:rPr>
              <a:t>  </a:t>
            </a:r>
            <a:r>
              <a:rPr lang="ru-RU" sz="2000" dirty="0" smtClean="0">
                <a:latin typeface="Arial Narrow" pitchFamily="34" charset="0"/>
              </a:rPr>
              <a:t>журнал "Лада" </a:t>
            </a:r>
            <a:r>
              <a:rPr lang="ru-RU" sz="2000" dirty="0" smtClean="0">
                <a:latin typeface="Arial Narrow" pitchFamily="34" charset="0"/>
              </a:rPr>
              <a:t>, «Русалка»).</a:t>
            </a:r>
            <a:endParaRPr lang="ru-RU" sz="2000" dirty="0">
              <a:latin typeface="Arial Narrow" pitchFamily="34" charset="0"/>
            </a:endParaRPr>
          </a:p>
        </p:txBody>
      </p:sp>
      <p:pic>
        <p:nvPicPr>
          <p:cNvPr id="1026" name="Picture 2" descr="Результат пошуку зображень за запитом москвофіл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933056"/>
            <a:ext cx="6546046" cy="26369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172400" cy="286232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dirty="0" err="1" smtClean="0"/>
              <a:t>Москвофільство</a:t>
            </a:r>
            <a:r>
              <a:rPr lang="ru-RU" dirty="0" smtClean="0"/>
              <a:t> </a:t>
            </a:r>
            <a:r>
              <a:rPr lang="ru-RU" dirty="0" smtClean="0"/>
              <a:t>на початку </a:t>
            </a:r>
            <a:r>
              <a:rPr lang="en-US" dirty="0" smtClean="0"/>
              <a:t>XX </a:t>
            </a:r>
            <a:r>
              <a:rPr lang="ru-RU" dirty="0" err="1" smtClean="0"/>
              <a:t>століття</a:t>
            </a:r>
            <a:r>
              <a:rPr lang="ru-RU" dirty="0" smtClean="0"/>
              <a:t> </a:t>
            </a:r>
            <a:r>
              <a:rPr lang="ru-RU" dirty="0" err="1" smtClean="0"/>
              <a:t>майже</a:t>
            </a:r>
            <a:r>
              <a:rPr lang="ru-RU" dirty="0" smtClean="0"/>
              <a:t> </a:t>
            </a:r>
            <a:r>
              <a:rPr lang="ru-RU" dirty="0" err="1" smtClean="0"/>
              <a:t>збанкрутувало</a:t>
            </a:r>
            <a:r>
              <a:rPr lang="ru-RU" dirty="0" smtClean="0"/>
              <a:t>. </a:t>
            </a:r>
            <a:endParaRPr lang="ru-RU" dirty="0" smtClean="0"/>
          </a:p>
          <a:p>
            <a:pPr algn="just">
              <a:buFontTx/>
              <a:buChar char="-"/>
            </a:pPr>
            <a:r>
              <a:rPr lang="ru-RU" dirty="0" smtClean="0"/>
              <a:t>у </a:t>
            </a:r>
            <a:r>
              <a:rPr lang="ru-RU" dirty="0" smtClean="0"/>
              <a:t>1914 </a:t>
            </a:r>
            <a:r>
              <a:rPr lang="ru-RU" dirty="0" err="1" smtClean="0"/>
              <a:t>році</a:t>
            </a:r>
            <a:r>
              <a:rPr lang="ru-RU" dirty="0" smtClean="0"/>
              <a:t> "</a:t>
            </a:r>
            <a:r>
              <a:rPr lang="ru-RU" dirty="0" err="1" smtClean="0"/>
              <a:t>Просвіта</a:t>
            </a:r>
            <a:r>
              <a:rPr lang="ru-RU" dirty="0" smtClean="0"/>
              <a:t>" мала 2944 </a:t>
            </a:r>
            <a:r>
              <a:rPr lang="ru-RU" dirty="0" err="1" smtClean="0"/>
              <a:t>читальні</a:t>
            </a:r>
            <a:r>
              <a:rPr lang="ru-RU" dirty="0" smtClean="0"/>
              <a:t>, а "Общество им. </a:t>
            </a:r>
            <a:r>
              <a:rPr lang="ru-RU" dirty="0" err="1" smtClean="0"/>
              <a:t>Качковского</a:t>
            </a:r>
            <a:r>
              <a:rPr lang="ru-RU" dirty="0" smtClean="0"/>
              <a:t>" - </a:t>
            </a:r>
            <a:r>
              <a:rPr lang="ru-RU" dirty="0" err="1" smtClean="0"/>
              <a:t>близько</a:t>
            </a:r>
            <a:r>
              <a:rPr lang="ru-RU" dirty="0" smtClean="0"/>
              <a:t> 300; </a:t>
            </a:r>
            <a:endParaRPr lang="ru-RU" dirty="0" smtClean="0"/>
          </a:p>
          <a:p>
            <a:pPr algn="just">
              <a:buFontTx/>
              <a:buChar char="-"/>
            </a:pPr>
            <a:r>
              <a:rPr lang="ru-RU" dirty="0" err="1" smtClean="0"/>
              <a:t>Український</a:t>
            </a:r>
            <a:r>
              <a:rPr lang="ru-RU" dirty="0" smtClean="0"/>
              <a:t> </a:t>
            </a:r>
            <a:r>
              <a:rPr lang="ru-RU" dirty="0" err="1" smtClean="0"/>
              <a:t>крайовий</a:t>
            </a:r>
            <a:r>
              <a:rPr lang="ru-RU" dirty="0" smtClean="0"/>
              <a:t> </a:t>
            </a:r>
            <a:r>
              <a:rPr lang="ru-RU" dirty="0" err="1" smtClean="0"/>
              <a:t>ревізійний</a:t>
            </a:r>
            <a:r>
              <a:rPr lang="ru-RU" dirty="0" smtClean="0"/>
              <a:t> союз </a:t>
            </a:r>
            <a:r>
              <a:rPr lang="ru-RU" dirty="0" err="1" smtClean="0"/>
              <a:t>об'єднував</a:t>
            </a:r>
            <a:r>
              <a:rPr lang="ru-RU" dirty="0" smtClean="0"/>
              <a:t> 909. а "Русский ревизионный союз" - 106 </a:t>
            </a:r>
            <a:r>
              <a:rPr lang="ru-RU" dirty="0" err="1" smtClean="0"/>
              <a:t>кооперативів</a:t>
            </a:r>
            <a:r>
              <a:rPr lang="ru-RU" dirty="0" smtClean="0"/>
              <a:t>;</a:t>
            </a:r>
          </a:p>
          <a:p>
            <a:pPr algn="just">
              <a:buFontTx/>
              <a:buChar char="-"/>
            </a:pPr>
            <a:r>
              <a:rPr lang="ru-RU" dirty="0" smtClean="0"/>
              <a:t> </a:t>
            </a:r>
            <a:r>
              <a:rPr lang="ru-RU" dirty="0" smtClean="0"/>
              <a:t>у 1913 </a:t>
            </a:r>
            <a:r>
              <a:rPr lang="ru-RU" dirty="0" err="1" smtClean="0"/>
              <a:t>році</a:t>
            </a:r>
            <a:r>
              <a:rPr lang="ru-RU" dirty="0" smtClean="0"/>
              <a:t> до </a:t>
            </a:r>
            <a:r>
              <a:rPr lang="ru-RU" dirty="0" err="1" smtClean="0"/>
              <a:t>Галицького</a:t>
            </a:r>
            <a:r>
              <a:rPr lang="ru-RU" dirty="0" smtClean="0"/>
              <a:t> </a:t>
            </a:r>
            <a:r>
              <a:rPr lang="ru-RU" dirty="0" err="1" smtClean="0"/>
              <a:t>крайового</a:t>
            </a:r>
            <a:r>
              <a:rPr lang="ru-RU" dirty="0" smtClean="0"/>
              <a:t> сейму </a:t>
            </a:r>
            <a:r>
              <a:rPr lang="ru-RU" dirty="0" err="1" smtClean="0"/>
              <a:t>обрано</a:t>
            </a:r>
            <a:r>
              <a:rPr lang="ru-RU" dirty="0" smtClean="0"/>
              <a:t> </a:t>
            </a:r>
            <a:r>
              <a:rPr lang="ru-RU" dirty="0" smtClean="0"/>
              <a:t>30 </a:t>
            </a:r>
            <a:r>
              <a:rPr lang="ru-RU" dirty="0" err="1" smtClean="0"/>
              <a:t>депутатів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народовців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1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москвофілів</a:t>
            </a:r>
            <a:r>
              <a:rPr lang="ru-RU" dirty="0" smtClean="0"/>
              <a:t>.</a:t>
            </a:r>
          </a:p>
          <a:p>
            <a:pPr algn="just"/>
            <a:r>
              <a:rPr lang="ru-RU" dirty="0" err="1" smtClean="0"/>
              <a:t>Проте</a:t>
            </a:r>
            <a:r>
              <a:rPr lang="ru-RU" dirty="0" smtClean="0"/>
              <a:t> </a:t>
            </a:r>
            <a:r>
              <a:rPr lang="ru-RU" dirty="0" err="1" smtClean="0"/>
              <a:t>сьогодні</a:t>
            </a:r>
            <a:r>
              <a:rPr lang="ru-RU" dirty="0" smtClean="0"/>
              <a:t> </a:t>
            </a:r>
            <a:r>
              <a:rPr lang="ru-RU" dirty="0" err="1" smtClean="0"/>
              <a:t>Україна</a:t>
            </a:r>
            <a:r>
              <a:rPr lang="ru-RU" dirty="0" smtClean="0"/>
              <a:t> </a:t>
            </a:r>
            <a:r>
              <a:rPr lang="ru-RU" dirty="0" err="1" smtClean="0"/>
              <a:t>знає</a:t>
            </a:r>
            <a:r>
              <a:rPr lang="ru-RU" dirty="0" smtClean="0"/>
              <a:t> </a:t>
            </a:r>
            <a:r>
              <a:rPr lang="ru-RU" dirty="0" err="1" smtClean="0"/>
              <a:t>значну</a:t>
            </a:r>
            <a:r>
              <a:rPr lang="ru-RU" dirty="0" smtClean="0"/>
              <a:t> </a:t>
            </a:r>
            <a:r>
              <a:rPr lang="ru-RU" dirty="0" err="1" smtClean="0"/>
              <a:t>частину</a:t>
            </a:r>
            <a:r>
              <a:rPr lang="ru-RU" dirty="0" smtClean="0"/>
              <a:t> </a:t>
            </a:r>
            <a:r>
              <a:rPr lang="ru-RU" dirty="0" err="1" smtClean="0"/>
              <a:t>москвофілів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в </a:t>
            </a:r>
            <a:r>
              <a:rPr lang="ru-RU" dirty="0" err="1" smtClean="0"/>
              <a:t>новітню</a:t>
            </a:r>
            <a:r>
              <a:rPr lang="ru-RU" dirty="0" smtClean="0"/>
              <a:t> </a:t>
            </a:r>
            <a:r>
              <a:rPr lang="ru-RU" dirty="0" err="1" smtClean="0"/>
              <a:t>політичну</a:t>
            </a:r>
            <a:r>
              <a:rPr lang="ru-RU" dirty="0" smtClean="0"/>
              <a:t> </a:t>
            </a:r>
            <a:r>
              <a:rPr lang="ru-RU" dirty="0" err="1" smtClean="0"/>
              <a:t>добу</a:t>
            </a:r>
            <a:r>
              <a:rPr lang="ru-RU" dirty="0" smtClean="0"/>
              <a:t>, а </a:t>
            </a:r>
            <a:r>
              <a:rPr lang="ru-RU" dirty="0" err="1" smtClean="0"/>
              <a:t>відтак</a:t>
            </a:r>
            <a:r>
              <a:rPr lang="ru-RU" dirty="0" smtClean="0"/>
              <a:t> </a:t>
            </a:r>
            <a:r>
              <a:rPr lang="ru-RU" dirty="0" err="1" smtClean="0"/>
              <a:t>вивчення</a:t>
            </a:r>
            <a:r>
              <a:rPr lang="ru-RU" dirty="0" smtClean="0"/>
              <a:t> </a:t>
            </a:r>
            <a:r>
              <a:rPr lang="ru-RU" dirty="0" err="1" smtClean="0"/>
              <a:t>цього</a:t>
            </a:r>
            <a:r>
              <a:rPr lang="ru-RU" dirty="0" smtClean="0"/>
              <a:t> </a:t>
            </a:r>
            <a:r>
              <a:rPr lang="ru-RU" dirty="0" err="1" smtClean="0"/>
              <a:t>явища</a:t>
            </a:r>
            <a:r>
              <a:rPr lang="ru-RU" dirty="0" smtClean="0"/>
              <a:t>,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журналістики</a:t>
            </a:r>
            <a:r>
              <a:rPr lang="ru-RU" dirty="0" smtClean="0"/>
              <a:t> </a:t>
            </a:r>
            <a:r>
              <a:rPr lang="ru-RU" dirty="0" err="1" smtClean="0"/>
              <a:t>й</a:t>
            </a:r>
            <a:r>
              <a:rPr lang="ru-RU" dirty="0" smtClean="0"/>
              <a:t> </a:t>
            </a:r>
            <a:r>
              <a:rPr lang="ru-RU" dirty="0" err="1" smtClean="0"/>
              <a:t>боротьби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ним </a:t>
            </a:r>
            <a:r>
              <a:rPr lang="ru-RU" dirty="0" err="1" smtClean="0"/>
              <a:t>українського</a:t>
            </a:r>
            <a:r>
              <a:rPr lang="ru-RU" dirty="0" smtClean="0"/>
              <a:t> народу </a:t>
            </a:r>
            <a:r>
              <a:rPr lang="ru-RU" dirty="0" smtClean="0"/>
              <a:t>– </a:t>
            </a:r>
            <a:r>
              <a:rPr lang="ru-RU" dirty="0" err="1" smtClean="0"/>
              <a:t>обов'язок</a:t>
            </a:r>
            <a:r>
              <a:rPr lang="ru-RU" dirty="0" smtClean="0"/>
              <a:t> </a:t>
            </a:r>
            <a:r>
              <a:rPr lang="ru-RU" dirty="0" err="1" smtClean="0"/>
              <a:t>нашої</a:t>
            </a:r>
            <a:r>
              <a:rPr lang="ru-RU" dirty="0" smtClean="0"/>
              <a:t> науки. </a:t>
            </a:r>
            <a:endParaRPr lang="ru-RU" dirty="0"/>
          </a:p>
        </p:txBody>
      </p:sp>
      <p:pic>
        <p:nvPicPr>
          <p:cNvPr id="19458" name="Picture 2" descr="Результат пошуку зображень за запитом москвофіл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12976"/>
            <a:ext cx="2484379" cy="3645024"/>
          </a:xfrm>
          <a:prstGeom prst="rect">
            <a:avLst/>
          </a:prstGeom>
          <a:noFill/>
        </p:spPr>
      </p:pic>
      <p:pic>
        <p:nvPicPr>
          <p:cNvPr id="19460" name="Picture 4" descr="Результат пошуку зображень за запитом москвофіл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3188019"/>
            <a:ext cx="4680520" cy="36699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128</TotalTime>
  <Words>389</Words>
  <Application>Microsoft Office PowerPoint</Application>
  <PresentationFormat>Экран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Изящная</vt:lpstr>
      <vt:lpstr>                        Москвофільська   журналістика 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USMANOV</dc:creator>
  <cp:lastModifiedBy>USMANOV</cp:lastModifiedBy>
  <cp:revision>27</cp:revision>
  <dcterms:created xsi:type="dcterms:W3CDTF">2020-03-16T11:16:47Z</dcterms:created>
  <dcterms:modified xsi:type="dcterms:W3CDTF">2020-03-16T13:25:54Z</dcterms:modified>
</cp:coreProperties>
</file>