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6" r:id="rId11"/>
    <p:sldId id="265" r:id="rId12"/>
    <p:sldId id="268" r:id="rId13"/>
    <p:sldId id="267" r:id="rId14"/>
    <p:sldId id="271" r:id="rId15"/>
    <p:sldId id="270" r:id="rId16"/>
    <p:sldId id="269" r:id="rId17"/>
    <p:sldId id="272" r:id="rId18"/>
    <p:sldId id="273" r:id="rId19"/>
    <p:sldId id="275" r:id="rId20"/>
    <p:sldId id="274" r:id="rId21"/>
    <p:sldId id="277" r:id="rId22"/>
    <p:sldId id="276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75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730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69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5799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382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7460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839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027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42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891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83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3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07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81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93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51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079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9EE38-F972-4FA1-BB95-C43E896D2016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608FA19-379B-4491-AFFC-D15D50D8F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14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Ризики, пов’язані з безпекою /нещасні випадки (лабораторні інфекції).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701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4405" y="0"/>
            <a:ext cx="9880207" cy="68580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Інфікування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працівників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лабораторій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може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відбуватися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різними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механізмами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та шляхами: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100" dirty="0">
                <a:solidFill>
                  <a:schemeClr val="tx1"/>
                </a:solidFill>
              </a:rPr>
              <a:t>фекально-</a:t>
            </a:r>
            <a:r>
              <a:rPr lang="ru-RU" sz="2100" dirty="0" err="1">
                <a:solidFill>
                  <a:schemeClr val="tx1"/>
                </a:solidFill>
              </a:rPr>
              <a:t>оральним</a:t>
            </a:r>
            <a:r>
              <a:rPr lang="ru-RU" sz="2100" dirty="0">
                <a:solidFill>
                  <a:schemeClr val="tx1"/>
                </a:solidFill>
              </a:rPr>
              <a:t>: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під</a:t>
            </a:r>
            <a:r>
              <a:rPr lang="ru-RU" dirty="0">
                <a:solidFill>
                  <a:schemeClr val="tx1"/>
                </a:solidFill>
              </a:rPr>
              <a:t> час </a:t>
            </a:r>
            <a:r>
              <a:rPr lang="ru-RU" dirty="0" err="1">
                <a:solidFill>
                  <a:schemeClr val="tx1"/>
                </a:solidFill>
              </a:rPr>
              <a:t>піпетування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ротом</a:t>
            </a:r>
            <a:r>
              <a:rPr lang="ru-RU" dirty="0">
                <a:solidFill>
                  <a:schemeClr val="tx1"/>
                </a:solidFill>
              </a:rPr>
              <a:t>;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при </a:t>
            </a:r>
            <a:r>
              <a:rPr lang="ru-RU" dirty="0" err="1">
                <a:solidFill>
                  <a:schemeClr val="tx1"/>
                </a:solidFill>
              </a:rPr>
              <a:t>потраплянні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інфікованих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бризок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ротову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порожнину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у </a:t>
            </a:r>
            <a:r>
              <a:rPr lang="ru-RU" dirty="0" err="1">
                <a:solidFill>
                  <a:schemeClr val="tx1"/>
                </a:solidFill>
              </a:rPr>
              <a:t>разі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взяття</a:t>
            </a:r>
            <a:r>
              <a:rPr lang="ru-RU" dirty="0">
                <a:solidFill>
                  <a:schemeClr val="tx1"/>
                </a:solidFill>
              </a:rPr>
              <a:t> в рот </a:t>
            </a:r>
            <a:r>
              <a:rPr lang="ru-RU" dirty="0" err="1">
                <a:solidFill>
                  <a:schemeClr val="tx1"/>
                </a:solidFill>
              </a:rPr>
              <a:t>інфікованих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предметів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при </a:t>
            </a:r>
            <a:r>
              <a:rPr lang="ru-RU" dirty="0" err="1">
                <a:solidFill>
                  <a:schemeClr val="tx1"/>
                </a:solidFill>
              </a:rPr>
              <a:t>вживанні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їжі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або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напоїв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робочому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місці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err="1">
                <a:solidFill>
                  <a:schemeClr val="tx1"/>
                </a:solidFill>
              </a:rPr>
              <a:t>парентеральним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через проколи </a:t>
            </a:r>
            <a:r>
              <a:rPr lang="ru-RU" dirty="0" err="1">
                <a:solidFill>
                  <a:schemeClr val="tx1"/>
                </a:solidFill>
              </a:rPr>
              <a:t>інфікованими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голками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у </a:t>
            </a:r>
            <a:r>
              <a:rPr lang="ru-RU" dirty="0" err="1">
                <a:solidFill>
                  <a:schemeClr val="tx1"/>
                </a:solidFill>
              </a:rPr>
              <a:t>разі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порізів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гострими</a:t>
            </a:r>
            <a:r>
              <a:rPr lang="ru-RU" dirty="0">
                <a:solidFill>
                  <a:schemeClr val="tx1"/>
                </a:solidFill>
              </a:rPr>
              <a:t> предметами;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через укуси та </a:t>
            </a:r>
            <a:r>
              <a:rPr lang="ru-RU" dirty="0" err="1">
                <a:solidFill>
                  <a:schemeClr val="tx1"/>
                </a:solidFill>
              </a:rPr>
              <a:t>подряпини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заподіяні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тваринами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або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комахами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err="1">
                <a:solidFill>
                  <a:schemeClr val="tx1"/>
                </a:solidFill>
              </a:rPr>
              <a:t>контактним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під</a:t>
            </a:r>
            <a:r>
              <a:rPr lang="ru-RU" dirty="0">
                <a:solidFill>
                  <a:schemeClr val="tx1"/>
                </a:solidFill>
              </a:rPr>
              <a:t> час </a:t>
            </a:r>
            <a:r>
              <a:rPr lang="ru-RU" dirty="0" err="1">
                <a:solidFill>
                  <a:schemeClr val="tx1"/>
                </a:solidFill>
              </a:rPr>
              <a:t>потрапляння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бризок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слизову</a:t>
            </a:r>
            <a:r>
              <a:rPr lang="ru-RU" dirty="0">
                <a:solidFill>
                  <a:schemeClr val="tx1"/>
                </a:solidFill>
              </a:rPr>
              <a:t> очей, носа, </a:t>
            </a:r>
            <a:r>
              <a:rPr lang="ru-RU" dirty="0" err="1">
                <a:solidFill>
                  <a:schemeClr val="tx1"/>
                </a:solidFill>
              </a:rPr>
              <a:t>ротової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порожнини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або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ушкоджену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неушкоджену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шкіру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при </a:t>
            </a:r>
            <a:r>
              <a:rPr lang="ru-RU" dirty="0" err="1">
                <a:solidFill>
                  <a:schemeClr val="tx1"/>
                </a:solidFill>
              </a:rPr>
              <a:t>забрудненні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поверхонь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обладнання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предметів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err="1">
                <a:solidFill>
                  <a:schemeClr val="tx1"/>
                </a:solidFill>
              </a:rPr>
              <a:t>аерогенним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під</a:t>
            </a:r>
            <a:r>
              <a:rPr lang="ru-RU" dirty="0">
                <a:solidFill>
                  <a:schemeClr val="tx1"/>
                </a:solidFill>
              </a:rPr>
              <a:t> час процедур,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супроводжуються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утворенням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аерозолів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955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25911"/>
            <a:ext cx="10041572" cy="67450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 err="1">
                <a:solidFill>
                  <a:schemeClr val="tx1"/>
                </a:solidFill>
              </a:rPr>
              <a:t>Незаперечним</a:t>
            </a:r>
            <a:r>
              <a:rPr lang="ru-RU" sz="2400" dirty="0">
                <a:solidFill>
                  <a:schemeClr val="tx1"/>
                </a:solidFill>
              </a:rPr>
              <a:t> є те,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серед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інфекцій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які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можуть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передаватись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лабораторії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найбільше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значення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мають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захворювання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здатні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передаватися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респіраторним</a:t>
            </a:r>
            <a:r>
              <a:rPr lang="ru-RU" sz="2400" dirty="0">
                <a:solidFill>
                  <a:schemeClr val="tx1"/>
                </a:solidFill>
              </a:rPr>
              <a:t> шляхом. Аэрозоль </a:t>
            </a:r>
            <a:r>
              <a:rPr lang="ru-RU" sz="2400" dirty="0" err="1">
                <a:solidFill>
                  <a:schemeClr val="tx1"/>
                </a:solidFill>
              </a:rPr>
              <a:t>був</a:t>
            </a:r>
            <a:r>
              <a:rPr lang="ru-RU" sz="2400" dirty="0">
                <a:solidFill>
                  <a:schemeClr val="tx1"/>
                </a:solidFill>
              </a:rPr>
              <a:t> причиною документально </a:t>
            </a:r>
            <a:r>
              <a:rPr lang="ru-RU" sz="2400" dirty="0" err="1">
                <a:solidFill>
                  <a:schemeClr val="tx1"/>
                </a:solidFill>
              </a:rPr>
              <a:t>підтверджених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інфікувань</a:t>
            </a:r>
            <a:r>
              <a:rPr lang="ru-RU" sz="2400" dirty="0">
                <a:solidFill>
                  <a:schemeClr val="tx1"/>
                </a:solidFill>
              </a:rPr>
              <a:t> у 13,3 % </a:t>
            </a:r>
            <a:r>
              <a:rPr lang="ru-RU" sz="2400" dirty="0" err="1">
                <a:solidFill>
                  <a:schemeClr val="tx1"/>
                </a:solidFill>
              </a:rPr>
              <a:t>випадків</a:t>
            </a:r>
            <a:r>
              <a:rPr lang="ru-RU" sz="2400" dirty="0">
                <a:solidFill>
                  <a:schemeClr val="tx1"/>
                </a:solidFill>
              </a:rPr>
              <a:t>. Контакт </a:t>
            </a:r>
            <a:r>
              <a:rPr lang="ru-RU" sz="2400" dirty="0" err="1">
                <a:solidFill>
                  <a:schemeClr val="tx1"/>
                </a:solidFill>
              </a:rPr>
              <a:t>із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інфікованими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тваринами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ектопаразитами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зумовив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виникнення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інфекції</a:t>
            </a:r>
            <a:r>
              <a:rPr lang="ru-RU" sz="2400" dirty="0">
                <a:solidFill>
                  <a:schemeClr val="tx1"/>
                </a:solidFill>
              </a:rPr>
              <a:t> у 16,8 % </a:t>
            </a:r>
            <a:r>
              <a:rPr lang="ru-RU" sz="2400" dirty="0" err="1">
                <a:solidFill>
                  <a:schemeClr val="tx1"/>
                </a:solidFill>
              </a:rPr>
              <a:t>випадків</a:t>
            </a:r>
            <a:r>
              <a:rPr lang="ru-RU" sz="2400" dirty="0">
                <a:solidFill>
                  <a:schemeClr val="tx1"/>
                </a:solidFill>
              </a:rPr>
              <a:t>; </a:t>
            </a:r>
            <a:r>
              <a:rPr lang="ru-RU" sz="2400" dirty="0" err="1">
                <a:solidFill>
                  <a:schemeClr val="tx1"/>
                </a:solidFill>
              </a:rPr>
              <a:t>пролиття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розбризкування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інфікованої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рідини</a:t>
            </a:r>
            <a:r>
              <a:rPr lang="ru-RU" sz="2400" dirty="0">
                <a:solidFill>
                  <a:schemeClr val="tx1"/>
                </a:solidFill>
              </a:rPr>
              <a:t> – 26,7 %; </a:t>
            </a:r>
            <a:r>
              <a:rPr lang="ru-RU" sz="2400" dirty="0" err="1">
                <a:solidFill>
                  <a:schemeClr val="tx1"/>
                </a:solidFill>
              </a:rPr>
              <a:t>аварії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зі</a:t>
            </a:r>
            <a:r>
              <a:rPr lang="ru-RU" sz="2400" dirty="0">
                <a:solidFill>
                  <a:schemeClr val="tx1"/>
                </a:solidFill>
              </a:rPr>
              <a:t> шприцами та </a:t>
            </a:r>
            <a:r>
              <a:rPr lang="ru-RU" sz="2400" dirty="0" err="1">
                <a:solidFill>
                  <a:schemeClr val="tx1"/>
                </a:solidFill>
              </a:rPr>
              <a:t>голками</a:t>
            </a:r>
            <a:r>
              <a:rPr lang="ru-RU" sz="2400" dirty="0">
                <a:solidFill>
                  <a:schemeClr val="tx1"/>
                </a:solidFill>
              </a:rPr>
              <a:t> – 25,2 %.</a:t>
            </a:r>
          </a:p>
        </p:txBody>
      </p:sp>
    </p:spTree>
    <p:extLst>
      <p:ext uri="{BB962C8B-B14F-4D97-AF65-F5344CB8AC3E}">
        <p14:creationId xmlns:p14="http://schemas.microsoft.com/office/powerpoint/2010/main" val="373289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1374" y="279699"/>
            <a:ext cx="9923238" cy="65783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</a:rPr>
              <a:t>У </a:t>
            </a:r>
            <a:r>
              <a:rPr lang="ru-RU" sz="2400" dirty="0" err="1">
                <a:solidFill>
                  <a:schemeClr val="tx1"/>
                </a:solidFill>
              </a:rPr>
              <a:t>значній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частині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випадків</a:t>
            </a:r>
            <a:r>
              <a:rPr lang="ru-RU" sz="2400" dirty="0">
                <a:solidFill>
                  <a:schemeClr val="tx1"/>
                </a:solidFill>
              </a:rPr>
              <a:t> (21,1 %) причиною </a:t>
            </a:r>
            <a:r>
              <a:rPr lang="ru-RU" sz="2400" dirty="0" err="1">
                <a:solidFill>
                  <a:schemeClr val="tx1"/>
                </a:solidFill>
              </a:rPr>
              <a:t>інфікування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був</a:t>
            </a:r>
            <a:r>
              <a:rPr lang="ru-RU" sz="2400" dirty="0">
                <a:solidFill>
                  <a:schemeClr val="tx1"/>
                </a:solidFill>
              </a:rPr>
              <a:t> факт </a:t>
            </a:r>
            <a:r>
              <a:rPr lang="ru-RU" sz="2400" dirty="0" err="1">
                <a:solidFill>
                  <a:schemeClr val="tx1"/>
                </a:solidFill>
              </a:rPr>
              <a:t>роботи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інфікованим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матеріалом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Численні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дослідження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свідчать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утворення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інфекційних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аерозолів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супроводжує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більшість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маніпуляцій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які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проводяться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інфікованим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матеріалом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 err="1">
                <a:solidFill>
                  <a:schemeClr val="tx1"/>
                </a:solidFill>
              </a:rPr>
              <a:t>Яскравим</a:t>
            </a:r>
            <a:r>
              <a:rPr lang="ru-RU" sz="2400" dirty="0">
                <a:solidFill>
                  <a:schemeClr val="tx1"/>
                </a:solidFill>
              </a:rPr>
              <a:t> прикладом </a:t>
            </a:r>
            <a:r>
              <a:rPr lang="ru-RU" sz="2400" dirty="0" err="1">
                <a:solidFill>
                  <a:schemeClr val="tx1"/>
                </a:solidFill>
              </a:rPr>
              <a:t>небезпечності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аерозолів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був</a:t>
            </a:r>
            <a:r>
              <a:rPr lang="ru-RU" sz="2400" dirty="0">
                <a:solidFill>
                  <a:schemeClr val="tx1"/>
                </a:solidFill>
              </a:rPr>
              <a:t> «</a:t>
            </a:r>
            <a:r>
              <a:rPr lang="ru-RU" sz="2400" dirty="0" err="1">
                <a:solidFill>
                  <a:schemeClr val="tx1"/>
                </a:solidFill>
              </a:rPr>
              <a:t>Свердловський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інцидент</a:t>
            </a:r>
            <a:r>
              <a:rPr lang="ru-RU" sz="2400" dirty="0">
                <a:solidFill>
                  <a:schemeClr val="tx1"/>
                </a:solidFill>
              </a:rPr>
              <a:t>». </a:t>
            </a:r>
            <a:r>
              <a:rPr lang="ru-RU" sz="2400" dirty="0" err="1">
                <a:solidFill>
                  <a:schemeClr val="tx1"/>
                </a:solidFill>
              </a:rPr>
              <a:t>Випадкове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поширення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аерозолю</a:t>
            </a:r>
            <a:r>
              <a:rPr lang="ru-RU" sz="2400" dirty="0">
                <a:solidFill>
                  <a:schemeClr val="tx1"/>
                </a:solidFill>
              </a:rPr>
              <a:t> спор </a:t>
            </a:r>
            <a:r>
              <a:rPr lang="ru-RU" sz="2400" dirty="0" err="1">
                <a:solidFill>
                  <a:schemeClr val="tx1"/>
                </a:solidFill>
              </a:rPr>
              <a:t>сибірської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виразки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військовому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об’єкті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Свердловську</a:t>
            </a:r>
            <a:r>
              <a:rPr lang="ru-RU" sz="2400" dirty="0">
                <a:solidFill>
                  <a:schemeClr val="tx1"/>
                </a:solidFill>
              </a:rPr>
              <a:t> (</a:t>
            </a:r>
            <a:r>
              <a:rPr lang="ru-RU" sz="2400" dirty="0" err="1">
                <a:solidFill>
                  <a:schemeClr val="tx1"/>
                </a:solidFill>
              </a:rPr>
              <a:t>колишній</a:t>
            </a:r>
            <a:r>
              <a:rPr lang="ru-RU" sz="2400" dirty="0">
                <a:solidFill>
                  <a:schemeClr val="tx1"/>
                </a:solidFill>
              </a:rPr>
              <a:t> СРСР) у 1979 р. </a:t>
            </a:r>
            <a:r>
              <a:rPr lang="ru-RU" sz="2400" dirty="0" err="1">
                <a:solidFill>
                  <a:schemeClr val="tx1"/>
                </a:solidFill>
              </a:rPr>
              <a:t>призвело</a:t>
            </a:r>
            <a:r>
              <a:rPr lang="ru-RU" sz="2400" dirty="0">
                <a:solidFill>
                  <a:schemeClr val="tx1"/>
                </a:solidFill>
              </a:rPr>
              <a:t> до </a:t>
            </a:r>
            <a:r>
              <a:rPr lang="ru-RU" sz="2400" dirty="0" err="1">
                <a:solidFill>
                  <a:schemeClr val="tx1"/>
                </a:solidFill>
              </a:rPr>
              <a:t>захворювання</a:t>
            </a:r>
            <a:r>
              <a:rPr lang="ru-RU" sz="2400" dirty="0">
                <a:solidFill>
                  <a:schemeClr val="tx1"/>
                </a:solidFill>
              </a:rPr>
              <a:t> 79 </a:t>
            </a:r>
            <a:r>
              <a:rPr lang="ru-RU" sz="2400" dirty="0" err="1">
                <a:solidFill>
                  <a:schemeClr val="tx1"/>
                </a:solidFill>
              </a:rPr>
              <a:t>осіб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сибірку</a:t>
            </a:r>
            <a:r>
              <a:rPr lang="ru-RU" sz="2400" dirty="0">
                <a:solidFill>
                  <a:schemeClr val="tx1"/>
                </a:solidFill>
              </a:rPr>
              <a:t> та 68 </a:t>
            </a:r>
            <a:r>
              <a:rPr lang="ru-RU" sz="2400" dirty="0" err="1">
                <a:solidFill>
                  <a:schemeClr val="tx1"/>
                </a:solidFill>
              </a:rPr>
              <a:t>летальних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випадків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0447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3647" y="731520"/>
            <a:ext cx="9663952" cy="563700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У </a:t>
            </a:r>
            <a:r>
              <a:rPr lang="ru-RU" sz="2000" dirty="0" err="1">
                <a:solidFill>
                  <a:schemeClr val="tx1"/>
                </a:solidFill>
              </a:rPr>
              <a:t>новітній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історії</a:t>
            </a:r>
            <a:r>
              <a:rPr lang="ru-RU" sz="2000" dirty="0">
                <a:solidFill>
                  <a:schemeClr val="tx1"/>
                </a:solidFill>
              </a:rPr>
              <a:t> наука є </a:t>
            </a:r>
            <a:r>
              <a:rPr lang="ru-RU" sz="2000" dirty="0" err="1">
                <a:solidFill>
                  <a:schemeClr val="tx1"/>
                </a:solidFill>
              </a:rPr>
              <a:t>істотною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частиною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політики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Це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пов’язано</a:t>
            </a:r>
            <a:r>
              <a:rPr lang="ru-RU" sz="2000" dirty="0">
                <a:solidFill>
                  <a:schemeClr val="tx1"/>
                </a:solidFill>
              </a:rPr>
              <a:t> з </a:t>
            </a:r>
            <a:r>
              <a:rPr lang="ru-RU" sz="2000" dirty="0" err="1">
                <a:solidFill>
                  <a:schemeClr val="tx1"/>
                </a:solidFill>
              </a:rPr>
              <a:t>подвійним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використанням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багатьох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її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здобутків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У </a:t>
            </a:r>
            <a:r>
              <a:rPr lang="ru-RU" sz="2000" dirty="0" err="1" smtClean="0">
                <a:solidFill>
                  <a:schemeClr val="tx1"/>
                </a:solidFill>
              </a:rPr>
              <a:t>традиційному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розумінні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подвійне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використання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означає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можливість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застосування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військових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цілях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наукових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досліджень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розроблених</a:t>
            </a:r>
            <a:r>
              <a:rPr lang="ru-RU" sz="2000" dirty="0">
                <a:solidFill>
                  <a:schemeClr val="tx1"/>
                </a:solidFill>
              </a:rPr>
              <a:t> для </a:t>
            </a:r>
            <a:r>
              <a:rPr lang="ru-RU" sz="2000" dirty="0" err="1">
                <a:solidFill>
                  <a:schemeClr val="tx1"/>
                </a:solidFill>
              </a:rPr>
              <a:t>мирних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цілей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Проте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визначення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подвійного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використання</a:t>
            </a:r>
            <a:r>
              <a:rPr lang="ru-RU" sz="2000" dirty="0">
                <a:solidFill>
                  <a:schemeClr val="tx1"/>
                </a:solidFill>
              </a:rPr>
              <a:t> в наш час </a:t>
            </a:r>
            <a:r>
              <a:rPr lang="ru-RU" sz="2000" dirty="0" err="1">
                <a:solidFill>
                  <a:schemeClr val="tx1"/>
                </a:solidFill>
              </a:rPr>
              <a:t>розширюється</a:t>
            </a:r>
            <a:r>
              <a:rPr lang="ru-RU" sz="2000" dirty="0">
                <a:solidFill>
                  <a:schemeClr val="tx1"/>
                </a:solidFill>
              </a:rPr>
              <a:t> для того, </a:t>
            </a:r>
            <a:r>
              <a:rPr lang="ru-RU" sz="2000" dirty="0" err="1">
                <a:solidFill>
                  <a:schemeClr val="tx1"/>
                </a:solidFill>
              </a:rPr>
              <a:t>щоб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також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охопити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потенціал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зловмисного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використання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невійськовому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контексті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випадкове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поширення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довкіллі</a:t>
            </a:r>
            <a:r>
              <a:rPr lang="ru-RU" sz="2000" dirty="0">
                <a:solidFill>
                  <a:schemeClr val="tx1"/>
                </a:solidFill>
              </a:rPr>
              <a:t> й </a:t>
            </a:r>
            <a:r>
              <a:rPr lang="ru-RU" sz="2000" dirty="0" err="1">
                <a:solidFill>
                  <a:schemeClr val="tx1"/>
                </a:solidFill>
              </a:rPr>
              <a:t>тероризм</a:t>
            </a:r>
            <a:r>
              <a:rPr lang="ru-RU" sz="2000" dirty="0">
                <a:solidFill>
                  <a:schemeClr val="tx1"/>
                </a:solidFill>
              </a:rPr>
              <a:t>). </a:t>
            </a:r>
            <a:r>
              <a:rPr lang="ru-RU" sz="2000" dirty="0" err="1">
                <a:solidFill>
                  <a:schemeClr val="tx1"/>
                </a:solidFill>
              </a:rPr>
              <a:t>Завжди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існує</a:t>
            </a:r>
            <a:r>
              <a:rPr lang="ru-RU" sz="2000" dirty="0">
                <a:solidFill>
                  <a:schemeClr val="tx1"/>
                </a:solidFill>
              </a:rPr>
              <a:t> проблема </a:t>
            </a:r>
            <a:r>
              <a:rPr lang="ru-RU" sz="2000" dirty="0" err="1">
                <a:solidFill>
                  <a:schemeClr val="tx1"/>
                </a:solidFill>
              </a:rPr>
              <a:t>пошуку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рівноваги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між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вигодами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ризиками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властива</a:t>
            </a:r>
            <a:r>
              <a:rPr lang="ru-RU" sz="2000" dirty="0">
                <a:solidFill>
                  <a:schemeClr val="tx1"/>
                </a:solidFill>
              </a:rPr>
              <a:t> будь-</a:t>
            </a:r>
            <a:r>
              <a:rPr lang="ru-RU" sz="2000" dirty="0" err="1">
                <a:solidFill>
                  <a:schemeClr val="tx1"/>
                </a:solidFill>
              </a:rPr>
              <a:t>якій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науково-дослідницькій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діяльності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Ця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напруженість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зазвичай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характеризує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більшу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частину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літератури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належить</a:t>
            </a:r>
            <a:r>
              <a:rPr lang="ru-RU" sz="2000" dirty="0">
                <a:solidFill>
                  <a:schemeClr val="tx1"/>
                </a:solidFill>
              </a:rPr>
              <a:t> до аспекту </a:t>
            </a:r>
            <a:r>
              <a:rPr lang="ru-RU" sz="2000" dirty="0" err="1">
                <a:solidFill>
                  <a:schemeClr val="tx1"/>
                </a:solidFill>
              </a:rPr>
              <a:t>подвійного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призначення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4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2131" y="204395"/>
            <a:ext cx="10079915" cy="665360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</a:rPr>
              <a:t>Для </a:t>
            </a:r>
            <a:r>
              <a:rPr lang="ru-RU" sz="2400" dirty="0" err="1">
                <a:solidFill>
                  <a:schemeClr val="tx1"/>
                </a:solidFill>
              </a:rPr>
              <a:t>усунення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ризиків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виникають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унаслідок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розвитку</a:t>
            </a:r>
            <a:r>
              <a:rPr lang="ru-RU" sz="2400" dirty="0">
                <a:solidFill>
                  <a:schemeClr val="tx1"/>
                </a:solidFill>
              </a:rPr>
              <a:t> медико-</a:t>
            </a:r>
            <a:r>
              <a:rPr lang="ru-RU" sz="2400" dirty="0" err="1">
                <a:solidFill>
                  <a:schemeClr val="tx1"/>
                </a:solidFill>
              </a:rPr>
              <a:t>біологічних</a:t>
            </a:r>
            <a:r>
              <a:rPr lang="ru-RU" sz="2400" dirty="0">
                <a:solidFill>
                  <a:schemeClr val="tx1"/>
                </a:solidFill>
              </a:rPr>
              <a:t> наук, проводиться </a:t>
            </a:r>
            <a:r>
              <a:rPr lang="ru-RU" sz="2400" dirty="0" err="1">
                <a:solidFill>
                  <a:schemeClr val="tx1"/>
                </a:solidFill>
              </a:rPr>
              <a:t>нагляд</a:t>
            </a:r>
            <a:r>
              <a:rPr lang="ru-RU" sz="2400" dirty="0">
                <a:solidFill>
                  <a:schemeClr val="tx1"/>
                </a:solidFill>
              </a:rPr>
              <a:t> за </a:t>
            </a:r>
            <a:r>
              <a:rPr lang="ru-RU" sz="2400" dirty="0" err="1">
                <a:solidFill>
                  <a:schemeClr val="tx1"/>
                </a:solidFill>
              </a:rPr>
              <a:t>дослідженнями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подвійного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використання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Постійний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моніторинг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перевірка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наукових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технологічних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досягнень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чутливих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із</a:t>
            </a:r>
            <a:r>
              <a:rPr lang="ru-RU" sz="2400" dirty="0">
                <a:solidFill>
                  <a:schemeClr val="tx1"/>
                </a:solidFill>
              </a:rPr>
              <a:t> точки </a:t>
            </a:r>
            <a:r>
              <a:rPr lang="ru-RU" sz="2400" dirty="0" err="1">
                <a:solidFill>
                  <a:schemeClr val="tx1"/>
                </a:solidFill>
              </a:rPr>
              <a:t>зору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безпеки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дозволяють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звести</a:t>
            </a:r>
            <a:r>
              <a:rPr lang="ru-RU" sz="2400" dirty="0">
                <a:solidFill>
                  <a:schemeClr val="tx1"/>
                </a:solidFill>
              </a:rPr>
              <a:t> до </a:t>
            </a:r>
            <a:r>
              <a:rPr lang="ru-RU" sz="2400" dirty="0" err="1">
                <a:solidFill>
                  <a:schemeClr val="tx1"/>
                </a:solidFill>
              </a:rPr>
              <a:t>мінімуму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можливості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прийняття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озброєння</a:t>
            </a:r>
            <a:r>
              <a:rPr lang="ru-RU" sz="2400" dirty="0">
                <a:solidFill>
                  <a:schemeClr val="tx1"/>
                </a:solidFill>
              </a:rPr>
              <a:t> держав </a:t>
            </a:r>
            <a:r>
              <a:rPr lang="ru-RU" sz="2400" dirty="0" err="1">
                <a:solidFill>
                  <a:schemeClr val="tx1"/>
                </a:solidFill>
              </a:rPr>
              <a:t>біологічної</a:t>
            </a:r>
            <a:r>
              <a:rPr lang="ru-RU" sz="2400" dirty="0">
                <a:solidFill>
                  <a:schemeClr val="tx1"/>
                </a:solidFill>
              </a:rPr>
              <a:t> й </a:t>
            </a:r>
            <a:r>
              <a:rPr lang="ru-RU" sz="2400" dirty="0" err="1">
                <a:solidFill>
                  <a:schemeClr val="tx1"/>
                </a:solidFill>
              </a:rPr>
              <a:t>токсичної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зброї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інші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ризики</a:t>
            </a:r>
            <a:r>
              <a:rPr lang="ru-RU" sz="2400" dirty="0">
                <a:solidFill>
                  <a:schemeClr val="tx1"/>
                </a:solidFill>
              </a:rPr>
              <a:t>. Вони </a:t>
            </a:r>
            <a:r>
              <a:rPr lang="ru-RU" sz="2400" dirty="0" err="1">
                <a:solidFill>
                  <a:schemeClr val="tx1"/>
                </a:solidFill>
              </a:rPr>
              <a:t>також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служать</a:t>
            </a:r>
            <a:r>
              <a:rPr lang="ru-RU" sz="2400" dirty="0">
                <a:solidFill>
                  <a:schemeClr val="tx1"/>
                </a:solidFill>
              </a:rPr>
              <a:t> для </a:t>
            </a:r>
            <a:r>
              <a:rPr lang="ru-RU" sz="2400" dirty="0" err="1">
                <a:solidFill>
                  <a:schemeClr val="tx1"/>
                </a:solidFill>
              </a:rPr>
              <a:t>підвищення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обізнаності</a:t>
            </a:r>
            <a:r>
              <a:rPr lang="ru-RU" sz="2400" dirty="0">
                <a:solidFill>
                  <a:schemeClr val="tx1"/>
                </a:solidFill>
              </a:rPr>
              <a:t> про </a:t>
            </a:r>
            <a:r>
              <a:rPr lang="ru-RU" sz="2400" dirty="0" err="1">
                <a:solidFill>
                  <a:schemeClr val="tx1"/>
                </a:solidFill>
              </a:rPr>
              <a:t>ризики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використання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подвійних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технологій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цілому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підкреслюючи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необхідність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забезпечення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захисту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інформації</a:t>
            </a:r>
            <a:r>
              <a:rPr lang="ru-RU" sz="2400" dirty="0">
                <a:solidFill>
                  <a:schemeClr val="tx1"/>
                </a:solidFill>
              </a:rPr>
              <a:t>, а </a:t>
            </a:r>
            <a:r>
              <a:rPr lang="ru-RU" sz="2400" dirty="0" err="1">
                <a:solidFill>
                  <a:schemeClr val="tx1"/>
                </a:solidFill>
              </a:rPr>
              <a:t>також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патогенних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мікроорганізмів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938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1374" y="355002"/>
            <a:ext cx="9923238" cy="55562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 err="1">
                <a:solidFill>
                  <a:schemeClr val="tx1"/>
                </a:solidFill>
              </a:rPr>
              <a:t>Однак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існує</a:t>
            </a:r>
            <a:r>
              <a:rPr lang="ru-RU" sz="2400" dirty="0">
                <a:solidFill>
                  <a:schemeClr val="tx1"/>
                </a:solidFill>
              </a:rPr>
              <a:t> велика </a:t>
            </a:r>
            <a:r>
              <a:rPr lang="ru-RU" sz="2400" dirty="0" err="1">
                <a:solidFill>
                  <a:schemeClr val="tx1"/>
                </a:solidFill>
              </a:rPr>
              <a:t>дилема</a:t>
            </a:r>
            <a:r>
              <a:rPr lang="ru-RU" sz="2400" dirty="0">
                <a:solidFill>
                  <a:schemeClr val="tx1"/>
                </a:solidFill>
              </a:rPr>
              <a:t> – у </a:t>
            </a:r>
            <a:r>
              <a:rPr lang="ru-RU" sz="2400" dirty="0" err="1">
                <a:solidFill>
                  <a:schemeClr val="tx1"/>
                </a:solidFill>
              </a:rPr>
              <a:t>потенційному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зіткненні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між</a:t>
            </a:r>
            <a:r>
              <a:rPr lang="ru-RU" sz="2400" dirty="0">
                <a:solidFill>
                  <a:schemeClr val="tx1"/>
                </a:solidFill>
              </a:rPr>
              <a:t> свободою науки та </a:t>
            </a:r>
            <a:r>
              <a:rPr lang="ru-RU" sz="2400" dirty="0" err="1">
                <a:solidFill>
                  <a:schemeClr val="tx1"/>
                </a:solidFill>
              </a:rPr>
              <a:t>обмеженням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свободи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наукового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процесу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може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порушити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науково-дослідницьку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діяльність</a:t>
            </a:r>
            <a:r>
              <a:rPr lang="ru-RU" sz="2400" dirty="0">
                <a:solidFill>
                  <a:schemeClr val="tx1"/>
                </a:solidFill>
              </a:rPr>
              <a:t> та/</a:t>
            </a:r>
            <a:r>
              <a:rPr lang="ru-RU" sz="2400" dirty="0" err="1">
                <a:solidFill>
                  <a:schemeClr val="tx1"/>
                </a:solidFill>
              </a:rPr>
              <a:t>або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обмежити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публікацію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результатів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висновків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Останніми</a:t>
            </a:r>
            <a:r>
              <a:rPr lang="ru-RU" sz="2400" dirty="0">
                <a:solidFill>
                  <a:schemeClr val="tx1"/>
                </a:solidFill>
              </a:rPr>
              <a:t> роками </a:t>
            </a:r>
            <a:r>
              <a:rPr lang="ru-RU" sz="2400" dirty="0" err="1">
                <a:solidFill>
                  <a:schemeClr val="tx1"/>
                </a:solidFill>
              </a:rPr>
              <a:t>стає</a:t>
            </a:r>
            <a:r>
              <a:rPr lang="ru-RU" sz="2400" dirty="0">
                <a:solidFill>
                  <a:schemeClr val="tx1"/>
                </a:solidFill>
              </a:rPr>
              <a:t> все </a:t>
            </a:r>
            <a:r>
              <a:rPr lang="ru-RU" sz="2400" dirty="0" err="1">
                <a:solidFill>
                  <a:schemeClr val="tx1"/>
                </a:solidFill>
              </a:rPr>
              <a:t>більш</a:t>
            </a:r>
            <a:r>
              <a:rPr lang="ru-RU" sz="2400" dirty="0">
                <a:solidFill>
                  <a:schemeClr val="tx1"/>
                </a:solidFill>
              </a:rPr>
              <a:t> очевидно,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як </a:t>
            </a:r>
            <a:r>
              <a:rPr lang="ru-RU" sz="2400" dirty="0" err="1">
                <a:solidFill>
                  <a:schemeClr val="tx1"/>
                </a:solidFill>
              </a:rPr>
              <a:t>урядові</a:t>
            </a:r>
            <a:r>
              <a:rPr lang="ru-RU" sz="2400" dirty="0">
                <a:solidFill>
                  <a:schemeClr val="tx1"/>
                </a:solidFill>
              </a:rPr>
              <a:t>, так і </a:t>
            </a:r>
            <a:r>
              <a:rPr lang="ru-RU" sz="2400" dirty="0" err="1">
                <a:solidFill>
                  <a:schemeClr val="tx1"/>
                </a:solidFill>
              </a:rPr>
              <a:t>наукові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співтовариства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стурбовані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тим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швидкий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прогрес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галузі</a:t>
            </a:r>
            <a:r>
              <a:rPr lang="ru-RU" sz="2400" dirty="0">
                <a:solidFill>
                  <a:schemeClr val="tx1"/>
                </a:solidFill>
              </a:rPr>
              <a:t> медико-</a:t>
            </a:r>
            <a:r>
              <a:rPr lang="ru-RU" sz="2400" dirty="0" err="1">
                <a:solidFill>
                  <a:schemeClr val="tx1"/>
                </a:solidFill>
              </a:rPr>
              <a:t>біологічних</a:t>
            </a:r>
            <a:r>
              <a:rPr lang="ru-RU" sz="2400" dirty="0">
                <a:solidFill>
                  <a:schemeClr val="tx1"/>
                </a:solidFill>
              </a:rPr>
              <a:t> наук </a:t>
            </a:r>
            <a:r>
              <a:rPr lang="ru-RU" sz="2400" dirty="0" err="1">
                <a:solidFill>
                  <a:schemeClr val="tx1"/>
                </a:solidFill>
              </a:rPr>
              <a:t>може</a:t>
            </a:r>
            <a:r>
              <a:rPr lang="ru-RU" sz="2400" dirty="0">
                <a:solidFill>
                  <a:schemeClr val="tx1"/>
                </a:solidFill>
              </a:rPr>
              <a:t> бути </a:t>
            </a:r>
            <a:r>
              <a:rPr lang="ru-RU" sz="2400" dirty="0" err="1">
                <a:solidFill>
                  <a:schemeClr val="tx1"/>
                </a:solidFill>
              </a:rPr>
              <a:t>спрямований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вкрай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руйнівні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сценарії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біотероризму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біологічної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війни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92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6678" y="0"/>
            <a:ext cx="9847934" cy="68580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err="1">
                <a:solidFill>
                  <a:schemeClr val="tx1"/>
                </a:solidFill>
              </a:rPr>
              <a:t>Наукові</a:t>
            </a:r>
            <a:r>
              <a:rPr lang="ru-RU" sz="2000" dirty="0">
                <a:solidFill>
                  <a:schemeClr val="tx1"/>
                </a:solidFill>
              </a:rPr>
              <a:t> й </a:t>
            </a:r>
            <a:r>
              <a:rPr lang="ru-RU" sz="2000" dirty="0" err="1">
                <a:solidFill>
                  <a:schemeClr val="tx1"/>
                </a:solidFill>
              </a:rPr>
              <a:t>технологічні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можливості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інжинірингу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проектування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біологічних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токсичних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речовин</a:t>
            </a:r>
            <a:r>
              <a:rPr lang="ru-RU" sz="2000" dirty="0">
                <a:solidFill>
                  <a:schemeClr val="tx1"/>
                </a:solidFill>
              </a:rPr>
              <a:t> уже </a:t>
            </a:r>
            <a:r>
              <a:rPr lang="ru-RU" sz="2000" dirty="0" err="1">
                <a:solidFill>
                  <a:schemeClr val="tx1"/>
                </a:solidFill>
              </a:rPr>
              <a:t>зробили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величезний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стрибок</a:t>
            </a:r>
            <a:r>
              <a:rPr lang="ru-RU" sz="2000" dirty="0">
                <a:solidFill>
                  <a:schemeClr val="tx1"/>
                </a:solidFill>
              </a:rPr>
              <a:t> у 70-х роках ХХ </a:t>
            </a:r>
            <a:r>
              <a:rPr lang="ru-RU" sz="2000" dirty="0" err="1">
                <a:solidFill>
                  <a:schemeClr val="tx1"/>
                </a:solidFill>
              </a:rPr>
              <a:t>століття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Крім</a:t>
            </a:r>
            <a:r>
              <a:rPr lang="ru-RU" sz="2000" dirty="0">
                <a:solidFill>
                  <a:schemeClr val="tx1"/>
                </a:solidFill>
              </a:rPr>
              <a:t> того, </a:t>
            </a:r>
            <a:r>
              <a:rPr lang="ru-RU" sz="2000" dirty="0" err="1">
                <a:solidFill>
                  <a:schemeClr val="tx1"/>
                </a:solidFill>
              </a:rPr>
              <a:t>завдяки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досягненням</a:t>
            </a:r>
            <a:r>
              <a:rPr lang="ru-RU" sz="2000" dirty="0">
                <a:solidFill>
                  <a:schemeClr val="tx1"/>
                </a:solidFill>
              </a:rPr>
              <a:t> у медико-</a:t>
            </a:r>
            <a:r>
              <a:rPr lang="ru-RU" sz="2000" dirty="0" err="1">
                <a:solidFill>
                  <a:schemeClr val="tx1"/>
                </a:solidFill>
              </a:rPr>
              <a:t>біологічній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галузі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зокрема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сфері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поєднання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хімічних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токсинів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біологічних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речовин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були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визначені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потенційні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субстанції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можуть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позиціонуватися</a:t>
            </a:r>
            <a:r>
              <a:rPr lang="ru-RU" sz="2000" dirty="0">
                <a:solidFill>
                  <a:schemeClr val="tx1"/>
                </a:solidFill>
              </a:rPr>
              <a:t> поза межами </a:t>
            </a:r>
            <a:r>
              <a:rPr lang="ru-RU" sz="2000" dirty="0" err="1">
                <a:solidFill>
                  <a:schemeClr val="tx1"/>
                </a:solidFill>
              </a:rPr>
              <a:t>Конвенції</a:t>
            </a:r>
            <a:r>
              <a:rPr lang="ru-RU" sz="2000" dirty="0">
                <a:solidFill>
                  <a:schemeClr val="tx1"/>
                </a:solidFill>
              </a:rPr>
              <a:t> про </a:t>
            </a:r>
            <a:r>
              <a:rPr lang="ru-RU" sz="2000" dirty="0" err="1">
                <a:solidFill>
                  <a:schemeClr val="tx1"/>
                </a:solidFill>
              </a:rPr>
              <a:t>заборону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біологічної</a:t>
            </a:r>
            <a:r>
              <a:rPr lang="ru-RU" sz="2000" dirty="0">
                <a:solidFill>
                  <a:schemeClr val="tx1"/>
                </a:solidFill>
              </a:rPr>
              <a:t> й </a:t>
            </a:r>
            <a:r>
              <a:rPr lang="ru-RU" sz="2000" dirty="0" err="1">
                <a:solidFill>
                  <a:schemeClr val="tx1"/>
                </a:solidFill>
              </a:rPr>
              <a:t>токсичної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 (КБТЗ) та </a:t>
            </a:r>
            <a:r>
              <a:rPr lang="ru-RU" sz="2000" dirty="0" err="1">
                <a:solidFill>
                  <a:schemeClr val="tx1"/>
                </a:solidFill>
              </a:rPr>
              <a:t>Конвенції</a:t>
            </a:r>
            <a:r>
              <a:rPr lang="ru-RU" sz="2000" dirty="0">
                <a:solidFill>
                  <a:schemeClr val="tx1"/>
                </a:solidFill>
              </a:rPr>
              <a:t> про </a:t>
            </a:r>
            <a:r>
              <a:rPr lang="ru-RU" sz="2000" dirty="0" err="1">
                <a:solidFill>
                  <a:schemeClr val="tx1"/>
                </a:solidFill>
              </a:rPr>
              <a:t>заборону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хімічної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 (КЗХЗ). </a:t>
            </a:r>
            <a:r>
              <a:rPr lang="ru-RU" sz="2000" dirty="0" err="1">
                <a:solidFill>
                  <a:schemeClr val="tx1"/>
                </a:solidFill>
              </a:rPr>
              <a:t>Існує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занепокоєння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посилюється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стосовно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застосування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цих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речовин</a:t>
            </a:r>
            <a:r>
              <a:rPr lang="ru-RU" sz="2000" dirty="0">
                <a:solidFill>
                  <a:schemeClr val="tx1"/>
                </a:solidFill>
              </a:rPr>
              <a:t> для контролю </a:t>
            </a:r>
            <a:r>
              <a:rPr lang="ru-RU" sz="2000" dirty="0" err="1">
                <a:solidFill>
                  <a:schemeClr val="tx1"/>
                </a:solidFill>
              </a:rPr>
              <a:t>людської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свідомостіабо</a:t>
            </a:r>
            <a:r>
              <a:rPr lang="ru-RU" sz="2000" dirty="0">
                <a:solidFill>
                  <a:schemeClr val="tx1"/>
                </a:solidFill>
              </a:rPr>
              <a:t> як </a:t>
            </a:r>
            <a:r>
              <a:rPr lang="ru-RU" sz="2000" dirty="0" err="1">
                <a:solidFill>
                  <a:schemeClr val="tx1"/>
                </a:solidFill>
              </a:rPr>
              <a:t>нелетальної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, особливо </a:t>
            </a:r>
            <a:r>
              <a:rPr lang="ru-RU" sz="2000" dirty="0" err="1">
                <a:solidFill>
                  <a:schemeClr val="tx1"/>
                </a:solidFill>
              </a:rPr>
              <a:t>після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використання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однієї</a:t>
            </a:r>
            <a:r>
              <a:rPr lang="ru-RU" sz="2000" dirty="0">
                <a:solidFill>
                  <a:schemeClr val="tx1"/>
                </a:solidFill>
              </a:rPr>
              <a:t> з таких </a:t>
            </a:r>
            <a:r>
              <a:rPr lang="ru-RU" sz="2000" dirty="0" err="1">
                <a:solidFill>
                  <a:schemeClr val="tx1"/>
                </a:solidFill>
              </a:rPr>
              <a:t>речовин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фентанілу</a:t>
            </a:r>
            <a:r>
              <a:rPr lang="ru-RU" sz="2000" dirty="0">
                <a:solidFill>
                  <a:schemeClr val="tx1"/>
                </a:solidFill>
              </a:rPr>
              <a:t>) при </a:t>
            </a:r>
            <a:r>
              <a:rPr lang="ru-RU" sz="2000" dirty="0" err="1">
                <a:solidFill>
                  <a:schemeClr val="tx1"/>
                </a:solidFill>
              </a:rPr>
              <a:t>облозі</a:t>
            </a:r>
            <a:r>
              <a:rPr lang="ru-RU" sz="2000" dirty="0">
                <a:solidFill>
                  <a:schemeClr val="tx1"/>
                </a:solidFill>
              </a:rPr>
              <a:t> театру в </a:t>
            </a:r>
            <a:r>
              <a:rPr lang="ru-RU" sz="2000" dirty="0" err="1">
                <a:solidFill>
                  <a:schemeClr val="tx1"/>
                </a:solidFill>
              </a:rPr>
              <a:t>Москві</a:t>
            </a:r>
            <a:r>
              <a:rPr lang="ru-RU" sz="2000" dirty="0">
                <a:solidFill>
                  <a:schemeClr val="tx1"/>
                </a:solidFill>
              </a:rPr>
              <a:t> (2002) і хлору в </a:t>
            </a:r>
            <a:r>
              <a:rPr lang="ru-RU" sz="2000" dirty="0" err="1">
                <a:solidFill>
                  <a:schemeClr val="tx1"/>
                </a:solidFill>
              </a:rPr>
              <a:t>Іраку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Професор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Джуліан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Перрі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Робінсон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Інститут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науково-технічних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досліджень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науково-технічної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політики</a:t>
            </a:r>
            <a:r>
              <a:rPr lang="ru-RU" sz="2000" dirty="0">
                <a:solidFill>
                  <a:schemeClr val="tx1"/>
                </a:solidFill>
              </a:rPr>
              <a:t>) </a:t>
            </a:r>
            <a:r>
              <a:rPr lang="ru-RU" sz="2000" dirty="0" err="1">
                <a:solidFill>
                  <a:schemeClr val="tx1"/>
                </a:solidFill>
              </a:rPr>
              <a:t>окремо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вказує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політичну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доцільність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застосування</a:t>
            </a:r>
            <a:r>
              <a:rPr lang="ru-RU" sz="2000" dirty="0">
                <a:solidFill>
                  <a:schemeClr val="tx1"/>
                </a:solidFill>
              </a:rPr>
              <a:t> таких </a:t>
            </a:r>
            <a:r>
              <a:rPr lang="ru-RU" sz="2000" dirty="0" err="1">
                <a:solidFill>
                  <a:schemeClr val="tx1"/>
                </a:solidFill>
              </a:rPr>
              <a:t>речовин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умовах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обмеженої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війни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боротьби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заворушеннями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або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інших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операцій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цивільного</a:t>
            </a:r>
            <a:r>
              <a:rPr lang="ru-RU" sz="2000" dirty="0">
                <a:solidFill>
                  <a:schemeClr val="tx1"/>
                </a:solidFill>
              </a:rPr>
              <a:t> контролю </a:t>
            </a:r>
            <a:r>
              <a:rPr lang="ru-RU" sz="2000" dirty="0" err="1">
                <a:solidFill>
                  <a:schemeClr val="tx1"/>
                </a:solidFill>
              </a:rPr>
              <a:t>обмеженого</a:t>
            </a:r>
            <a:r>
              <a:rPr lang="ru-RU" sz="2000" dirty="0">
                <a:solidFill>
                  <a:schemeClr val="tx1"/>
                </a:solidFill>
              </a:rPr>
              <a:t> масштабу.</a:t>
            </a:r>
          </a:p>
        </p:txBody>
      </p:sp>
    </p:spTree>
    <p:extLst>
      <p:ext uri="{BB962C8B-B14F-4D97-AF65-F5344CB8AC3E}">
        <p14:creationId xmlns:p14="http://schemas.microsoft.com/office/powerpoint/2010/main" val="30366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0616" y="86061"/>
            <a:ext cx="9933996" cy="677193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err="1">
                <a:solidFill>
                  <a:srgbClr val="000000"/>
                </a:solidFill>
              </a:rPr>
              <a:t>Відповідно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існує</a:t>
            </a:r>
            <a:r>
              <a:rPr lang="ru-RU" dirty="0">
                <a:solidFill>
                  <a:srgbClr val="000000"/>
                </a:solidFill>
              </a:rPr>
              <a:t> потреба в </a:t>
            </a:r>
            <a:r>
              <a:rPr lang="ru-RU" dirty="0" err="1">
                <a:solidFill>
                  <a:srgbClr val="000000"/>
                </a:solidFill>
              </a:rPr>
              <a:t>кращій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співпраці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між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науковими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спільнотами</a:t>
            </a:r>
            <a:r>
              <a:rPr lang="ru-RU" dirty="0">
                <a:solidFill>
                  <a:srgbClr val="000000"/>
                </a:solidFill>
              </a:rPr>
              <a:t> й </a:t>
            </a:r>
            <a:r>
              <a:rPr lang="ru-RU" dirty="0" err="1">
                <a:solidFill>
                  <a:srgbClr val="000000"/>
                </a:solidFill>
              </a:rPr>
              <a:t>політиками</a:t>
            </a:r>
            <a:r>
              <a:rPr lang="ru-RU" dirty="0">
                <a:solidFill>
                  <a:srgbClr val="000000"/>
                </a:solidFill>
              </a:rPr>
              <a:t>. </a:t>
            </a:r>
            <a:r>
              <a:rPr lang="ru-RU" dirty="0" err="1">
                <a:solidFill>
                  <a:srgbClr val="000000"/>
                </a:solidFill>
              </a:rPr>
              <a:t>Саме</a:t>
            </a:r>
            <a:r>
              <a:rPr lang="ru-RU" dirty="0">
                <a:solidFill>
                  <a:srgbClr val="000000"/>
                </a:solidFill>
              </a:rPr>
              <a:t> з </a:t>
            </a:r>
            <a:r>
              <a:rPr lang="ru-RU" dirty="0" err="1">
                <a:solidFill>
                  <a:srgbClr val="000000"/>
                </a:solidFill>
              </a:rPr>
              <a:t>цієї</a:t>
            </a:r>
            <a:r>
              <a:rPr lang="ru-RU" dirty="0">
                <a:solidFill>
                  <a:srgbClr val="000000"/>
                </a:solidFill>
              </a:rPr>
              <a:t> причини </a:t>
            </a:r>
            <a:r>
              <a:rPr lang="ru-RU" dirty="0" err="1">
                <a:solidFill>
                  <a:srgbClr val="000000"/>
                </a:solidFill>
              </a:rPr>
              <a:t>існує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також</a:t>
            </a:r>
            <a:r>
              <a:rPr lang="ru-RU" dirty="0">
                <a:solidFill>
                  <a:srgbClr val="000000"/>
                </a:solidFill>
              </a:rPr>
              <a:t> потреба в </a:t>
            </a:r>
            <a:r>
              <a:rPr lang="ru-RU" dirty="0" err="1">
                <a:solidFill>
                  <a:srgbClr val="000000"/>
                </a:solidFill>
              </a:rPr>
              <a:t>освіті</a:t>
            </a:r>
            <a:r>
              <a:rPr lang="ru-RU" dirty="0">
                <a:solidFill>
                  <a:srgbClr val="000000"/>
                </a:solidFill>
              </a:rPr>
              <a:t>/</a:t>
            </a:r>
            <a:r>
              <a:rPr lang="ru-RU" dirty="0" err="1">
                <a:solidFill>
                  <a:srgbClr val="000000"/>
                </a:solidFill>
              </a:rPr>
              <a:t>підготовці</a:t>
            </a:r>
            <a:r>
              <a:rPr lang="ru-RU" dirty="0">
                <a:solidFill>
                  <a:srgbClr val="000000"/>
                </a:solidFill>
              </a:rPr>
              <a:t>, </a:t>
            </a:r>
            <a:r>
              <a:rPr lang="ru-RU" dirty="0" err="1">
                <a:solidFill>
                  <a:srgbClr val="000000"/>
                </a:solidFill>
              </a:rPr>
              <a:t>спеціально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призначеній</a:t>
            </a:r>
            <a:r>
              <a:rPr lang="ru-RU" dirty="0">
                <a:solidFill>
                  <a:srgbClr val="000000"/>
                </a:solidFill>
              </a:rPr>
              <a:t> для </a:t>
            </a:r>
            <a:r>
              <a:rPr lang="ru-RU" dirty="0" err="1">
                <a:solidFill>
                  <a:srgbClr val="000000"/>
                </a:solidFill>
              </a:rPr>
              <a:t>кращого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інформування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щодо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визначення</a:t>
            </a:r>
            <a:r>
              <a:rPr lang="ru-RU" dirty="0">
                <a:solidFill>
                  <a:srgbClr val="000000"/>
                </a:solidFill>
              </a:rPr>
              <a:t> негативного </a:t>
            </a:r>
            <a:r>
              <a:rPr lang="ru-RU" dirty="0" err="1">
                <a:solidFill>
                  <a:srgbClr val="000000"/>
                </a:solidFill>
              </a:rPr>
              <a:t>потенціалу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результатів</a:t>
            </a:r>
            <a:r>
              <a:rPr lang="ru-RU" dirty="0">
                <a:solidFill>
                  <a:srgbClr val="000000"/>
                </a:solidFill>
              </a:rPr>
              <a:t> медико-</a:t>
            </a:r>
            <a:r>
              <a:rPr lang="ru-RU" dirty="0" err="1">
                <a:solidFill>
                  <a:srgbClr val="000000"/>
                </a:solidFill>
              </a:rPr>
              <a:t>біологічних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досліджень</a:t>
            </a:r>
            <a:r>
              <a:rPr lang="ru-RU" dirty="0">
                <a:solidFill>
                  <a:srgbClr val="000000"/>
                </a:solidFill>
              </a:rPr>
              <a:t> і </a:t>
            </a:r>
            <a:r>
              <a:rPr lang="ru-RU" dirty="0" err="1">
                <a:solidFill>
                  <a:srgbClr val="000000"/>
                </a:solidFill>
              </a:rPr>
              <a:t>пов’язаних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із</a:t>
            </a:r>
            <a:r>
              <a:rPr lang="ru-RU" dirty="0">
                <a:solidFill>
                  <a:srgbClr val="000000"/>
                </a:solidFill>
              </a:rPr>
              <a:t> ними </a:t>
            </a:r>
            <a:r>
              <a:rPr lang="ru-RU" dirty="0" err="1">
                <a:solidFill>
                  <a:srgbClr val="000000"/>
                </a:solidFill>
              </a:rPr>
              <a:t>технологій</a:t>
            </a:r>
            <a:r>
              <a:rPr lang="ru-RU" dirty="0">
                <a:solidFill>
                  <a:srgbClr val="000000"/>
                </a:solidFill>
              </a:rPr>
              <a:t> та </a:t>
            </a:r>
            <a:r>
              <a:rPr lang="ru-RU" dirty="0" err="1">
                <a:solidFill>
                  <a:srgbClr val="000000"/>
                </a:solidFill>
              </a:rPr>
              <a:t>запобігання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зловживанню</a:t>
            </a:r>
            <a:r>
              <a:rPr lang="ru-RU" dirty="0">
                <a:solidFill>
                  <a:srgbClr val="000000"/>
                </a:solidFill>
              </a:rPr>
              <a:t> ними.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err="1">
                <a:solidFill>
                  <a:srgbClr val="000000"/>
                </a:solidFill>
              </a:rPr>
              <a:t>Освіта</a:t>
            </a:r>
            <a:r>
              <a:rPr lang="ru-RU" dirty="0">
                <a:solidFill>
                  <a:srgbClr val="000000"/>
                </a:solidFill>
              </a:rPr>
              <a:t> з </a:t>
            </a:r>
            <a:r>
              <a:rPr lang="ru-RU" dirty="0" err="1">
                <a:solidFill>
                  <a:srgbClr val="000000"/>
                </a:solidFill>
              </a:rPr>
              <a:t>біозахисту</a:t>
            </a:r>
            <a:r>
              <a:rPr lang="ru-RU" dirty="0">
                <a:solidFill>
                  <a:srgbClr val="000000"/>
                </a:solidFill>
              </a:rPr>
              <a:t> повинна </a:t>
            </a:r>
            <a:r>
              <a:rPr lang="ru-RU" dirty="0" err="1">
                <a:solidFill>
                  <a:srgbClr val="000000"/>
                </a:solidFill>
              </a:rPr>
              <a:t>вміщувати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такі</a:t>
            </a:r>
            <a:r>
              <a:rPr lang="ru-RU" dirty="0">
                <a:solidFill>
                  <a:srgbClr val="000000"/>
                </a:solidFill>
              </a:rPr>
              <a:t> теми, як </a:t>
            </a:r>
            <a:r>
              <a:rPr lang="ru-RU" dirty="0" err="1">
                <a:solidFill>
                  <a:srgbClr val="000000"/>
                </a:solidFill>
              </a:rPr>
              <a:t>потенційний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ризик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подвійного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використання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результатів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сучасних</a:t>
            </a:r>
            <a:r>
              <a:rPr lang="ru-RU" dirty="0">
                <a:solidFill>
                  <a:srgbClr val="000000"/>
                </a:solidFill>
              </a:rPr>
              <a:t> медико-</a:t>
            </a:r>
            <a:r>
              <a:rPr lang="ru-RU" dirty="0" err="1">
                <a:solidFill>
                  <a:srgbClr val="000000"/>
                </a:solidFill>
              </a:rPr>
              <a:t>біологічних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досліджень</a:t>
            </a:r>
            <a:r>
              <a:rPr lang="ru-RU" dirty="0">
                <a:solidFill>
                  <a:srgbClr val="000000"/>
                </a:solidFill>
              </a:rPr>
              <a:t>; </a:t>
            </a:r>
            <a:r>
              <a:rPr lang="ru-RU" dirty="0" err="1">
                <a:solidFill>
                  <a:srgbClr val="000000"/>
                </a:solidFill>
              </a:rPr>
              <a:t>відповідальна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поведінка</a:t>
            </a:r>
            <a:r>
              <a:rPr lang="ru-RU" dirty="0">
                <a:solidFill>
                  <a:srgbClr val="000000"/>
                </a:solidFill>
              </a:rPr>
              <a:t> в </a:t>
            </a:r>
            <a:r>
              <a:rPr lang="ru-RU" dirty="0" err="1">
                <a:solidFill>
                  <a:srgbClr val="000000"/>
                </a:solidFill>
              </a:rPr>
              <a:t>дослідженнях</a:t>
            </a:r>
            <a:r>
              <a:rPr lang="ru-RU" dirty="0">
                <a:solidFill>
                  <a:srgbClr val="000000"/>
                </a:solidFill>
              </a:rPr>
              <a:t> та </a:t>
            </a:r>
            <a:r>
              <a:rPr lang="ru-RU" dirty="0" err="1">
                <a:solidFill>
                  <a:srgbClr val="000000"/>
                </a:solidFill>
              </a:rPr>
              <a:t>етичні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підходи</a:t>
            </a:r>
            <a:r>
              <a:rPr lang="ru-RU" dirty="0">
                <a:solidFill>
                  <a:srgbClr val="000000"/>
                </a:solidFill>
              </a:rPr>
              <a:t> до них </a:t>
            </a:r>
            <a:r>
              <a:rPr lang="ru-RU" dirty="0" err="1">
                <a:solidFill>
                  <a:srgbClr val="000000"/>
                </a:solidFill>
              </a:rPr>
              <a:t>науковців</a:t>
            </a:r>
            <a:r>
              <a:rPr lang="ru-RU" dirty="0">
                <a:solidFill>
                  <a:srgbClr val="000000"/>
                </a:solidFill>
              </a:rPr>
              <a:t> медико-</a:t>
            </a:r>
            <a:r>
              <a:rPr lang="ru-RU" dirty="0" err="1">
                <a:solidFill>
                  <a:srgbClr val="000000"/>
                </a:solidFill>
              </a:rPr>
              <a:t>біологічної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галузі</a:t>
            </a:r>
            <a:r>
              <a:rPr lang="ru-RU" dirty="0">
                <a:solidFill>
                  <a:srgbClr val="000000"/>
                </a:solidFill>
              </a:rPr>
              <a:t>; </a:t>
            </a:r>
            <a:r>
              <a:rPr lang="ru-RU" dirty="0" err="1">
                <a:solidFill>
                  <a:srgbClr val="000000"/>
                </a:solidFill>
              </a:rPr>
              <a:t>історія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програм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створення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біологічної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зброї</a:t>
            </a:r>
            <a:r>
              <a:rPr lang="ru-RU" dirty="0">
                <a:solidFill>
                  <a:srgbClr val="000000"/>
                </a:solidFill>
              </a:rPr>
              <a:t> та </a:t>
            </a:r>
            <a:r>
              <a:rPr lang="ru-RU" dirty="0" err="1">
                <a:solidFill>
                  <a:srgbClr val="000000"/>
                </a:solidFill>
              </a:rPr>
              <a:t>біологічного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тероризму</a:t>
            </a:r>
            <a:r>
              <a:rPr lang="ru-RU" dirty="0">
                <a:solidFill>
                  <a:srgbClr val="000000"/>
                </a:solidFill>
              </a:rPr>
              <a:t>; роль </a:t>
            </a:r>
            <a:r>
              <a:rPr lang="ru-RU" dirty="0" err="1">
                <a:solidFill>
                  <a:srgbClr val="000000"/>
                </a:solidFill>
              </a:rPr>
              <a:t>міжнародних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режимів</a:t>
            </a:r>
            <a:r>
              <a:rPr lang="ru-RU" dirty="0">
                <a:solidFill>
                  <a:srgbClr val="000000"/>
                </a:solidFill>
              </a:rPr>
              <a:t> заборони та </a:t>
            </a:r>
            <a:r>
              <a:rPr lang="ru-RU" dirty="0" err="1">
                <a:solidFill>
                  <a:srgbClr val="000000"/>
                </a:solidFill>
              </a:rPr>
              <a:t>їх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реалізація</a:t>
            </a:r>
            <a:r>
              <a:rPr lang="ru-RU" dirty="0">
                <a:solidFill>
                  <a:srgbClr val="000000"/>
                </a:solidFill>
              </a:rPr>
              <a:t> на </a:t>
            </a:r>
            <a:r>
              <a:rPr lang="ru-RU" dirty="0" err="1">
                <a:solidFill>
                  <a:srgbClr val="000000"/>
                </a:solidFill>
              </a:rPr>
              <a:t>національному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рівні</a:t>
            </a:r>
            <a:r>
              <a:rPr lang="ru-RU" dirty="0">
                <a:solidFill>
                  <a:srgbClr val="000000"/>
                </a:solidFill>
              </a:rPr>
              <a:t>; </a:t>
            </a:r>
            <a:r>
              <a:rPr lang="ru-RU" dirty="0" err="1">
                <a:solidFill>
                  <a:srgbClr val="000000"/>
                </a:solidFill>
              </a:rPr>
              <a:t>перетин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громадської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системи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охорони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здоров’я</a:t>
            </a:r>
            <a:r>
              <a:rPr lang="ru-RU" dirty="0">
                <a:solidFill>
                  <a:srgbClr val="000000"/>
                </a:solidFill>
              </a:rPr>
              <a:t> та </a:t>
            </a:r>
            <a:r>
              <a:rPr lang="ru-RU" dirty="0" err="1">
                <a:solidFill>
                  <a:srgbClr val="000000"/>
                </a:solidFill>
              </a:rPr>
              <a:t>національної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безпеки</a:t>
            </a:r>
            <a:r>
              <a:rPr lang="ru-RU" dirty="0">
                <a:solidFill>
                  <a:srgbClr val="000000"/>
                </a:solidFill>
              </a:rPr>
              <a:t>; </a:t>
            </a:r>
            <a:r>
              <a:rPr lang="ru-RU" dirty="0" err="1">
                <a:solidFill>
                  <a:srgbClr val="000000"/>
                </a:solidFill>
              </a:rPr>
              <a:t>розбудова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ефективних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профілактичних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політик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щодо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забезпечення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безпеки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корисних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err="1">
                <a:solidFill>
                  <a:srgbClr val="000000"/>
                </a:solidFill>
              </a:rPr>
              <a:t>досліджень</a:t>
            </a:r>
            <a:r>
              <a:rPr lang="ru-RU" dirty="0">
                <a:solidFill>
                  <a:srgbClr val="000000"/>
                </a:solidFill>
              </a:rPr>
              <a:t> у </a:t>
            </a:r>
            <a:r>
              <a:rPr lang="ru-RU" dirty="0" err="1">
                <a:solidFill>
                  <a:srgbClr val="000000"/>
                </a:solidFill>
              </a:rPr>
              <a:t>галузі</a:t>
            </a:r>
            <a:r>
              <a:rPr lang="ru-RU" dirty="0">
                <a:solidFill>
                  <a:srgbClr val="000000"/>
                </a:solidFill>
              </a:rPr>
              <a:t> медико-</a:t>
            </a:r>
            <a:r>
              <a:rPr lang="ru-RU" dirty="0" err="1">
                <a:solidFill>
                  <a:srgbClr val="000000"/>
                </a:solidFill>
              </a:rPr>
              <a:t>біологічних</a:t>
            </a:r>
            <a:r>
              <a:rPr lang="ru-RU" dirty="0">
                <a:solidFill>
                  <a:srgbClr val="000000"/>
                </a:solidFill>
              </a:rPr>
              <a:t> наук.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67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6828" y="322729"/>
            <a:ext cx="9987784" cy="6239436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 err="1">
                <a:solidFill>
                  <a:schemeClr val="tx1"/>
                </a:solidFill>
              </a:rPr>
              <a:t>Очікується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одним </a:t>
            </a:r>
            <a:r>
              <a:rPr lang="ru-RU" sz="2400" dirty="0" err="1">
                <a:solidFill>
                  <a:schemeClr val="tx1"/>
                </a:solidFill>
              </a:rPr>
              <a:t>із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способів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застосування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багатогранного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підходу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практиці</a:t>
            </a:r>
            <a:r>
              <a:rPr lang="ru-RU" sz="2400" dirty="0">
                <a:solidFill>
                  <a:schemeClr val="tx1"/>
                </a:solidFill>
              </a:rPr>
              <a:t> є Мережа </a:t>
            </a:r>
            <a:r>
              <a:rPr lang="ru-RU" sz="2400" dirty="0" err="1">
                <a:solidFill>
                  <a:schemeClr val="tx1"/>
                </a:solidFill>
              </a:rPr>
              <a:t>запобігання</a:t>
            </a:r>
            <a:r>
              <a:rPr lang="ru-RU" sz="2400" dirty="0">
                <a:solidFill>
                  <a:schemeClr val="tx1"/>
                </a:solidFill>
              </a:rPr>
              <a:t>. Вона </a:t>
            </a:r>
            <a:r>
              <a:rPr lang="ru-RU" sz="2400" dirty="0" err="1">
                <a:solidFill>
                  <a:schemeClr val="tx1"/>
                </a:solidFill>
              </a:rPr>
              <a:t>складається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із</a:t>
            </a:r>
            <a:r>
              <a:rPr lang="ru-RU" sz="2400" dirty="0">
                <a:solidFill>
                  <a:schemeClr val="tx1"/>
                </a:solidFill>
              </a:rPr>
              <a:t> комплексу </a:t>
            </a:r>
            <a:r>
              <a:rPr lang="ru-RU" sz="2400" dirty="0" err="1">
                <a:solidFill>
                  <a:schemeClr val="tx1"/>
                </a:solidFill>
              </a:rPr>
              <a:t>заходів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зокрема</a:t>
            </a:r>
            <a:r>
              <a:rPr lang="ru-RU" sz="2400" dirty="0">
                <a:solidFill>
                  <a:schemeClr val="tx1"/>
                </a:solidFill>
              </a:rPr>
              <a:t>: </a:t>
            </a:r>
            <a:r>
              <a:rPr lang="ru-RU" sz="2400" dirty="0" err="1">
                <a:solidFill>
                  <a:schemeClr val="tx1"/>
                </a:solidFill>
              </a:rPr>
              <a:t>міжнародних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механізмів</a:t>
            </a:r>
            <a:r>
              <a:rPr lang="ru-RU" sz="2400" dirty="0">
                <a:solidFill>
                  <a:schemeClr val="tx1"/>
                </a:solidFill>
              </a:rPr>
              <a:t> контролю над </a:t>
            </a:r>
            <a:r>
              <a:rPr lang="ru-RU" sz="2400" dirty="0" err="1">
                <a:solidFill>
                  <a:schemeClr val="tx1"/>
                </a:solidFill>
              </a:rPr>
              <a:t>озброєннями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експортного</a:t>
            </a:r>
            <a:r>
              <a:rPr lang="ru-RU" sz="2400" dirty="0">
                <a:solidFill>
                  <a:schemeClr val="tx1"/>
                </a:solidFill>
              </a:rPr>
              <a:t> контролю, </a:t>
            </a:r>
            <a:r>
              <a:rPr lang="ru-RU" sz="2400" dirty="0" err="1">
                <a:solidFill>
                  <a:schemeClr val="tx1"/>
                </a:solidFill>
              </a:rPr>
              <a:t>міжнародних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національних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заходів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захисту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проти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біологічної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токсичної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зброї</a:t>
            </a:r>
            <a:r>
              <a:rPr lang="ru-RU" sz="2400" dirty="0">
                <a:solidFill>
                  <a:schemeClr val="tx1"/>
                </a:solidFill>
              </a:rPr>
              <a:t>, лабораторного </a:t>
            </a:r>
            <a:r>
              <a:rPr lang="ru-RU" sz="2400" dirty="0" err="1">
                <a:solidFill>
                  <a:schemeClr val="tx1"/>
                </a:solidFill>
              </a:rPr>
              <a:t>біозахисту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управління</a:t>
            </a:r>
            <a:r>
              <a:rPr lang="ru-RU" sz="2400" dirty="0">
                <a:solidFill>
                  <a:schemeClr val="tx1"/>
                </a:solidFill>
              </a:rPr>
              <a:t> патогенами і токсинами, </a:t>
            </a:r>
            <a:r>
              <a:rPr lang="ru-RU" sz="2400" dirty="0" err="1">
                <a:solidFill>
                  <a:schemeClr val="tx1"/>
                </a:solidFill>
              </a:rPr>
              <a:t>охорони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здоров’я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освіти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підвищення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обізнаності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щодо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питань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подвійного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використання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серед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учених</a:t>
            </a:r>
            <a:r>
              <a:rPr lang="ru-RU" sz="2400" dirty="0">
                <a:solidFill>
                  <a:schemeClr val="tx1"/>
                </a:solidFill>
              </a:rPr>
              <a:t> медико-</a:t>
            </a:r>
            <a:r>
              <a:rPr lang="ru-RU" sz="2400" dirty="0" err="1">
                <a:solidFill>
                  <a:schemeClr val="tx1"/>
                </a:solidFill>
              </a:rPr>
              <a:t>біологічної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галузі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Концепція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WoP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містить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питання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біозахисту</a:t>
            </a:r>
            <a:r>
              <a:rPr lang="ru-RU" sz="2400" dirty="0">
                <a:solidFill>
                  <a:schemeClr val="tx1"/>
                </a:solidFill>
              </a:rPr>
              <a:t> поза межами </a:t>
            </a:r>
            <a:r>
              <a:rPr lang="ru-RU" sz="2400" dirty="0" err="1">
                <a:solidFill>
                  <a:schemeClr val="tx1"/>
                </a:solidFill>
              </a:rPr>
              <a:t>лабораторій</a:t>
            </a:r>
            <a:r>
              <a:rPr lang="ru-RU" sz="2400" dirty="0">
                <a:solidFill>
                  <a:schemeClr val="tx1"/>
                </a:solidFill>
              </a:rPr>
              <a:t> для </a:t>
            </a:r>
            <a:r>
              <a:rPr lang="ru-RU" sz="2400" dirty="0" err="1">
                <a:solidFill>
                  <a:schemeClr val="tx1"/>
                </a:solidFill>
              </a:rPr>
              <a:t>більш</a:t>
            </a:r>
            <a:r>
              <a:rPr lang="ru-RU" sz="2400" dirty="0">
                <a:solidFill>
                  <a:schemeClr val="tx1"/>
                </a:solidFill>
              </a:rPr>
              <a:t> широкого </a:t>
            </a:r>
            <a:r>
              <a:rPr lang="ru-RU" sz="2400" dirty="0" err="1">
                <a:solidFill>
                  <a:schemeClr val="tx1"/>
                </a:solidFill>
              </a:rPr>
              <a:t>охоплення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аспектів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захисту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урахуванням</a:t>
            </a:r>
            <a:r>
              <a:rPr lang="ru-RU" sz="2400" dirty="0">
                <a:solidFill>
                  <a:schemeClr val="tx1"/>
                </a:solidFill>
              </a:rPr>
              <a:t> широкого </a:t>
            </a:r>
            <a:r>
              <a:rPr lang="ru-RU" sz="2400" dirty="0" err="1">
                <a:solidFill>
                  <a:schemeClr val="tx1"/>
                </a:solidFill>
              </a:rPr>
              <a:t>підходу</a:t>
            </a:r>
            <a:r>
              <a:rPr lang="ru-RU" sz="2400" dirty="0">
                <a:solidFill>
                  <a:schemeClr val="tx1"/>
                </a:solidFill>
              </a:rPr>
              <a:t> до </a:t>
            </a:r>
            <a:r>
              <a:rPr lang="ru-RU" sz="2400" dirty="0" err="1">
                <a:solidFill>
                  <a:schemeClr val="tx1"/>
                </a:solidFill>
              </a:rPr>
              <a:t>всіх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природних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антропогенних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загроз</a:t>
            </a:r>
            <a:r>
              <a:rPr lang="ru-RU" sz="2400" dirty="0">
                <a:solidFill>
                  <a:schemeClr val="tx1"/>
                </a:solidFill>
              </a:rPr>
              <a:t> для </a:t>
            </a:r>
            <a:r>
              <a:rPr lang="ru-RU" sz="2400" dirty="0" err="1">
                <a:solidFill>
                  <a:schemeClr val="tx1"/>
                </a:solidFill>
              </a:rPr>
              <a:t>суспільства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012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3647" y="161365"/>
            <a:ext cx="9890965" cy="644383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Для </a:t>
            </a:r>
            <a:r>
              <a:rPr lang="ru-RU" sz="2000" dirty="0" err="1">
                <a:solidFill>
                  <a:schemeClr val="tx1"/>
                </a:solidFill>
              </a:rPr>
              <a:t>усунення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ризиків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стихійних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спалахів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інфекційних</a:t>
            </a:r>
            <a:r>
              <a:rPr lang="ru-RU" sz="2000" dirty="0">
                <a:solidFill>
                  <a:schemeClr val="tx1"/>
                </a:solidFill>
              </a:rPr>
              <a:t> хвороб </a:t>
            </a:r>
            <a:r>
              <a:rPr lang="ru-RU" sz="2000" dirty="0" err="1">
                <a:solidFill>
                  <a:schemeClr val="tx1"/>
                </a:solidFill>
              </a:rPr>
              <a:t>необхідні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постійний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нагляд</a:t>
            </a:r>
            <a:r>
              <a:rPr lang="ru-RU" sz="2000" dirty="0">
                <a:solidFill>
                  <a:schemeClr val="tx1"/>
                </a:solidFill>
              </a:rPr>
              <a:t> за </a:t>
            </a:r>
            <a:r>
              <a:rPr lang="ru-RU" sz="2000" dirty="0" err="1">
                <a:solidFill>
                  <a:schemeClr val="tx1"/>
                </a:solidFill>
              </a:rPr>
              <a:t>готовністю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системи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охорони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здоров’я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і </a:t>
            </a:r>
            <a:r>
              <a:rPr lang="ru-RU" sz="2000" dirty="0" err="1" smtClean="0">
                <a:solidFill>
                  <a:schemeClr val="tx1"/>
                </a:solidFill>
              </a:rPr>
              <a:t>планування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дій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спрямованих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запобігання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їх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виникненню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Ефективні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механізми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виявлення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моніторингу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реагування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спалахи</a:t>
            </a:r>
            <a:r>
              <a:rPr lang="ru-RU" sz="2000" dirty="0">
                <a:solidFill>
                  <a:schemeClr val="tx1"/>
                </a:solidFill>
              </a:rPr>
              <a:t> хвороб </a:t>
            </a:r>
            <a:r>
              <a:rPr lang="ru-RU" sz="2000" dirty="0" err="1">
                <a:solidFill>
                  <a:schemeClr val="tx1"/>
                </a:solidFill>
              </a:rPr>
              <a:t>зводять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мінімуму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ефективність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біологічної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токсичної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 шляхом </a:t>
            </a:r>
            <a:r>
              <a:rPr lang="ru-RU" sz="2000" dirty="0" err="1">
                <a:solidFill>
                  <a:schemeClr val="tx1"/>
                </a:solidFill>
              </a:rPr>
              <a:t>підвищення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стійкості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суспільства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її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впливу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Додатковою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перевагою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цього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механізму</a:t>
            </a:r>
            <a:r>
              <a:rPr lang="ru-RU" sz="2000" dirty="0">
                <a:solidFill>
                  <a:schemeClr val="tx1"/>
                </a:solidFill>
              </a:rPr>
              <a:t> є </a:t>
            </a:r>
            <a:r>
              <a:rPr lang="ru-RU" sz="2000" dirty="0" err="1">
                <a:solidFill>
                  <a:schemeClr val="tx1"/>
                </a:solidFill>
              </a:rPr>
              <a:t>покращання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ситуації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галузі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охорони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здоров’я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є </a:t>
            </a:r>
            <a:r>
              <a:rPr lang="ru-RU" sz="2000" dirty="0" err="1">
                <a:solidFill>
                  <a:schemeClr val="tx1"/>
                </a:solidFill>
              </a:rPr>
              <a:t>перепоною</a:t>
            </a:r>
            <a:r>
              <a:rPr lang="ru-RU" sz="2000" dirty="0">
                <a:solidFill>
                  <a:schemeClr val="tx1"/>
                </a:solidFill>
              </a:rPr>
              <a:t> для будь-</a:t>
            </a:r>
            <a:r>
              <a:rPr lang="ru-RU" sz="2000" dirty="0" err="1">
                <a:solidFill>
                  <a:schemeClr val="tx1"/>
                </a:solidFill>
              </a:rPr>
              <a:t>яких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природних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спалахів</a:t>
            </a:r>
            <a:r>
              <a:rPr lang="ru-RU" sz="2000" dirty="0">
                <a:solidFill>
                  <a:schemeClr val="tx1"/>
                </a:solidFill>
              </a:rPr>
              <a:t> хвороб; </a:t>
            </a:r>
            <a:r>
              <a:rPr lang="ru-RU" sz="2000" dirty="0" err="1">
                <a:solidFill>
                  <a:schemeClr val="tx1"/>
                </a:solidFill>
              </a:rPr>
              <a:t>реакція</a:t>
            </a:r>
            <a:r>
              <a:rPr lang="ru-RU" sz="2000" dirty="0">
                <a:solidFill>
                  <a:schemeClr val="tx1"/>
                </a:solidFill>
              </a:rPr>
              <a:t> з боку </a:t>
            </a:r>
            <a:r>
              <a:rPr lang="ru-RU" sz="2000" dirty="0" err="1">
                <a:solidFill>
                  <a:schemeClr val="tx1"/>
                </a:solidFill>
              </a:rPr>
              <a:t>системи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охорони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здоров’я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залишається</a:t>
            </a:r>
            <a:r>
              <a:rPr lang="ru-RU" sz="2000" dirty="0">
                <a:solidFill>
                  <a:schemeClr val="tx1"/>
                </a:solidFill>
              </a:rPr>
              <a:t> способом </a:t>
            </a:r>
            <a:r>
              <a:rPr lang="ru-RU" sz="2000" dirty="0" err="1">
                <a:solidFill>
                  <a:schemeClr val="tx1"/>
                </a:solidFill>
              </a:rPr>
              <a:t>подолання</a:t>
            </a:r>
            <a:r>
              <a:rPr lang="ru-RU" sz="2000" dirty="0">
                <a:solidFill>
                  <a:schemeClr val="tx1"/>
                </a:solidFill>
              </a:rPr>
              <a:t> як </a:t>
            </a:r>
            <a:r>
              <a:rPr lang="ru-RU" sz="2000" dirty="0" err="1">
                <a:solidFill>
                  <a:schemeClr val="tx1"/>
                </a:solidFill>
              </a:rPr>
              <a:t>навмисних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антропогенних</a:t>
            </a:r>
            <a:r>
              <a:rPr lang="ru-RU" sz="2000" dirty="0">
                <a:solidFill>
                  <a:schemeClr val="tx1"/>
                </a:solidFill>
              </a:rPr>
              <a:t>), так і </a:t>
            </a:r>
            <a:r>
              <a:rPr lang="ru-RU" sz="2000" dirty="0" err="1">
                <a:solidFill>
                  <a:schemeClr val="tx1"/>
                </a:solidFill>
              </a:rPr>
              <a:t>природних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епідемій</a:t>
            </a:r>
            <a:r>
              <a:rPr lang="ru-RU" sz="2000" dirty="0">
                <a:solidFill>
                  <a:schemeClr val="tx1"/>
                </a:solidFill>
              </a:rPr>
              <a:t>. Одним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найбільш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значних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міжнародних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документів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галузі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безпеки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здоров’я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населення</a:t>
            </a:r>
            <a:r>
              <a:rPr lang="ru-RU" sz="2000" dirty="0">
                <a:solidFill>
                  <a:schemeClr val="tx1"/>
                </a:solidFill>
              </a:rPr>
              <a:t> є </a:t>
            </a:r>
            <a:r>
              <a:rPr lang="ru-RU" sz="2000" dirty="0" err="1">
                <a:solidFill>
                  <a:schemeClr val="tx1"/>
                </a:solidFill>
              </a:rPr>
              <a:t>Міжнародні</a:t>
            </a:r>
            <a:r>
              <a:rPr lang="ru-RU" sz="2000" dirty="0">
                <a:solidFill>
                  <a:schemeClr val="tx1"/>
                </a:solidFill>
              </a:rPr>
              <a:t> медико-</a:t>
            </a:r>
            <a:r>
              <a:rPr lang="ru-RU" sz="2000" dirty="0" err="1">
                <a:solidFill>
                  <a:schemeClr val="tx1"/>
                </a:solidFill>
              </a:rPr>
              <a:t>санітарні</a:t>
            </a:r>
            <a:r>
              <a:rPr lang="ru-RU" sz="2000" dirty="0">
                <a:solidFill>
                  <a:schemeClr val="tx1"/>
                </a:solidFill>
              </a:rPr>
              <a:t> правила (ММСП).</a:t>
            </a:r>
          </a:p>
        </p:txBody>
      </p:sp>
    </p:spTree>
    <p:extLst>
      <p:ext uri="{BB962C8B-B14F-4D97-AF65-F5344CB8AC3E}">
        <p14:creationId xmlns:p14="http://schemas.microsoft.com/office/powerpoint/2010/main" val="408700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82880"/>
            <a:ext cx="8911687" cy="1722120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/>
              <a:t>План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2287" y="1635162"/>
            <a:ext cx="9342325" cy="427606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err="1">
                <a:solidFill>
                  <a:schemeClr val="tx1"/>
                </a:solidFill>
              </a:rPr>
              <a:t>Ризики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пов’язані</a:t>
            </a:r>
            <a:r>
              <a:rPr lang="ru-RU" sz="2800" dirty="0">
                <a:solidFill>
                  <a:schemeClr val="tx1"/>
                </a:solidFill>
              </a:rPr>
              <a:t> з </a:t>
            </a:r>
            <a:r>
              <a:rPr lang="ru-RU" sz="2800" dirty="0" err="1">
                <a:solidFill>
                  <a:schemeClr val="tx1"/>
                </a:solidFill>
              </a:rPr>
              <a:t>безпекою</a:t>
            </a:r>
            <a:r>
              <a:rPr lang="ru-RU" sz="2800" dirty="0">
                <a:solidFill>
                  <a:schemeClr val="tx1"/>
                </a:solidFill>
              </a:rPr>
              <a:t>/</a:t>
            </a:r>
            <a:r>
              <a:rPr lang="ru-RU" sz="2800" dirty="0" err="1">
                <a:solidFill>
                  <a:schemeClr val="tx1"/>
                </a:solidFill>
              </a:rPr>
              <a:t>нещасними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випадками</a:t>
            </a:r>
            <a:r>
              <a:rPr lang="ru-RU" sz="2800" dirty="0">
                <a:solidFill>
                  <a:schemeClr val="tx1"/>
                </a:solidFill>
              </a:rPr>
              <a:t> у </a:t>
            </a:r>
            <a:r>
              <a:rPr lang="ru-RU" sz="2800" dirty="0" err="1" smtClean="0">
                <a:solidFill>
                  <a:schemeClr val="tx1"/>
                </a:solidFill>
              </a:rPr>
              <a:t>лабораторіях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>
                <a:solidFill>
                  <a:schemeClr val="tx1"/>
                </a:solidFill>
              </a:rPr>
              <a:t>Інфікування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працівників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лабораторій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Проблема </a:t>
            </a:r>
            <a:r>
              <a:rPr lang="ru-RU" sz="2800" dirty="0" err="1">
                <a:solidFill>
                  <a:schemeClr val="tx1"/>
                </a:solidFill>
              </a:rPr>
              <a:t>подвійного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використання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результатів</a:t>
            </a:r>
            <a:r>
              <a:rPr lang="ru-RU" sz="2800" dirty="0">
                <a:solidFill>
                  <a:schemeClr val="tx1"/>
                </a:solidFill>
              </a:rPr>
              <a:t> медико-</a:t>
            </a:r>
            <a:r>
              <a:rPr lang="ru-RU" sz="2800" dirty="0" err="1">
                <a:solidFill>
                  <a:schemeClr val="tx1"/>
                </a:solidFill>
              </a:rPr>
              <a:t>біологічних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досліджень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>
                <a:solidFill>
                  <a:schemeClr val="tx1"/>
                </a:solidFill>
              </a:rPr>
              <a:t>Виявлення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спалахів</a:t>
            </a:r>
            <a:r>
              <a:rPr lang="ru-RU" sz="2800" dirty="0">
                <a:solidFill>
                  <a:schemeClr val="tx1"/>
                </a:solidFill>
              </a:rPr>
              <a:t> хвороб і </a:t>
            </a:r>
            <a:r>
              <a:rPr lang="ru-RU" sz="2800" dirty="0" err="1">
                <a:solidFill>
                  <a:schemeClr val="tx1"/>
                </a:solidFill>
              </a:rPr>
              <a:t>запобігання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їм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solidFill>
                  <a:schemeClr val="tx1"/>
                </a:solidFill>
              </a:rPr>
              <a:t>Усунення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ризиків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dirty="0" err="1">
                <a:solidFill>
                  <a:schemeClr val="tx1"/>
                </a:solidFill>
              </a:rPr>
              <a:t>пов’язаних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із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безпекою</a:t>
            </a:r>
            <a:r>
              <a:rPr lang="ru-RU" sz="2800" dirty="0">
                <a:solidFill>
                  <a:schemeClr val="tx1"/>
                </a:solidFill>
              </a:rPr>
              <a:t>/</a:t>
            </a:r>
            <a:r>
              <a:rPr lang="ru-RU" sz="2800" dirty="0" err="1">
                <a:solidFill>
                  <a:schemeClr val="tx1"/>
                </a:solidFill>
              </a:rPr>
              <a:t>ризиків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нещасних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випадків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solidFill>
                  <a:schemeClr val="tx1"/>
                </a:solidFill>
              </a:rPr>
              <a:t>Усунення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антропогенних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загроз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38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3798" y="774551"/>
            <a:ext cx="9803801" cy="571230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 err="1">
                <a:solidFill>
                  <a:schemeClr val="tx1"/>
                </a:solidFill>
              </a:rPr>
              <a:t>Ця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юридично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зобов’язувальна</a:t>
            </a:r>
            <a:r>
              <a:rPr lang="ru-RU" sz="2400" dirty="0">
                <a:solidFill>
                  <a:schemeClr val="tx1"/>
                </a:solidFill>
              </a:rPr>
              <a:t> угода </a:t>
            </a:r>
            <a:r>
              <a:rPr lang="ru-RU" sz="2400" dirty="0" err="1">
                <a:solidFill>
                  <a:schemeClr val="tx1"/>
                </a:solidFill>
              </a:rPr>
              <a:t>робить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значний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внесок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забезпечення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глобальної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безпеки</a:t>
            </a:r>
            <a:r>
              <a:rPr lang="ru-RU" sz="2400" dirty="0">
                <a:solidFill>
                  <a:schemeClr val="tx1"/>
                </a:solidFill>
              </a:rPr>
              <a:t> в </a:t>
            </a:r>
            <a:r>
              <a:rPr lang="ru-RU" sz="2400" dirty="0" err="1">
                <a:solidFill>
                  <a:schemeClr val="tx1"/>
                </a:solidFill>
              </a:rPr>
              <a:t>галузі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суспільної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охорони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здоров’я</a:t>
            </a:r>
            <a:r>
              <a:rPr lang="ru-RU" sz="2400" dirty="0">
                <a:solidFill>
                  <a:schemeClr val="tx1"/>
                </a:solidFill>
              </a:rPr>
              <a:t> шляхом </a:t>
            </a:r>
            <a:r>
              <a:rPr lang="ru-RU" sz="2400" dirty="0" err="1">
                <a:solidFill>
                  <a:schemeClr val="tx1"/>
                </a:solidFill>
              </a:rPr>
              <a:t>створення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нових</a:t>
            </a:r>
            <a:r>
              <a:rPr lang="ru-RU" sz="2400" dirty="0">
                <a:solidFill>
                  <a:schemeClr val="tx1"/>
                </a:solidFill>
              </a:rPr>
              <a:t> рамок для </a:t>
            </a:r>
            <a:r>
              <a:rPr lang="ru-RU" sz="2400" dirty="0" err="1">
                <a:solidFill>
                  <a:schemeClr val="tx1"/>
                </a:solidFill>
              </a:rPr>
              <a:t>координації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управління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подіями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які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можуть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становити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випадки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надзвичайної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загрози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системі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охорони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здоров’я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мають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міжнародне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значення</a:t>
            </a:r>
            <a:r>
              <a:rPr lang="ru-RU" sz="2400" dirty="0">
                <a:solidFill>
                  <a:schemeClr val="tx1"/>
                </a:solidFill>
              </a:rPr>
              <a:t>, і </a:t>
            </a:r>
            <a:r>
              <a:rPr lang="ru-RU" sz="2400" dirty="0" err="1">
                <a:solidFill>
                  <a:schemeClr val="tx1"/>
                </a:solidFill>
              </a:rPr>
              <a:t>підвищує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потенціал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усіх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країн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із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виявлення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оцінювання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оповіщення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реагування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err="1">
                <a:solidFill>
                  <a:schemeClr val="tx1"/>
                </a:solidFill>
              </a:rPr>
              <a:t>загрози</a:t>
            </a:r>
            <a:r>
              <a:rPr lang="ru-RU" sz="2400" dirty="0">
                <a:solidFill>
                  <a:schemeClr val="tx1"/>
                </a:solidFill>
              </a:rPr>
              <a:t> для </a:t>
            </a:r>
            <a:r>
              <a:rPr lang="ru-RU" sz="2400" dirty="0" err="1">
                <a:solidFill>
                  <a:schemeClr val="tx1"/>
                </a:solidFill>
              </a:rPr>
              <a:t>громадської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системи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охорони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здоров’я</a:t>
            </a:r>
            <a:r>
              <a:rPr lang="ru-RU" sz="2400" dirty="0">
                <a:solidFill>
                  <a:schemeClr val="tx1"/>
                </a:solidFill>
              </a:rPr>
              <a:t> (ВООЗ, 2005).</a:t>
            </a:r>
          </a:p>
        </p:txBody>
      </p:sp>
    </p:spTree>
    <p:extLst>
      <p:ext uri="{BB962C8B-B14F-4D97-AF65-F5344CB8AC3E}">
        <p14:creationId xmlns:p14="http://schemas.microsoft.com/office/powerpoint/2010/main" val="201641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3646" y="1"/>
            <a:ext cx="10241281" cy="611034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err="1">
                <a:solidFill>
                  <a:schemeClr val="tx1"/>
                </a:solidFill>
              </a:rPr>
              <a:t>Виявлення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спалахів</a:t>
            </a:r>
            <a:r>
              <a:rPr lang="ru-RU" dirty="0">
                <a:solidFill>
                  <a:schemeClr val="tx1"/>
                </a:solidFill>
              </a:rPr>
              <a:t> хвороб і </a:t>
            </a:r>
            <a:r>
              <a:rPr lang="ru-RU" dirty="0" err="1">
                <a:solidFill>
                  <a:schemeClr val="tx1"/>
                </a:solidFill>
              </a:rPr>
              <a:t>запобігання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їм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можна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забезпечити</a:t>
            </a:r>
            <a:r>
              <a:rPr lang="ru-RU" dirty="0">
                <a:solidFill>
                  <a:schemeClr val="tx1"/>
                </a:solidFill>
              </a:rPr>
              <a:t> через </a:t>
            </a:r>
            <a:r>
              <a:rPr lang="ru-RU" dirty="0" err="1">
                <a:solidFill>
                  <a:schemeClr val="tx1"/>
                </a:solidFill>
              </a:rPr>
              <a:t>нарощування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міжнародного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потенціалу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вирішенні</a:t>
            </a:r>
            <a:r>
              <a:rPr lang="ru-RU" dirty="0">
                <a:solidFill>
                  <a:schemeClr val="tx1"/>
                </a:solidFill>
              </a:rPr>
              <a:t> таких </a:t>
            </a:r>
            <a:r>
              <a:rPr lang="ru-RU" dirty="0" err="1">
                <a:solidFill>
                  <a:schemeClr val="tx1"/>
                </a:solidFill>
              </a:rPr>
              <a:t>питань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покращання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можливостей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діагностики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окремих</a:t>
            </a:r>
            <a:r>
              <a:rPr lang="ru-RU" dirty="0">
                <a:solidFill>
                  <a:schemeClr val="tx1"/>
                </a:solidFill>
              </a:rPr>
              <a:t> хвороб;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створення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приладів</a:t>
            </a:r>
            <a:r>
              <a:rPr lang="ru-RU" dirty="0">
                <a:solidFill>
                  <a:schemeClr val="tx1"/>
                </a:solidFill>
              </a:rPr>
              <a:t> для </a:t>
            </a:r>
            <a:r>
              <a:rPr lang="ru-RU" dirty="0" err="1">
                <a:solidFill>
                  <a:schemeClr val="tx1"/>
                </a:solidFill>
              </a:rPr>
              <a:t>відбору</a:t>
            </a:r>
            <a:r>
              <a:rPr lang="ru-RU" dirty="0">
                <a:solidFill>
                  <a:schemeClr val="tx1"/>
                </a:solidFill>
              </a:rPr>
              <a:t> проб, </a:t>
            </a:r>
            <a:r>
              <a:rPr lang="ru-RU" dirty="0" err="1">
                <a:solidFill>
                  <a:schemeClr val="tx1"/>
                </a:solidFill>
              </a:rPr>
              <a:t>епідеміологічної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розвідки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розслідувань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розроблення</a:t>
            </a:r>
            <a:r>
              <a:rPr lang="ru-RU" dirty="0">
                <a:solidFill>
                  <a:schemeClr val="tx1"/>
                </a:solidFill>
              </a:rPr>
              <a:t> методик, </a:t>
            </a:r>
            <a:r>
              <a:rPr lang="ru-RU" dirty="0" err="1">
                <a:solidFill>
                  <a:schemeClr val="tx1"/>
                </a:solidFill>
              </a:rPr>
              <a:t>приладів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обладнання</a:t>
            </a:r>
            <a:r>
              <a:rPr lang="ru-RU" dirty="0">
                <a:solidFill>
                  <a:schemeClr val="tx1"/>
                </a:solidFill>
              </a:rPr>
              <a:t> для </a:t>
            </a:r>
            <a:r>
              <a:rPr lang="ru-RU" dirty="0" err="1">
                <a:solidFill>
                  <a:schemeClr val="tx1"/>
                </a:solidFill>
              </a:rPr>
              <a:t>діагностики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виявлення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мікроорганізмів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належної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технічної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експертизи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створення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міжнародних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регіональних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національних</a:t>
            </a:r>
            <a:r>
              <a:rPr lang="ru-RU" dirty="0">
                <a:solidFill>
                  <a:schemeClr val="tx1"/>
                </a:solidFill>
              </a:rPr>
              <a:t> мереж </a:t>
            </a:r>
            <a:r>
              <a:rPr lang="ru-RU" dirty="0" err="1">
                <a:solidFill>
                  <a:schemeClr val="tx1"/>
                </a:solidFill>
              </a:rPr>
              <a:t>лабораторій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упровадження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відповідних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стандартів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стандартних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операційних</a:t>
            </a:r>
            <a:r>
              <a:rPr lang="ru-RU" dirty="0">
                <a:solidFill>
                  <a:schemeClr val="tx1"/>
                </a:solidFill>
              </a:rPr>
              <a:t> процедур і </a:t>
            </a:r>
            <a:r>
              <a:rPr lang="ru-RU" dirty="0" err="1">
                <a:solidFill>
                  <a:schemeClr val="tx1"/>
                </a:solidFill>
              </a:rPr>
              <a:t>кращих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робочих</a:t>
            </a:r>
            <a:r>
              <a:rPr lang="ru-RU" dirty="0">
                <a:solidFill>
                  <a:schemeClr val="tx1"/>
                </a:solidFill>
              </a:rPr>
              <a:t> практик;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 </a:t>
            </a:r>
            <a:r>
              <a:rPr lang="ru-RU" dirty="0" err="1">
                <a:solidFill>
                  <a:schemeClr val="tx1"/>
                </a:solidFill>
              </a:rPr>
              <a:t>співпраця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 err="1">
                <a:solidFill>
                  <a:schemeClr val="tx1"/>
                </a:solidFill>
              </a:rPr>
              <a:t>галузі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досліджень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розроблення</a:t>
            </a:r>
            <a:r>
              <a:rPr lang="ru-RU" dirty="0">
                <a:solidFill>
                  <a:schemeClr val="tx1"/>
                </a:solidFill>
              </a:rPr>
              <a:t> вакцин і </a:t>
            </a:r>
            <a:r>
              <a:rPr lang="ru-RU" dirty="0" err="1">
                <a:solidFill>
                  <a:schemeClr val="tx1"/>
                </a:solidFill>
              </a:rPr>
              <a:t>діагностичних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реагентів</a:t>
            </a:r>
            <a:r>
              <a:rPr lang="ru-RU" dirty="0">
                <a:solidFill>
                  <a:schemeClr val="tx1"/>
                </a:solidFill>
              </a:rPr>
              <a:t>, а </a:t>
            </a:r>
            <a:r>
              <a:rPr lang="ru-RU" dirty="0" err="1">
                <a:solidFill>
                  <a:schemeClr val="tx1"/>
                </a:solidFill>
              </a:rPr>
              <a:t>також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між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міжнародними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референтними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лабораторіями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науково-дослідними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інститутами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765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0008" y="0"/>
            <a:ext cx="9857591" cy="6857999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tx1"/>
                </a:solidFill>
              </a:rPr>
              <a:t>Для </a:t>
            </a:r>
            <a:r>
              <a:rPr lang="ru-RU" dirty="0" err="1">
                <a:solidFill>
                  <a:schemeClr val="tx1"/>
                </a:solidFill>
              </a:rPr>
              <a:t>усунення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ризиків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пов’язаних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із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безпекою</a:t>
            </a:r>
            <a:r>
              <a:rPr lang="ru-RU" dirty="0">
                <a:solidFill>
                  <a:schemeClr val="tx1"/>
                </a:solidFill>
              </a:rPr>
              <a:t>/</a:t>
            </a:r>
            <a:r>
              <a:rPr lang="ru-RU" dirty="0" err="1">
                <a:solidFill>
                  <a:schemeClr val="tx1"/>
                </a:solidFill>
              </a:rPr>
              <a:t>ризиків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нещасних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випадків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необхідно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розробляти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суворо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додержуватися</a:t>
            </a:r>
            <a:r>
              <a:rPr lang="ru-RU" dirty="0">
                <a:solidFill>
                  <a:schemeClr val="tx1"/>
                </a:solidFill>
              </a:rPr>
              <a:t> правил </a:t>
            </a:r>
            <a:r>
              <a:rPr lang="ru-RU" dirty="0" err="1">
                <a:solidFill>
                  <a:schemeClr val="tx1"/>
                </a:solidFill>
              </a:rPr>
              <a:t>безпечного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поводження</a:t>
            </a:r>
            <a:r>
              <a:rPr lang="ru-RU" dirty="0">
                <a:solidFill>
                  <a:schemeClr val="tx1"/>
                </a:solidFill>
              </a:rPr>
              <a:t> з </a:t>
            </a:r>
            <a:r>
              <a:rPr lang="ru-RU" dirty="0" err="1">
                <a:solidFill>
                  <a:schemeClr val="tx1"/>
                </a:solidFill>
              </a:rPr>
              <a:t>небезпечними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лабораторними</a:t>
            </a:r>
            <a:r>
              <a:rPr lang="ru-RU" dirty="0">
                <a:solidFill>
                  <a:schemeClr val="tx1"/>
                </a:solidFill>
              </a:rPr>
              <a:t> патогенами й токсинами для </a:t>
            </a:r>
            <a:r>
              <a:rPr lang="ru-RU" dirty="0" err="1">
                <a:solidFill>
                  <a:schemeClr val="tx1"/>
                </a:solidFill>
              </a:rPr>
              <a:t>запобігання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їх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випадковому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поширенню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довкіллі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несанкціонованому</a:t>
            </a:r>
            <a:r>
              <a:rPr lang="ru-RU" dirty="0">
                <a:solidFill>
                  <a:schemeClr val="tx1"/>
                </a:solidFill>
              </a:rPr>
              <a:t> доступу до них; </a:t>
            </a:r>
            <a:r>
              <a:rPr lang="ru-RU" dirty="0" err="1">
                <a:solidFill>
                  <a:schemeClr val="tx1"/>
                </a:solidFill>
              </a:rPr>
              <a:t>також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необхідно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розглянути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запобігання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публікаціям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методичної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інформації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результатів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досліджень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можуть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призвести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їх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потрапляння</a:t>
            </a:r>
            <a:r>
              <a:rPr lang="ru-RU" dirty="0">
                <a:solidFill>
                  <a:schemeClr val="tx1"/>
                </a:solidFill>
              </a:rPr>
              <a:t> до </a:t>
            </a:r>
            <a:r>
              <a:rPr lang="ru-RU" dirty="0" err="1">
                <a:solidFill>
                  <a:schemeClr val="tx1"/>
                </a:solidFill>
              </a:rPr>
              <a:t>небажаних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осіб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Хоча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Настанова</a:t>
            </a:r>
            <a:r>
              <a:rPr lang="ru-RU" dirty="0">
                <a:solidFill>
                  <a:schemeClr val="tx1"/>
                </a:solidFill>
              </a:rPr>
              <a:t> ВООЗ </a:t>
            </a:r>
            <a:r>
              <a:rPr lang="ru-RU" dirty="0" err="1">
                <a:solidFill>
                  <a:schemeClr val="tx1"/>
                </a:solidFill>
              </a:rPr>
              <a:t>із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біобезпеки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рекомендує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щоб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країни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розробляли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свої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власні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національні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стандарти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біобезпеки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основі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Настанови</a:t>
            </a:r>
            <a:r>
              <a:rPr lang="ru-RU" dirty="0">
                <a:solidFill>
                  <a:schemeClr val="tx1"/>
                </a:solidFill>
              </a:rPr>
              <a:t> без </a:t>
            </a:r>
            <a:r>
              <a:rPr lang="ru-RU" dirty="0" err="1">
                <a:solidFill>
                  <a:schemeClr val="tx1"/>
                </a:solidFill>
              </a:rPr>
              <a:t>урахування</a:t>
            </a:r>
            <a:r>
              <a:rPr lang="ru-RU" dirty="0">
                <a:solidFill>
                  <a:schemeClr val="tx1"/>
                </a:solidFill>
              </a:rPr>
              <a:t> будь-</a:t>
            </a:r>
            <a:r>
              <a:rPr lang="ru-RU" dirty="0" err="1">
                <a:solidFill>
                  <a:schemeClr val="tx1"/>
                </a:solidFill>
              </a:rPr>
              <a:t>якого</a:t>
            </a:r>
            <a:r>
              <a:rPr lang="ru-RU" dirty="0">
                <a:solidFill>
                  <a:schemeClr val="tx1"/>
                </a:solidFill>
              </a:rPr>
              <a:t> стандарту, </a:t>
            </a:r>
            <a:r>
              <a:rPr lang="ru-RU" dirty="0" err="1">
                <a:solidFill>
                  <a:schemeClr val="tx1"/>
                </a:solidFill>
              </a:rPr>
              <a:t>узгодженого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міжнародному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рівні</a:t>
            </a:r>
            <a:r>
              <a:rPr lang="ru-RU" dirty="0">
                <a:solidFill>
                  <a:schemeClr val="tx1"/>
                </a:solidFill>
              </a:rPr>
              <a:t>, робота </a:t>
            </a:r>
            <a:r>
              <a:rPr lang="ru-RU" dirty="0" err="1">
                <a:solidFill>
                  <a:schemeClr val="tx1"/>
                </a:solidFill>
              </a:rPr>
              <a:t>просувається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досить</a:t>
            </a:r>
            <a:r>
              <a:rPr lang="ru-RU" dirty="0">
                <a:solidFill>
                  <a:schemeClr val="tx1"/>
                </a:solidFill>
              </a:rPr>
              <a:t> складно. Роль </a:t>
            </a:r>
            <a:r>
              <a:rPr lang="ru-RU" dirty="0" err="1">
                <a:solidFill>
                  <a:schemeClr val="tx1"/>
                </a:solidFill>
              </a:rPr>
              <a:t>управління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керівників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установ</a:t>
            </a:r>
            <a:r>
              <a:rPr lang="ru-RU" dirty="0">
                <a:solidFill>
                  <a:schemeClr val="tx1"/>
                </a:solidFill>
              </a:rPr>
              <a:t>) є особливо </a:t>
            </a:r>
            <a:r>
              <a:rPr lang="ru-RU" dirty="0" err="1">
                <a:solidFill>
                  <a:schemeClr val="tx1"/>
                </a:solidFill>
              </a:rPr>
              <a:t>важливою</a:t>
            </a:r>
            <a:r>
              <a:rPr lang="ru-RU" dirty="0">
                <a:solidFill>
                  <a:schemeClr val="tx1"/>
                </a:solidFill>
              </a:rPr>
              <a:t>. Для </a:t>
            </a:r>
            <a:r>
              <a:rPr lang="ru-RU" dirty="0" err="1">
                <a:solidFill>
                  <a:schemeClr val="tx1"/>
                </a:solidFill>
              </a:rPr>
              <a:t>допомоги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створенні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стандартів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лабораторних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біобезпеки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біозахисту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європейські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американські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асоціації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біологічної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безпеки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en-US" dirty="0">
                <a:solidFill>
                  <a:schemeClr val="tx1"/>
                </a:solidFill>
              </a:rPr>
              <a:t>EBSA </a:t>
            </a:r>
            <a:r>
              <a:rPr lang="ru-RU" dirty="0">
                <a:solidFill>
                  <a:schemeClr val="tx1"/>
                </a:solidFill>
              </a:rPr>
              <a:t>і </a:t>
            </a:r>
            <a:r>
              <a:rPr lang="en-US" dirty="0">
                <a:solidFill>
                  <a:schemeClr val="tx1"/>
                </a:solidFill>
              </a:rPr>
              <a:t>ABSA </a:t>
            </a:r>
            <a:r>
              <a:rPr lang="ru-RU" dirty="0" err="1">
                <a:solidFill>
                  <a:schemeClr val="tx1"/>
                </a:solidFill>
              </a:rPr>
              <a:t>відповідно</a:t>
            </a:r>
            <a:r>
              <a:rPr lang="ru-RU" dirty="0">
                <a:solidFill>
                  <a:schemeClr val="tx1"/>
                </a:solidFill>
              </a:rPr>
              <a:t>), </a:t>
            </a:r>
            <a:r>
              <a:rPr lang="ru-RU" dirty="0" err="1">
                <a:solidFill>
                  <a:schemeClr val="tx1"/>
                </a:solidFill>
              </a:rPr>
              <a:t>Асоціація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біологічної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безпеки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Азіатсько-Тихоокеанського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регіону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Всесвітня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організація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охорони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здоров’я</a:t>
            </a:r>
            <a:r>
              <a:rPr lang="ru-RU" dirty="0">
                <a:solidFill>
                  <a:schemeClr val="tx1"/>
                </a:solidFill>
              </a:rPr>
              <a:t> (ВООЗ) та </a:t>
            </a:r>
            <a:r>
              <a:rPr lang="en-US" dirty="0" err="1">
                <a:solidFill>
                  <a:schemeClr val="tx1"/>
                </a:solidFill>
              </a:rPr>
              <a:t>Det</a:t>
            </a:r>
            <a:r>
              <a:rPr lang="en-US" dirty="0">
                <a:solidFill>
                  <a:schemeClr val="tx1"/>
                </a:solidFill>
              </a:rPr>
              <a:t> Norske Veritas (DNV) </a:t>
            </a:r>
            <a:r>
              <a:rPr lang="ru-RU" dirty="0" err="1">
                <a:solidFill>
                  <a:schemeClr val="tx1"/>
                </a:solidFill>
              </a:rPr>
              <a:t>розробили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Міжнародний</a:t>
            </a:r>
            <a:r>
              <a:rPr lang="ru-RU" dirty="0">
                <a:solidFill>
                  <a:schemeClr val="tx1"/>
                </a:solidFill>
              </a:rPr>
              <a:t> стандарт </a:t>
            </a:r>
            <a:r>
              <a:rPr lang="ru-RU" dirty="0" err="1">
                <a:solidFill>
                  <a:schemeClr val="tx1"/>
                </a:solidFill>
              </a:rPr>
              <a:t>управління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біоризиками</a:t>
            </a:r>
            <a:r>
              <a:rPr lang="ru-RU" dirty="0">
                <a:solidFill>
                  <a:schemeClr val="tx1"/>
                </a:solidFill>
              </a:rPr>
              <a:t> в рамках </a:t>
            </a:r>
            <a:r>
              <a:rPr lang="ru-RU" dirty="0" err="1">
                <a:solidFill>
                  <a:schemeClr val="tx1"/>
                </a:solidFill>
              </a:rPr>
              <a:t>Європейського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комітету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стандартизації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en-US" dirty="0">
                <a:solidFill>
                  <a:schemeClr val="tx1"/>
                </a:solidFill>
              </a:rPr>
              <a:t>CEN).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41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74" y="774551"/>
            <a:ext cx="10363826" cy="5712309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</a:rPr>
              <a:t>CWA 15793:2008 </a:t>
            </a:r>
            <a:r>
              <a:rPr lang="ru-RU" sz="2400" dirty="0">
                <a:solidFill>
                  <a:schemeClr val="tx1"/>
                </a:solidFill>
              </a:rPr>
              <a:t>є першим </a:t>
            </a:r>
            <a:r>
              <a:rPr lang="ru-RU" sz="2400" dirty="0" err="1">
                <a:solidFill>
                  <a:schemeClr val="tx1"/>
                </a:solidFill>
              </a:rPr>
              <a:t>міжнародно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визнаним</a:t>
            </a:r>
            <a:r>
              <a:rPr lang="ru-RU" sz="2400" dirty="0">
                <a:solidFill>
                  <a:schemeClr val="tx1"/>
                </a:solidFill>
              </a:rPr>
              <a:t> стандартом </a:t>
            </a:r>
            <a:r>
              <a:rPr lang="ru-RU" sz="2400" dirty="0" err="1">
                <a:solidFill>
                  <a:schemeClr val="tx1"/>
                </a:solidFill>
              </a:rPr>
              <a:t>управління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який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було</a:t>
            </a:r>
            <a:r>
              <a:rPr lang="ru-RU" sz="2400" dirty="0">
                <a:solidFill>
                  <a:schemeClr val="tx1"/>
                </a:solidFill>
              </a:rPr>
              <a:t> створено </a:t>
            </a:r>
            <a:r>
              <a:rPr lang="ru-RU" sz="2400" dirty="0" err="1">
                <a:solidFill>
                  <a:schemeClr val="tx1"/>
                </a:solidFill>
              </a:rPr>
              <a:t>спеціально</a:t>
            </a:r>
            <a:r>
              <a:rPr lang="ru-RU" sz="2400" dirty="0">
                <a:solidFill>
                  <a:schemeClr val="tx1"/>
                </a:solidFill>
              </a:rPr>
              <a:t> для </a:t>
            </a:r>
            <a:r>
              <a:rPr lang="ru-RU" sz="2400" dirty="0" err="1">
                <a:solidFill>
                  <a:schemeClr val="tx1"/>
                </a:solidFill>
              </a:rPr>
              <a:t>зниження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небезпек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пов’язаних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із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мікробіологічними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лабораторіями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усіх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рівнів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безпеки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Він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установлює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вимоги</a:t>
            </a:r>
            <a:r>
              <a:rPr lang="ru-RU" sz="2400" dirty="0">
                <a:solidFill>
                  <a:schemeClr val="tx1"/>
                </a:solidFill>
              </a:rPr>
              <a:t> до </a:t>
            </a:r>
            <a:r>
              <a:rPr lang="ru-RU" sz="2400" dirty="0" err="1">
                <a:solidFill>
                  <a:schemeClr val="tx1"/>
                </a:solidFill>
              </a:rPr>
              <a:t>системи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управління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дозволяють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організаціям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ефективно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виявляти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відстежувати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контролювати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ризики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пов’язані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лабораторними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біобезпекою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біозахистом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Цей</a:t>
            </a:r>
            <a:r>
              <a:rPr lang="ru-RU" sz="2400" dirty="0">
                <a:solidFill>
                  <a:schemeClr val="tx1"/>
                </a:solidFill>
              </a:rPr>
              <a:t> стандарт </a:t>
            </a:r>
            <a:r>
              <a:rPr lang="ru-RU" sz="2400" dirty="0" err="1">
                <a:solidFill>
                  <a:schemeClr val="tx1"/>
                </a:solidFill>
              </a:rPr>
              <a:t>системи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управління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лабораторними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біоризиками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встановлює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вимоги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необхідні</a:t>
            </a:r>
            <a:r>
              <a:rPr lang="ru-RU" sz="2400" dirty="0">
                <a:solidFill>
                  <a:schemeClr val="tx1"/>
                </a:solidFill>
              </a:rPr>
              <a:t> для контролю </a:t>
            </a:r>
            <a:r>
              <a:rPr lang="ru-RU" sz="2400" dirty="0" err="1">
                <a:solidFill>
                  <a:schemeClr val="tx1"/>
                </a:solidFill>
              </a:rPr>
              <a:t>ризиків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пов’язаних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із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обробленням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або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зберіганням</a:t>
            </a:r>
            <a:r>
              <a:rPr lang="ru-RU" sz="2400" dirty="0">
                <a:solidFill>
                  <a:schemeClr val="tx1"/>
                </a:solidFill>
              </a:rPr>
              <a:t> й </a:t>
            </a:r>
            <a:r>
              <a:rPr lang="ru-RU" sz="2400" dirty="0" err="1">
                <a:solidFill>
                  <a:schemeClr val="tx1"/>
                </a:solidFill>
              </a:rPr>
              <a:t>утилізацією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біологічних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речовин</a:t>
            </a:r>
            <a:r>
              <a:rPr lang="ru-RU" sz="2400" dirty="0">
                <a:solidFill>
                  <a:schemeClr val="tx1"/>
                </a:solidFill>
              </a:rPr>
              <a:t> і </a:t>
            </a:r>
            <a:r>
              <a:rPr lang="ru-RU" sz="2400" dirty="0" err="1">
                <a:solidFill>
                  <a:schemeClr val="tx1"/>
                </a:solidFill>
              </a:rPr>
              <a:t>токсинів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лабораторіях</a:t>
            </a:r>
            <a:r>
              <a:rPr lang="ru-RU" sz="2400" dirty="0">
                <a:solidFill>
                  <a:schemeClr val="tx1"/>
                </a:solidFill>
              </a:rPr>
              <a:t> та </a:t>
            </a:r>
            <a:r>
              <a:rPr lang="ru-RU" sz="2400" dirty="0" err="1">
                <a:solidFill>
                  <a:schemeClr val="tx1"/>
                </a:solidFill>
              </a:rPr>
              <a:t>спорудах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864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7586" y="0"/>
            <a:ext cx="9750014" cy="68579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Стандарт </a:t>
            </a:r>
            <a:r>
              <a:rPr lang="ru-RU" sz="2000" dirty="0" err="1">
                <a:solidFill>
                  <a:schemeClr val="tx1"/>
                </a:solidFill>
              </a:rPr>
              <a:t>дозволяє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організаціям</a:t>
            </a:r>
            <a:r>
              <a:rPr lang="ru-RU" sz="2000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1) </a:t>
            </a:r>
            <a:r>
              <a:rPr lang="ru-RU" sz="2000" dirty="0" err="1">
                <a:solidFill>
                  <a:schemeClr val="tx1"/>
                </a:solidFill>
              </a:rPr>
              <a:t>створювати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підтримувати</a:t>
            </a:r>
            <a:r>
              <a:rPr lang="ru-RU" sz="2000" dirty="0">
                <a:solidFill>
                  <a:schemeClr val="tx1"/>
                </a:solidFill>
              </a:rPr>
              <a:t> систему </a:t>
            </a:r>
            <a:r>
              <a:rPr lang="ru-RU" sz="2000" dirty="0" err="1">
                <a:solidFill>
                  <a:schemeClr val="tx1"/>
                </a:solidFill>
              </a:rPr>
              <a:t>управління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біоризиками</a:t>
            </a:r>
            <a:r>
              <a:rPr lang="ru-RU" sz="2000" dirty="0">
                <a:solidFill>
                  <a:schemeClr val="tx1"/>
                </a:solidFill>
              </a:rPr>
              <a:t> для контролю </a:t>
            </a:r>
            <a:r>
              <a:rPr lang="ru-RU" sz="2000" dirty="0" err="1">
                <a:solidFill>
                  <a:schemeClr val="tx1"/>
                </a:solidFill>
              </a:rPr>
              <a:t>або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мінімізації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ризику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прийнятного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рівня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стосовно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співробітників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спільноти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інших</a:t>
            </a:r>
            <a:r>
              <a:rPr lang="ru-RU" sz="2000" dirty="0">
                <a:solidFill>
                  <a:schemeClr val="tx1"/>
                </a:solidFill>
              </a:rPr>
              <a:t>, а </a:t>
            </a:r>
            <a:r>
              <a:rPr lang="ru-RU" sz="2000" dirty="0" err="1">
                <a:solidFill>
                  <a:schemeClr val="tx1"/>
                </a:solidFill>
              </a:rPr>
              <a:t>також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довкілля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які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можуть</a:t>
            </a:r>
            <a:r>
              <a:rPr lang="ru-RU" sz="2000" dirty="0">
                <a:solidFill>
                  <a:schemeClr val="tx1"/>
                </a:solidFill>
              </a:rPr>
              <a:t> прямо </a:t>
            </a:r>
            <a:r>
              <a:rPr lang="ru-RU" sz="2000" dirty="0" err="1">
                <a:solidFill>
                  <a:schemeClr val="tx1"/>
                </a:solidFill>
              </a:rPr>
              <a:t>чи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опосередковано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зазнавати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впливу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біологічних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речовин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або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токсинів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2) </a:t>
            </a:r>
            <a:r>
              <a:rPr lang="ru-RU" sz="2000" dirty="0" err="1">
                <a:solidFill>
                  <a:schemeClr val="tx1"/>
                </a:solidFill>
              </a:rPr>
              <a:t>забезпечувати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впевненість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у </a:t>
            </a:r>
            <a:r>
              <a:rPr lang="ru-RU" sz="2000" dirty="0" err="1">
                <a:solidFill>
                  <a:schemeClr val="tx1"/>
                </a:solidFill>
              </a:rPr>
              <a:t>додержанні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вимог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їх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ефективному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застосуванні</a:t>
            </a:r>
            <a:r>
              <a:rPr lang="ru-RU" sz="2000" dirty="0" smtClean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3) </a:t>
            </a:r>
            <a:r>
              <a:rPr lang="ru-RU" sz="2000" dirty="0" err="1">
                <a:solidFill>
                  <a:schemeClr val="tx1"/>
                </a:solidFill>
              </a:rPr>
              <a:t>прагнути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незалежних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аудитів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отримувати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сертифікати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системи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управління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біоризиками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незалежних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третіх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сторін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4) </a:t>
            </a:r>
            <a:r>
              <a:rPr lang="ru-RU" sz="2000" dirty="0" err="1">
                <a:solidFill>
                  <a:schemeClr val="tx1"/>
                </a:solidFill>
              </a:rPr>
              <a:t>забезпечувати</a:t>
            </a:r>
            <a:r>
              <a:rPr lang="ru-RU" sz="2000" dirty="0">
                <a:solidFill>
                  <a:schemeClr val="tx1"/>
                </a:solidFill>
              </a:rPr>
              <a:t> рамки,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можуть</a:t>
            </a:r>
            <a:r>
              <a:rPr lang="ru-RU" sz="2000" dirty="0">
                <a:solidFill>
                  <a:schemeClr val="tx1"/>
                </a:solidFill>
              </a:rPr>
              <a:t> бути </a:t>
            </a:r>
            <a:r>
              <a:rPr lang="ru-RU" sz="2000" dirty="0" err="1">
                <a:solidFill>
                  <a:schemeClr val="tx1"/>
                </a:solidFill>
              </a:rPr>
              <a:t>використані</a:t>
            </a:r>
            <a:r>
              <a:rPr lang="ru-RU" sz="2000" dirty="0">
                <a:solidFill>
                  <a:schemeClr val="tx1"/>
                </a:solidFill>
              </a:rPr>
              <a:t> як основа для </a:t>
            </a:r>
            <a:r>
              <a:rPr lang="ru-RU" sz="2000" dirty="0" err="1">
                <a:solidFill>
                  <a:schemeClr val="tx1"/>
                </a:solidFill>
              </a:rPr>
              <a:t>навчання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підвищення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обізнаності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працівників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лабораторної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біобезпеки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керівних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принципів</a:t>
            </a:r>
            <a:r>
              <a:rPr lang="ru-RU" sz="2000" dirty="0">
                <a:solidFill>
                  <a:schemeClr val="tx1"/>
                </a:solidFill>
              </a:rPr>
              <a:t> лабораторного </a:t>
            </a:r>
            <a:r>
              <a:rPr lang="ru-RU" sz="2000" dirty="0" err="1">
                <a:solidFill>
                  <a:schemeClr val="tx1"/>
                </a:solidFill>
              </a:rPr>
              <a:t>біозахисту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кращих</a:t>
            </a:r>
            <a:r>
              <a:rPr lang="ru-RU" sz="2000" dirty="0">
                <a:solidFill>
                  <a:schemeClr val="tx1"/>
                </a:solidFill>
              </a:rPr>
              <a:t> практик у рамках </a:t>
            </a:r>
            <a:r>
              <a:rPr lang="ru-RU" sz="2000" dirty="0" err="1">
                <a:solidFill>
                  <a:schemeClr val="tx1"/>
                </a:solidFill>
              </a:rPr>
              <a:t>наукового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співтовариства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354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2132" y="193637"/>
            <a:ext cx="10273552" cy="679883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Для </a:t>
            </a:r>
            <a:r>
              <a:rPr lang="ru-RU" sz="2000" dirty="0" err="1">
                <a:solidFill>
                  <a:schemeClr val="tx1"/>
                </a:solidFill>
              </a:rPr>
              <a:t>усунення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антропогенних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загроз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розробляються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впроваджуються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зобов’язувальні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міжнародні</a:t>
            </a:r>
            <a:r>
              <a:rPr lang="ru-RU" sz="2000" dirty="0">
                <a:solidFill>
                  <a:schemeClr val="tx1"/>
                </a:solidFill>
              </a:rPr>
              <a:t> угоди з контролю над </a:t>
            </a:r>
            <a:r>
              <a:rPr lang="ru-RU" sz="2000" dirty="0" err="1">
                <a:solidFill>
                  <a:schemeClr val="tx1"/>
                </a:solidFill>
              </a:rPr>
              <a:t>озброєнням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національному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рівні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міжнародні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такі</a:t>
            </a:r>
            <a:r>
              <a:rPr lang="ru-RU" sz="2000" dirty="0">
                <a:solidFill>
                  <a:schemeClr val="tx1"/>
                </a:solidFill>
              </a:rPr>
              <a:t> як </a:t>
            </a:r>
            <a:r>
              <a:rPr lang="ru-RU" sz="2000" dirty="0" err="1">
                <a:solidFill>
                  <a:schemeClr val="tx1"/>
                </a:solidFill>
              </a:rPr>
              <a:t>Конвенція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заборони </a:t>
            </a:r>
            <a:r>
              <a:rPr lang="ru-RU" sz="2000" dirty="0" err="1">
                <a:solidFill>
                  <a:schemeClr val="tx1"/>
                </a:solidFill>
              </a:rPr>
              <a:t>біологічної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токсичної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 (КБТЗ) та </a:t>
            </a:r>
            <a:r>
              <a:rPr lang="ru-RU" sz="2000" dirty="0" err="1">
                <a:solidFill>
                  <a:schemeClr val="tx1"/>
                </a:solidFill>
              </a:rPr>
              <a:t>Женевський</a:t>
            </a:r>
            <a:r>
              <a:rPr lang="ru-RU" sz="2000" dirty="0">
                <a:solidFill>
                  <a:schemeClr val="tx1"/>
                </a:solidFill>
              </a:rPr>
              <a:t> протокол 1925 року, а </a:t>
            </a:r>
            <a:r>
              <a:rPr lang="ru-RU" sz="2000" dirty="0" err="1">
                <a:solidFill>
                  <a:schemeClr val="tx1"/>
                </a:solidFill>
              </a:rPr>
              <a:t>також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діють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національні</a:t>
            </a:r>
            <a:r>
              <a:rPr lang="ru-RU" sz="2000" dirty="0">
                <a:solidFill>
                  <a:schemeClr val="tx1"/>
                </a:solidFill>
              </a:rPr>
              <a:t> заходи для </a:t>
            </a:r>
            <a:r>
              <a:rPr lang="ru-RU" sz="2000" dirty="0" err="1">
                <a:solidFill>
                  <a:schemeClr val="tx1"/>
                </a:solidFill>
              </a:rPr>
              <a:t>стримування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демотивації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окремих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осіб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створення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сприяння</a:t>
            </a:r>
            <a:r>
              <a:rPr lang="ru-RU" sz="2000" dirty="0">
                <a:solidFill>
                  <a:schemeClr val="tx1"/>
                </a:solidFill>
              </a:rPr>
              <a:t>) та </a:t>
            </a:r>
            <a:r>
              <a:rPr lang="ru-RU" sz="2000" dirty="0" err="1">
                <a:solidFill>
                  <a:schemeClr val="tx1"/>
                </a:solidFill>
              </a:rPr>
              <a:t>розвитку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біологічної</a:t>
            </a:r>
            <a:r>
              <a:rPr lang="ru-RU" sz="2000" dirty="0">
                <a:solidFill>
                  <a:schemeClr val="tx1"/>
                </a:solidFill>
              </a:rPr>
              <a:t> й </a:t>
            </a:r>
            <a:r>
              <a:rPr lang="ru-RU" sz="2000" dirty="0" err="1">
                <a:solidFill>
                  <a:schemeClr val="tx1"/>
                </a:solidFill>
              </a:rPr>
              <a:t>токсичної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. З </a:t>
            </a:r>
            <a:r>
              <a:rPr lang="ru-RU" sz="2000" dirty="0" err="1">
                <a:solidFill>
                  <a:schemeClr val="tx1"/>
                </a:solidFill>
              </a:rPr>
              <a:t>цією</a:t>
            </a:r>
            <a:r>
              <a:rPr lang="ru-RU" sz="2000" dirty="0">
                <a:solidFill>
                  <a:schemeClr val="tx1"/>
                </a:solidFill>
              </a:rPr>
              <a:t> ж метою проводиться </a:t>
            </a:r>
            <a:r>
              <a:rPr lang="ru-RU" sz="2000" dirty="0" err="1">
                <a:solidFill>
                  <a:schemeClr val="tx1"/>
                </a:solidFill>
              </a:rPr>
              <a:t>експортний</a:t>
            </a:r>
            <a:r>
              <a:rPr lang="ru-RU" sz="2000" dirty="0">
                <a:solidFill>
                  <a:schemeClr val="tx1"/>
                </a:solidFill>
              </a:rPr>
              <a:t> контроль для </a:t>
            </a:r>
            <a:r>
              <a:rPr lang="ru-RU" sz="2000" dirty="0" err="1">
                <a:solidFill>
                  <a:schemeClr val="tx1"/>
                </a:solidFill>
              </a:rPr>
              <a:t>запобігання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передачі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обладнання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засобів</a:t>
            </a:r>
            <a:r>
              <a:rPr lang="ru-RU" sz="2000" dirty="0">
                <a:solidFill>
                  <a:schemeClr val="tx1"/>
                </a:solidFill>
              </a:rPr>
              <a:t> і ноу-хау </a:t>
            </a:r>
            <a:r>
              <a:rPr lang="ru-RU" sz="2000" dirty="0" err="1">
                <a:solidFill>
                  <a:schemeClr val="tx1"/>
                </a:solidFill>
              </a:rPr>
              <a:t>подвійного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використання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міжнародному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рівні</a:t>
            </a:r>
            <a:r>
              <a:rPr lang="ru-RU" sz="2000" dirty="0">
                <a:solidFill>
                  <a:schemeClr val="tx1"/>
                </a:solidFill>
              </a:rPr>
              <a:t> та для «</a:t>
            </a:r>
            <a:r>
              <a:rPr lang="ru-RU" sz="2000" dirty="0" err="1">
                <a:solidFill>
                  <a:schemeClr val="tx1"/>
                </a:solidFill>
              </a:rPr>
              <a:t>забезпечення</a:t>
            </a:r>
            <a:r>
              <a:rPr lang="ru-RU" sz="2000" dirty="0">
                <a:solidFill>
                  <a:schemeClr val="tx1"/>
                </a:solidFill>
              </a:rPr>
              <a:t> умов </a:t>
            </a:r>
            <a:r>
              <a:rPr lang="ru-RU" sz="2000" dirty="0" err="1">
                <a:solidFill>
                  <a:schemeClr val="tx1"/>
                </a:solidFill>
              </a:rPr>
              <a:t>несприяння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розвитку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хімічної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або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біологічної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 за </a:t>
            </a:r>
            <a:r>
              <a:rPr lang="ru-RU" sz="2000" dirty="0" err="1">
                <a:solidFill>
                  <a:schemeClr val="tx1"/>
                </a:solidFill>
              </a:rPr>
              <a:t>рахунок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експорту</a:t>
            </a:r>
            <a:r>
              <a:rPr lang="ru-RU" sz="2000" dirty="0">
                <a:solidFill>
                  <a:schemeClr val="tx1"/>
                </a:solidFill>
              </a:rPr>
              <a:t>». </a:t>
            </a:r>
            <a:r>
              <a:rPr lang="ru-RU" sz="2000" dirty="0" err="1">
                <a:solidFill>
                  <a:schemeClr val="tx1"/>
                </a:solidFill>
              </a:rPr>
              <a:t>Він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стосується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радше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фізичних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матеріалів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виробів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аніж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інтелектуальних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знань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інформації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оскільки</a:t>
            </a:r>
            <a:r>
              <a:rPr lang="ru-RU" sz="2000" dirty="0">
                <a:solidFill>
                  <a:schemeClr val="tx1"/>
                </a:solidFill>
              </a:rPr>
              <a:t> не </a:t>
            </a:r>
            <a:r>
              <a:rPr lang="ru-RU" sz="2000" dirty="0" err="1">
                <a:solidFill>
                  <a:schemeClr val="tx1"/>
                </a:solidFill>
              </a:rPr>
              <a:t>існує</a:t>
            </a:r>
            <a:r>
              <a:rPr lang="ru-RU" sz="2000" dirty="0">
                <a:solidFill>
                  <a:schemeClr val="tx1"/>
                </a:solidFill>
              </a:rPr>
              <a:t> реального способу контролю </a:t>
            </a:r>
            <a:r>
              <a:rPr lang="ru-RU" sz="2000" dirty="0" err="1">
                <a:solidFill>
                  <a:schemeClr val="tx1"/>
                </a:solidFill>
              </a:rPr>
              <a:t>інформації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рівні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фізичних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матеріалів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чи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товарів</a:t>
            </a:r>
            <a:r>
              <a:rPr lang="ru-RU" sz="2000" dirty="0">
                <a:solidFill>
                  <a:schemeClr val="tx1"/>
                </a:solidFill>
              </a:rPr>
              <a:t>, але </a:t>
            </a:r>
            <a:r>
              <a:rPr lang="ru-RU" sz="2000" dirty="0" err="1">
                <a:solidFill>
                  <a:schemeClr val="tx1"/>
                </a:solidFill>
              </a:rPr>
              <a:t>це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впливає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поширення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технологій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подвійного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використання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безпеку</a:t>
            </a:r>
            <a:r>
              <a:rPr lang="ru-RU" sz="2000" dirty="0">
                <a:solidFill>
                  <a:schemeClr val="tx1"/>
                </a:solidFill>
              </a:rPr>
              <a:t>, а </a:t>
            </a:r>
            <a:r>
              <a:rPr lang="ru-RU" sz="2000" dirty="0" err="1">
                <a:solidFill>
                  <a:schemeClr val="tx1"/>
                </a:solidFill>
              </a:rPr>
              <a:t>цей</a:t>
            </a:r>
            <a:r>
              <a:rPr lang="ru-RU" sz="2000" dirty="0">
                <a:solidFill>
                  <a:schemeClr val="tx1"/>
                </a:solidFill>
              </a:rPr>
              <a:t> факт </a:t>
            </a:r>
            <a:r>
              <a:rPr lang="ru-RU" sz="2000" dirty="0" err="1">
                <a:solidFill>
                  <a:schemeClr val="tx1"/>
                </a:solidFill>
              </a:rPr>
              <a:t>потребує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визнання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06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7434" y="0"/>
            <a:ext cx="10165977" cy="68579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err="1">
                <a:solidFill>
                  <a:schemeClr val="tx1"/>
                </a:solidFill>
              </a:rPr>
              <a:t>Ефективна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розвідка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результати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якої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розумно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інтерпретуються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безперечно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має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важливе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значення</a:t>
            </a:r>
            <a:r>
              <a:rPr lang="ru-RU" sz="2000" dirty="0">
                <a:solidFill>
                  <a:schemeClr val="tx1"/>
                </a:solidFill>
              </a:rPr>
              <a:t> для </a:t>
            </a:r>
            <a:r>
              <a:rPr lang="ru-RU" sz="2000" dirty="0" err="1">
                <a:solidFill>
                  <a:schemeClr val="tx1"/>
                </a:solidFill>
              </a:rPr>
              <a:t>заснування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належного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політичного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підґрунтя</a:t>
            </a:r>
            <a:r>
              <a:rPr lang="ru-RU" sz="2000" dirty="0">
                <a:solidFill>
                  <a:schemeClr val="tx1"/>
                </a:solidFill>
              </a:rPr>
              <a:t> і </a:t>
            </a:r>
            <a:r>
              <a:rPr lang="ru-RU" sz="2000" dirty="0" err="1">
                <a:solidFill>
                  <a:schemeClr val="tx1"/>
                </a:solidFill>
              </a:rPr>
              <a:t>забезпечення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ефективного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розуміння</a:t>
            </a:r>
            <a:r>
              <a:rPr lang="ru-RU" sz="2000" dirty="0">
                <a:solidFill>
                  <a:schemeClr val="tx1"/>
                </a:solidFill>
              </a:rPr>
              <a:t> проблем,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виникають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Точний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аналіз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інформації</a:t>
            </a:r>
            <a:r>
              <a:rPr lang="ru-RU" sz="2000" dirty="0">
                <a:solidFill>
                  <a:schemeClr val="tx1"/>
                </a:solidFill>
              </a:rPr>
              <a:t> не є простим </a:t>
            </a:r>
            <a:r>
              <a:rPr lang="ru-RU" sz="2000" dirty="0" err="1">
                <a:solidFill>
                  <a:schemeClr val="tx1"/>
                </a:solidFill>
              </a:rPr>
              <a:t>завданням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Невдачі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розвідки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такі</a:t>
            </a:r>
            <a:r>
              <a:rPr lang="ru-RU" sz="2000" dirty="0">
                <a:solidFill>
                  <a:schemeClr val="tx1"/>
                </a:solidFill>
              </a:rPr>
              <a:t> як </a:t>
            </a:r>
            <a:r>
              <a:rPr lang="ru-RU" sz="2000" dirty="0" err="1">
                <a:solidFill>
                  <a:schemeClr val="tx1"/>
                </a:solidFill>
              </a:rPr>
              <a:t>Іракське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питання</a:t>
            </a:r>
            <a:r>
              <a:rPr lang="ru-RU" sz="2000" dirty="0">
                <a:solidFill>
                  <a:schemeClr val="tx1"/>
                </a:solidFill>
              </a:rPr>
              <a:t>, в </a:t>
            </a:r>
            <a:r>
              <a:rPr lang="ru-RU" sz="2000" dirty="0" err="1">
                <a:solidFill>
                  <a:schemeClr val="tx1"/>
                </a:solidFill>
              </a:rPr>
              <a:t>якому</a:t>
            </a:r>
            <a:r>
              <a:rPr lang="ru-RU" sz="2000" dirty="0">
                <a:solidFill>
                  <a:schemeClr val="tx1"/>
                </a:solidFill>
              </a:rPr>
              <a:t> режим Саддама Хусейна </a:t>
            </a:r>
            <a:r>
              <a:rPr lang="ru-RU" sz="2000" dirty="0" err="1">
                <a:solidFill>
                  <a:schemeClr val="tx1"/>
                </a:solidFill>
              </a:rPr>
              <a:t>підозрювався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підготовці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розгортання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масового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знищення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глибоко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підривають</a:t>
            </a:r>
            <a:r>
              <a:rPr lang="ru-RU" sz="2000" dirty="0">
                <a:solidFill>
                  <a:schemeClr val="tx1"/>
                </a:solidFill>
              </a:rPr>
              <a:t> систему </a:t>
            </a:r>
            <a:r>
              <a:rPr lang="ru-RU" sz="2000" dirty="0" err="1">
                <a:solidFill>
                  <a:schemeClr val="tx1"/>
                </a:solidFill>
              </a:rPr>
              <a:t>запобігання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Такі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негаразди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можуть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також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спричиняти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неадекватні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реакції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системи</a:t>
            </a:r>
            <a:r>
              <a:rPr lang="ru-RU" sz="2000" dirty="0">
                <a:solidFill>
                  <a:schemeClr val="tx1"/>
                </a:solidFill>
              </a:rPr>
              <a:t> контролю </a:t>
            </a:r>
            <a:r>
              <a:rPr lang="ru-RU" sz="2000" dirty="0" err="1">
                <a:solidFill>
                  <a:schemeClr val="tx1"/>
                </a:solidFill>
              </a:rPr>
              <a:t>озброєнь</a:t>
            </a:r>
            <a:r>
              <a:rPr lang="ru-RU" sz="2000" dirty="0">
                <a:solidFill>
                  <a:schemeClr val="tx1"/>
                </a:solidFill>
              </a:rPr>
              <a:t> через </a:t>
            </a:r>
            <a:r>
              <a:rPr lang="ru-RU" sz="2000" dirty="0" err="1">
                <a:solidFill>
                  <a:schemeClr val="tx1"/>
                </a:solidFill>
              </a:rPr>
              <a:t>неправильне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сприйняття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дилем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захисту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err="1">
                <a:solidFill>
                  <a:schemeClr val="tx1"/>
                </a:solidFill>
              </a:rPr>
              <a:t>Освіта</a:t>
            </a:r>
            <a:r>
              <a:rPr lang="ru-RU" sz="2000" dirty="0">
                <a:solidFill>
                  <a:schemeClr val="tx1"/>
                </a:solidFill>
              </a:rPr>
              <a:t> й </a:t>
            </a:r>
            <a:r>
              <a:rPr lang="ru-RU" sz="2000" dirty="0" err="1">
                <a:solidFill>
                  <a:schemeClr val="tx1"/>
                </a:solidFill>
              </a:rPr>
              <a:t>кодекси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поведінки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важливі</a:t>
            </a:r>
            <a:r>
              <a:rPr lang="ru-RU" sz="2000" dirty="0">
                <a:solidFill>
                  <a:schemeClr val="tx1"/>
                </a:solidFill>
              </a:rPr>
              <a:t> для </a:t>
            </a:r>
            <a:r>
              <a:rPr lang="ru-RU" sz="2000" dirty="0" err="1">
                <a:solidFill>
                  <a:schemeClr val="tx1"/>
                </a:solidFill>
              </a:rPr>
              <a:t>підвищення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обізнаності</a:t>
            </a:r>
            <a:r>
              <a:rPr lang="ru-RU" sz="2000" dirty="0">
                <a:solidFill>
                  <a:schemeClr val="tx1"/>
                </a:solidFill>
              </a:rPr>
              <a:t> про </a:t>
            </a:r>
            <a:r>
              <a:rPr lang="ru-RU" sz="2000" dirty="0" err="1">
                <a:solidFill>
                  <a:schemeClr val="tx1"/>
                </a:solidFill>
              </a:rPr>
              <a:t>Конвенцію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заборони </a:t>
            </a:r>
            <a:r>
              <a:rPr lang="ru-RU" sz="2000" dirty="0" err="1">
                <a:solidFill>
                  <a:schemeClr val="tx1"/>
                </a:solidFill>
              </a:rPr>
              <a:t>біологічної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серед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наукової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спільноти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утримання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потенційних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суб’єктів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сприяння</a:t>
            </a:r>
            <a:r>
              <a:rPr lang="ru-RU" sz="2000" dirty="0">
                <a:solidFill>
                  <a:schemeClr val="tx1"/>
                </a:solidFill>
              </a:rPr>
              <a:t>) </a:t>
            </a:r>
            <a:r>
              <a:rPr lang="ru-RU" sz="2000" dirty="0" err="1">
                <a:solidFill>
                  <a:schemeClr val="tx1"/>
                </a:solidFill>
              </a:rPr>
              <a:t>створення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біологічної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зброї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588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2888" y="75304"/>
            <a:ext cx="9674711" cy="678269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Список </a:t>
            </a:r>
            <a:r>
              <a:rPr lang="ru-RU" dirty="0" err="1">
                <a:solidFill>
                  <a:schemeClr val="tx1"/>
                </a:solidFill>
              </a:rPr>
              <a:t>літератури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Fidler</a:t>
            </a:r>
            <a:r>
              <a:rPr lang="en-US" dirty="0">
                <a:solidFill>
                  <a:schemeClr val="tx1"/>
                </a:solidFill>
              </a:rPr>
              <a:t> D. Biosecurity in the Global Age: Biological Weapons / D. </a:t>
            </a:r>
            <a:r>
              <a:rPr lang="en-US" dirty="0" err="1">
                <a:solidFill>
                  <a:schemeClr val="tx1"/>
                </a:solidFill>
              </a:rPr>
              <a:t>Fidler</a:t>
            </a:r>
            <a:r>
              <a:rPr lang="en-US" dirty="0">
                <a:solidFill>
                  <a:schemeClr val="tx1"/>
                </a:solidFill>
              </a:rPr>
              <a:t>, L. </a:t>
            </a:r>
            <a:r>
              <a:rPr lang="en-US" dirty="0" err="1">
                <a:solidFill>
                  <a:schemeClr val="tx1"/>
                </a:solidFill>
              </a:rPr>
              <a:t>Gostin</a:t>
            </a:r>
            <a:r>
              <a:rPr lang="en-US" dirty="0">
                <a:solidFill>
                  <a:schemeClr val="tx1"/>
                </a:solidFill>
              </a:rPr>
              <a:t>. – Stanford : Stanford University Press, 2007. – 260 p.</a:t>
            </a:r>
          </a:p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2. Miller S. Ethical and philosophical consideration of the dual-use dilemma in the biological science / S. Miller, M. </a:t>
            </a:r>
            <a:r>
              <a:rPr lang="en-US" dirty="0" err="1">
                <a:solidFill>
                  <a:schemeClr val="tx1"/>
                </a:solidFill>
              </a:rPr>
              <a:t>Selgelid</a:t>
            </a:r>
            <a:r>
              <a:rPr lang="en-US" dirty="0">
                <a:solidFill>
                  <a:schemeClr val="tx1"/>
                </a:solidFill>
              </a:rPr>
              <a:t> // Science and engineering ethics. – 2007. – № 13 (4). – P. 523–580.</a:t>
            </a:r>
          </a:p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3. Millet P. The Biological Weapons Convention: Securing biology in the twenty-first century / P. Millet // Journal of Conflict and Security Law. – 2010. – № 15 (1). – </a:t>
            </a:r>
            <a:r>
              <a:rPr lang="ru-RU" dirty="0">
                <a:solidFill>
                  <a:schemeClr val="tx1"/>
                </a:solidFill>
              </a:rPr>
              <a:t>Р. 25–43.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4. </a:t>
            </a:r>
            <a:r>
              <a:rPr lang="en-US" dirty="0">
                <a:solidFill>
                  <a:schemeClr val="tx1"/>
                </a:solidFill>
              </a:rPr>
              <a:t>Smith G. The role of scientists in assessing the risks of dual-use research in the life sciences / G. Smith, N. Davison, B. </a:t>
            </a:r>
            <a:r>
              <a:rPr lang="en-US" dirty="0" err="1">
                <a:solidFill>
                  <a:schemeClr val="tx1"/>
                </a:solidFill>
              </a:rPr>
              <a:t>Koppelman</a:t>
            </a:r>
            <a:r>
              <a:rPr lang="en-US" dirty="0">
                <a:solidFill>
                  <a:schemeClr val="tx1"/>
                </a:solidFill>
              </a:rPr>
              <a:t>; In: J. L. Finney, I. </a:t>
            </a:r>
            <a:r>
              <a:rPr lang="en-US" dirty="0" err="1">
                <a:solidFill>
                  <a:schemeClr val="tx1"/>
                </a:solidFill>
              </a:rPr>
              <a:t>Slaus</a:t>
            </a:r>
            <a:r>
              <a:rPr lang="en-US" dirty="0">
                <a:solidFill>
                  <a:schemeClr val="tx1"/>
                </a:solidFill>
              </a:rPr>
              <a:t>, editors. – Assessing the threat of weapons of destruction: The role of independent scientists. – Amsterdam : IOP Press, 2010. – </a:t>
            </a:r>
            <a:r>
              <a:rPr lang="ru-RU" dirty="0">
                <a:solidFill>
                  <a:schemeClr val="tx1"/>
                </a:solidFill>
              </a:rPr>
              <a:t>Р. 137–140.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5. </a:t>
            </a:r>
            <a:r>
              <a:rPr lang="ru-RU" dirty="0" err="1">
                <a:solidFill>
                  <a:schemeClr val="tx1"/>
                </a:solidFill>
              </a:rPr>
              <a:t>Сучасні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проблеми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біоетики</a:t>
            </a:r>
            <a:r>
              <a:rPr lang="ru-RU" dirty="0">
                <a:solidFill>
                  <a:schemeClr val="tx1"/>
                </a:solidFill>
              </a:rPr>
              <a:t> / </a:t>
            </a:r>
            <a:r>
              <a:rPr lang="ru-RU" dirty="0" err="1">
                <a:solidFill>
                  <a:schemeClr val="tx1"/>
                </a:solidFill>
              </a:rPr>
              <a:t>редкол</a:t>
            </a:r>
            <a:r>
              <a:rPr lang="ru-RU" dirty="0">
                <a:solidFill>
                  <a:schemeClr val="tx1"/>
                </a:solidFill>
              </a:rPr>
              <a:t>. : Ю. І. </a:t>
            </a:r>
            <a:r>
              <a:rPr lang="ru-RU" dirty="0" err="1">
                <a:solidFill>
                  <a:schemeClr val="tx1"/>
                </a:solidFill>
              </a:rPr>
              <a:t>Кундієв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відп</a:t>
            </a:r>
            <a:r>
              <a:rPr lang="ru-RU" dirty="0">
                <a:solidFill>
                  <a:schemeClr val="tx1"/>
                </a:solidFill>
              </a:rPr>
              <a:t>. ред.) та </a:t>
            </a:r>
            <a:r>
              <a:rPr lang="ru-RU" dirty="0" err="1">
                <a:solidFill>
                  <a:schemeClr val="tx1"/>
                </a:solidFill>
              </a:rPr>
              <a:t>ін</a:t>
            </a:r>
            <a:r>
              <a:rPr lang="ru-RU" dirty="0">
                <a:solidFill>
                  <a:schemeClr val="tx1"/>
                </a:solidFill>
              </a:rPr>
              <a:t>. – К. : </a:t>
            </a:r>
            <a:r>
              <a:rPr lang="ru-RU" dirty="0" err="1">
                <a:solidFill>
                  <a:schemeClr val="tx1"/>
                </a:solidFill>
              </a:rPr>
              <a:t>Академперіодика</a:t>
            </a:r>
            <a:r>
              <a:rPr lang="ru-RU" dirty="0">
                <a:solidFill>
                  <a:schemeClr val="tx1"/>
                </a:solidFill>
              </a:rPr>
              <a:t>, 2009. – 278 с.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6. </a:t>
            </a:r>
            <a:r>
              <a:rPr lang="ru-RU" dirty="0" err="1">
                <a:solidFill>
                  <a:schemeClr val="tx1"/>
                </a:solidFill>
              </a:rPr>
              <a:t>Відповідальні</a:t>
            </a:r>
            <a:r>
              <a:rPr lang="ru-RU" dirty="0">
                <a:solidFill>
                  <a:schemeClr val="tx1"/>
                </a:solidFill>
              </a:rPr>
              <a:t> медико-</a:t>
            </a:r>
            <a:r>
              <a:rPr lang="ru-RU" dirty="0" err="1">
                <a:solidFill>
                  <a:schemeClr val="tx1"/>
                </a:solidFill>
              </a:rPr>
              <a:t>біологічні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дослідження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 err="1">
                <a:solidFill>
                  <a:schemeClr val="tx1"/>
                </a:solidFill>
              </a:rPr>
              <a:t>глобальній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безпеці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системи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охорони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здоров’я</a:t>
            </a:r>
            <a:r>
              <a:rPr lang="ru-RU" dirty="0">
                <a:solidFill>
                  <a:schemeClr val="tx1"/>
                </a:solidFill>
              </a:rPr>
              <a:t> : </a:t>
            </a:r>
            <a:r>
              <a:rPr lang="ru-RU" dirty="0" err="1">
                <a:solidFill>
                  <a:schemeClr val="tx1"/>
                </a:solidFill>
              </a:rPr>
              <a:t>методичний</a:t>
            </a:r>
            <a:r>
              <a:rPr lang="ru-RU" dirty="0">
                <a:solidFill>
                  <a:schemeClr val="tx1"/>
                </a:solidFill>
              </a:rPr>
              <a:t> документ. – Женева : ВООЗ, 2010. – 70 с.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7. Биологическая безопасность в микробиологических и биомедицинских лабораториях / Д. Абрахам, </a:t>
            </a:r>
            <a:r>
              <a:rPr lang="en-US" dirty="0">
                <a:solidFill>
                  <a:schemeClr val="tx1"/>
                </a:solidFill>
              </a:rPr>
              <a:t>M. A</a:t>
            </a:r>
            <a:r>
              <a:rPr lang="ru-RU" dirty="0" err="1">
                <a:solidFill>
                  <a:schemeClr val="tx1"/>
                </a:solidFill>
              </a:rPr>
              <a:t>длер</a:t>
            </a:r>
            <a:r>
              <a:rPr lang="ru-RU" dirty="0">
                <a:solidFill>
                  <a:schemeClr val="tx1"/>
                </a:solidFill>
              </a:rPr>
              <a:t>, Л. 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ru-RU" dirty="0" err="1">
                <a:solidFill>
                  <a:schemeClr val="tx1"/>
                </a:solidFill>
              </a:rPr>
              <a:t>лдерман</a:t>
            </a:r>
            <a:r>
              <a:rPr lang="ru-RU" dirty="0">
                <a:solidFill>
                  <a:schemeClr val="tx1"/>
                </a:solidFill>
              </a:rPr>
              <a:t> и др. – Вашингтон : Типография Правительства США, 2007. – 360 с.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8. </a:t>
            </a:r>
            <a:r>
              <a:rPr lang="en-US" dirty="0">
                <a:solidFill>
                  <a:schemeClr val="tx1"/>
                </a:solidFill>
              </a:rPr>
              <a:t>Tuberculosis laboratory biosafety manual : [WHO Library Cataloguing-in-Publication Data]. – Geneva : WHO, 2013. – 67 p.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3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705" y="623944"/>
            <a:ext cx="10159907" cy="1281056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>
                <a:solidFill>
                  <a:schemeClr val="tx1"/>
                </a:solidFill>
              </a:rPr>
              <a:t>Ризики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пов’язані</a:t>
            </a:r>
            <a:r>
              <a:rPr lang="ru-RU" b="1" dirty="0">
                <a:solidFill>
                  <a:schemeClr val="tx1"/>
                </a:solidFill>
              </a:rPr>
              <a:t> з </a:t>
            </a:r>
            <a:r>
              <a:rPr lang="ru-RU" b="1" dirty="0" err="1">
                <a:solidFill>
                  <a:schemeClr val="tx1"/>
                </a:solidFill>
              </a:rPr>
              <a:t>безпекою</a:t>
            </a:r>
            <a:r>
              <a:rPr lang="ru-RU" b="1" dirty="0">
                <a:solidFill>
                  <a:schemeClr val="tx1"/>
                </a:solidFill>
              </a:rPr>
              <a:t>/</a:t>
            </a:r>
            <a:r>
              <a:rPr lang="ru-RU" b="1" dirty="0" err="1">
                <a:solidFill>
                  <a:schemeClr val="tx1"/>
                </a:solidFill>
              </a:rPr>
              <a:t>нещасними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випадками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у </a:t>
            </a:r>
            <a:r>
              <a:rPr lang="ru-RU" b="1" dirty="0" err="1">
                <a:solidFill>
                  <a:schemeClr val="tx1"/>
                </a:solidFill>
              </a:rPr>
              <a:t>лабораторіях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7431" y="1905000"/>
            <a:ext cx="10547181" cy="486156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err="1">
                <a:solidFill>
                  <a:schemeClr val="tx1"/>
                </a:solidFill>
              </a:rPr>
              <a:t>Мікробіологічні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лабораторії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виробництва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вважаються</a:t>
            </a:r>
            <a:r>
              <a:rPr lang="ru-RU" sz="2000" dirty="0">
                <a:solidFill>
                  <a:schemeClr val="tx1"/>
                </a:solidFill>
              </a:rPr>
              <a:t> зонами </a:t>
            </a:r>
            <a:r>
              <a:rPr lang="ru-RU" sz="2000" dirty="0" err="1">
                <a:solidFill>
                  <a:schemeClr val="tx1"/>
                </a:solidFill>
              </a:rPr>
              <a:t>найбільш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високого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біоризику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Інфікування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осіб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під</a:t>
            </a:r>
            <a:r>
              <a:rPr lang="ru-RU" sz="2000" dirty="0">
                <a:solidFill>
                  <a:schemeClr val="tx1"/>
                </a:solidFill>
              </a:rPr>
              <a:t> час </a:t>
            </a:r>
            <a:r>
              <a:rPr lang="ru-RU" sz="2000" dirty="0" err="1">
                <a:solidFill>
                  <a:schemeClr val="tx1"/>
                </a:solidFill>
              </a:rPr>
              <a:t>роботи</a:t>
            </a:r>
            <a:r>
              <a:rPr lang="ru-RU" sz="2000" dirty="0">
                <a:solidFill>
                  <a:schemeClr val="tx1"/>
                </a:solidFill>
              </a:rPr>
              <a:t> з </a:t>
            </a:r>
            <a:r>
              <a:rPr lang="ru-RU" sz="2000" dirty="0" err="1">
                <a:solidFill>
                  <a:schemeClr val="tx1"/>
                </a:solidFill>
              </a:rPr>
              <a:t>мікроорганізмами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лабораторіях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відзначається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упродовж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усього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періоду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існування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мікробіології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розглядається</a:t>
            </a:r>
            <a:r>
              <a:rPr lang="ru-RU" sz="2000" dirty="0">
                <a:solidFill>
                  <a:schemeClr val="tx1"/>
                </a:solidFill>
              </a:rPr>
              <a:t> як </a:t>
            </a:r>
            <a:r>
              <a:rPr lang="ru-RU" sz="2000" dirty="0" err="1">
                <a:solidFill>
                  <a:schemeClr val="tx1"/>
                </a:solidFill>
              </a:rPr>
              <a:t>беззаперечне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підтвердження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професійної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небезпеки</a:t>
            </a:r>
            <a:r>
              <a:rPr lang="ru-RU" sz="2000" dirty="0">
                <a:solidFill>
                  <a:schemeClr val="tx1"/>
                </a:solidFill>
              </a:rPr>
              <a:t>. Перший </a:t>
            </a:r>
            <a:r>
              <a:rPr lang="ru-RU" sz="2000" dirty="0" err="1">
                <a:solidFill>
                  <a:schemeClr val="tx1"/>
                </a:solidFill>
              </a:rPr>
              <a:t>випадок</a:t>
            </a:r>
            <a:r>
              <a:rPr lang="ru-RU" sz="2000" dirty="0">
                <a:solidFill>
                  <a:schemeClr val="tx1"/>
                </a:solidFill>
              </a:rPr>
              <a:t> лабораторного </a:t>
            </a:r>
            <a:r>
              <a:rPr lang="ru-RU" sz="2000" dirty="0" err="1">
                <a:solidFill>
                  <a:schemeClr val="tx1"/>
                </a:solidFill>
              </a:rPr>
              <a:t>інфікування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дослідників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черевним</a:t>
            </a:r>
            <a:r>
              <a:rPr lang="ru-RU" sz="2000" dirty="0">
                <a:solidFill>
                  <a:schemeClr val="tx1"/>
                </a:solidFill>
              </a:rPr>
              <a:t> тифом) </a:t>
            </a:r>
            <a:r>
              <a:rPr lang="ru-RU" sz="2000" dirty="0" err="1">
                <a:solidFill>
                  <a:schemeClr val="tx1"/>
                </a:solidFill>
              </a:rPr>
              <a:t>було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задокументовано</a:t>
            </a:r>
            <a:r>
              <a:rPr lang="ru-RU" sz="2000" dirty="0">
                <a:solidFill>
                  <a:schemeClr val="tx1"/>
                </a:solidFill>
              </a:rPr>
              <a:t> у 1885 р., а </a:t>
            </a:r>
            <a:r>
              <a:rPr lang="ru-RU" sz="2000" dirty="0" err="1">
                <a:solidFill>
                  <a:schemeClr val="tx1"/>
                </a:solidFill>
              </a:rPr>
              <a:t>інформацію</a:t>
            </a:r>
            <a:r>
              <a:rPr lang="ru-RU" sz="2000" dirty="0">
                <a:solidFill>
                  <a:schemeClr val="tx1"/>
                </a:solidFill>
              </a:rPr>
              <a:t> про </a:t>
            </a:r>
            <a:r>
              <a:rPr lang="ru-RU" sz="2000" dirty="0" err="1">
                <a:solidFill>
                  <a:schemeClr val="tx1"/>
                </a:solidFill>
              </a:rPr>
              <a:t>нього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було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опубліковано</a:t>
            </a:r>
            <a:r>
              <a:rPr lang="ru-RU" sz="2000" dirty="0">
                <a:solidFill>
                  <a:schemeClr val="tx1"/>
                </a:solidFill>
              </a:rPr>
              <a:t> у 1915 р. </a:t>
            </a:r>
            <a:r>
              <a:rPr lang="en-US" sz="2000" dirty="0">
                <a:solidFill>
                  <a:schemeClr val="tx1"/>
                </a:solidFill>
              </a:rPr>
              <a:t>R. Pike </a:t>
            </a:r>
            <a:r>
              <a:rPr lang="ru-RU" sz="2000" dirty="0" err="1">
                <a:solidFill>
                  <a:schemeClr val="tx1"/>
                </a:solidFill>
              </a:rPr>
              <a:t>проаналізував</a:t>
            </a:r>
            <a:r>
              <a:rPr lang="ru-RU" sz="2000" dirty="0">
                <a:solidFill>
                  <a:schemeClr val="tx1"/>
                </a:solidFill>
              </a:rPr>
              <a:t> 3921 </a:t>
            </a:r>
            <a:r>
              <a:rPr lang="ru-RU" sz="2000" dirty="0" err="1">
                <a:solidFill>
                  <a:schemeClr val="tx1"/>
                </a:solidFill>
              </a:rPr>
              <a:t>випадок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внутрішньолабораторних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інфікувань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які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сталися</a:t>
            </a:r>
            <a:r>
              <a:rPr lang="ru-RU" sz="2000" dirty="0">
                <a:solidFill>
                  <a:schemeClr val="tx1"/>
                </a:solidFill>
              </a:rPr>
              <a:t> в 1930–1974 </a:t>
            </a:r>
            <a:r>
              <a:rPr lang="ru-RU" sz="2000" dirty="0" err="1">
                <a:solidFill>
                  <a:schemeClr val="tx1"/>
                </a:solidFill>
              </a:rPr>
              <a:t>рр</a:t>
            </a:r>
            <a:r>
              <a:rPr lang="ru-RU" sz="2000" dirty="0">
                <a:solidFill>
                  <a:schemeClr val="tx1"/>
                </a:solidFill>
              </a:rPr>
              <a:t>. у США та </a:t>
            </a:r>
            <a:r>
              <a:rPr lang="ru-RU" sz="2000" dirty="0" err="1">
                <a:solidFill>
                  <a:schemeClr val="tx1"/>
                </a:solidFill>
              </a:rPr>
              <a:t>деяких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європейських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країнах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Виявилося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лабораторні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інфекції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були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викликані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більше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ніж</a:t>
            </a:r>
            <a:r>
              <a:rPr lang="ru-RU" sz="2000" dirty="0">
                <a:solidFill>
                  <a:schemeClr val="tx1"/>
                </a:solidFill>
              </a:rPr>
              <a:t> 160 видами </a:t>
            </a:r>
            <a:r>
              <a:rPr lang="ru-RU" sz="2000" dirty="0" err="1">
                <a:solidFill>
                  <a:schemeClr val="tx1"/>
                </a:solidFill>
              </a:rPr>
              <a:t>мікроорганізмів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серед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яких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переважали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бактерії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34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188" y="903642"/>
            <a:ext cx="10309412" cy="534655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</a:rPr>
              <a:t>За </a:t>
            </a:r>
            <a:r>
              <a:rPr lang="ru-RU" sz="2000" dirty="0" err="1">
                <a:solidFill>
                  <a:schemeClr val="tx1"/>
                </a:solidFill>
              </a:rPr>
              <a:t>останні</a:t>
            </a:r>
            <a:r>
              <a:rPr lang="ru-RU" sz="2000" dirty="0">
                <a:solidFill>
                  <a:schemeClr val="tx1"/>
                </a:solidFill>
              </a:rPr>
              <a:t> 70 </a:t>
            </a:r>
            <a:r>
              <a:rPr lang="ru-RU" sz="2000" dirty="0" err="1">
                <a:solidFill>
                  <a:schemeClr val="tx1"/>
                </a:solidFill>
              </a:rPr>
              <a:t>років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зареєстровано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понад</a:t>
            </a:r>
            <a:r>
              <a:rPr lang="ru-RU" sz="2000" dirty="0">
                <a:solidFill>
                  <a:schemeClr val="tx1"/>
                </a:solidFill>
              </a:rPr>
              <a:t> 5400 </a:t>
            </a:r>
            <a:r>
              <a:rPr lang="ru-RU" sz="2000" dirty="0" err="1">
                <a:solidFill>
                  <a:schemeClr val="tx1"/>
                </a:solidFill>
              </a:rPr>
              <a:t>лабораторних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нещасних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випадків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близько</a:t>
            </a:r>
            <a:r>
              <a:rPr lang="ru-RU" sz="2000" dirty="0">
                <a:solidFill>
                  <a:schemeClr val="tx1"/>
                </a:solidFill>
              </a:rPr>
              <a:t> 100 </a:t>
            </a:r>
            <a:r>
              <a:rPr lang="ru-RU" sz="2000" dirty="0" err="1">
                <a:solidFill>
                  <a:schemeClr val="tx1"/>
                </a:solidFill>
              </a:rPr>
              <a:t>інцидентів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пов’язаних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потраплянням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довкілля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патогенних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біологічних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агентів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біотехнологічних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виробництв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Вважають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лише</a:t>
            </a:r>
            <a:r>
              <a:rPr lang="ru-RU" sz="2000" dirty="0">
                <a:solidFill>
                  <a:schemeClr val="tx1"/>
                </a:solidFill>
              </a:rPr>
              <a:t> 20 % </a:t>
            </a:r>
            <a:r>
              <a:rPr lang="ru-RU" sz="2000" dirty="0" err="1">
                <a:solidFill>
                  <a:schemeClr val="tx1"/>
                </a:solidFill>
              </a:rPr>
              <a:t>внутрішньолабораторних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інфекцій</a:t>
            </a:r>
            <a:r>
              <a:rPr lang="ru-RU" sz="2000" dirty="0">
                <a:solidFill>
                  <a:schemeClr val="tx1"/>
                </a:solidFill>
              </a:rPr>
              <a:t> є </a:t>
            </a:r>
            <a:r>
              <a:rPr lang="ru-RU" sz="2000" dirty="0" err="1">
                <a:solidFill>
                  <a:schemeClr val="tx1"/>
                </a:solidFill>
              </a:rPr>
              <a:t>встановленими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кількість</a:t>
            </a:r>
            <a:r>
              <a:rPr lang="ru-RU" sz="2000" dirty="0">
                <a:solidFill>
                  <a:schemeClr val="tx1"/>
                </a:solidFill>
              </a:rPr>
              <a:t> 17 </a:t>
            </a:r>
            <a:r>
              <a:rPr lang="ru-RU" sz="2000" dirty="0" err="1">
                <a:solidFill>
                  <a:schemeClr val="tx1"/>
                </a:solidFill>
              </a:rPr>
              <a:t>невідомих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випадків</a:t>
            </a:r>
            <a:r>
              <a:rPr lang="ru-RU" sz="2000" dirty="0">
                <a:solidFill>
                  <a:schemeClr val="tx1"/>
                </a:solidFill>
              </a:rPr>
              <a:t> становить 80 %. Причини </a:t>
            </a:r>
            <a:r>
              <a:rPr lang="ru-RU" sz="2000" dirty="0" err="1">
                <a:solidFill>
                  <a:schemeClr val="tx1"/>
                </a:solidFill>
              </a:rPr>
              <a:t>інфікування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встановлюють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лише</a:t>
            </a:r>
            <a:r>
              <a:rPr lang="ru-RU" sz="2000" dirty="0">
                <a:solidFill>
                  <a:schemeClr val="tx1"/>
                </a:solidFill>
              </a:rPr>
              <a:t> у 25 % </a:t>
            </a:r>
            <a:r>
              <a:rPr lang="ru-RU" sz="2000" dirty="0" err="1">
                <a:solidFill>
                  <a:schemeClr val="tx1"/>
                </a:solidFill>
              </a:rPr>
              <a:t>випадків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Відзначається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висока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летальність</a:t>
            </a:r>
            <a:r>
              <a:rPr lang="ru-RU" sz="2000" dirty="0">
                <a:solidFill>
                  <a:schemeClr val="tx1"/>
                </a:solidFill>
              </a:rPr>
              <a:t> при </a:t>
            </a:r>
            <a:r>
              <a:rPr lang="ru-RU" sz="2000" dirty="0" err="1">
                <a:solidFill>
                  <a:schemeClr val="tx1"/>
                </a:solidFill>
              </a:rPr>
              <a:t>внутрішньолабораторному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інфікуванні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збудниками</a:t>
            </a:r>
            <a:r>
              <a:rPr lang="ru-RU" sz="2000" dirty="0">
                <a:solidFill>
                  <a:schemeClr val="tx1"/>
                </a:solidFill>
              </a:rPr>
              <a:t> гепатиту В – 71 %, </a:t>
            </a:r>
            <a:r>
              <a:rPr lang="ru-RU" sz="2000" dirty="0" err="1">
                <a:solidFill>
                  <a:schemeClr val="tx1"/>
                </a:solidFill>
              </a:rPr>
              <a:t>чуми</a:t>
            </a:r>
            <a:r>
              <a:rPr lang="ru-RU" sz="2000" dirty="0">
                <a:solidFill>
                  <a:schemeClr val="tx1"/>
                </a:solidFill>
              </a:rPr>
              <a:t> – 40 %, </a:t>
            </a:r>
            <a:r>
              <a:rPr lang="ru-RU" sz="2000" dirty="0" err="1">
                <a:solidFill>
                  <a:schemeClr val="tx1"/>
                </a:solidFill>
              </a:rPr>
              <a:t>холери</a:t>
            </a:r>
            <a:r>
              <a:rPr lang="ru-RU" sz="2000" dirty="0">
                <a:solidFill>
                  <a:schemeClr val="tx1"/>
                </a:solidFill>
              </a:rPr>
              <a:t> – 33 %, </a:t>
            </a:r>
            <a:r>
              <a:rPr lang="ru-RU" sz="2000" dirty="0" err="1">
                <a:solidFill>
                  <a:schemeClr val="tx1"/>
                </a:solidFill>
              </a:rPr>
              <a:t>жовтої</a:t>
            </a:r>
            <a:r>
              <a:rPr lang="ru-RU" sz="2000" dirty="0">
                <a:solidFill>
                  <a:schemeClr val="tx1"/>
                </a:solidFill>
              </a:rPr>
              <a:t> лихоманки – 22 %, </a:t>
            </a:r>
            <a:r>
              <a:rPr lang="ru-RU" sz="2000" dirty="0" err="1">
                <a:solidFill>
                  <a:schemeClr val="tx1"/>
                </a:solidFill>
              </a:rPr>
              <a:t>плямистої</a:t>
            </a:r>
            <a:r>
              <a:rPr lang="ru-RU" sz="2000" dirty="0">
                <a:solidFill>
                  <a:schemeClr val="tx1"/>
                </a:solidFill>
              </a:rPr>
              <a:t> лихоманки </a:t>
            </a:r>
            <a:r>
              <a:rPr lang="ru-RU" sz="2000" dirty="0" err="1">
                <a:solidFill>
                  <a:schemeClr val="tx1"/>
                </a:solidFill>
              </a:rPr>
              <a:t>Скелястих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гір</a:t>
            </a:r>
            <a:r>
              <a:rPr lang="ru-RU" sz="2000" dirty="0">
                <a:solidFill>
                  <a:schemeClr val="tx1"/>
                </a:solidFill>
              </a:rPr>
              <a:t> – 18 %, </a:t>
            </a:r>
            <a:r>
              <a:rPr lang="ru-RU" sz="2000" dirty="0" err="1">
                <a:solidFill>
                  <a:schemeClr val="tx1"/>
                </a:solidFill>
              </a:rPr>
              <a:t>лептоспірозу</a:t>
            </a:r>
            <a:r>
              <a:rPr lang="ru-RU" sz="2000" dirty="0">
                <a:solidFill>
                  <a:schemeClr val="tx1"/>
                </a:solidFill>
              </a:rPr>
              <a:t> – 15 %.</a:t>
            </a:r>
          </a:p>
        </p:txBody>
      </p:sp>
    </p:spTree>
    <p:extLst>
      <p:ext uri="{BB962C8B-B14F-4D97-AF65-F5344CB8AC3E}">
        <p14:creationId xmlns:p14="http://schemas.microsoft.com/office/powerpoint/2010/main" val="133927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" y="182880"/>
            <a:ext cx="8713693" cy="645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00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0" y="376518"/>
            <a:ext cx="9631680" cy="648148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err="1">
                <a:solidFill>
                  <a:schemeClr val="tx1"/>
                </a:solidFill>
              </a:rPr>
              <a:t>Найчастіше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інфікування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відбувається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разі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аварії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під</a:t>
            </a:r>
            <a:r>
              <a:rPr lang="ru-RU" sz="2000" dirty="0">
                <a:solidFill>
                  <a:schemeClr val="tx1"/>
                </a:solidFill>
              </a:rPr>
              <a:t> час </a:t>
            </a:r>
            <a:r>
              <a:rPr lang="ru-RU" sz="2000" dirty="0" err="1">
                <a:solidFill>
                  <a:schemeClr val="tx1"/>
                </a:solidFill>
              </a:rPr>
              <a:t>роботи</a:t>
            </a:r>
            <a:r>
              <a:rPr lang="ru-RU" sz="2000" dirty="0">
                <a:solidFill>
                  <a:schemeClr val="tx1"/>
                </a:solidFill>
              </a:rPr>
              <a:t> з </a:t>
            </a:r>
            <a:r>
              <a:rPr lang="ru-RU" sz="2000" dirty="0" err="1">
                <a:solidFill>
                  <a:schemeClr val="tx1"/>
                </a:solidFill>
              </a:rPr>
              <a:t>мікроорганізмами</a:t>
            </a:r>
            <a:r>
              <a:rPr lang="ru-RU" sz="2000" dirty="0">
                <a:solidFill>
                  <a:schemeClr val="tx1"/>
                </a:solidFill>
              </a:rPr>
              <a:t> (17,9 %), </a:t>
            </a:r>
            <a:r>
              <a:rPr lang="ru-RU" sz="2000" dirty="0" err="1">
                <a:solidFill>
                  <a:schemeClr val="tx1"/>
                </a:solidFill>
              </a:rPr>
              <a:t>під</a:t>
            </a:r>
            <a:r>
              <a:rPr lang="ru-RU" sz="2000" dirty="0">
                <a:solidFill>
                  <a:schemeClr val="tx1"/>
                </a:solidFill>
              </a:rPr>
              <a:t> час </a:t>
            </a:r>
            <a:r>
              <a:rPr lang="ru-RU" sz="2000" dirty="0" err="1">
                <a:solidFill>
                  <a:schemeClr val="tx1"/>
                </a:solidFill>
              </a:rPr>
              <a:t>інфікування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розтину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інфікованих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лабораторних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тварин</a:t>
            </a:r>
            <a:r>
              <a:rPr lang="ru-RU" sz="2000" dirty="0">
                <a:solidFill>
                  <a:schemeClr val="tx1"/>
                </a:solidFill>
              </a:rPr>
              <a:t> (16,9 %), при </a:t>
            </a:r>
            <a:r>
              <a:rPr lang="ru-RU" sz="2000" dirty="0" err="1">
                <a:solidFill>
                  <a:schemeClr val="tx1"/>
                </a:solidFill>
              </a:rPr>
              <a:t>виникненні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бактеріального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аерозолю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під</a:t>
            </a:r>
            <a:r>
              <a:rPr lang="ru-RU" sz="2000" dirty="0">
                <a:solidFill>
                  <a:schemeClr val="tx1"/>
                </a:solidFill>
              </a:rPr>
              <a:t> час </a:t>
            </a:r>
            <a:r>
              <a:rPr lang="ru-RU" sz="2000" dirty="0" err="1">
                <a:solidFill>
                  <a:schemeClr val="tx1"/>
                </a:solidFill>
              </a:rPr>
              <a:t>центрифугування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або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деструкції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клітин</a:t>
            </a:r>
            <a:r>
              <a:rPr lang="ru-RU" sz="2000" dirty="0">
                <a:solidFill>
                  <a:schemeClr val="tx1"/>
                </a:solidFill>
              </a:rPr>
              <a:t> (13,6 %), а </a:t>
            </a:r>
            <a:r>
              <a:rPr lang="ru-RU" sz="2000" dirty="0" err="1">
                <a:solidFill>
                  <a:schemeClr val="tx1"/>
                </a:solidFill>
              </a:rPr>
              <a:t>також</a:t>
            </a:r>
            <a:r>
              <a:rPr lang="ru-RU" sz="2000" dirty="0">
                <a:solidFill>
                  <a:schemeClr val="tx1"/>
                </a:solidFill>
              </a:rPr>
              <a:t> через </a:t>
            </a:r>
            <a:r>
              <a:rPr lang="ru-RU" sz="2000" dirty="0" err="1">
                <a:solidFill>
                  <a:schemeClr val="tx1"/>
                </a:solidFill>
              </a:rPr>
              <a:t>нез’ясовані</a:t>
            </a:r>
            <a:r>
              <a:rPr lang="ru-RU" sz="2000" dirty="0">
                <a:solidFill>
                  <a:schemeClr val="tx1"/>
                </a:solidFill>
              </a:rPr>
              <a:t> причини (20,0 %). </a:t>
            </a:r>
            <a:r>
              <a:rPr lang="ru-RU" sz="2000" dirty="0" err="1">
                <a:solidFill>
                  <a:schemeClr val="tx1"/>
                </a:solidFill>
              </a:rPr>
              <a:t>Серед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нещодавно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задокументованих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внутрішньолабораторних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інфікувань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літературі</a:t>
            </a:r>
            <a:r>
              <a:rPr lang="ru-RU" sz="2000" dirty="0">
                <a:solidFill>
                  <a:schemeClr val="tx1"/>
                </a:solidFill>
              </a:rPr>
              <a:t> ми </a:t>
            </a:r>
            <a:r>
              <a:rPr lang="ru-RU" sz="2000" dirty="0" err="1">
                <a:solidFill>
                  <a:schemeClr val="tx1"/>
                </a:solidFill>
              </a:rPr>
              <a:t>натрапили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повідомлення</a:t>
            </a:r>
            <a:r>
              <a:rPr lang="ru-RU" sz="2000" dirty="0">
                <a:solidFill>
                  <a:schemeClr val="tx1"/>
                </a:solidFill>
              </a:rPr>
              <a:t> про </a:t>
            </a:r>
            <a:r>
              <a:rPr lang="ru-RU" sz="2000" dirty="0" err="1">
                <a:solidFill>
                  <a:schemeClr val="tx1"/>
                </a:solidFill>
              </a:rPr>
              <a:t>такі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випадки</a:t>
            </a:r>
            <a:r>
              <a:rPr lang="ru-RU" sz="2000" dirty="0">
                <a:solidFill>
                  <a:schemeClr val="tx1"/>
                </a:solidFill>
              </a:rPr>
              <a:t>: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1. </a:t>
            </a:r>
            <a:r>
              <a:rPr lang="ru-RU" sz="2000" dirty="0" err="1">
                <a:solidFill>
                  <a:schemeClr val="tx1"/>
                </a:solidFill>
              </a:rPr>
              <a:t>Спалах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внутрішньолабораторної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інфекції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SARS </a:t>
            </a:r>
            <a:r>
              <a:rPr lang="ru-RU" sz="2000" dirty="0">
                <a:solidFill>
                  <a:schemeClr val="tx1"/>
                </a:solidFill>
              </a:rPr>
              <a:t>у </a:t>
            </a:r>
            <a:r>
              <a:rPr lang="ru-RU" sz="2000" dirty="0" err="1">
                <a:solidFill>
                  <a:schemeClr val="tx1"/>
                </a:solidFill>
              </a:rPr>
              <a:t>Китаї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березні</a:t>
            </a:r>
            <a:r>
              <a:rPr lang="ru-RU" sz="2000" dirty="0">
                <a:solidFill>
                  <a:schemeClr val="tx1"/>
                </a:solidFill>
              </a:rPr>
              <a:t> – </a:t>
            </a:r>
            <a:r>
              <a:rPr lang="ru-RU" sz="2000" dirty="0" err="1">
                <a:solidFill>
                  <a:schemeClr val="tx1"/>
                </a:solidFill>
              </a:rPr>
              <a:t>квітні</a:t>
            </a:r>
            <a:r>
              <a:rPr lang="ru-RU" sz="2000" dirty="0">
                <a:solidFill>
                  <a:schemeClr val="tx1"/>
                </a:solidFill>
              </a:rPr>
              <a:t> 2004 р. Причиною </a:t>
            </a:r>
            <a:r>
              <a:rPr lang="ru-RU" sz="2000" dirty="0" err="1">
                <a:solidFill>
                  <a:schemeClr val="tx1"/>
                </a:solidFill>
              </a:rPr>
              <a:t>спалаху</a:t>
            </a:r>
            <a:r>
              <a:rPr lang="ru-RU" sz="2000" dirty="0">
                <a:solidFill>
                  <a:schemeClr val="tx1"/>
                </a:solidFill>
              </a:rPr>
              <a:t> стала </a:t>
            </a:r>
            <a:r>
              <a:rPr lang="ru-RU" sz="2000" dirty="0" err="1">
                <a:solidFill>
                  <a:schemeClr val="tx1"/>
                </a:solidFill>
              </a:rPr>
              <a:t>невдала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або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незавершена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інактивація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SARS-</a:t>
            </a:r>
            <a:r>
              <a:rPr lang="ru-RU" sz="2000" dirty="0" err="1">
                <a:solidFill>
                  <a:schemeClr val="tx1"/>
                </a:solidFill>
              </a:rPr>
              <a:t>коронавірусу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що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результаті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призвело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до </a:t>
            </a:r>
            <a:r>
              <a:rPr lang="ru-RU" sz="2000" dirty="0">
                <a:solidFill>
                  <a:schemeClr val="tx1"/>
                </a:solidFill>
              </a:rPr>
              <a:t>9 </a:t>
            </a:r>
            <a:r>
              <a:rPr lang="ru-RU" sz="2000" dirty="0" err="1">
                <a:solidFill>
                  <a:schemeClr val="tx1"/>
                </a:solidFill>
              </a:rPr>
              <a:t>випадків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інфікування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Під</a:t>
            </a:r>
            <a:r>
              <a:rPr lang="ru-RU" sz="2000" dirty="0">
                <a:solidFill>
                  <a:schemeClr val="tx1"/>
                </a:solidFill>
              </a:rPr>
              <a:t> час </a:t>
            </a:r>
            <a:r>
              <a:rPr lang="ru-RU" sz="2000" dirty="0" err="1">
                <a:solidFill>
                  <a:schemeClr val="tx1"/>
                </a:solidFill>
              </a:rPr>
              <a:t>серологічного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аналізу</a:t>
            </a:r>
            <a:r>
              <a:rPr lang="ru-RU" sz="2000" dirty="0">
                <a:solidFill>
                  <a:schemeClr val="tx1"/>
                </a:solidFill>
              </a:rPr>
              <a:t> персоналу </a:t>
            </a:r>
            <a:r>
              <a:rPr lang="ru-RU" sz="2000" dirty="0" err="1" smtClean="0">
                <a:solidFill>
                  <a:schemeClr val="tx1"/>
                </a:solidFill>
              </a:rPr>
              <a:t>лабораторії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виявили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ще</a:t>
            </a:r>
            <a:r>
              <a:rPr lang="ru-RU" sz="2000" dirty="0">
                <a:solidFill>
                  <a:schemeClr val="tx1"/>
                </a:solidFill>
              </a:rPr>
              <a:t> три </a:t>
            </a:r>
            <a:r>
              <a:rPr lang="ru-RU" sz="2000" dirty="0" err="1">
                <a:solidFill>
                  <a:schemeClr val="tx1"/>
                </a:solidFill>
              </a:rPr>
              <a:t>випадки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серологічною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конверсією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987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0918" y="903642"/>
            <a:ext cx="9986682" cy="5346551"/>
          </a:xfrm>
        </p:spPr>
        <p:txBody>
          <a:bodyPr>
            <a:normAutofit lnSpcReduction="10000"/>
          </a:bodyPr>
          <a:lstStyle/>
          <a:p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2.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Спалах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ящуру в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селі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південному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заході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від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Лондона у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серпні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2007 р.,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поширився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декілька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сіл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графства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Суррей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. Причиною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спалаху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стало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забруднення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стічних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вод у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будівлі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, де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виробляли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інактивовану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вакцину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проти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ящуру (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компанія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«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Мюрієл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»).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Після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цього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ґрунт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із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вірусом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було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рознесено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колесами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вантажівок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навколишні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села.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Збитки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становили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кілька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десятків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мільйонів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фунтів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стерлінгів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крім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того,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було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заборонено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експорт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м’ясопродуктів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із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Великобританії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кілька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місяців</a:t>
            </a: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64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2739" y="387275"/>
            <a:ext cx="9761873" cy="6470725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</a:rPr>
              <a:t>3. У США у 2005–2007 </a:t>
            </a:r>
            <a:r>
              <a:rPr lang="ru-RU" sz="2400" dirty="0" err="1">
                <a:solidFill>
                  <a:schemeClr val="tx1"/>
                </a:solidFill>
              </a:rPr>
              <a:t>рр</a:t>
            </a:r>
            <a:r>
              <a:rPr lang="ru-RU" sz="2400" dirty="0">
                <a:solidFill>
                  <a:schemeClr val="tx1"/>
                </a:solidFill>
              </a:rPr>
              <a:t>. </a:t>
            </a:r>
            <a:r>
              <a:rPr lang="ru-RU" sz="2400" dirty="0" err="1">
                <a:solidFill>
                  <a:schemeClr val="tx1"/>
                </a:solidFill>
              </a:rPr>
              <a:t>було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зареєстровано</a:t>
            </a:r>
            <a:r>
              <a:rPr lang="ru-RU" sz="2400" dirty="0">
                <a:solidFill>
                  <a:schemeClr val="tx1"/>
                </a:solidFill>
              </a:rPr>
              <a:t> 5 </a:t>
            </a:r>
            <a:r>
              <a:rPr lang="ru-RU" sz="2400" dirty="0" err="1">
                <a:solidFill>
                  <a:schemeClr val="tx1"/>
                </a:solidFill>
              </a:rPr>
              <a:t>випадків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вірусу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коров’ячої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віспи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науково-дослідних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лабораторіях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які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сталися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після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розбризкування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із</a:t>
            </a:r>
            <a:r>
              <a:rPr lang="ru-RU" sz="2400" dirty="0">
                <a:solidFill>
                  <a:schemeClr val="tx1"/>
                </a:solidFill>
              </a:rPr>
              <a:t> шприца </a:t>
            </a:r>
            <a:r>
              <a:rPr lang="ru-RU" sz="2400" dirty="0" err="1">
                <a:solidFill>
                  <a:schemeClr val="tx1"/>
                </a:solidFill>
              </a:rPr>
              <a:t>під</a:t>
            </a:r>
            <a:r>
              <a:rPr lang="ru-RU" sz="2400" dirty="0">
                <a:solidFill>
                  <a:schemeClr val="tx1"/>
                </a:solidFill>
              </a:rPr>
              <a:t> час </a:t>
            </a:r>
            <a:r>
              <a:rPr lang="ru-RU" sz="2400" dirty="0" err="1">
                <a:solidFill>
                  <a:schemeClr val="tx1"/>
                </a:solidFill>
              </a:rPr>
              <a:t>здійснення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ін’єкції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мишам</a:t>
            </a:r>
            <a:r>
              <a:rPr lang="ru-RU" sz="2400" dirty="0">
                <a:solidFill>
                  <a:schemeClr val="tx1"/>
                </a:solidFill>
              </a:rPr>
              <a:t>; 2 </a:t>
            </a:r>
            <a:r>
              <a:rPr lang="ru-RU" sz="2400" dirty="0" err="1">
                <a:solidFill>
                  <a:schemeClr val="tx1"/>
                </a:solidFill>
              </a:rPr>
              <a:t>випадки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бруцельозу</a:t>
            </a:r>
            <a:r>
              <a:rPr lang="ru-RU" sz="2400" dirty="0">
                <a:solidFill>
                  <a:schemeClr val="tx1"/>
                </a:solidFill>
              </a:rPr>
              <a:t> в </a:t>
            </a:r>
            <a:r>
              <a:rPr lang="ru-RU" sz="2400" dirty="0" err="1">
                <a:solidFill>
                  <a:schemeClr val="tx1"/>
                </a:solidFill>
              </a:rPr>
              <a:t>клінічних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лабораторіях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що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виникли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після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роботи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зі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збудником</a:t>
            </a:r>
            <a:r>
              <a:rPr lang="ru-RU" sz="2400" dirty="0">
                <a:solidFill>
                  <a:schemeClr val="tx1"/>
                </a:solidFill>
              </a:rPr>
              <a:t> за межами </a:t>
            </a:r>
            <a:r>
              <a:rPr lang="ru-RU" sz="2400" dirty="0" err="1">
                <a:solidFill>
                  <a:schemeClr val="tx1"/>
                </a:solidFill>
              </a:rPr>
              <a:t>боксів</a:t>
            </a:r>
            <a:r>
              <a:rPr lang="ru-RU" sz="2400" dirty="0">
                <a:solidFill>
                  <a:schemeClr val="tx1"/>
                </a:solidFill>
              </a:rPr>
              <a:t>; 21 </a:t>
            </a:r>
            <a:r>
              <a:rPr lang="ru-RU" sz="2400" dirty="0" err="1">
                <a:solidFill>
                  <a:schemeClr val="tx1"/>
                </a:solidFill>
              </a:rPr>
              <a:t>випадок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сальмонельозу</a:t>
            </a:r>
            <a:r>
              <a:rPr lang="ru-RU" sz="2400" dirty="0">
                <a:solidFill>
                  <a:schemeClr val="tx1"/>
                </a:solidFill>
              </a:rPr>
              <a:t> в </a:t>
            </a:r>
            <a:r>
              <a:rPr lang="ru-RU" sz="2400" dirty="0" err="1">
                <a:solidFill>
                  <a:schemeClr val="tx1"/>
                </a:solidFill>
              </a:rPr>
              <a:t>лабораторії</a:t>
            </a:r>
            <a:r>
              <a:rPr lang="ru-RU" sz="2400" dirty="0">
                <a:solidFill>
                  <a:schemeClr val="tx1"/>
                </a:solidFill>
              </a:rPr>
              <a:t> з </a:t>
            </a:r>
            <a:r>
              <a:rPr lang="ru-RU" sz="2400" dirty="0" err="1">
                <a:solidFill>
                  <a:schemeClr val="tx1"/>
                </a:solidFill>
              </a:rPr>
              <a:t>виробництва</a:t>
            </a:r>
            <a:r>
              <a:rPr lang="ru-RU" sz="2400" dirty="0">
                <a:solidFill>
                  <a:schemeClr val="tx1"/>
                </a:solidFill>
              </a:rPr>
              <a:t> вакцин </a:t>
            </a:r>
            <a:r>
              <a:rPr lang="ru-RU" sz="2400" dirty="0" err="1">
                <a:solidFill>
                  <a:schemeClr val="tx1"/>
                </a:solidFill>
              </a:rPr>
              <a:t>після</a:t>
            </a:r>
            <a:r>
              <a:rPr lang="ru-RU" sz="2400" dirty="0">
                <a:solidFill>
                  <a:schemeClr val="tx1"/>
                </a:solidFill>
              </a:rPr>
              <a:t> того, як </a:t>
            </a:r>
            <a:r>
              <a:rPr lang="ru-RU" sz="2400" dirty="0" err="1">
                <a:solidFill>
                  <a:schemeClr val="tx1"/>
                </a:solidFill>
              </a:rPr>
              <a:t>була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розлита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висококонцентрована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суспензія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мікроорганізмів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</a:rPr>
              <a:t>4. У 2012 р. у США </a:t>
            </a:r>
            <a:r>
              <a:rPr lang="ru-RU" sz="2400" dirty="0" err="1">
                <a:solidFill>
                  <a:schemeClr val="tx1"/>
                </a:solidFill>
              </a:rPr>
              <a:t>стався</a:t>
            </a:r>
            <a:r>
              <a:rPr lang="ru-RU" sz="2400" dirty="0">
                <a:solidFill>
                  <a:schemeClr val="tx1"/>
                </a:solidFill>
              </a:rPr>
              <a:t> 1 </a:t>
            </a:r>
            <a:r>
              <a:rPr lang="ru-RU" sz="2400" dirty="0" err="1">
                <a:solidFill>
                  <a:schemeClr val="tx1"/>
                </a:solidFill>
              </a:rPr>
              <a:t>випадок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менінгококового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менінгіту</a:t>
            </a:r>
            <a:r>
              <a:rPr lang="ru-RU" sz="2400" dirty="0">
                <a:solidFill>
                  <a:schemeClr val="tx1"/>
                </a:solidFill>
              </a:rPr>
              <a:t> в </a:t>
            </a:r>
            <a:r>
              <a:rPr lang="ru-RU" sz="2400" dirty="0" err="1">
                <a:solidFill>
                  <a:schemeClr val="tx1"/>
                </a:solidFill>
              </a:rPr>
              <a:t>науково-дослідницькій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лабораторії</a:t>
            </a:r>
            <a:r>
              <a:rPr lang="ru-RU" sz="2400" dirty="0">
                <a:solidFill>
                  <a:schemeClr val="tx1"/>
                </a:solidFill>
              </a:rPr>
              <a:t> у </a:t>
            </a:r>
            <a:r>
              <a:rPr lang="ru-RU" sz="2400" dirty="0" err="1">
                <a:solidFill>
                  <a:schemeClr val="tx1"/>
                </a:solidFill>
              </a:rPr>
              <a:t>невакцинованого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співробітника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dirty="0" err="1">
                <a:solidFill>
                  <a:schemeClr val="tx1"/>
                </a:solidFill>
              </a:rPr>
              <a:t>який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загинув</a:t>
            </a:r>
            <a:r>
              <a:rPr lang="ru-RU" sz="2400" dirty="0">
                <a:solidFill>
                  <a:schemeClr val="tx1"/>
                </a:solidFill>
              </a:rPr>
              <a:t> через 2 </a:t>
            </a:r>
            <a:r>
              <a:rPr lang="ru-RU" sz="2400" dirty="0" err="1">
                <a:solidFill>
                  <a:schemeClr val="tx1"/>
                </a:solidFill>
              </a:rPr>
              <a:t>доби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після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появи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симптомів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81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9101" y="419548"/>
            <a:ext cx="9955511" cy="643845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5. Одними з </a:t>
            </a:r>
            <a:r>
              <a:rPr lang="ru-RU" sz="2000" dirty="0" err="1">
                <a:solidFill>
                  <a:schemeClr val="tx1"/>
                </a:solidFill>
              </a:rPr>
              <a:t>найбільш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небезпечних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внутрішньолабораторних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інфікувань</a:t>
            </a:r>
            <a:r>
              <a:rPr lang="ru-RU" sz="2000" dirty="0">
                <a:solidFill>
                  <a:schemeClr val="tx1"/>
                </a:solidFill>
              </a:rPr>
              <a:t> стали </a:t>
            </a:r>
            <a:r>
              <a:rPr lang="ru-RU" sz="2000" dirty="0" err="1">
                <a:solidFill>
                  <a:schemeClr val="tx1"/>
                </a:solidFill>
              </a:rPr>
              <a:t>випадки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зараження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вірусом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Ебола</a:t>
            </a:r>
            <a:r>
              <a:rPr lang="ru-RU" sz="2000" dirty="0">
                <a:solidFill>
                  <a:schemeClr val="tx1"/>
                </a:solidFill>
              </a:rPr>
              <a:t> у 2004 р. У </a:t>
            </a:r>
            <a:r>
              <a:rPr lang="ru-RU" sz="2000" dirty="0" err="1">
                <a:solidFill>
                  <a:schemeClr val="tx1"/>
                </a:solidFill>
              </a:rPr>
              <a:t>Форті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Детрик</a:t>
            </a:r>
            <a:r>
              <a:rPr lang="ru-RU" sz="2000" dirty="0">
                <a:solidFill>
                  <a:schemeClr val="tx1"/>
                </a:solidFill>
              </a:rPr>
              <a:t>, штат </a:t>
            </a:r>
            <a:r>
              <a:rPr lang="ru-RU" sz="2000" dirty="0" err="1">
                <a:solidFill>
                  <a:schemeClr val="tx1"/>
                </a:solidFill>
              </a:rPr>
              <a:t>Меріленд</a:t>
            </a:r>
            <a:r>
              <a:rPr lang="ru-RU" sz="2000" dirty="0">
                <a:solidFill>
                  <a:schemeClr val="tx1"/>
                </a:solidFill>
              </a:rPr>
              <a:t> (США), </a:t>
            </a:r>
            <a:r>
              <a:rPr lang="ru-RU" sz="2000" dirty="0" err="1">
                <a:solidFill>
                  <a:schemeClr val="tx1"/>
                </a:solidFill>
              </a:rPr>
              <a:t>відбулося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поранення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голкою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працівник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видужав</a:t>
            </a:r>
            <a:r>
              <a:rPr lang="ru-RU" sz="2000" dirty="0">
                <a:solidFill>
                  <a:schemeClr val="tx1"/>
                </a:solidFill>
              </a:rPr>
              <a:t>) та у Державному </a:t>
            </a:r>
            <a:r>
              <a:rPr lang="ru-RU" sz="2000" dirty="0" err="1">
                <a:solidFill>
                  <a:schemeClr val="tx1"/>
                </a:solidFill>
              </a:rPr>
              <a:t>дослідницькому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центрі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вірусології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біотехнології</a:t>
            </a:r>
            <a:r>
              <a:rPr lang="ru-RU" sz="2000" dirty="0">
                <a:solidFill>
                  <a:schemeClr val="tx1"/>
                </a:solidFill>
              </a:rPr>
              <a:t> «Вектор» (Кольцово, РФ), </a:t>
            </a:r>
            <a:r>
              <a:rPr lang="ru-RU" sz="2000" dirty="0" err="1">
                <a:solidFill>
                  <a:schemeClr val="tx1"/>
                </a:solidFill>
              </a:rPr>
              <a:t>також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відбулося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поранення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голкою</a:t>
            </a:r>
            <a:r>
              <a:rPr lang="ru-RU" sz="2000" dirty="0">
                <a:solidFill>
                  <a:schemeClr val="tx1"/>
                </a:solidFill>
              </a:rPr>
              <a:t>, але </a:t>
            </a:r>
            <a:r>
              <a:rPr lang="ru-RU" sz="2000" dirty="0" err="1">
                <a:solidFill>
                  <a:schemeClr val="tx1"/>
                </a:solidFill>
              </a:rPr>
              <a:t>людина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загинула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6. </a:t>
            </a:r>
            <a:r>
              <a:rPr lang="ru-RU" sz="2000" dirty="0" err="1">
                <a:solidFill>
                  <a:schemeClr val="tx1"/>
                </a:solidFill>
              </a:rPr>
              <a:t>Описані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спалахи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захворювань</a:t>
            </a:r>
            <a:r>
              <a:rPr lang="ru-RU" sz="2000" dirty="0">
                <a:solidFill>
                  <a:schemeClr val="tx1"/>
                </a:solidFill>
              </a:rPr>
              <a:t> натуральною </a:t>
            </a:r>
            <a:r>
              <a:rPr lang="ru-RU" sz="2000" dirty="0" err="1">
                <a:solidFill>
                  <a:schemeClr val="tx1"/>
                </a:solidFill>
              </a:rPr>
              <a:t>віспою</a:t>
            </a:r>
            <a:r>
              <a:rPr lang="ru-RU" sz="2000" dirty="0">
                <a:solidFill>
                  <a:schemeClr val="tx1"/>
                </a:solidFill>
              </a:rPr>
              <a:t> в </a:t>
            </a:r>
            <a:r>
              <a:rPr lang="ru-RU" sz="2000" dirty="0" err="1">
                <a:solidFill>
                  <a:schemeClr val="tx1"/>
                </a:solidFill>
              </a:rPr>
              <a:t>Англії</a:t>
            </a:r>
            <a:r>
              <a:rPr lang="ru-RU" sz="2000" dirty="0">
                <a:solidFill>
                  <a:schemeClr val="tx1"/>
                </a:solidFill>
              </a:rPr>
              <a:t> (1979 р.) та ФРГ (1980 р.); </a:t>
            </a:r>
            <a:r>
              <a:rPr lang="ru-RU" sz="2000" dirty="0" err="1">
                <a:solidFill>
                  <a:schemeClr val="tx1"/>
                </a:solidFill>
              </a:rPr>
              <a:t>туберкульозу</a:t>
            </a:r>
            <a:r>
              <a:rPr lang="ru-RU" sz="2000" dirty="0">
                <a:solidFill>
                  <a:schemeClr val="tx1"/>
                </a:solidFill>
              </a:rPr>
              <a:t> – у США (1980 р.); лихоманки Ку – у США та ФРГ (1982 р.). </a:t>
            </a:r>
            <a:r>
              <a:rPr lang="ru-RU" sz="2000" dirty="0" err="1">
                <a:solidFill>
                  <a:schemeClr val="tx1"/>
                </a:solidFill>
              </a:rPr>
              <a:t>Більшість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із</a:t>
            </a:r>
            <a:r>
              <a:rPr lang="ru-RU" sz="2000" dirty="0">
                <a:solidFill>
                  <a:schemeClr val="tx1"/>
                </a:solidFill>
              </a:rPr>
              <a:t> них </a:t>
            </a:r>
            <a:r>
              <a:rPr lang="ru-RU" sz="2000" dirty="0" err="1">
                <a:solidFill>
                  <a:schemeClr val="tx1"/>
                </a:solidFill>
              </a:rPr>
              <a:t>пов’язані</a:t>
            </a:r>
            <a:r>
              <a:rPr lang="ru-RU" sz="2000" dirty="0">
                <a:solidFill>
                  <a:schemeClr val="tx1"/>
                </a:solidFill>
              </a:rPr>
              <a:t> з </a:t>
            </a:r>
            <a:r>
              <a:rPr lang="ru-RU" sz="2000" dirty="0" err="1">
                <a:solidFill>
                  <a:schemeClr val="tx1"/>
                </a:solidFill>
              </a:rPr>
              <a:t>винесенням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інфекційного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збудника</a:t>
            </a:r>
            <a:r>
              <a:rPr lang="ru-RU" sz="2000" dirty="0">
                <a:solidFill>
                  <a:schemeClr val="tx1"/>
                </a:solidFill>
              </a:rPr>
              <a:t> за </a:t>
            </a:r>
            <a:r>
              <a:rPr lang="ru-RU" sz="2000" dirty="0" err="1">
                <a:solidFill>
                  <a:schemeClr val="tx1"/>
                </a:solidFill>
              </a:rPr>
              <a:t>межі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лабораторій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захворюванням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осіб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які</a:t>
            </a:r>
            <a:r>
              <a:rPr lang="ru-RU" sz="2000" dirty="0">
                <a:solidFill>
                  <a:schemeClr val="tx1"/>
                </a:solidFill>
              </a:rPr>
              <a:t> не </a:t>
            </a:r>
            <a:r>
              <a:rPr lang="ru-RU" sz="2000" dirty="0" err="1">
                <a:solidFill>
                  <a:schemeClr val="tx1"/>
                </a:solidFill>
              </a:rPr>
              <a:t>мають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безпосереднього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відношення</a:t>
            </a:r>
            <a:r>
              <a:rPr lang="ru-RU" sz="2000" dirty="0">
                <a:solidFill>
                  <a:schemeClr val="tx1"/>
                </a:solidFill>
              </a:rPr>
              <a:t> до </a:t>
            </a:r>
            <a:r>
              <a:rPr lang="ru-RU" sz="2000" dirty="0" err="1">
                <a:solidFill>
                  <a:schemeClr val="tx1"/>
                </a:solidFill>
              </a:rPr>
              <a:t>експериментальних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досліджень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467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298</TotalTime>
  <Words>2673</Words>
  <Application>Microsoft Office PowerPoint</Application>
  <PresentationFormat>Широкоэкранный</PresentationFormat>
  <Paragraphs>73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Century Gothic</vt:lpstr>
      <vt:lpstr>Times New Roman</vt:lpstr>
      <vt:lpstr>Wingdings 3</vt:lpstr>
      <vt:lpstr>Легкий дым</vt:lpstr>
      <vt:lpstr>Ризики, пов’язані з безпекою /нещасні випадки (лабораторні інфекції).</vt:lpstr>
      <vt:lpstr>План</vt:lpstr>
      <vt:lpstr>Ризики, пов’язані з безпекою/нещасними випадками у лабораторіях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Ризики, пов’язані з безпекою /нещасні випадки (лабораторні інфекції).</dc:title>
  <dc:creator>Пользователь</dc:creator>
  <cp:lastModifiedBy>Пользователь</cp:lastModifiedBy>
  <cp:revision>17</cp:revision>
  <dcterms:created xsi:type="dcterms:W3CDTF">2020-08-25T11:46:14Z</dcterms:created>
  <dcterms:modified xsi:type="dcterms:W3CDTF">2020-08-26T12:53:57Z</dcterms:modified>
</cp:coreProperties>
</file>