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50"/>
  </p:notesMasterIdLst>
  <p:sldIdLst>
    <p:sldId id="256" r:id="rId2"/>
    <p:sldId id="325" r:id="rId3"/>
    <p:sldId id="326" r:id="rId4"/>
    <p:sldId id="259" r:id="rId5"/>
    <p:sldId id="264" r:id="rId6"/>
    <p:sldId id="314" r:id="rId7"/>
    <p:sldId id="323" r:id="rId8"/>
    <p:sldId id="328" r:id="rId9"/>
    <p:sldId id="329" r:id="rId10"/>
    <p:sldId id="272" r:id="rId11"/>
    <p:sldId id="330" r:id="rId12"/>
    <p:sldId id="331" r:id="rId13"/>
    <p:sldId id="332" r:id="rId14"/>
    <p:sldId id="333" r:id="rId15"/>
    <p:sldId id="291" r:id="rId16"/>
    <p:sldId id="334" r:id="rId17"/>
    <p:sldId id="318" r:id="rId18"/>
    <p:sldId id="316" r:id="rId19"/>
    <p:sldId id="317" r:id="rId20"/>
    <p:sldId id="292" r:id="rId21"/>
    <p:sldId id="303" r:id="rId22"/>
    <p:sldId id="299" r:id="rId23"/>
    <p:sldId id="335" r:id="rId24"/>
    <p:sldId id="274" r:id="rId25"/>
    <p:sldId id="275" r:id="rId26"/>
    <p:sldId id="336" r:id="rId27"/>
    <p:sldId id="281" r:id="rId28"/>
    <p:sldId id="339" r:id="rId29"/>
    <p:sldId id="287" r:id="rId30"/>
    <p:sldId id="265" r:id="rId31"/>
    <p:sldId id="337" r:id="rId32"/>
    <p:sldId id="338" r:id="rId33"/>
    <p:sldId id="283" r:id="rId34"/>
    <p:sldId id="319" r:id="rId35"/>
    <p:sldId id="320" r:id="rId36"/>
    <p:sldId id="321" r:id="rId37"/>
    <p:sldId id="266" r:id="rId38"/>
    <p:sldId id="288" r:id="rId39"/>
    <p:sldId id="289" r:id="rId40"/>
    <p:sldId id="290" r:id="rId41"/>
    <p:sldId id="267" r:id="rId42"/>
    <p:sldId id="268" r:id="rId43"/>
    <p:sldId id="269" r:id="rId44"/>
    <p:sldId id="270" r:id="rId45"/>
    <p:sldId id="271" r:id="rId46"/>
    <p:sldId id="301" r:id="rId47"/>
    <p:sldId id="324" r:id="rId48"/>
    <p:sldId id="322" r:id="rId49"/>
  </p:sldIdLst>
  <p:sldSz cx="9144000" cy="6858000" type="screen4x3"/>
  <p:notesSz cx="6858000" cy="9144000"/>
  <p:defaultTextStyle>
    <a:defPPr>
      <a:defRPr lang="ru-RU"/>
    </a:defPPr>
    <a:lvl1pPr algn="l" rtl="0" fontAlgn="base">
      <a:spcBef>
        <a:spcPct val="0"/>
      </a:spcBef>
      <a:spcAft>
        <a:spcPct val="0"/>
      </a:spcAft>
      <a:defRPr b="1" kern="1200">
        <a:solidFill>
          <a:schemeClr val="bg1"/>
        </a:solidFill>
        <a:latin typeface="Arial" charset="0"/>
        <a:ea typeface="+mn-ea"/>
        <a:cs typeface="Arial" charset="0"/>
      </a:defRPr>
    </a:lvl1pPr>
    <a:lvl2pPr marL="457200" algn="l" rtl="0" fontAlgn="base">
      <a:spcBef>
        <a:spcPct val="0"/>
      </a:spcBef>
      <a:spcAft>
        <a:spcPct val="0"/>
      </a:spcAft>
      <a:defRPr b="1" kern="1200">
        <a:solidFill>
          <a:schemeClr val="bg1"/>
        </a:solidFill>
        <a:latin typeface="Arial" charset="0"/>
        <a:ea typeface="+mn-ea"/>
        <a:cs typeface="Arial" charset="0"/>
      </a:defRPr>
    </a:lvl2pPr>
    <a:lvl3pPr marL="914400" algn="l" rtl="0" fontAlgn="base">
      <a:spcBef>
        <a:spcPct val="0"/>
      </a:spcBef>
      <a:spcAft>
        <a:spcPct val="0"/>
      </a:spcAft>
      <a:defRPr b="1" kern="1200">
        <a:solidFill>
          <a:schemeClr val="bg1"/>
        </a:solidFill>
        <a:latin typeface="Arial" charset="0"/>
        <a:ea typeface="+mn-ea"/>
        <a:cs typeface="Arial" charset="0"/>
      </a:defRPr>
    </a:lvl3pPr>
    <a:lvl4pPr marL="1371600" algn="l" rtl="0" fontAlgn="base">
      <a:spcBef>
        <a:spcPct val="0"/>
      </a:spcBef>
      <a:spcAft>
        <a:spcPct val="0"/>
      </a:spcAft>
      <a:defRPr b="1" kern="1200">
        <a:solidFill>
          <a:schemeClr val="bg1"/>
        </a:solidFill>
        <a:latin typeface="Arial" charset="0"/>
        <a:ea typeface="+mn-ea"/>
        <a:cs typeface="Arial" charset="0"/>
      </a:defRPr>
    </a:lvl4pPr>
    <a:lvl5pPr marL="1828800" algn="l" rtl="0" fontAlgn="base">
      <a:spcBef>
        <a:spcPct val="0"/>
      </a:spcBef>
      <a:spcAft>
        <a:spcPct val="0"/>
      </a:spcAft>
      <a:defRPr b="1" kern="1200">
        <a:solidFill>
          <a:schemeClr val="bg1"/>
        </a:solidFill>
        <a:latin typeface="Arial" charset="0"/>
        <a:ea typeface="+mn-ea"/>
        <a:cs typeface="Arial" charset="0"/>
      </a:defRPr>
    </a:lvl5pPr>
    <a:lvl6pPr marL="2286000" algn="l" defTabSz="914400" rtl="0" eaLnBrk="1" latinLnBrk="0" hangingPunct="1">
      <a:defRPr b="1" kern="1200">
        <a:solidFill>
          <a:schemeClr val="bg1"/>
        </a:solidFill>
        <a:latin typeface="Arial" charset="0"/>
        <a:ea typeface="+mn-ea"/>
        <a:cs typeface="Arial" charset="0"/>
      </a:defRPr>
    </a:lvl6pPr>
    <a:lvl7pPr marL="2743200" algn="l" defTabSz="914400" rtl="0" eaLnBrk="1" latinLnBrk="0" hangingPunct="1">
      <a:defRPr b="1" kern="1200">
        <a:solidFill>
          <a:schemeClr val="bg1"/>
        </a:solidFill>
        <a:latin typeface="Arial" charset="0"/>
        <a:ea typeface="+mn-ea"/>
        <a:cs typeface="Arial" charset="0"/>
      </a:defRPr>
    </a:lvl7pPr>
    <a:lvl8pPr marL="3200400" algn="l" defTabSz="914400" rtl="0" eaLnBrk="1" latinLnBrk="0" hangingPunct="1">
      <a:defRPr b="1" kern="1200">
        <a:solidFill>
          <a:schemeClr val="bg1"/>
        </a:solidFill>
        <a:latin typeface="Arial" charset="0"/>
        <a:ea typeface="+mn-ea"/>
        <a:cs typeface="Arial" charset="0"/>
      </a:defRPr>
    </a:lvl8pPr>
    <a:lvl9pPr marL="3657600" algn="l" defTabSz="914400" rtl="0" eaLnBrk="1" latinLnBrk="0" hangingPunct="1">
      <a:defRPr b="1" kern="1200">
        <a:solidFill>
          <a:schemeClr val="bg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712" autoAdjust="0"/>
  </p:normalViewPr>
  <p:slideViewPr>
    <p:cSldViewPr snapToGrid="0">
      <p:cViewPr varScale="1">
        <p:scale>
          <a:sx n="104" d="100"/>
          <a:sy n="104" d="100"/>
        </p:scale>
        <p:origin x="-117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ru-RU"/>
          </a:p>
        </p:txBody>
      </p:sp>
      <p:sp>
        <p:nvSpPr>
          <p:cNvPr id="4198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4C82973B-19D1-48ED-8E5E-B0E9478F216B}" type="datetimeFigureOut">
              <a:rPr lang="ru-RU"/>
              <a:pPr>
                <a:defRPr/>
              </a:pPr>
              <a:t>16.03.2021</a:t>
            </a:fld>
            <a:endParaRPr lang="ru-RU"/>
          </a:p>
        </p:txBody>
      </p:sp>
      <p:sp>
        <p:nvSpPr>
          <p:cNvPr id="14340"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98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4199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
        <p:nvSpPr>
          <p:cNvPr id="4199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5D07491-EA29-4001-BEEE-7F99514DC31C}"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rrowheads="1" noTextEdit="1"/>
          </p:cNvSpPr>
          <p:nvPr>
            <p:ph type="sldImg"/>
          </p:nvPr>
        </p:nvSpPr>
        <p:spPr>
          <a:ln/>
        </p:spPr>
      </p:sp>
      <p:sp>
        <p:nvSpPr>
          <p:cNvPr id="47106" name="Rectangle 3"/>
          <p:cNvSpPr>
            <a:spLocks noGrp="1" noChangeArrowheads="1"/>
          </p:cNvSpPr>
          <p:nvPr>
            <p:ph type="body" idx="1"/>
          </p:nvPr>
        </p:nvSpPr>
        <p:spPr>
          <a:noFill/>
          <a:ln/>
        </p:spPr>
        <p:txBody>
          <a:bodyPr/>
          <a:lstStyle/>
          <a:p>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Date Placeholder 3"/>
          <p:cNvSpPr>
            <a:spLocks noGrp="1"/>
          </p:cNvSpPr>
          <p:nvPr>
            <p:ph type="dt" sz="half" idx="10"/>
          </p:nvPr>
        </p:nvSpPr>
        <p:spPr/>
        <p:txBody>
          <a:bodyPr/>
          <a:lstStyle>
            <a:lvl1pPr>
              <a:defRPr/>
            </a:lvl1pPr>
          </a:lstStyle>
          <a:p>
            <a:pPr>
              <a:defRPr/>
            </a:pPr>
            <a:fld id="{055F2D24-8FF8-4924-8578-D3106C1A5677}" type="datetimeFigureOut">
              <a:rPr lang="ru-RU"/>
              <a:pPr>
                <a:defRPr/>
              </a:pPr>
              <a:t>16.03.2021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2CB489F-5588-412A-820C-D0E1ADE54AD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Date Placeholder 3"/>
          <p:cNvSpPr>
            <a:spLocks noGrp="1"/>
          </p:cNvSpPr>
          <p:nvPr>
            <p:ph type="dt" sz="half" idx="10"/>
          </p:nvPr>
        </p:nvSpPr>
        <p:spPr/>
        <p:txBody>
          <a:bodyPr/>
          <a:lstStyle>
            <a:lvl1pPr>
              <a:defRPr/>
            </a:lvl1pPr>
          </a:lstStyle>
          <a:p>
            <a:pPr>
              <a:defRPr/>
            </a:pPr>
            <a:fld id="{97560984-74D9-4C6D-8567-532D3DE661A9}" type="datetimeFigureOut">
              <a:rPr lang="ru-RU"/>
              <a:pPr>
                <a:defRPr/>
              </a:pPr>
              <a:t>16.03.2021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7D96E54B-EB31-41CB-95F1-28C2D15E017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365125"/>
            <a:ext cx="57626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Date Placeholder 3"/>
          <p:cNvSpPr>
            <a:spLocks noGrp="1"/>
          </p:cNvSpPr>
          <p:nvPr>
            <p:ph type="dt" sz="half" idx="10"/>
          </p:nvPr>
        </p:nvSpPr>
        <p:spPr/>
        <p:txBody>
          <a:bodyPr/>
          <a:lstStyle>
            <a:lvl1pPr>
              <a:defRPr/>
            </a:lvl1pPr>
          </a:lstStyle>
          <a:p>
            <a:pPr>
              <a:defRPr/>
            </a:pPr>
            <a:fld id="{281F3718-D996-4E14-9BFB-B00DD75DF212}" type="datetimeFigureOut">
              <a:rPr lang="ru-RU"/>
              <a:pPr>
                <a:defRPr/>
              </a:pPr>
              <a:t>16.03.2021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9D182EC5-4639-4A53-9C36-7E86E3BA708E}"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5"/>
            <a:ext cx="7886700" cy="1325563"/>
          </a:xfrm>
        </p:spPr>
        <p:txBody>
          <a:bodyPr/>
          <a:lstStyle/>
          <a:p>
            <a:r>
              <a:rPr lang="ru-RU"/>
              <a:t>Образец заголовка</a:t>
            </a:r>
          </a:p>
        </p:txBody>
      </p:sp>
      <p:sp>
        <p:nvSpPr>
          <p:cNvPr id="3" name="Таблица 2"/>
          <p:cNvSpPr>
            <a:spLocks noGrp="1"/>
          </p:cNvSpPr>
          <p:nvPr>
            <p:ph type="tbl" idx="1"/>
          </p:nvPr>
        </p:nvSpPr>
        <p:spPr>
          <a:xfrm>
            <a:off x="628650" y="1825625"/>
            <a:ext cx="7886700" cy="4351338"/>
          </a:xfrm>
        </p:spPr>
        <p:txBody>
          <a:bodyPr/>
          <a:lstStyle/>
          <a:p>
            <a:pPr lvl="0"/>
            <a:endParaRPr lang="ru-RU" noProof="0"/>
          </a:p>
        </p:txBody>
      </p:sp>
      <p:sp>
        <p:nvSpPr>
          <p:cNvPr id="4" name="Date Placeholder 3"/>
          <p:cNvSpPr>
            <a:spLocks noGrp="1"/>
          </p:cNvSpPr>
          <p:nvPr>
            <p:ph type="dt" sz="half" idx="10"/>
          </p:nvPr>
        </p:nvSpPr>
        <p:spPr/>
        <p:txBody>
          <a:bodyPr/>
          <a:lstStyle>
            <a:lvl1pPr>
              <a:defRPr/>
            </a:lvl1pPr>
          </a:lstStyle>
          <a:p>
            <a:pPr>
              <a:defRPr/>
            </a:pPr>
            <a:fld id="{FE494AFF-6D4C-4FD2-956A-8744718D926E}" type="datetimeFigureOut">
              <a:rPr lang="ru-RU"/>
              <a:pPr>
                <a:defRPr/>
              </a:pPr>
              <a:t>16.03.2021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5415406-18C9-46CA-93AC-CF0C3D2BD12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Date Placeholder 3"/>
          <p:cNvSpPr>
            <a:spLocks noGrp="1"/>
          </p:cNvSpPr>
          <p:nvPr>
            <p:ph type="dt" sz="half" idx="10"/>
          </p:nvPr>
        </p:nvSpPr>
        <p:spPr/>
        <p:txBody>
          <a:bodyPr/>
          <a:lstStyle>
            <a:lvl1pPr>
              <a:defRPr/>
            </a:lvl1pPr>
          </a:lstStyle>
          <a:p>
            <a:pPr>
              <a:defRPr/>
            </a:pPr>
            <a:fld id="{76323B3A-2838-48AE-B517-D13202CCFF4D}" type="datetimeFigureOut">
              <a:rPr lang="ru-RU"/>
              <a:pPr>
                <a:defRPr/>
              </a:pPr>
              <a:t>16.03.2021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FA54DD4C-A0D1-40DE-B84C-7A9E61BED63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fld id="{901F8EF5-2585-49F2-B67A-A50AD80EF9BA}" type="datetimeFigureOut">
              <a:rPr lang="ru-RU"/>
              <a:pPr>
                <a:defRPr/>
              </a:pPr>
              <a:t>16.03.2021</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5033D9BB-7F93-40B4-AB50-09A05F4029F2}"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28650" y="1825625"/>
            <a:ext cx="386715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825625"/>
            <a:ext cx="386715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Date Placeholder 3"/>
          <p:cNvSpPr>
            <a:spLocks noGrp="1"/>
          </p:cNvSpPr>
          <p:nvPr>
            <p:ph type="dt" sz="half" idx="10"/>
          </p:nvPr>
        </p:nvSpPr>
        <p:spPr/>
        <p:txBody>
          <a:bodyPr/>
          <a:lstStyle>
            <a:lvl1pPr>
              <a:defRPr/>
            </a:lvl1pPr>
          </a:lstStyle>
          <a:p>
            <a:pPr>
              <a:defRPr/>
            </a:pPr>
            <a:fld id="{C654A10B-3E43-41A3-97F3-70EF1355CDF1}" type="datetimeFigureOut">
              <a:rPr lang="ru-RU"/>
              <a:pPr>
                <a:defRPr/>
              </a:pPr>
              <a:t>16.03.2021</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7B7E3C23-C99E-4C91-A6E1-93E2EA170BF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Date Placeholder 3"/>
          <p:cNvSpPr>
            <a:spLocks noGrp="1"/>
          </p:cNvSpPr>
          <p:nvPr>
            <p:ph type="dt" sz="half" idx="10"/>
          </p:nvPr>
        </p:nvSpPr>
        <p:spPr/>
        <p:txBody>
          <a:bodyPr/>
          <a:lstStyle>
            <a:lvl1pPr>
              <a:defRPr/>
            </a:lvl1pPr>
          </a:lstStyle>
          <a:p>
            <a:pPr>
              <a:defRPr/>
            </a:pPr>
            <a:fld id="{95E76308-E2CC-47A2-AA32-DAB0D61BDFEB}" type="datetimeFigureOut">
              <a:rPr lang="ru-RU"/>
              <a:pPr>
                <a:defRPr/>
              </a:pPr>
              <a:t>16.03.2021</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F8C13D62-BBE1-4D01-9A08-4D59847A3ABC}"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Date Placeholder 3"/>
          <p:cNvSpPr>
            <a:spLocks noGrp="1"/>
          </p:cNvSpPr>
          <p:nvPr>
            <p:ph type="dt" sz="half" idx="10"/>
          </p:nvPr>
        </p:nvSpPr>
        <p:spPr/>
        <p:txBody>
          <a:bodyPr/>
          <a:lstStyle>
            <a:lvl1pPr>
              <a:defRPr/>
            </a:lvl1pPr>
          </a:lstStyle>
          <a:p>
            <a:pPr>
              <a:defRPr/>
            </a:pPr>
            <a:fld id="{D53331CE-237D-4999-934B-57F31584528B}" type="datetimeFigureOut">
              <a:rPr lang="ru-RU"/>
              <a:pPr>
                <a:defRPr/>
              </a:pPr>
              <a:t>16.03.2021</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F9FBE31E-A573-4FFB-9505-CC9D697126D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C94E786-3060-48CE-ABAB-685FF351BA2F}" type="datetimeFigureOut">
              <a:rPr lang="ru-RU"/>
              <a:pPr>
                <a:defRPr/>
              </a:pPr>
              <a:t>16.03.2021</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FA35D8F0-A492-446C-B495-CA5B2C6FF4C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A1C4ADAD-46E5-441D-B615-FEB1A5872806}" type="datetimeFigureOut">
              <a:rPr lang="ru-RU"/>
              <a:pPr>
                <a:defRPr/>
              </a:pPr>
              <a:t>16.03.2021</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C9878DD6-8CE8-4147-8C81-5B2B3373850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3085BFED-2B56-487A-81B1-2B175A3FB78C}" type="datetimeFigureOut">
              <a:rPr lang="ru-RU"/>
              <a:pPr>
                <a:defRPr/>
              </a:pPr>
              <a:t>16.03.2021</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EA6303C6-335C-4708-AB9B-E45C51D0293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b="0">
                <a:solidFill>
                  <a:schemeClr val="tx1">
                    <a:tint val="75000"/>
                  </a:schemeClr>
                </a:solidFill>
                <a:latin typeface="+mn-lt"/>
                <a:cs typeface="+mn-cs"/>
              </a:defRPr>
            </a:lvl1pPr>
          </a:lstStyle>
          <a:p>
            <a:pPr>
              <a:defRPr/>
            </a:pPr>
            <a:fld id="{D69F7768-EDE1-41B8-8FC2-F6931D135BF9}" type="datetimeFigureOut">
              <a:rPr lang="ru-RU"/>
              <a:pPr>
                <a:defRPr/>
              </a:pPr>
              <a:t>16.03.2021</a:t>
            </a:fld>
            <a:endParaRPr lang="ru-RU"/>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b="0">
                <a:solidFill>
                  <a:schemeClr val="tx1">
                    <a:tint val="75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1200" b="0">
                <a:solidFill>
                  <a:schemeClr val="tx1">
                    <a:tint val="75000"/>
                  </a:schemeClr>
                </a:solidFill>
                <a:latin typeface="+mn-lt"/>
                <a:cs typeface="+mn-cs"/>
              </a:defRPr>
            </a:lvl1pPr>
          </a:lstStyle>
          <a:p>
            <a:pPr>
              <a:defRPr/>
            </a:pPr>
            <a:fld id="{B51F9CA1-BFCD-49E8-B7C0-5DADD86827E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5" r:id="rId1"/>
    <p:sldLayoutId id="2147483674" r:id="rId2"/>
    <p:sldLayoutId id="2147483673" r:id="rId3"/>
    <p:sldLayoutId id="2147483672" r:id="rId4"/>
    <p:sldLayoutId id="2147483671" r:id="rId5"/>
    <p:sldLayoutId id="2147483670" r:id="rId6"/>
    <p:sldLayoutId id="2147483669" r:id="rId7"/>
    <p:sldLayoutId id="2147483668" r:id="rId8"/>
    <p:sldLayoutId id="2147483667" r:id="rId9"/>
    <p:sldLayoutId id="2147483666" r:id="rId10"/>
    <p:sldLayoutId id="2147483665" r:id="rId11"/>
    <p:sldLayoutId id="2147483664" r:id="rId12"/>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eaLnBrk="0" fontAlgn="base" hangingPunct="0">
        <a:lnSpc>
          <a:spcPct val="90000"/>
        </a:lnSpc>
        <a:spcBef>
          <a:spcPct val="0"/>
        </a:spcBef>
        <a:spcAft>
          <a:spcPct val="0"/>
        </a:spcAft>
        <a:defRPr sz="4400">
          <a:solidFill>
            <a:schemeClr val="tx1"/>
          </a:solidFill>
          <a:latin typeface="Calibri Light"/>
        </a:defRPr>
      </a:lvl6pPr>
      <a:lvl7pPr marL="914400" algn="l" rtl="0" eaLnBrk="0" fontAlgn="base" hangingPunct="0">
        <a:lnSpc>
          <a:spcPct val="90000"/>
        </a:lnSpc>
        <a:spcBef>
          <a:spcPct val="0"/>
        </a:spcBef>
        <a:spcAft>
          <a:spcPct val="0"/>
        </a:spcAft>
        <a:defRPr sz="4400">
          <a:solidFill>
            <a:schemeClr val="tx1"/>
          </a:solidFill>
          <a:latin typeface="Calibri Light"/>
        </a:defRPr>
      </a:lvl7pPr>
      <a:lvl8pPr marL="1371600" algn="l" rtl="0" eaLnBrk="0" fontAlgn="base" hangingPunct="0">
        <a:lnSpc>
          <a:spcPct val="90000"/>
        </a:lnSpc>
        <a:spcBef>
          <a:spcPct val="0"/>
        </a:spcBef>
        <a:spcAft>
          <a:spcPct val="0"/>
        </a:spcAft>
        <a:defRPr sz="4400">
          <a:solidFill>
            <a:schemeClr val="tx1"/>
          </a:solidFill>
          <a:latin typeface="Calibri Light"/>
        </a:defRPr>
      </a:lvl8pPr>
      <a:lvl9pPr marL="1828800" algn="l" rtl="0" eaLnBrk="0" fontAlgn="base" hangingPunct="0">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defRPr>
      </a:lvl5pPr>
      <a:lvl6pPr marL="2514600" indent="-228600" algn="l" rtl="0" eaLnBrk="0" fontAlgn="base" hangingPunct="0">
        <a:lnSpc>
          <a:spcPct val="90000"/>
        </a:lnSpc>
        <a:spcBef>
          <a:spcPts val="500"/>
        </a:spcBef>
        <a:spcAft>
          <a:spcPct val="0"/>
        </a:spcAft>
        <a:buFont typeface="Arial" charset="0"/>
        <a:buChar char="•"/>
        <a:defRPr>
          <a:solidFill>
            <a:schemeClr val="tx1"/>
          </a:solidFill>
          <a:latin typeface="+mn-lt"/>
        </a:defRPr>
      </a:lvl6pPr>
      <a:lvl7pPr marL="2971800" indent="-228600" algn="l" rtl="0" eaLnBrk="0" fontAlgn="base" hangingPunct="0">
        <a:lnSpc>
          <a:spcPct val="90000"/>
        </a:lnSpc>
        <a:spcBef>
          <a:spcPts val="500"/>
        </a:spcBef>
        <a:spcAft>
          <a:spcPct val="0"/>
        </a:spcAft>
        <a:buFont typeface="Arial" charset="0"/>
        <a:buChar char="•"/>
        <a:defRPr>
          <a:solidFill>
            <a:schemeClr val="tx1"/>
          </a:solidFill>
          <a:latin typeface="+mn-lt"/>
        </a:defRPr>
      </a:lvl7pPr>
      <a:lvl8pPr marL="3429000" indent="-228600" algn="l" rtl="0" eaLnBrk="0" fontAlgn="base" hangingPunct="0">
        <a:lnSpc>
          <a:spcPct val="90000"/>
        </a:lnSpc>
        <a:spcBef>
          <a:spcPts val="500"/>
        </a:spcBef>
        <a:spcAft>
          <a:spcPct val="0"/>
        </a:spcAft>
        <a:buFont typeface="Arial" charset="0"/>
        <a:buChar char="•"/>
        <a:defRPr>
          <a:solidFill>
            <a:schemeClr val="tx1"/>
          </a:solidFill>
          <a:latin typeface="+mn-lt"/>
        </a:defRPr>
      </a:lvl8pPr>
      <a:lvl9pPr marL="3886200" indent="-228600" algn="l" rtl="0" eaLnBrk="0" fontAlgn="base" hangingPunct="0">
        <a:lnSpc>
          <a:spcPct val="90000"/>
        </a:lnSpc>
        <a:spcBef>
          <a:spcPts val="500"/>
        </a:spcBef>
        <a:spcAft>
          <a:spcPct val="0"/>
        </a:spcAft>
        <a:buFont typeface="Arial" charset="0"/>
        <a:buChar char="•"/>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ctrTitle" idx="4294967295"/>
          </p:nvPr>
        </p:nvSpPr>
        <p:spPr>
          <a:xfrm>
            <a:off x="0" y="119063"/>
            <a:ext cx="9144000" cy="1243012"/>
          </a:xfrm>
        </p:spPr>
        <p:txBody>
          <a:bodyPr anchor="b"/>
          <a:lstStyle/>
          <a:p>
            <a:pPr algn="ctr" eaLnBrk="1" hangingPunct="1">
              <a:lnSpc>
                <a:spcPct val="75000"/>
              </a:lnSpc>
            </a:pPr>
            <a:r>
              <a:rPr lang="ru-RU" sz="4000" b="1" smtClean="0"/>
              <a:t>Морфофункціональні</a:t>
            </a:r>
            <a:r>
              <a:rPr lang="ru-RU" sz="4000" b="1" i="1" smtClean="0"/>
              <a:t> </a:t>
            </a:r>
            <a:r>
              <a:rPr lang="ru-RU" sz="4000" b="1" smtClean="0"/>
              <a:t>особливості серцево-судинної системи дитини</a:t>
            </a:r>
          </a:p>
        </p:txBody>
      </p:sp>
      <p:sp>
        <p:nvSpPr>
          <p:cNvPr id="15362" name="Rectangle 9"/>
          <p:cNvSpPr>
            <a:spLocks noChangeArrowheads="1"/>
          </p:cNvSpPr>
          <p:nvPr/>
        </p:nvSpPr>
        <p:spPr bwMode="auto">
          <a:xfrm>
            <a:off x="5046663" y="1574800"/>
            <a:ext cx="4097337" cy="4779963"/>
          </a:xfrm>
          <a:prstGeom prst="rect">
            <a:avLst/>
          </a:prstGeom>
          <a:noFill/>
          <a:ln w="9525">
            <a:noFill/>
            <a:miter lim="800000"/>
            <a:headEnd/>
            <a:tailEnd/>
          </a:ln>
        </p:spPr>
        <p:txBody>
          <a:bodyPr anchor="ctr">
            <a:spAutoFit/>
          </a:bodyPr>
          <a:lstStyle/>
          <a:p>
            <a:pPr indent="449263" algn="ctr"/>
            <a:r>
              <a:rPr lang="uk-UA" sz="2800">
                <a:solidFill>
                  <a:schemeClr val="tx1"/>
                </a:solidFill>
              </a:rPr>
              <a:t>План</a:t>
            </a:r>
          </a:p>
          <a:p>
            <a:pPr indent="449263" algn="ctr"/>
            <a:endParaRPr lang="uk-UA" sz="1600">
              <a:solidFill>
                <a:schemeClr val="tx1"/>
              </a:solidFill>
            </a:endParaRPr>
          </a:p>
          <a:p>
            <a:pPr indent="449263">
              <a:buFontTx/>
              <a:buAutoNum type="arabicPeriod"/>
            </a:pPr>
            <a:r>
              <a:rPr lang="uk-UA" sz="2400">
                <a:solidFill>
                  <a:schemeClr val="tx1"/>
                </a:solidFill>
              </a:rPr>
              <a:t>Будова серця. Вікові морфологічні і функціональні особливості.</a:t>
            </a:r>
          </a:p>
          <a:p>
            <a:pPr indent="449263">
              <a:buFontTx/>
              <a:buAutoNum type="arabicPeriod"/>
            </a:pPr>
            <a:r>
              <a:rPr lang="uk-UA" sz="2400">
                <a:solidFill>
                  <a:schemeClr val="tx1"/>
                </a:solidFill>
              </a:rPr>
              <a:t>Показники роботи серцево-судинної системи. Вікові особливості.</a:t>
            </a:r>
          </a:p>
          <a:p>
            <a:pPr indent="449263">
              <a:buFontTx/>
              <a:buAutoNum type="arabicPeriod"/>
            </a:pPr>
            <a:r>
              <a:rPr lang="uk-UA" sz="2400">
                <a:solidFill>
                  <a:schemeClr val="tx1"/>
                </a:solidFill>
              </a:rPr>
              <a:t>Регуляція кровообігу.</a:t>
            </a:r>
          </a:p>
          <a:p>
            <a:pPr indent="449263">
              <a:buFontTx/>
              <a:buAutoNum type="arabicPeriod"/>
            </a:pPr>
            <a:r>
              <a:rPr lang="uk-UA" sz="2400">
                <a:solidFill>
                  <a:schemeClr val="tx1"/>
                </a:solidFill>
              </a:rPr>
              <a:t>Склад крові. Вікові особливості.</a:t>
            </a:r>
          </a:p>
        </p:txBody>
      </p:sp>
      <p:pic>
        <p:nvPicPr>
          <p:cNvPr id="15365" name="Picture 5"/>
          <p:cNvPicPr>
            <a:picLocks noChangeAspect="1" noChangeArrowheads="1"/>
          </p:cNvPicPr>
          <p:nvPr/>
        </p:nvPicPr>
        <p:blipFill>
          <a:blip r:embed="rId2"/>
          <a:srcRect/>
          <a:stretch>
            <a:fillRect/>
          </a:stretch>
        </p:blipFill>
        <p:spPr bwMode="auto">
          <a:xfrm>
            <a:off x="0" y="1336675"/>
            <a:ext cx="5086350" cy="5392738"/>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4"/>
          <p:cNvPicPr>
            <a:picLocks noChangeAspect="1" noChangeArrowheads="1"/>
          </p:cNvPicPr>
          <p:nvPr/>
        </p:nvPicPr>
        <p:blipFill>
          <a:blip r:embed="rId2"/>
          <a:srcRect/>
          <a:stretch>
            <a:fillRect/>
          </a:stretch>
        </p:blipFill>
        <p:spPr bwMode="auto">
          <a:xfrm>
            <a:off x="220663" y="198438"/>
            <a:ext cx="8694737" cy="65151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eaLnBrk="1" hangingPunct="1">
              <a:lnSpc>
                <a:spcPct val="75000"/>
              </a:lnSpc>
              <a:defRPr/>
            </a:pPr>
            <a:r>
              <a:rPr lang="uk-UA" b="1" smtClean="0">
                <a:effectLst>
                  <a:outerShdw blurRad="38100" dist="38100" dir="2700000" algn="tl">
                    <a:srgbClr val="C0C0C0"/>
                  </a:outerShdw>
                </a:effectLst>
              </a:rPr>
              <a:t>АФО серцево-судинної системи</a:t>
            </a:r>
            <a:endParaRPr lang="ru-RU" b="1" smtClean="0">
              <a:effectLst>
                <a:outerShdw blurRad="38100" dist="38100" dir="2700000" algn="tl">
                  <a:srgbClr val="C0C0C0"/>
                </a:outerShdw>
              </a:effectLst>
            </a:endParaRPr>
          </a:p>
        </p:txBody>
      </p:sp>
      <p:sp>
        <p:nvSpPr>
          <p:cNvPr id="3" name="Содержимое 2"/>
          <p:cNvSpPr>
            <a:spLocks noGrp="1"/>
          </p:cNvSpPr>
          <p:nvPr>
            <p:ph idx="4294967295"/>
          </p:nvPr>
        </p:nvSpPr>
        <p:spPr/>
        <p:txBody>
          <a:bodyPr/>
          <a:lstStyle/>
          <a:p>
            <a:pPr eaLnBrk="1" hangingPunct="1">
              <a:lnSpc>
                <a:spcPct val="75000"/>
              </a:lnSpc>
              <a:spcBef>
                <a:spcPts val="900"/>
              </a:spcBef>
              <a:buFont typeface="Arial" charset="0"/>
              <a:buNone/>
              <a:defRPr/>
            </a:pPr>
            <a:r>
              <a:rPr lang="uk-UA" sz="2400" smtClean="0">
                <a:effectLst>
                  <a:outerShdw blurRad="38100" dist="38100" dir="2700000" algn="tl">
                    <a:srgbClr val="C0C0C0"/>
                  </a:outerShdw>
                </a:effectLst>
              </a:rPr>
              <a:t>   </a:t>
            </a:r>
            <a:r>
              <a:rPr lang="uk-UA" sz="3200" b="1" i="1" u="sng" smtClean="0">
                <a:effectLst>
                  <a:outerShdw blurRad="38100" dist="38100" dir="2700000" algn="tl">
                    <a:srgbClr val="C0C0C0"/>
                  </a:outerShdw>
                </a:effectLst>
              </a:rPr>
              <a:t>Серце новонародженого і дітей раннього віку</a:t>
            </a:r>
            <a:r>
              <a:rPr lang="uk-UA" sz="3200" b="1" smtClean="0">
                <a:effectLst>
                  <a:outerShdw blurRad="38100" dist="38100" dir="2700000" algn="tl">
                    <a:srgbClr val="C0C0C0"/>
                  </a:outerShdw>
                </a:effectLst>
              </a:rPr>
              <a:t>: </a:t>
            </a:r>
          </a:p>
          <a:p>
            <a:pPr eaLnBrk="1" hangingPunct="1">
              <a:lnSpc>
                <a:spcPct val="75000"/>
              </a:lnSpc>
              <a:spcBef>
                <a:spcPts val="900"/>
              </a:spcBef>
              <a:defRPr/>
            </a:pPr>
            <a:r>
              <a:rPr lang="uk-UA" sz="3200" b="1" smtClean="0">
                <a:effectLst>
                  <a:outerShdw blurRad="38100" dist="38100" dir="2700000" algn="tl">
                    <a:srgbClr val="C0C0C0"/>
                  </a:outerShdw>
                </a:effectLst>
              </a:rPr>
              <a:t>Займає значний об’єм грудної клітки і розташовано вище, ніж у дорослого. Це пов’язано з більш високим стоянням діафрагми.</a:t>
            </a:r>
          </a:p>
          <a:p>
            <a:pPr eaLnBrk="1" hangingPunct="1">
              <a:lnSpc>
                <a:spcPct val="75000"/>
              </a:lnSpc>
              <a:spcBef>
                <a:spcPts val="900"/>
              </a:spcBef>
              <a:defRPr/>
            </a:pPr>
            <a:r>
              <a:rPr lang="uk-UA" sz="3200" b="1" smtClean="0">
                <a:effectLst>
                  <a:outerShdw blurRad="38100" dist="38100" dir="2700000" algn="tl">
                    <a:srgbClr val="C0C0C0"/>
                  </a:outerShdw>
                </a:effectLst>
              </a:rPr>
              <a:t>Частіше серце розташовано впоперек, рідше косо і по формі наближається до округлої або кульоподібної і проєцюється між 4-7 грудними хребцями </a:t>
            </a:r>
            <a:endParaRPr lang="ru-RU" sz="3200" b="1" smtClean="0">
              <a:effectLst>
                <a:outerShdw blurRad="38100" dist="38100" dir="2700000" algn="tl">
                  <a:srgbClr val="C0C0C0"/>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a:defRPr/>
            </a:pPr>
            <a:r>
              <a:rPr lang="uk-UA" b="1" u="sng" smtClean="0">
                <a:effectLst>
                  <a:outerShdw blurRad="38100" dist="38100" dir="2700000" algn="tl">
                    <a:srgbClr val="C0C0C0"/>
                  </a:outerShdw>
                </a:effectLst>
              </a:rPr>
              <a:t>Особливості форми серця</a:t>
            </a:r>
            <a:endParaRPr lang="ru-RU" b="1" u="sng" smtClean="0">
              <a:effectLst>
                <a:outerShdw blurRad="38100" dist="38100" dir="2700000" algn="tl">
                  <a:srgbClr val="C0C0C0"/>
                </a:outerShdw>
              </a:effectLst>
            </a:endParaRPr>
          </a:p>
        </p:txBody>
      </p:sp>
      <p:sp>
        <p:nvSpPr>
          <p:cNvPr id="3" name="Содержимое 2"/>
          <p:cNvSpPr>
            <a:spLocks noGrp="1"/>
          </p:cNvSpPr>
          <p:nvPr>
            <p:ph idx="4294967295"/>
          </p:nvPr>
        </p:nvSpPr>
        <p:spPr>
          <a:xfrm>
            <a:off x="285750" y="1427163"/>
            <a:ext cx="8401050" cy="4989512"/>
          </a:xfrm>
        </p:spPr>
        <p:txBody>
          <a:bodyPr/>
          <a:lstStyle/>
          <a:p>
            <a:pPr>
              <a:defRPr/>
            </a:pPr>
            <a:r>
              <a:rPr lang="uk-UA" sz="3600" b="1" smtClean="0">
                <a:effectLst>
                  <a:outerShdw blurRad="38100" dist="38100" dir="2700000" algn="tl">
                    <a:srgbClr val="C0C0C0"/>
                  </a:outerShdw>
                </a:effectLst>
                <a:latin typeface="Arial" charset="0"/>
                <a:cs typeface="Arial" charset="0"/>
              </a:rPr>
              <a:t>Обумовлені не тільки особливостями його розміщення, але й співвідношенням  розмірів його порожнин.</a:t>
            </a:r>
          </a:p>
          <a:p>
            <a:pPr>
              <a:defRPr/>
            </a:pPr>
            <a:r>
              <a:rPr lang="uk-UA" sz="3600" b="1" smtClean="0">
                <a:effectLst>
                  <a:outerShdw blurRad="38100" dist="38100" dir="2700000" algn="tl">
                    <a:srgbClr val="C0C0C0"/>
                  </a:outerShdw>
                </a:effectLst>
                <a:latin typeface="Arial" charset="0"/>
                <a:cs typeface="Arial" charset="0"/>
              </a:rPr>
              <a:t>Серце новонародженого характеризується відносно більшими розмірами передсердь і недостатнім розвитком шлуночків (</a:t>
            </a:r>
            <a:r>
              <a:rPr lang="uk-UA" sz="3200" b="1" i="1" smtClean="0">
                <a:effectLst>
                  <a:outerShdw blurRad="38100" dist="38100" dir="2700000" algn="tl">
                    <a:srgbClr val="C0C0C0"/>
                  </a:outerShdw>
                </a:effectLst>
                <a:latin typeface="Arial" charset="0"/>
                <a:cs typeface="Arial" charset="0"/>
              </a:rPr>
              <a:t>праве передсердя більше</a:t>
            </a:r>
            <a:r>
              <a:rPr lang="uk-UA" sz="3600" b="1" i="1" smtClean="0">
                <a:effectLst>
                  <a:outerShdw blurRad="38100" dist="38100" dir="2700000" algn="tl">
                    <a:srgbClr val="C0C0C0"/>
                  </a:outerShdw>
                </a:effectLst>
                <a:latin typeface="Arial" charset="0"/>
                <a:cs typeface="Arial" charset="0"/>
              </a:rPr>
              <a:t> </a:t>
            </a:r>
            <a:r>
              <a:rPr lang="uk-UA" sz="3200" b="1" i="1" smtClean="0">
                <a:effectLst>
                  <a:outerShdw blurRad="38100" dist="38100" dir="2700000" algn="tl">
                    <a:srgbClr val="C0C0C0"/>
                  </a:outerShdw>
                </a:effectLst>
                <a:latin typeface="Arial" charset="0"/>
                <a:cs typeface="Arial" charset="0"/>
              </a:rPr>
              <a:t>лівого</a:t>
            </a:r>
            <a:r>
              <a:rPr lang="uk-UA" sz="3600" b="1" smtClean="0">
                <a:effectLst>
                  <a:outerShdw blurRad="38100" dist="38100" dir="2700000" algn="tl">
                    <a:srgbClr val="C0C0C0"/>
                  </a:outerShdw>
                </a:effectLst>
                <a:latin typeface="Arial" charset="0"/>
                <a:cs typeface="Arial" charset="0"/>
              </a:rPr>
              <a:t>).</a:t>
            </a:r>
            <a:endParaRPr lang="ru-RU" sz="3600" b="1" smtClean="0">
              <a:effectLst>
                <a:outerShdw blurRad="38100" dist="38100" dir="2700000" algn="tl">
                  <a:srgbClr val="C0C0C0"/>
                </a:outerShdw>
              </a:effectLst>
              <a:latin typeface="Arial" charset="0"/>
              <a:cs typeface="Arial"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lstStyle/>
          <a:p>
            <a:pPr>
              <a:lnSpc>
                <a:spcPct val="75000"/>
              </a:lnSpc>
              <a:defRPr/>
            </a:pPr>
            <a:r>
              <a:rPr lang="uk-UA" b="1" smtClean="0">
                <a:effectLst>
                  <a:outerShdw blurRad="38100" dist="38100" dir="2700000" algn="tl">
                    <a:srgbClr val="C0C0C0"/>
                  </a:outerShdw>
                </a:effectLst>
              </a:rPr>
              <a:t>У серці новонародженого</a:t>
            </a:r>
            <a:endParaRPr lang="ru-RU" b="1" smtClean="0">
              <a:effectLst>
                <a:outerShdw blurRad="38100" dist="38100" dir="2700000" algn="tl">
                  <a:srgbClr val="C0C0C0"/>
                </a:outerShdw>
              </a:effectLst>
            </a:endParaRPr>
          </a:p>
        </p:txBody>
      </p:sp>
      <p:sp>
        <p:nvSpPr>
          <p:cNvPr id="3" name="Содержимое 2"/>
          <p:cNvSpPr>
            <a:spLocks noGrp="1"/>
          </p:cNvSpPr>
          <p:nvPr>
            <p:ph idx="4294967295"/>
          </p:nvPr>
        </p:nvSpPr>
        <p:spPr>
          <a:xfrm>
            <a:off x="457200" y="1357313"/>
            <a:ext cx="8229600" cy="5159375"/>
          </a:xfrm>
        </p:spPr>
        <p:txBody>
          <a:bodyPr/>
          <a:lstStyle/>
          <a:p>
            <a:pPr>
              <a:defRPr/>
            </a:pPr>
            <a:r>
              <a:rPr lang="uk-UA" sz="3600" b="1" smtClean="0">
                <a:effectLst>
                  <a:outerShdw blurRad="38100" dist="38100" dir="2700000" algn="tl">
                    <a:srgbClr val="C0C0C0"/>
                  </a:outerShdw>
                </a:effectLst>
              </a:rPr>
              <a:t>Недорозвиненість стінки лівого шлуночка.</a:t>
            </a:r>
          </a:p>
          <a:p>
            <a:pPr>
              <a:defRPr/>
            </a:pPr>
            <a:r>
              <a:rPr lang="uk-UA" sz="3600" b="1" smtClean="0">
                <a:effectLst>
                  <a:outerShdw blurRad="38100" dist="38100" dir="2700000" algn="tl">
                    <a:srgbClr val="C0C0C0"/>
                  </a:outerShdw>
                </a:effectLst>
              </a:rPr>
              <a:t>Товщина стінок лівого і правого шлуночка однакові (1:1).</a:t>
            </a:r>
          </a:p>
          <a:p>
            <a:pPr>
              <a:defRPr/>
            </a:pPr>
            <a:r>
              <a:rPr lang="uk-UA" sz="3600" b="1" smtClean="0">
                <a:effectLst>
                  <a:outerShdw blurRad="38100" dist="38100" dir="2700000" algn="tl">
                    <a:srgbClr val="C0C0C0"/>
                  </a:outerShdw>
                </a:effectLst>
              </a:rPr>
              <a:t>З віком збільшується лівий шлуночок і до 1 року співвідношення дорівнює (1:1,5).</a:t>
            </a:r>
          </a:p>
          <a:p>
            <a:pPr>
              <a:defRPr/>
            </a:pPr>
            <a:r>
              <a:rPr lang="uk-UA" sz="3600" b="1" smtClean="0">
                <a:effectLst>
                  <a:outerShdw blurRad="38100" dist="38100" dir="2700000" algn="tl">
                    <a:srgbClr val="C0C0C0"/>
                  </a:outerShdw>
                </a:effectLst>
              </a:rPr>
              <a:t>У 5 років – 1:2.</a:t>
            </a:r>
          </a:p>
          <a:p>
            <a:pPr>
              <a:defRPr/>
            </a:pPr>
            <a:r>
              <a:rPr lang="uk-UA" sz="3600" b="1" smtClean="0">
                <a:effectLst>
                  <a:outerShdw blurRad="38100" dist="38100" dir="2700000" algn="tl">
                    <a:srgbClr val="C0C0C0"/>
                  </a:outerShdw>
                </a:effectLst>
              </a:rPr>
              <a:t>У 14 років – 1:2,76.</a:t>
            </a:r>
            <a:endParaRPr lang="ru-RU" sz="3600" b="1" smtClean="0">
              <a:effectLst>
                <a:outerShdw blurRad="38100" dist="38100" dir="2700000" algn="tl">
                  <a:srgbClr val="C0C0C0"/>
                </a:outerShdw>
              </a:effectLs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47650" y="484188"/>
            <a:ext cx="8610600" cy="6069012"/>
          </a:xfrm>
        </p:spPr>
        <p:txBody>
          <a:bodyPr/>
          <a:lstStyle/>
          <a:p>
            <a:pPr>
              <a:lnSpc>
                <a:spcPct val="70000"/>
              </a:lnSpc>
              <a:spcBef>
                <a:spcPts val="700"/>
              </a:spcBef>
              <a:defRPr/>
            </a:pPr>
            <a:r>
              <a:rPr lang="ru-RU" b="1" smtClean="0">
                <a:effectLst>
                  <a:outerShdw blurRad="38100" dist="38100" dir="2700000" algn="tl">
                    <a:srgbClr val="C0C0C0"/>
                  </a:outerShdw>
                </a:effectLst>
              </a:rPr>
              <a:t>За весь пе</a:t>
            </a:r>
            <a:r>
              <a:rPr lang="uk-UA" b="1" smtClean="0">
                <a:effectLst>
                  <a:outerShdw blurRad="38100" dist="38100" dir="2700000" algn="tl">
                    <a:srgbClr val="C0C0C0"/>
                  </a:outerShdw>
                </a:effectLst>
              </a:rPr>
              <a:t>ріод росту товщина стінки лівого шлуночка збільшуєтьмся у 3 рази, а товщина правого – тільки на 1/3.</a:t>
            </a:r>
          </a:p>
          <a:p>
            <a:pPr>
              <a:lnSpc>
                <a:spcPct val="70000"/>
              </a:lnSpc>
              <a:spcBef>
                <a:spcPts val="700"/>
              </a:spcBef>
              <a:defRPr/>
            </a:pPr>
            <a:r>
              <a:rPr lang="uk-UA" b="1" smtClean="0">
                <a:effectLst>
                  <a:outerShdw blurRad="38100" dist="38100" dir="2700000" algn="tl">
                    <a:srgbClr val="C0C0C0"/>
                  </a:outerShdw>
                </a:effectLst>
              </a:rPr>
              <a:t>У новонароджених відносно більша маса серця по відношенню до маси його тіла:  - 0,8%, а у дорослих – 0,4%.</a:t>
            </a:r>
          </a:p>
          <a:p>
            <a:pPr>
              <a:lnSpc>
                <a:spcPct val="70000"/>
              </a:lnSpc>
              <a:spcBef>
                <a:spcPts val="700"/>
              </a:spcBef>
              <a:defRPr/>
            </a:pPr>
            <a:r>
              <a:rPr lang="uk-UA" b="1" smtClean="0">
                <a:effectLst>
                  <a:outerShdw blurRad="38100" dist="38100" dir="2700000" algn="tl">
                    <a:srgbClr val="C0C0C0"/>
                  </a:outerShdw>
                </a:effectLst>
              </a:rPr>
              <a:t>З віком відбувається збільшення маси серця: до 8 міс - маса подвоюється, до 3 років – потроюється, а до 15–річного віку - збільшується у 10 разів.</a:t>
            </a:r>
          </a:p>
          <a:p>
            <a:pPr>
              <a:lnSpc>
                <a:spcPct val="70000"/>
              </a:lnSpc>
              <a:spcBef>
                <a:spcPts val="700"/>
              </a:spcBef>
              <a:defRPr/>
            </a:pPr>
            <a:r>
              <a:rPr lang="uk-UA" b="1" smtClean="0">
                <a:effectLst>
                  <a:outerShdw blurRad="38100" dist="38100" dir="2700000" algn="tl">
                    <a:srgbClr val="C0C0C0"/>
                  </a:outerShdw>
                </a:effectLst>
              </a:rPr>
              <a:t>Відношення маси серця до маси тіла підвищується нерівномірно.</a:t>
            </a:r>
          </a:p>
          <a:p>
            <a:pPr>
              <a:lnSpc>
                <a:spcPct val="70000"/>
              </a:lnSpc>
              <a:spcBef>
                <a:spcPts val="700"/>
              </a:spcBef>
              <a:defRPr/>
            </a:pPr>
            <a:r>
              <a:rPr lang="uk-UA" b="1" smtClean="0">
                <a:effectLst>
                  <a:outerShdw blurRad="38100" dist="38100" dir="2700000" algn="tl">
                    <a:srgbClr val="C0C0C0"/>
                  </a:outerShdw>
                </a:effectLst>
              </a:rPr>
              <a:t>Мінімальна маса серця по відношенню до маси тіла спостерігається у віці 5-6 міс. (0,38%), в 8 років – у хлопчиків – 0,44%. А в 12 років у дівчаток – 0,48%.</a:t>
            </a:r>
          </a:p>
          <a:p>
            <a:pPr>
              <a:lnSpc>
                <a:spcPct val="70000"/>
              </a:lnSpc>
              <a:spcBef>
                <a:spcPts val="700"/>
              </a:spcBef>
              <a:defRPr/>
            </a:pPr>
            <a:r>
              <a:rPr lang="uk-UA" b="1" smtClean="0">
                <a:effectLst>
                  <a:outerShdw blurRad="38100" dist="38100" dir="2700000" algn="tl">
                    <a:srgbClr val="C0C0C0"/>
                  </a:outerShdw>
                </a:effectLst>
              </a:rPr>
              <a:t>Клінічне значення: в ці вікові періоди необхідно дуже уважно відноситися до стану серця дитини, до фізичних та психоемоційних навантажень, так як можливі різні ускладнення та захворювання серця.</a:t>
            </a:r>
            <a:endParaRPr lang="ru-RU" b="1" smtClean="0">
              <a:effectLst>
                <a:outerShdw blurRad="38100" dist="38100" dir="2700000" algn="tl">
                  <a:srgbClr val="C0C0C0"/>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4"/>
          <p:cNvPicPr>
            <a:picLocks noChangeAspect="1" noChangeArrowheads="1"/>
          </p:cNvPicPr>
          <p:nvPr/>
        </p:nvPicPr>
        <p:blipFill>
          <a:blip r:embed="rId2"/>
          <a:srcRect/>
          <a:stretch>
            <a:fillRect/>
          </a:stretch>
        </p:blipFill>
        <p:spPr bwMode="auto">
          <a:xfrm>
            <a:off x="211138" y="271463"/>
            <a:ext cx="8759825" cy="6350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0"/>
            <a:ext cx="8229600" cy="1417638"/>
          </a:xfrm>
        </p:spPr>
        <p:txBody>
          <a:bodyPr/>
          <a:lstStyle/>
          <a:p>
            <a:pPr>
              <a:defRPr/>
            </a:pPr>
            <a:r>
              <a:rPr lang="uk-UA" b="1" smtClean="0">
                <a:effectLst>
                  <a:outerShdw blurRad="38100" dist="38100" dir="2700000" algn="tl">
                    <a:srgbClr val="C0C0C0"/>
                  </a:outerShdw>
                </a:effectLst>
              </a:rPr>
              <a:t>Ріст серця</a:t>
            </a:r>
            <a:endParaRPr lang="ru-RU" b="1" smtClean="0">
              <a:effectLst>
                <a:outerShdw blurRad="38100" dist="38100" dir="2700000" algn="tl">
                  <a:srgbClr val="C0C0C0"/>
                </a:outerShdw>
              </a:effectLst>
            </a:endParaRPr>
          </a:p>
        </p:txBody>
      </p:sp>
      <p:sp>
        <p:nvSpPr>
          <p:cNvPr id="3" name="Содержимое 2"/>
          <p:cNvSpPr>
            <a:spLocks noGrp="1"/>
          </p:cNvSpPr>
          <p:nvPr>
            <p:ph idx="4294967295"/>
          </p:nvPr>
        </p:nvSpPr>
        <p:spPr>
          <a:xfrm>
            <a:off x="265113" y="1071563"/>
            <a:ext cx="8751887" cy="5481637"/>
          </a:xfrm>
        </p:spPr>
        <p:txBody>
          <a:bodyPr/>
          <a:lstStyle/>
          <a:p>
            <a:pPr>
              <a:lnSpc>
                <a:spcPct val="75000"/>
              </a:lnSpc>
              <a:spcBef>
                <a:spcPts val="700"/>
              </a:spcBef>
              <a:defRPr/>
            </a:pPr>
            <a:r>
              <a:rPr lang="uk-UA" b="1" smtClean="0">
                <a:effectLst>
                  <a:outerShdw blurRad="38100" dist="38100" dir="2700000" algn="tl">
                    <a:srgbClr val="C0C0C0"/>
                  </a:outerShdw>
                </a:effectLst>
              </a:rPr>
              <a:t>Нерівномірний - найбільш інтенсивний - у дітей 1 року життя, а також в пре- та пубертатному періоді.</a:t>
            </a:r>
          </a:p>
          <a:p>
            <a:pPr>
              <a:lnSpc>
                <a:spcPct val="75000"/>
              </a:lnSpc>
              <a:spcBef>
                <a:spcPts val="700"/>
              </a:spcBef>
              <a:defRPr/>
            </a:pPr>
            <a:r>
              <a:rPr lang="uk-UA" b="1" smtClean="0">
                <a:effectLst>
                  <a:outerShdw blurRad="38100" dist="38100" dir="2700000" algn="tl">
                    <a:srgbClr val="C0C0C0"/>
                  </a:outerShdw>
                </a:effectLst>
              </a:rPr>
              <a:t>Об’єм серця на 1 році життя збільшується в 2 рази.</a:t>
            </a:r>
          </a:p>
          <a:p>
            <a:pPr>
              <a:lnSpc>
                <a:spcPct val="75000"/>
              </a:lnSpc>
              <a:spcBef>
                <a:spcPts val="700"/>
              </a:spcBef>
              <a:defRPr/>
            </a:pPr>
            <a:r>
              <a:rPr lang="uk-UA" b="1" smtClean="0">
                <a:effectLst>
                  <a:outerShdw blurRad="38100" dist="38100" dir="2700000" algn="tl">
                    <a:srgbClr val="C0C0C0"/>
                  </a:outerShdw>
                </a:effectLst>
              </a:rPr>
              <a:t>До 7 років в 5 разів.</a:t>
            </a:r>
          </a:p>
          <a:p>
            <a:pPr>
              <a:lnSpc>
                <a:spcPct val="75000"/>
              </a:lnSpc>
              <a:spcBef>
                <a:spcPts val="700"/>
              </a:spcBef>
              <a:defRPr/>
            </a:pPr>
            <a:r>
              <a:rPr lang="uk-UA" b="1" smtClean="0">
                <a:effectLst>
                  <a:outerShdw blurRad="38100" dist="38100" dir="2700000" algn="tl">
                    <a:srgbClr val="C0C0C0"/>
                  </a:outerShdw>
                </a:effectLst>
              </a:rPr>
              <a:t>У 14 років – в 7 разів.</a:t>
            </a:r>
          </a:p>
          <a:p>
            <a:pPr>
              <a:lnSpc>
                <a:spcPct val="75000"/>
              </a:lnSpc>
              <a:spcBef>
                <a:spcPts val="700"/>
              </a:spcBef>
              <a:defRPr/>
            </a:pPr>
            <a:r>
              <a:rPr lang="uk-UA" b="1" smtClean="0">
                <a:effectLst>
                  <a:outerShdw blurRad="38100" dist="38100" dir="2700000" algn="tl">
                    <a:srgbClr val="C0C0C0"/>
                  </a:outerShdw>
                </a:effectLst>
              </a:rPr>
              <a:t>Стимулятором росту лівого шлуночка є зростаючий судинний опір та підвищення з віком АТ.</a:t>
            </a:r>
          </a:p>
          <a:p>
            <a:pPr>
              <a:lnSpc>
                <a:spcPct val="70000"/>
              </a:lnSpc>
              <a:spcBef>
                <a:spcPts val="600"/>
              </a:spcBef>
              <a:defRPr/>
            </a:pPr>
            <a:r>
              <a:rPr lang="uk-UA" b="1" smtClean="0">
                <a:effectLst>
                  <a:outerShdw blurRad="38100" dist="38100" dir="2700000" algn="tl">
                    <a:srgbClr val="C0C0C0"/>
                  </a:outerShdw>
                </a:effectLst>
              </a:rPr>
              <a:t>Оболонки серця макроскопічно не мають чіткого диференціювання, створки клапанів сформовані недостатньо, сосочкові (папілярні м’язи) недорозвинені.</a:t>
            </a:r>
          </a:p>
          <a:p>
            <a:pPr>
              <a:lnSpc>
                <a:spcPct val="70000"/>
              </a:lnSpc>
              <a:spcBef>
                <a:spcPts val="600"/>
              </a:spcBef>
              <a:defRPr/>
            </a:pPr>
            <a:r>
              <a:rPr lang="uk-UA" b="1" smtClean="0">
                <a:effectLst>
                  <a:outerShdw blurRad="38100" dist="38100" dir="2700000" algn="tl">
                    <a:srgbClr val="C0C0C0"/>
                  </a:outerShdw>
                </a:effectLst>
              </a:rPr>
              <a:t>Сухожилля папілярних м’язів  в 2 рази коротше, ніж у дорослих. Це сприяє тому, що у дітей часто відмічається відносна недостатність клапанів серця і шум функціонального характеру.</a:t>
            </a:r>
            <a:endParaRPr lang="ru-RU" b="1" smtClean="0">
              <a:effectLst>
                <a:outerShdw blurRad="38100" dist="38100" dir="2700000" algn="tl">
                  <a:srgbClr val="C0C0C0"/>
                </a:out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idx="4294967295"/>
          </p:nvPr>
        </p:nvSpPr>
        <p:spPr>
          <a:xfrm>
            <a:off x="357188" y="247650"/>
            <a:ext cx="8401050" cy="966788"/>
          </a:xfrm>
        </p:spPr>
        <p:txBody>
          <a:bodyPr/>
          <a:lstStyle/>
          <a:p>
            <a:pPr eaLnBrk="1" hangingPunct="1"/>
            <a:r>
              <a:rPr lang="ru-RU" sz="3200" b="1" smtClean="0">
                <a:solidFill>
                  <a:srgbClr val="FF3300"/>
                </a:solidFill>
              </a:rPr>
              <a:t>Серцевий цикл</a:t>
            </a:r>
            <a:r>
              <a:rPr lang="ru-RU" sz="2000" smtClean="0"/>
              <a:t>– </a:t>
            </a:r>
            <a:r>
              <a:rPr lang="ru-RU" sz="2000" b="1" smtClean="0"/>
              <a:t>це послідовність подій, які проходять під час одного скорочення серця. Тривалість менше 0,8 сек.</a:t>
            </a:r>
          </a:p>
        </p:txBody>
      </p:sp>
      <p:sp>
        <p:nvSpPr>
          <p:cNvPr id="31746" name="Rectangle 4"/>
          <p:cNvSpPr>
            <a:spLocks noChangeArrowheads="1"/>
          </p:cNvSpPr>
          <p:nvPr/>
        </p:nvSpPr>
        <p:spPr bwMode="auto">
          <a:xfrm>
            <a:off x="2000250" y="1357313"/>
            <a:ext cx="2211388" cy="704850"/>
          </a:xfrm>
          <a:prstGeom prst="rect">
            <a:avLst/>
          </a:prstGeom>
          <a:solidFill>
            <a:schemeClr val="accent1"/>
          </a:solidFill>
          <a:ln w="57150" cmpd="thinThick">
            <a:solidFill>
              <a:schemeClr val="tx1"/>
            </a:solidFill>
            <a:miter lim="800000"/>
            <a:headEnd/>
            <a:tailEnd/>
          </a:ln>
        </p:spPr>
        <p:txBody>
          <a:bodyPr wrap="none" anchor="ctr"/>
          <a:lstStyle/>
          <a:p>
            <a:pPr algn="ctr"/>
            <a:r>
              <a:rPr lang="ru-RU" sz="2400">
                <a:solidFill>
                  <a:srgbClr val="C00000"/>
                </a:solidFill>
                <a:latin typeface="Georgia" pitchFamily="18" charset="0"/>
              </a:rPr>
              <a:t>Передсердя</a:t>
            </a:r>
            <a:r>
              <a:rPr lang="ru-RU" sz="2400" b="0">
                <a:solidFill>
                  <a:srgbClr val="FFFF00"/>
                </a:solidFill>
                <a:latin typeface="Georgia" pitchFamily="18" charset="0"/>
              </a:rPr>
              <a:t> </a:t>
            </a:r>
          </a:p>
        </p:txBody>
      </p:sp>
      <p:sp>
        <p:nvSpPr>
          <p:cNvPr id="31747" name="Rectangle 5"/>
          <p:cNvSpPr>
            <a:spLocks noChangeArrowheads="1"/>
          </p:cNvSpPr>
          <p:nvPr/>
        </p:nvSpPr>
        <p:spPr bwMode="auto">
          <a:xfrm>
            <a:off x="4929188" y="1357313"/>
            <a:ext cx="2308225" cy="703262"/>
          </a:xfrm>
          <a:prstGeom prst="rect">
            <a:avLst/>
          </a:prstGeom>
          <a:solidFill>
            <a:schemeClr val="accent1"/>
          </a:solidFill>
          <a:ln w="57150" cmpd="thinThick">
            <a:solidFill>
              <a:schemeClr val="tx1"/>
            </a:solidFill>
            <a:miter lim="800000"/>
            <a:headEnd/>
            <a:tailEnd/>
          </a:ln>
        </p:spPr>
        <p:txBody>
          <a:bodyPr wrap="none" anchor="ctr"/>
          <a:lstStyle/>
          <a:p>
            <a:pPr algn="ctr"/>
            <a:r>
              <a:rPr lang="uk-UA" sz="2400">
                <a:solidFill>
                  <a:srgbClr val="C00000"/>
                </a:solidFill>
                <a:latin typeface="Georgia" pitchFamily="18" charset="0"/>
              </a:rPr>
              <a:t>Шлуночки</a:t>
            </a:r>
            <a:endParaRPr lang="ru-RU" sz="2400">
              <a:solidFill>
                <a:srgbClr val="C00000"/>
              </a:solidFill>
              <a:latin typeface="Georgia" pitchFamily="18" charset="0"/>
            </a:endParaRPr>
          </a:p>
        </p:txBody>
      </p:sp>
      <p:sp>
        <p:nvSpPr>
          <p:cNvPr id="31748" name="Rectangle 6"/>
          <p:cNvSpPr>
            <a:spLocks noChangeArrowheads="1"/>
          </p:cNvSpPr>
          <p:nvPr/>
        </p:nvSpPr>
        <p:spPr bwMode="auto">
          <a:xfrm>
            <a:off x="2643188" y="3786188"/>
            <a:ext cx="3714750" cy="1155700"/>
          </a:xfrm>
          <a:prstGeom prst="rect">
            <a:avLst/>
          </a:prstGeom>
          <a:solidFill>
            <a:srgbClr val="FFCCFF"/>
          </a:solidFill>
          <a:ln w="19050">
            <a:solidFill>
              <a:schemeClr val="tx1"/>
            </a:solidFill>
            <a:miter lim="800000"/>
            <a:headEnd/>
            <a:tailEnd/>
          </a:ln>
        </p:spPr>
        <p:txBody>
          <a:bodyPr wrap="none" anchor="ctr"/>
          <a:lstStyle/>
          <a:p>
            <a:pPr algn="ctr"/>
            <a:r>
              <a:rPr lang="en-US">
                <a:solidFill>
                  <a:srgbClr val="FF3300"/>
                </a:solidFill>
                <a:latin typeface="Georgia" pitchFamily="18" charset="0"/>
              </a:rPr>
              <a:t>II</a:t>
            </a:r>
            <a:r>
              <a:rPr lang="ru-RU">
                <a:solidFill>
                  <a:srgbClr val="FF3300"/>
                </a:solidFill>
                <a:latin typeface="Georgia" pitchFamily="18" charset="0"/>
              </a:rPr>
              <a:t> фаза</a:t>
            </a:r>
          </a:p>
          <a:p>
            <a:pPr algn="ctr"/>
            <a:r>
              <a:rPr lang="ru-RU">
                <a:solidFill>
                  <a:schemeClr val="tx1"/>
                </a:solidFill>
                <a:latin typeface="Georgia" pitchFamily="18" charset="0"/>
              </a:rPr>
              <a:t>Стулкові клапани закриті</a:t>
            </a:r>
            <a:endParaRPr lang="ru-RU">
              <a:solidFill>
                <a:srgbClr val="FF3300"/>
              </a:solidFill>
              <a:latin typeface="Georgia" pitchFamily="18" charset="0"/>
            </a:endParaRPr>
          </a:p>
          <a:p>
            <a:pPr algn="ctr"/>
            <a:r>
              <a:rPr lang="ru-RU">
                <a:solidFill>
                  <a:schemeClr val="accent2"/>
                </a:solidFill>
                <a:latin typeface="Georgia" pitchFamily="18" charset="0"/>
              </a:rPr>
              <a:t>Тривалість– 0, 3 с</a:t>
            </a:r>
          </a:p>
        </p:txBody>
      </p:sp>
      <p:sp>
        <p:nvSpPr>
          <p:cNvPr id="31749" name="Rectangle 7"/>
          <p:cNvSpPr>
            <a:spLocks noChangeArrowheads="1"/>
          </p:cNvSpPr>
          <p:nvPr/>
        </p:nvSpPr>
        <p:spPr bwMode="auto">
          <a:xfrm>
            <a:off x="2627313" y="2420938"/>
            <a:ext cx="3671887" cy="1081087"/>
          </a:xfrm>
          <a:prstGeom prst="rect">
            <a:avLst/>
          </a:prstGeom>
          <a:solidFill>
            <a:srgbClr val="FFCCFF"/>
          </a:solidFill>
          <a:ln w="19050">
            <a:solidFill>
              <a:schemeClr val="tx1"/>
            </a:solidFill>
            <a:miter lim="800000"/>
            <a:headEnd/>
            <a:tailEnd/>
          </a:ln>
        </p:spPr>
        <p:txBody>
          <a:bodyPr wrap="none" anchor="ctr"/>
          <a:lstStyle/>
          <a:p>
            <a:pPr algn="ctr"/>
            <a:r>
              <a:rPr lang="en-US">
                <a:solidFill>
                  <a:srgbClr val="FF3300"/>
                </a:solidFill>
                <a:latin typeface="Georgia" pitchFamily="18" charset="0"/>
              </a:rPr>
              <a:t>I</a:t>
            </a:r>
            <a:r>
              <a:rPr lang="ru-RU">
                <a:solidFill>
                  <a:srgbClr val="FF3300"/>
                </a:solidFill>
                <a:latin typeface="Georgia" pitchFamily="18" charset="0"/>
              </a:rPr>
              <a:t> фаза</a:t>
            </a:r>
          </a:p>
          <a:p>
            <a:pPr algn="ctr"/>
            <a:r>
              <a:rPr lang="ru-RU">
                <a:solidFill>
                  <a:schemeClr val="tx1"/>
                </a:solidFill>
                <a:latin typeface="Georgia" pitchFamily="18" charset="0"/>
              </a:rPr>
              <a:t>Стулкові клапани відкриті.</a:t>
            </a:r>
          </a:p>
          <a:p>
            <a:pPr algn="ctr"/>
            <a:r>
              <a:rPr lang="ru-RU">
                <a:solidFill>
                  <a:schemeClr val="tx1"/>
                </a:solidFill>
                <a:latin typeface="Georgia" pitchFamily="18" charset="0"/>
              </a:rPr>
              <a:t>Півмісяцеві закриті.</a:t>
            </a:r>
          </a:p>
          <a:p>
            <a:pPr algn="ctr"/>
            <a:r>
              <a:rPr lang="ru-RU">
                <a:solidFill>
                  <a:schemeClr val="accent2"/>
                </a:solidFill>
                <a:latin typeface="Georgia" pitchFamily="18" charset="0"/>
              </a:rPr>
              <a:t>Тривалість – 0,1 с.</a:t>
            </a:r>
          </a:p>
        </p:txBody>
      </p:sp>
      <p:sp>
        <p:nvSpPr>
          <p:cNvPr id="31750" name="Rectangle 8"/>
          <p:cNvSpPr>
            <a:spLocks noChangeArrowheads="1"/>
          </p:cNvSpPr>
          <p:nvPr/>
        </p:nvSpPr>
        <p:spPr bwMode="auto">
          <a:xfrm>
            <a:off x="2643188" y="5072063"/>
            <a:ext cx="3729037" cy="1557337"/>
          </a:xfrm>
          <a:prstGeom prst="rect">
            <a:avLst/>
          </a:prstGeom>
          <a:solidFill>
            <a:srgbClr val="FFCCFF"/>
          </a:solidFill>
          <a:ln w="19050">
            <a:solidFill>
              <a:schemeClr val="tx1"/>
            </a:solidFill>
            <a:miter lim="800000"/>
            <a:headEnd/>
            <a:tailEnd/>
          </a:ln>
        </p:spPr>
        <p:txBody>
          <a:bodyPr wrap="none" anchor="ctr"/>
          <a:lstStyle/>
          <a:p>
            <a:pPr algn="ctr"/>
            <a:r>
              <a:rPr lang="en-US">
                <a:solidFill>
                  <a:srgbClr val="FF3300"/>
                </a:solidFill>
                <a:latin typeface="Georgia" pitchFamily="18" charset="0"/>
              </a:rPr>
              <a:t>III</a:t>
            </a:r>
            <a:r>
              <a:rPr lang="ru-RU">
                <a:solidFill>
                  <a:srgbClr val="FF3300"/>
                </a:solidFill>
                <a:latin typeface="Georgia" pitchFamily="18" charset="0"/>
              </a:rPr>
              <a:t> фаза</a:t>
            </a:r>
          </a:p>
          <a:p>
            <a:pPr algn="ctr"/>
            <a:r>
              <a:rPr lang="ru-RU">
                <a:solidFill>
                  <a:schemeClr val="tx1"/>
                </a:solidFill>
                <a:latin typeface="Georgia" pitchFamily="18" charset="0"/>
              </a:rPr>
              <a:t>Повне </a:t>
            </a:r>
          </a:p>
          <a:p>
            <a:pPr algn="ctr"/>
            <a:r>
              <a:rPr lang="ru-RU">
                <a:solidFill>
                  <a:schemeClr val="tx1"/>
                </a:solidFill>
                <a:latin typeface="Georgia" pitchFamily="18" charset="0"/>
              </a:rPr>
              <a:t>розслаблення</a:t>
            </a:r>
          </a:p>
          <a:p>
            <a:pPr algn="ctr"/>
            <a:r>
              <a:rPr lang="ru-RU">
                <a:solidFill>
                  <a:schemeClr val="tx1"/>
                </a:solidFill>
                <a:latin typeface="Georgia" pitchFamily="18" charset="0"/>
              </a:rPr>
              <a:t>серця.</a:t>
            </a:r>
          </a:p>
          <a:p>
            <a:pPr algn="ctr"/>
            <a:r>
              <a:rPr lang="ru-RU">
                <a:solidFill>
                  <a:schemeClr val="accent2"/>
                </a:solidFill>
                <a:latin typeface="Georgia" pitchFamily="18" charset="0"/>
              </a:rPr>
              <a:t>Тривалість – 0,4 с..</a:t>
            </a:r>
          </a:p>
        </p:txBody>
      </p:sp>
      <p:sp>
        <p:nvSpPr>
          <p:cNvPr id="31751" name="AutoShape 9"/>
          <p:cNvSpPr>
            <a:spLocks noChangeArrowheads="1"/>
          </p:cNvSpPr>
          <p:nvPr/>
        </p:nvSpPr>
        <p:spPr bwMode="auto">
          <a:xfrm>
            <a:off x="250825" y="2492375"/>
            <a:ext cx="1944688" cy="792163"/>
          </a:xfrm>
          <a:prstGeom prst="roundRect">
            <a:avLst>
              <a:gd name="adj" fmla="val 16667"/>
            </a:avLst>
          </a:prstGeom>
          <a:solidFill>
            <a:schemeClr val="accent1"/>
          </a:solidFill>
          <a:ln w="9525">
            <a:solidFill>
              <a:schemeClr val="tx1"/>
            </a:solidFill>
            <a:round/>
            <a:headEnd/>
            <a:tailEnd/>
          </a:ln>
        </p:spPr>
        <p:txBody>
          <a:bodyPr wrap="none" anchor="ctr"/>
          <a:lstStyle/>
          <a:p>
            <a:pPr algn="ctr"/>
            <a:r>
              <a:rPr lang="ru-RU">
                <a:solidFill>
                  <a:schemeClr val="tx1"/>
                </a:solidFill>
                <a:latin typeface="Georgia" pitchFamily="18" charset="0"/>
              </a:rPr>
              <a:t>Систола</a:t>
            </a:r>
          </a:p>
          <a:p>
            <a:pPr algn="ctr"/>
            <a:r>
              <a:rPr lang="ru-RU" b="0">
                <a:solidFill>
                  <a:schemeClr val="tx1"/>
                </a:solidFill>
                <a:latin typeface="Georgia" pitchFamily="18" charset="0"/>
              </a:rPr>
              <a:t> (скорочення)</a:t>
            </a:r>
          </a:p>
        </p:txBody>
      </p:sp>
      <p:sp>
        <p:nvSpPr>
          <p:cNvPr id="31752" name="AutoShape 10"/>
          <p:cNvSpPr>
            <a:spLocks noChangeArrowheads="1"/>
          </p:cNvSpPr>
          <p:nvPr/>
        </p:nvSpPr>
        <p:spPr bwMode="auto">
          <a:xfrm>
            <a:off x="6443663" y="2565400"/>
            <a:ext cx="2484437" cy="576263"/>
          </a:xfrm>
          <a:prstGeom prst="roundRect">
            <a:avLst>
              <a:gd name="adj" fmla="val 16667"/>
            </a:avLst>
          </a:prstGeom>
          <a:solidFill>
            <a:schemeClr val="accent1"/>
          </a:solidFill>
          <a:ln w="9525">
            <a:solidFill>
              <a:schemeClr val="tx1"/>
            </a:solidFill>
            <a:round/>
            <a:headEnd/>
            <a:tailEnd/>
          </a:ln>
        </p:spPr>
        <p:txBody>
          <a:bodyPr wrap="none" anchor="ctr"/>
          <a:lstStyle/>
          <a:p>
            <a:pPr algn="ctr"/>
            <a:endParaRPr lang="ru-RU">
              <a:solidFill>
                <a:schemeClr val="tx1"/>
              </a:solidFill>
              <a:latin typeface="Georgia" pitchFamily="18" charset="0"/>
            </a:endParaRPr>
          </a:p>
          <a:p>
            <a:pPr algn="ctr"/>
            <a:r>
              <a:rPr lang="ru-RU">
                <a:solidFill>
                  <a:schemeClr val="tx1"/>
                </a:solidFill>
                <a:latin typeface="Georgia" pitchFamily="18" charset="0"/>
              </a:rPr>
              <a:t>Діастола</a:t>
            </a:r>
            <a:endParaRPr lang="ru-RU" b="0">
              <a:solidFill>
                <a:schemeClr val="tx1"/>
              </a:solidFill>
              <a:latin typeface="Georgia" pitchFamily="18" charset="0"/>
            </a:endParaRPr>
          </a:p>
          <a:p>
            <a:pPr algn="ctr"/>
            <a:r>
              <a:rPr lang="ru-RU" b="0">
                <a:solidFill>
                  <a:schemeClr val="tx1"/>
                </a:solidFill>
                <a:latin typeface="Georgia" pitchFamily="18" charset="0"/>
              </a:rPr>
              <a:t>(розслаблення)</a:t>
            </a:r>
          </a:p>
          <a:p>
            <a:pPr algn="ctr"/>
            <a:endParaRPr lang="ru-RU" b="0">
              <a:solidFill>
                <a:schemeClr val="tx1"/>
              </a:solidFill>
              <a:latin typeface="Georgia" pitchFamily="18" charset="0"/>
            </a:endParaRPr>
          </a:p>
        </p:txBody>
      </p:sp>
      <p:sp>
        <p:nvSpPr>
          <p:cNvPr id="31753" name="AutoShape 11"/>
          <p:cNvSpPr>
            <a:spLocks noChangeArrowheads="1"/>
          </p:cNvSpPr>
          <p:nvPr/>
        </p:nvSpPr>
        <p:spPr bwMode="auto">
          <a:xfrm>
            <a:off x="6572250" y="3857625"/>
            <a:ext cx="2266950" cy="936625"/>
          </a:xfrm>
          <a:prstGeom prst="roundRect">
            <a:avLst>
              <a:gd name="adj" fmla="val 16667"/>
            </a:avLst>
          </a:prstGeom>
          <a:solidFill>
            <a:schemeClr val="accent1"/>
          </a:solidFill>
          <a:ln w="9525">
            <a:solidFill>
              <a:schemeClr val="tx1"/>
            </a:solidFill>
            <a:round/>
            <a:headEnd/>
            <a:tailEnd/>
          </a:ln>
        </p:spPr>
        <p:txBody>
          <a:bodyPr wrap="none" anchor="ctr"/>
          <a:lstStyle/>
          <a:p>
            <a:pPr algn="ctr"/>
            <a:r>
              <a:rPr lang="ru-RU">
                <a:solidFill>
                  <a:schemeClr val="tx1"/>
                </a:solidFill>
                <a:latin typeface="Georgia" pitchFamily="18" charset="0"/>
              </a:rPr>
              <a:t>Систола </a:t>
            </a:r>
          </a:p>
          <a:p>
            <a:pPr algn="ctr"/>
            <a:r>
              <a:rPr lang="ru-RU" b="0">
                <a:solidFill>
                  <a:schemeClr val="tx1"/>
                </a:solidFill>
                <a:latin typeface="Georgia" pitchFamily="18" charset="0"/>
              </a:rPr>
              <a:t>(скорочення)</a:t>
            </a:r>
          </a:p>
        </p:txBody>
      </p:sp>
      <p:sp>
        <p:nvSpPr>
          <p:cNvPr id="31754" name="AutoShape 12"/>
          <p:cNvSpPr>
            <a:spLocks noChangeArrowheads="1"/>
          </p:cNvSpPr>
          <p:nvPr/>
        </p:nvSpPr>
        <p:spPr bwMode="auto">
          <a:xfrm>
            <a:off x="179388" y="3929063"/>
            <a:ext cx="2178050" cy="650875"/>
          </a:xfrm>
          <a:prstGeom prst="roundRect">
            <a:avLst>
              <a:gd name="adj" fmla="val 16667"/>
            </a:avLst>
          </a:prstGeom>
          <a:solidFill>
            <a:schemeClr val="accent1"/>
          </a:solidFill>
          <a:ln w="9525">
            <a:solidFill>
              <a:schemeClr val="tx1"/>
            </a:solidFill>
            <a:round/>
            <a:headEnd/>
            <a:tailEnd/>
          </a:ln>
        </p:spPr>
        <p:txBody>
          <a:bodyPr wrap="none" anchor="ctr"/>
          <a:lstStyle/>
          <a:p>
            <a:pPr algn="ctr"/>
            <a:r>
              <a:rPr lang="ru-RU">
                <a:solidFill>
                  <a:schemeClr val="tx1"/>
                </a:solidFill>
                <a:latin typeface="Georgia" pitchFamily="18" charset="0"/>
              </a:rPr>
              <a:t>Діастола</a:t>
            </a:r>
            <a:r>
              <a:rPr lang="ru-RU" b="0">
                <a:solidFill>
                  <a:schemeClr val="tx1"/>
                </a:solidFill>
                <a:latin typeface="Georgia" pitchFamily="18" charset="0"/>
              </a:rPr>
              <a:t> </a:t>
            </a:r>
          </a:p>
          <a:p>
            <a:pPr algn="ctr"/>
            <a:r>
              <a:rPr lang="ru-RU" b="0">
                <a:solidFill>
                  <a:schemeClr val="tx1"/>
                </a:solidFill>
                <a:latin typeface="Georgia" pitchFamily="18" charset="0"/>
              </a:rPr>
              <a:t>(розслаблення)</a:t>
            </a:r>
          </a:p>
        </p:txBody>
      </p:sp>
      <p:sp>
        <p:nvSpPr>
          <p:cNvPr id="31755" name="AutoShape 13"/>
          <p:cNvSpPr>
            <a:spLocks noChangeArrowheads="1"/>
          </p:cNvSpPr>
          <p:nvPr/>
        </p:nvSpPr>
        <p:spPr bwMode="auto">
          <a:xfrm>
            <a:off x="395288" y="5229225"/>
            <a:ext cx="1871662" cy="719138"/>
          </a:xfrm>
          <a:prstGeom prst="roundRect">
            <a:avLst>
              <a:gd name="adj" fmla="val 16667"/>
            </a:avLst>
          </a:prstGeom>
          <a:solidFill>
            <a:schemeClr val="accent1"/>
          </a:solidFill>
          <a:ln w="9525">
            <a:solidFill>
              <a:schemeClr val="tx1"/>
            </a:solidFill>
            <a:round/>
            <a:headEnd/>
            <a:tailEnd/>
          </a:ln>
        </p:spPr>
        <p:txBody>
          <a:bodyPr wrap="none" anchor="ctr"/>
          <a:lstStyle/>
          <a:p>
            <a:pPr algn="ctr"/>
            <a:endParaRPr lang="ru-RU">
              <a:solidFill>
                <a:schemeClr val="tx1"/>
              </a:solidFill>
              <a:latin typeface="Georgia" pitchFamily="18" charset="0"/>
            </a:endParaRPr>
          </a:p>
          <a:p>
            <a:pPr algn="ctr"/>
            <a:r>
              <a:rPr lang="ru-RU">
                <a:solidFill>
                  <a:schemeClr val="tx1"/>
                </a:solidFill>
                <a:latin typeface="Georgia" pitchFamily="18" charset="0"/>
              </a:rPr>
              <a:t>Діастола</a:t>
            </a:r>
            <a:r>
              <a:rPr lang="ru-RU" b="0">
                <a:solidFill>
                  <a:schemeClr val="tx1"/>
                </a:solidFill>
                <a:latin typeface="Georgia" pitchFamily="18" charset="0"/>
              </a:rPr>
              <a:t> </a:t>
            </a:r>
          </a:p>
          <a:p>
            <a:pPr algn="ctr"/>
            <a:r>
              <a:rPr lang="ru-RU" b="0">
                <a:solidFill>
                  <a:schemeClr val="tx1"/>
                </a:solidFill>
                <a:latin typeface="Georgia" pitchFamily="18" charset="0"/>
              </a:rPr>
              <a:t>(розслаблення)</a:t>
            </a:r>
          </a:p>
          <a:p>
            <a:pPr algn="ctr"/>
            <a:endParaRPr lang="ru-RU" b="0">
              <a:solidFill>
                <a:schemeClr val="tx1"/>
              </a:solidFill>
              <a:latin typeface="Georgia" pitchFamily="18" charset="0"/>
            </a:endParaRPr>
          </a:p>
        </p:txBody>
      </p:sp>
      <p:sp>
        <p:nvSpPr>
          <p:cNvPr id="31756" name="AutoShape 14"/>
          <p:cNvSpPr>
            <a:spLocks noChangeArrowheads="1"/>
          </p:cNvSpPr>
          <p:nvPr/>
        </p:nvSpPr>
        <p:spPr bwMode="auto">
          <a:xfrm>
            <a:off x="6732588" y="5229225"/>
            <a:ext cx="1979612" cy="863600"/>
          </a:xfrm>
          <a:prstGeom prst="roundRect">
            <a:avLst>
              <a:gd name="adj" fmla="val 16667"/>
            </a:avLst>
          </a:prstGeom>
          <a:solidFill>
            <a:schemeClr val="accent1"/>
          </a:solidFill>
          <a:ln w="9525">
            <a:solidFill>
              <a:schemeClr val="tx1"/>
            </a:solidFill>
            <a:round/>
            <a:headEnd/>
            <a:tailEnd/>
          </a:ln>
        </p:spPr>
        <p:txBody>
          <a:bodyPr wrap="none" anchor="ctr"/>
          <a:lstStyle/>
          <a:p>
            <a:pPr algn="ctr"/>
            <a:r>
              <a:rPr lang="ru-RU">
                <a:solidFill>
                  <a:schemeClr val="tx1"/>
                </a:solidFill>
                <a:latin typeface="Georgia" pitchFamily="18" charset="0"/>
              </a:rPr>
              <a:t>Діастола</a:t>
            </a:r>
            <a:r>
              <a:rPr lang="ru-RU" b="0">
                <a:solidFill>
                  <a:schemeClr val="tx1"/>
                </a:solidFill>
                <a:latin typeface="Georgia" pitchFamily="18" charset="0"/>
              </a:rPr>
              <a:t> </a:t>
            </a:r>
          </a:p>
          <a:p>
            <a:pPr algn="ctr"/>
            <a:r>
              <a:rPr lang="ru-RU" b="0">
                <a:solidFill>
                  <a:schemeClr val="tx1"/>
                </a:solidFill>
                <a:latin typeface="Georgia" pitchFamily="18" charset="0"/>
              </a:rPr>
              <a:t>(розслаблення)</a:t>
            </a:r>
          </a:p>
        </p:txBody>
      </p:sp>
      <p:sp>
        <p:nvSpPr>
          <p:cNvPr id="31757" name="AutoShape 15"/>
          <p:cNvSpPr>
            <a:spLocks noChangeArrowheads="1"/>
          </p:cNvSpPr>
          <p:nvPr/>
        </p:nvSpPr>
        <p:spPr bwMode="auto">
          <a:xfrm rot="2313062">
            <a:off x="2233613" y="2041525"/>
            <a:ext cx="360362" cy="647700"/>
          </a:xfrm>
          <a:prstGeom prst="downArrow">
            <a:avLst>
              <a:gd name="adj1" fmla="val 50000"/>
              <a:gd name="adj2" fmla="val 44934"/>
            </a:avLst>
          </a:prstGeom>
          <a:solidFill>
            <a:srgbClr val="FFCCFF"/>
          </a:solidFill>
          <a:ln w="28575">
            <a:solidFill>
              <a:schemeClr val="tx1"/>
            </a:solidFill>
            <a:miter lim="800000"/>
            <a:headEnd/>
            <a:tailEnd/>
          </a:ln>
        </p:spPr>
        <p:txBody>
          <a:bodyPr wrap="none" anchor="ctr"/>
          <a:lstStyle/>
          <a:p>
            <a:pPr algn="ctr"/>
            <a:endParaRPr lang="ru-RU" b="0">
              <a:solidFill>
                <a:schemeClr val="tx1"/>
              </a:solidFill>
              <a:latin typeface="Georgia" pitchFamily="18" charset="0"/>
            </a:endParaRPr>
          </a:p>
        </p:txBody>
      </p:sp>
      <p:sp>
        <p:nvSpPr>
          <p:cNvPr id="31758" name="AutoShape 16"/>
          <p:cNvSpPr>
            <a:spLocks noChangeArrowheads="1"/>
          </p:cNvSpPr>
          <p:nvPr/>
        </p:nvSpPr>
        <p:spPr bwMode="auto">
          <a:xfrm rot="-3006841">
            <a:off x="6585744" y="2034381"/>
            <a:ext cx="358775" cy="576263"/>
          </a:xfrm>
          <a:prstGeom prst="downArrow">
            <a:avLst>
              <a:gd name="adj1" fmla="val 50000"/>
              <a:gd name="adj2" fmla="val 40155"/>
            </a:avLst>
          </a:prstGeom>
          <a:solidFill>
            <a:srgbClr val="FFCCFF"/>
          </a:solidFill>
          <a:ln w="28575">
            <a:solidFill>
              <a:schemeClr val="tx1"/>
            </a:solidFill>
            <a:miter lim="800000"/>
            <a:headEnd/>
            <a:tailEnd/>
          </a:ln>
        </p:spPr>
        <p:txBody>
          <a:bodyPr wrap="none" anchor="ctr"/>
          <a:lstStyle/>
          <a:p>
            <a:pPr algn="ctr"/>
            <a:endParaRPr lang="ru-RU" b="0">
              <a:solidFill>
                <a:schemeClr val="tx1"/>
              </a:solidFill>
              <a:latin typeface="Georgia" pitchFamily="18" charset="0"/>
            </a:endParaRPr>
          </a:p>
        </p:txBody>
      </p:sp>
      <p:sp>
        <p:nvSpPr>
          <p:cNvPr id="9233" name="WordArt 17"/>
          <p:cNvSpPr>
            <a:spLocks noChangeArrowheads="1" noChangeShapeType="1" noTextEdit="1"/>
          </p:cNvSpPr>
          <p:nvPr/>
        </p:nvSpPr>
        <p:spPr bwMode="auto">
          <a:xfrm>
            <a:off x="179388" y="6165850"/>
            <a:ext cx="2228850" cy="541338"/>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ru-RU" sz="3600" kern="10" dirty="0">
                <a:ln w="9525">
                  <a:solidFill>
                    <a:srgbClr val="000000"/>
                  </a:solidFill>
                  <a:round/>
                  <a:headEnd/>
                  <a:tailEnd/>
                </a:ln>
                <a:solidFill>
                  <a:srgbClr val="FFC000"/>
                </a:solidFill>
                <a:latin typeface="Times New Roman"/>
                <a:cs typeface="Times New Roman"/>
              </a:rPr>
              <a:t>Систола - 0, 1 с.</a:t>
            </a:r>
          </a:p>
          <a:p>
            <a:pPr algn="ctr" fontAlgn="auto">
              <a:spcBef>
                <a:spcPts val="0"/>
              </a:spcBef>
              <a:spcAft>
                <a:spcPts val="0"/>
              </a:spcAft>
              <a:defRPr/>
            </a:pPr>
            <a:r>
              <a:rPr lang="ru-RU" sz="3600" kern="10" dirty="0" err="1">
                <a:ln w="9525">
                  <a:solidFill>
                    <a:srgbClr val="000000"/>
                  </a:solidFill>
                  <a:round/>
                  <a:headEnd/>
                  <a:tailEnd/>
                </a:ln>
                <a:solidFill>
                  <a:srgbClr val="FFC000"/>
                </a:solidFill>
                <a:latin typeface="Times New Roman"/>
                <a:cs typeface="Times New Roman"/>
              </a:rPr>
              <a:t>Діастола</a:t>
            </a:r>
            <a:r>
              <a:rPr lang="ru-RU" sz="3600" kern="10" dirty="0">
                <a:ln w="9525">
                  <a:solidFill>
                    <a:srgbClr val="000000"/>
                  </a:solidFill>
                  <a:round/>
                  <a:headEnd/>
                  <a:tailEnd/>
                </a:ln>
                <a:solidFill>
                  <a:srgbClr val="FFC000"/>
                </a:solidFill>
                <a:latin typeface="Times New Roman"/>
                <a:cs typeface="Times New Roman"/>
              </a:rPr>
              <a:t> - 0, 7 с</a:t>
            </a:r>
            <a:r>
              <a:rPr lang="ru-RU" sz="3600" kern="10" dirty="0">
                <a:ln w="9525">
                  <a:solidFill>
                    <a:srgbClr val="000000"/>
                  </a:solidFill>
                  <a:round/>
                  <a:headEnd/>
                  <a:tailEnd/>
                </a:ln>
                <a:solidFill>
                  <a:srgbClr val="FF0066"/>
                </a:solidFill>
                <a:latin typeface="Times New Roman"/>
                <a:cs typeface="Times New Roman"/>
              </a:rPr>
              <a:t>.</a:t>
            </a:r>
          </a:p>
        </p:txBody>
      </p:sp>
      <p:sp>
        <p:nvSpPr>
          <p:cNvPr id="9234" name="WordArt 18"/>
          <p:cNvSpPr>
            <a:spLocks noChangeArrowheads="1" noChangeShapeType="1" noTextEdit="1"/>
          </p:cNvSpPr>
          <p:nvPr/>
        </p:nvSpPr>
        <p:spPr bwMode="auto">
          <a:xfrm>
            <a:off x="6732588" y="6237288"/>
            <a:ext cx="2057400" cy="469900"/>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ru-RU" sz="3600" kern="10" dirty="0">
                <a:ln w="9525">
                  <a:solidFill>
                    <a:srgbClr val="000000"/>
                  </a:solidFill>
                  <a:round/>
                  <a:headEnd/>
                  <a:tailEnd/>
                </a:ln>
                <a:solidFill>
                  <a:srgbClr val="FFC000"/>
                </a:solidFill>
                <a:latin typeface="Times New Roman"/>
                <a:cs typeface="Times New Roman"/>
              </a:rPr>
              <a:t>Систола - 0, 3 с.</a:t>
            </a:r>
          </a:p>
          <a:p>
            <a:pPr algn="ctr" fontAlgn="auto">
              <a:spcBef>
                <a:spcPts val="0"/>
              </a:spcBef>
              <a:spcAft>
                <a:spcPts val="0"/>
              </a:spcAft>
              <a:defRPr/>
            </a:pPr>
            <a:r>
              <a:rPr lang="ru-RU" sz="3600" kern="10" dirty="0" err="1">
                <a:ln w="9525">
                  <a:solidFill>
                    <a:srgbClr val="000000"/>
                  </a:solidFill>
                  <a:round/>
                  <a:headEnd/>
                  <a:tailEnd/>
                </a:ln>
                <a:solidFill>
                  <a:srgbClr val="FFC000"/>
                </a:solidFill>
                <a:latin typeface="Times New Roman"/>
                <a:cs typeface="Times New Roman"/>
              </a:rPr>
              <a:t>Дістола</a:t>
            </a:r>
            <a:r>
              <a:rPr lang="ru-RU" sz="3600" kern="10" dirty="0">
                <a:ln w="9525">
                  <a:solidFill>
                    <a:srgbClr val="000000"/>
                  </a:solidFill>
                  <a:round/>
                  <a:headEnd/>
                  <a:tailEnd/>
                </a:ln>
                <a:solidFill>
                  <a:srgbClr val="FFC000"/>
                </a:solidFill>
                <a:latin typeface="Times New Roman"/>
                <a:cs typeface="Times New Roman"/>
              </a:rPr>
              <a:t> - 0, 5 с</a:t>
            </a:r>
            <a:r>
              <a:rPr lang="ru-RU" sz="3600" kern="10" dirty="0">
                <a:ln w="9525">
                  <a:solidFill>
                    <a:srgbClr val="000000"/>
                  </a:solidFill>
                  <a:round/>
                  <a:headEnd/>
                  <a:tailEnd/>
                </a:ln>
                <a:solidFill>
                  <a:srgbClr val="FF0066"/>
                </a:solidFill>
                <a:latin typeface="Times New Roman"/>
                <a:cs typeface="Times New Roman"/>
              </a:rPr>
              <a: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95288" y="420688"/>
            <a:ext cx="8229600" cy="588962"/>
          </a:xfrm>
        </p:spPr>
        <p:txBody>
          <a:bodyPr lIns="0" rIns="0" bIns="0" anchor="b">
            <a:normAutofit/>
          </a:bodyPr>
          <a:lstStyle/>
          <a:p>
            <a:pPr eaLnBrk="1" hangingPunct="1">
              <a:defRPr/>
            </a:pPr>
            <a:r>
              <a:rPr lang="ru-RU" sz="3100" b="1" smtClean="0">
                <a:effectLst>
                  <a:outerShdw blurRad="38100" dist="38100" dir="2700000" algn="tl">
                    <a:srgbClr val="C0C0C0"/>
                  </a:outerShdw>
                </a:effectLst>
              </a:rPr>
              <a:t>АВТОМАТІЯ СЕРЦЕВОГО М</a:t>
            </a:r>
            <a:r>
              <a:rPr lang="ru-RU" sz="3100" b="1" smtClean="0">
                <a:effectLst>
                  <a:outerShdw blurRad="38100" dist="38100" dir="2700000" algn="tl">
                    <a:srgbClr val="C0C0C0"/>
                  </a:outerShdw>
                </a:effectLst>
                <a:cs typeface="Arial" charset="0"/>
              </a:rPr>
              <a:t>’</a:t>
            </a:r>
            <a:r>
              <a:rPr lang="ru-RU" sz="3100" b="1" smtClean="0">
                <a:effectLst>
                  <a:outerShdw blurRad="38100" dist="38100" dir="2700000" algn="tl">
                    <a:srgbClr val="C0C0C0"/>
                  </a:outerShdw>
                </a:effectLst>
              </a:rPr>
              <a:t>ЯЗА -</a:t>
            </a:r>
          </a:p>
        </p:txBody>
      </p:sp>
      <p:sp>
        <p:nvSpPr>
          <p:cNvPr id="33794" name="Содержимое 2"/>
          <p:cNvSpPr>
            <a:spLocks noGrp="1"/>
          </p:cNvSpPr>
          <p:nvPr>
            <p:ph idx="4294967295"/>
          </p:nvPr>
        </p:nvSpPr>
        <p:spPr>
          <a:xfrm>
            <a:off x="228600" y="1131888"/>
            <a:ext cx="8650288" cy="5581650"/>
          </a:xfrm>
        </p:spPr>
        <p:txBody>
          <a:bodyPr/>
          <a:lstStyle/>
          <a:p>
            <a:pPr marL="273050" indent="-273050" eaLnBrk="1" hangingPunct="1">
              <a:buFont typeface="Arial" charset="0"/>
              <a:buNone/>
            </a:pPr>
            <a:r>
              <a:rPr lang="ru-RU" sz="2200" smtClean="0"/>
              <a:t>   - </a:t>
            </a:r>
            <a:r>
              <a:rPr lang="ru-RU" sz="2200" b="1" smtClean="0"/>
              <a:t>це здатність серця ритмічно скорочуватися без зовнішніх подразників та участі нервової системи під впливом електричних імпульсів,що виникають в самому серці. Специфічна мускулатура утворює в сердці провідникову систему зі скупченням клітинних вузлів – водіїв ритму.</a:t>
            </a:r>
            <a:r>
              <a:rPr lang="ru-RU" sz="2200" smtClean="0"/>
              <a:t> </a:t>
            </a:r>
          </a:p>
        </p:txBody>
      </p:sp>
      <p:pic>
        <p:nvPicPr>
          <p:cNvPr id="33795" name="Picture 2" descr="C:\Documents and Settings\rc\Local Settings\Temporary Internet Files\Content.IE5\8HALUA0Z\MCj04235610000[1].wmf"/>
          <p:cNvPicPr>
            <a:picLocks noChangeAspect="1" noChangeArrowheads="1"/>
          </p:cNvPicPr>
          <p:nvPr/>
        </p:nvPicPr>
        <p:blipFill>
          <a:blip r:embed="rId2"/>
          <a:srcRect/>
          <a:stretch>
            <a:fillRect/>
          </a:stretch>
        </p:blipFill>
        <p:spPr bwMode="auto">
          <a:xfrm>
            <a:off x="261938" y="2757488"/>
            <a:ext cx="2403475" cy="3500437"/>
          </a:xfrm>
          <a:prstGeom prst="rect">
            <a:avLst/>
          </a:prstGeom>
          <a:noFill/>
          <a:ln w="9525">
            <a:noFill/>
            <a:miter lim="800000"/>
            <a:headEnd/>
            <a:tailEnd/>
          </a:ln>
        </p:spPr>
      </p:pic>
      <p:sp>
        <p:nvSpPr>
          <p:cNvPr id="6" name="Скругленный прямоугольник 5"/>
          <p:cNvSpPr/>
          <p:nvPr/>
        </p:nvSpPr>
        <p:spPr>
          <a:xfrm>
            <a:off x="2916238" y="3141663"/>
            <a:ext cx="1857375" cy="1344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CC"/>
                </a:solidFill>
                <a:latin typeface="Constantia" pitchFamily="18" charset="0"/>
                <a:cs typeface="Arial" charset="0"/>
              </a:rPr>
              <a:t>Синусний вузол-водій ритму серця в правому передсерді</a:t>
            </a:r>
          </a:p>
        </p:txBody>
      </p:sp>
      <p:sp>
        <p:nvSpPr>
          <p:cNvPr id="7" name="Скругленный прямоугольник 6"/>
          <p:cNvSpPr/>
          <p:nvPr/>
        </p:nvSpPr>
        <p:spPr>
          <a:xfrm>
            <a:off x="4716463" y="4437063"/>
            <a:ext cx="1857375" cy="1057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CC"/>
                </a:solidFill>
                <a:latin typeface="Constantia" pitchFamily="18" charset="0"/>
                <a:cs typeface="Arial" charset="0"/>
              </a:rPr>
              <a:t>Провідникова система</a:t>
            </a:r>
            <a:r>
              <a:rPr lang="ru-RU">
                <a:solidFill>
                  <a:srgbClr val="0033CC"/>
                </a:solidFill>
                <a:latin typeface="Arial" charset="0"/>
                <a:cs typeface="Arial" charset="0"/>
              </a:rPr>
              <a:t> </a:t>
            </a:r>
            <a:r>
              <a:rPr lang="ru-RU">
                <a:solidFill>
                  <a:srgbClr val="0033CC"/>
                </a:solidFill>
                <a:latin typeface="Constantia" pitchFamily="18" charset="0"/>
                <a:cs typeface="Arial" charset="0"/>
              </a:rPr>
              <a:t>серця</a:t>
            </a:r>
            <a:r>
              <a:rPr lang="ru-RU">
                <a:solidFill>
                  <a:srgbClr val="0033CC"/>
                </a:solidFill>
                <a:latin typeface="Arial" charset="0"/>
                <a:cs typeface="Arial" charset="0"/>
              </a:rPr>
              <a:t> </a:t>
            </a:r>
          </a:p>
        </p:txBody>
      </p:sp>
      <p:sp>
        <p:nvSpPr>
          <p:cNvPr id="8" name="Скругленный прямоугольник 7"/>
          <p:cNvSpPr/>
          <p:nvPr/>
        </p:nvSpPr>
        <p:spPr>
          <a:xfrm>
            <a:off x="6588125" y="5516563"/>
            <a:ext cx="2185988" cy="1057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solidFill>
                  <a:srgbClr val="0033CC"/>
                </a:solidFill>
                <a:latin typeface="Constantia" pitchFamily="18" charset="0"/>
                <a:cs typeface="Arial" charset="0"/>
              </a:rPr>
              <a:t>Скоротлива мускулатура</a:t>
            </a:r>
          </a:p>
        </p:txBody>
      </p:sp>
      <p:sp>
        <p:nvSpPr>
          <p:cNvPr id="9" name="Выгнутая вправо стрелка 8"/>
          <p:cNvSpPr/>
          <p:nvPr/>
        </p:nvSpPr>
        <p:spPr>
          <a:xfrm rot="19249326">
            <a:off x="6948488" y="4292600"/>
            <a:ext cx="731837" cy="1217613"/>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0">
              <a:solidFill>
                <a:schemeClr val="tx1"/>
              </a:solidFill>
            </a:endParaRPr>
          </a:p>
        </p:txBody>
      </p:sp>
      <p:sp>
        <p:nvSpPr>
          <p:cNvPr id="11" name="Выгнутая вправо стрелка 10"/>
          <p:cNvSpPr/>
          <p:nvPr/>
        </p:nvSpPr>
        <p:spPr>
          <a:xfrm rot="19249326">
            <a:off x="5076825" y="3213100"/>
            <a:ext cx="731838" cy="1217613"/>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b="0">
              <a:solidFill>
                <a:schemeClr val="tx1"/>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4294967295"/>
          </p:nvPr>
        </p:nvSpPr>
        <p:spPr>
          <a:xfrm>
            <a:off x="228600" y="685800"/>
            <a:ext cx="8458200" cy="5867400"/>
          </a:xfrm>
        </p:spPr>
        <p:txBody>
          <a:bodyPr/>
          <a:lstStyle/>
          <a:p>
            <a:pPr eaLnBrk="1" hangingPunct="1">
              <a:buFont typeface="Arial" charset="0"/>
              <a:buNone/>
              <a:defRPr/>
            </a:pPr>
            <a:r>
              <a:rPr lang="uk-UA" altLang="ru-RU" sz="4400" b="1" u="sng" smtClean="0">
                <a:effectLst>
                  <a:outerShdw blurRad="38100" dist="38100" dir="2700000" algn="tl">
                    <a:srgbClr val="C0C0C0"/>
                  </a:outerShdw>
                </a:effectLst>
              </a:rPr>
              <a:t>Серцево-судинна система включає</a:t>
            </a:r>
            <a:r>
              <a:rPr lang="uk-UA" altLang="ru-RU" sz="4000" b="1" smtClean="0">
                <a:effectLst>
                  <a:outerShdw blurRad="38100" dist="38100" dir="2700000" algn="tl">
                    <a:srgbClr val="C0C0C0"/>
                  </a:outerShdw>
                </a:effectLst>
              </a:rPr>
              <a:t>:</a:t>
            </a:r>
          </a:p>
          <a:p>
            <a:pPr eaLnBrk="1" hangingPunct="1">
              <a:defRPr/>
            </a:pPr>
            <a:r>
              <a:rPr lang="uk-UA" altLang="ru-RU" sz="4000" b="1" smtClean="0">
                <a:effectLst>
                  <a:outerShdw blurRad="38100" dist="38100" dir="2700000" algn="tl">
                    <a:srgbClr val="C0C0C0"/>
                  </a:outerShdw>
                </a:effectLst>
              </a:rPr>
              <a:t>Серце</a:t>
            </a:r>
          </a:p>
          <a:p>
            <a:pPr eaLnBrk="1" hangingPunct="1">
              <a:defRPr/>
            </a:pPr>
            <a:r>
              <a:rPr lang="uk-UA" altLang="ru-RU" sz="4000" b="1" smtClean="0">
                <a:effectLst>
                  <a:outerShdw blurRad="38100" dist="38100" dir="2700000" algn="tl">
                    <a:srgbClr val="C0C0C0"/>
                  </a:outerShdw>
                </a:effectLst>
              </a:rPr>
              <a:t>Великі магістральні судини (аорта, легенева артерія);</a:t>
            </a:r>
          </a:p>
          <a:p>
            <a:pPr eaLnBrk="1" hangingPunct="1">
              <a:defRPr/>
            </a:pPr>
            <a:r>
              <a:rPr lang="uk-UA" altLang="ru-RU" sz="4000" b="1" smtClean="0">
                <a:effectLst>
                  <a:outerShdw blurRad="38100" dist="38100" dir="2700000" algn="tl">
                    <a:srgbClr val="C0C0C0"/>
                  </a:outerShdw>
                </a:effectLst>
              </a:rPr>
              <a:t>Коронарні судини;</a:t>
            </a:r>
          </a:p>
          <a:p>
            <a:pPr eaLnBrk="1" hangingPunct="1">
              <a:defRPr/>
            </a:pPr>
            <a:r>
              <a:rPr lang="uk-UA" altLang="ru-RU" sz="4000" b="1" smtClean="0">
                <a:effectLst>
                  <a:outerShdw blurRad="38100" dist="38100" dir="2700000" algn="tl">
                    <a:srgbClr val="C0C0C0"/>
                  </a:outerShdw>
                </a:effectLst>
              </a:rPr>
              <a:t>Периферичні кровоносні судини (артерії та вени);</a:t>
            </a:r>
          </a:p>
          <a:p>
            <a:pPr eaLnBrk="1" hangingPunct="1">
              <a:defRPr/>
            </a:pPr>
            <a:r>
              <a:rPr lang="uk-UA" altLang="ru-RU" sz="4000" b="1" smtClean="0">
                <a:effectLst>
                  <a:outerShdw blurRad="38100" dist="38100" dir="2700000" algn="tl">
                    <a:srgbClr val="C0C0C0"/>
                  </a:outerShdw>
                </a:effectLst>
              </a:rPr>
              <a:t>Капіляри</a:t>
            </a:r>
            <a:endParaRPr lang="ru-RU" altLang="ru-RU" sz="4000" b="1" smtClean="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p:cNvPicPr>
            <a:picLocks noChangeAspect="1" noChangeArrowheads="1"/>
          </p:cNvPicPr>
          <p:nvPr/>
        </p:nvPicPr>
        <p:blipFill>
          <a:blip r:embed="rId2"/>
          <a:srcRect/>
          <a:stretch>
            <a:fillRect/>
          </a:stretch>
        </p:blipFill>
        <p:spPr bwMode="auto">
          <a:xfrm>
            <a:off x="333375" y="354013"/>
            <a:ext cx="8440738" cy="611346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42875" y="393700"/>
            <a:ext cx="8858250" cy="6464300"/>
          </a:xfrm>
        </p:spPr>
        <p:txBody>
          <a:bodyPr/>
          <a:lstStyle/>
          <a:p>
            <a:pPr>
              <a:lnSpc>
                <a:spcPct val="75000"/>
              </a:lnSpc>
              <a:spcBef>
                <a:spcPts val="500"/>
              </a:spcBef>
              <a:defRPr/>
            </a:pPr>
            <a:r>
              <a:rPr lang="uk-UA" sz="3600" b="1" smtClean="0">
                <a:effectLst>
                  <a:outerShdw blurRad="38100" dist="38100" dir="2700000" algn="tl">
                    <a:srgbClr val="C0C0C0"/>
                  </a:outerShdw>
                </a:effectLst>
              </a:rPr>
              <a:t>У новонароджених систолічний (ударний)  об’єм та хвилинний об’єм крові значно менші, ніж у дорослих.</a:t>
            </a:r>
          </a:p>
          <a:p>
            <a:pPr>
              <a:lnSpc>
                <a:spcPct val="75000"/>
              </a:lnSpc>
              <a:spcBef>
                <a:spcPts val="500"/>
              </a:spcBef>
              <a:buFont typeface="Arial" charset="0"/>
              <a:buNone/>
              <a:defRPr/>
            </a:pPr>
            <a:r>
              <a:rPr lang="uk-UA" sz="3600" b="1" smtClean="0">
                <a:effectLst>
                  <a:outerShdw blurRad="38100" dist="38100" dir="2700000" algn="tl">
                    <a:srgbClr val="C0C0C0"/>
                  </a:outerShdw>
                </a:effectLst>
              </a:rPr>
              <a:t>   Скоротлива функція серця (ЧСС) - у дітей більша , ніж у дорослих:</a:t>
            </a:r>
          </a:p>
          <a:p>
            <a:pPr>
              <a:lnSpc>
                <a:spcPct val="75000"/>
              </a:lnSpc>
              <a:spcBef>
                <a:spcPts val="500"/>
              </a:spcBef>
              <a:defRPr/>
            </a:pPr>
            <a:r>
              <a:rPr lang="uk-UA" sz="3600" b="1" smtClean="0">
                <a:effectLst>
                  <a:outerShdw blurRad="38100" dist="38100" dir="2700000" algn="tl">
                    <a:srgbClr val="C0C0C0"/>
                  </a:outerShdw>
                </a:effectLst>
              </a:rPr>
              <a:t> У новонароджених – 140-160 за хв.</a:t>
            </a:r>
          </a:p>
          <a:p>
            <a:pPr>
              <a:lnSpc>
                <a:spcPct val="75000"/>
              </a:lnSpc>
              <a:spcBef>
                <a:spcPts val="500"/>
              </a:spcBef>
              <a:defRPr/>
            </a:pPr>
            <a:r>
              <a:rPr lang="uk-UA" sz="3600" b="1" smtClean="0">
                <a:effectLst>
                  <a:outerShdw blurRad="38100" dist="38100" dir="2700000" algn="tl">
                    <a:srgbClr val="C0C0C0"/>
                  </a:outerShdw>
                </a:effectLst>
              </a:rPr>
              <a:t>6 міс – 130-135 за хв.</a:t>
            </a:r>
          </a:p>
          <a:p>
            <a:pPr>
              <a:lnSpc>
                <a:spcPct val="75000"/>
              </a:lnSpc>
              <a:spcBef>
                <a:spcPts val="500"/>
              </a:spcBef>
              <a:defRPr/>
            </a:pPr>
            <a:r>
              <a:rPr lang="uk-UA" sz="3600" b="1" smtClean="0">
                <a:effectLst>
                  <a:outerShdw blurRad="38100" dist="38100" dir="2700000" algn="tl">
                    <a:srgbClr val="C0C0C0"/>
                  </a:outerShdw>
                </a:effectLst>
              </a:rPr>
              <a:t>1 рік – 120-125 за хв.</a:t>
            </a:r>
          </a:p>
          <a:p>
            <a:pPr>
              <a:lnSpc>
                <a:spcPct val="75000"/>
              </a:lnSpc>
              <a:spcBef>
                <a:spcPts val="500"/>
              </a:spcBef>
              <a:defRPr/>
            </a:pPr>
            <a:r>
              <a:rPr lang="uk-UA" sz="3600" b="1" smtClean="0">
                <a:effectLst>
                  <a:outerShdw blurRad="38100" dist="38100" dir="2700000" algn="tl">
                    <a:srgbClr val="C0C0C0"/>
                  </a:outerShdw>
                </a:effectLst>
              </a:rPr>
              <a:t>5 років – 100 за хв.</a:t>
            </a:r>
          </a:p>
          <a:p>
            <a:pPr>
              <a:lnSpc>
                <a:spcPct val="75000"/>
              </a:lnSpc>
              <a:spcBef>
                <a:spcPts val="500"/>
              </a:spcBef>
              <a:defRPr/>
            </a:pPr>
            <a:r>
              <a:rPr lang="uk-UA" sz="3600" b="1" smtClean="0">
                <a:effectLst>
                  <a:outerShdw blurRad="38100" dist="38100" dir="2700000" algn="tl">
                    <a:srgbClr val="C0C0C0"/>
                  </a:outerShdw>
                </a:effectLst>
              </a:rPr>
              <a:t>10 років – 80-85 за хв.</a:t>
            </a:r>
          </a:p>
          <a:p>
            <a:pPr>
              <a:lnSpc>
                <a:spcPct val="75000"/>
              </a:lnSpc>
              <a:spcBef>
                <a:spcPts val="500"/>
              </a:spcBef>
              <a:defRPr/>
            </a:pPr>
            <a:r>
              <a:rPr lang="uk-UA" sz="3600" b="1" smtClean="0">
                <a:effectLst>
                  <a:outerShdw blurRad="38100" dist="38100" dir="2700000" algn="tl">
                    <a:srgbClr val="C0C0C0"/>
                  </a:outerShdw>
                </a:effectLst>
              </a:rPr>
              <a:t>старше 12 років - 70-75 за хв.</a:t>
            </a:r>
            <a:endParaRPr lang="ru-RU" sz="3600" b="1" smtClean="0">
              <a:effectLst>
                <a:outerShdw blurRad="38100" dist="38100" dir="2700000" algn="tl">
                  <a:srgbClr val="C0C0C0"/>
                </a:outerShdw>
              </a:effectLs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4"/>
          <p:cNvPicPr>
            <a:picLocks noChangeAspect="1" noChangeArrowheads="1"/>
          </p:cNvPicPr>
          <p:nvPr/>
        </p:nvPicPr>
        <p:blipFill>
          <a:blip r:embed="rId2"/>
          <a:srcRect/>
          <a:stretch>
            <a:fillRect/>
          </a:stretch>
        </p:blipFill>
        <p:spPr bwMode="auto">
          <a:xfrm>
            <a:off x="211138" y="180975"/>
            <a:ext cx="8704262" cy="646906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4"/>
          <p:cNvPicPr>
            <a:picLocks noChangeAspect="1" noChangeArrowheads="1"/>
          </p:cNvPicPr>
          <p:nvPr/>
        </p:nvPicPr>
        <p:blipFill>
          <a:blip r:embed="rId2"/>
          <a:srcRect/>
          <a:stretch>
            <a:fillRect/>
          </a:stretch>
        </p:blipFill>
        <p:spPr bwMode="auto">
          <a:xfrm>
            <a:off x="192088" y="244475"/>
            <a:ext cx="8686800" cy="629443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19088"/>
            <a:ext cx="8229600" cy="649287"/>
          </a:xfrm>
        </p:spPr>
        <p:txBody>
          <a:bodyPr/>
          <a:lstStyle/>
          <a:p>
            <a:pPr>
              <a:defRPr/>
            </a:pPr>
            <a:r>
              <a:rPr lang="uk-UA" sz="4000" b="1" smtClean="0">
                <a:effectLst>
                  <a:outerShdw blurRad="38100" dist="38100" dir="2700000" algn="tl">
                    <a:srgbClr val="C0C0C0"/>
                  </a:outerShdw>
                </a:effectLst>
              </a:rPr>
              <a:t>Артеріальний тиск</a:t>
            </a:r>
            <a:endParaRPr lang="ru-RU" sz="4000" b="1" smtClean="0">
              <a:effectLst>
                <a:outerShdw blurRad="38100" dist="38100" dir="2700000" algn="tl">
                  <a:srgbClr val="C0C0C0"/>
                </a:outerShdw>
              </a:effectLst>
            </a:endParaRPr>
          </a:p>
        </p:txBody>
      </p:sp>
      <p:sp>
        <p:nvSpPr>
          <p:cNvPr id="3" name="Содержимое 2"/>
          <p:cNvSpPr>
            <a:spLocks noGrp="1"/>
          </p:cNvSpPr>
          <p:nvPr>
            <p:ph idx="4294967295"/>
          </p:nvPr>
        </p:nvSpPr>
        <p:spPr>
          <a:xfrm>
            <a:off x="0" y="947738"/>
            <a:ext cx="9144000" cy="5910262"/>
          </a:xfrm>
        </p:spPr>
        <p:txBody>
          <a:bodyPr/>
          <a:lstStyle/>
          <a:p>
            <a:pPr>
              <a:lnSpc>
                <a:spcPct val="70000"/>
              </a:lnSpc>
              <a:spcBef>
                <a:spcPct val="0"/>
              </a:spcBef>
              <a:defRPr/>
            </a:pPr>
            <a:r>
              <a:rPr lang="uk-UA" sz="3200" b="1" smtClean="0">
                <a:effectLst>
                  <a:outerShdw blurRad="38100" dist="38100" dir="2700000" algn="tl">
                    <a:srgbClr val="C0C0C0"/>
                  </a:outerShdw>
                </a:effectLst>
              </a:rPr>
              <a:t>У дітей менший, ніж у дорослих.</a:t>
            </a:r>
          </a:p>
          <a:p>
            <a:pPr>
              <a:lnSpc>
                <a:spcPct val="70000"/>
              </a:lnSpc>
              <a:spcBef>
                <a:spcPct val="0"/>
              </a:spcBef>
              <a:defRPr/>
            </a:pPr>
            <a:r>
              <a:rPr lang="uk-UA" sz="3200" b="1" smtClean="0">
                <a:effectLst>
                  <a:outerShdw blurRad="38100" dist="38100" dir="2700000" algn="tl">
                    <a:srgbClr val="C0C0C0"/>
                  </a:outerShdw>
                </a:effectLst>
              </a:rPr>
              <a:t>Більш низький тиск обумовлений меншою скоротливою та нагнітаючою функцією серця, відносно більшим просвітом артерій, недостатнім розвитком еластичних волокон артерій.</a:t>
            </a:r>
          </a:p>
          <a:p>
            <a:pPr>
              <a:lnSpc>
                <a:spcPct val="70000"/>
              </a:lnSpc>
              <a:spcBef>
                <a:spcPct val="0"/>
              </a:spcBef>
              <a:defRPr/>
            </a:pPr>
            <a:r>
              <a:rPr lang="uk-UA" sz="3200" b="1" smtClean="0">
                <a:effectLst>
                  <a:outerShdw blurRad="38100" dist="38100" dir="2700000" algn="tl">
                    <a:srgbClr val="C0C0C0"/>
                  </a:outerShdw>
                </a:effectLst>
              </a:rPr>
              <a:t>Систолічний АТ при народженні дорівнює </a:t>
            </a:r>
            <a:r>
              <a:rPr lang="uk-UA" sz="3200" b="1" smtClean="0">
                <a:solidFill>
                  <a:schemeClr val="hlink"/>
                </a:solidFill>
                <a:effectLst>
                  <a:outerShdw blurRad="38100" dist="38100" dir="2700000" algn="tl">
                    <a:srgbClr val="C0C0C0"/>
                  </a:outerShdw>
                </a:effectLst>
              </a:rPr>
              <a:t>76</a:t>
            </a:r>
            <a:r>
              <a:rPr lang="uk-UA" sz="3200" b="1" smtClean="0">
                <a:effectLst>
                  <a:outerShdw blurRad="38100" dist="38100" dir="2700000" algn="tl">
                    <a:srgbClr val="C0C0C0"/>
                  </a:outerShdw>
                </a:effectLst>
              </a:rPr>
              <a:t> мм.рт.ст.</a:t>
            </a:r>
          </a:p>
          <a:p>
            <a:pPr>
              <a:lnSpc>
                <a:spcPct val="70000"/>
              </a:lnSpc>
              <a:spcBef>
                <a:spcPct val="0"/>
              </a:spcBef>
              <a:defRPr/>
            </a:pPr>
            <a:r>
              <a:rPr lang="uk-UA" sz="3200" b="1" smtClean="0">
                <a:effectLst>
                  <a:outerShdw blurRad="38100" dist="38100" dir="2700000" algn="tl">
                    <a:srgbClr val="C0C0C0"/>
                  </a:outerShdw>
                </a:effectLst>
              </a:rPr>
              <a:t>У дітей до 1 року його можна  розрахувати за формулою: </a:t>
            </a:r>
            <a:r>
              <a:rPr lang="uk-UA" sz="3200" b="1" smtClean="0">
                <a:solidFill>
                  <a:schemeClr val="hlink"/>
                </a:solidFill>
                <a:effectLst>
                  <a:outerShdw blurRad="38100" dist="38100" dir="2700000" algn="tl">
                    <a:srgbClr val="C0C0C0"/>
                  </a:outerShdw>
                </a:effectLst>
              </a:rPr>
              <a:t>76+</a:t>
            </a:r>
            <a:r>
              <a:rPr lang="en-US" sz="3200" b="1" smtClean="0">
                <a:solidFill>
                  <a:schemeClr val="hlink"/>
                </a:solidFill>
                <a:effectLst>
                  <a:outerShdw blurRad="38100" dist="38100" dir="2700000" algn="tl">
                    <a:srgbClr val="C0C0C0"/>
                  </a:outerShdw>
                </a:effectLst>
              </a:rPr>
              <a:t>n</a:t>
            </a:r>
            <a:r>
              <a:rPr lang="uk-UA" sz="3200" b="1" smtClean="0">
                <a:effectLst>
                  <a:outerShdw blurRad="38100" dist="38100" dir="2700000" algn="tl">
                    <a:srgbClr val="C0C0C0"/>
                  </a:outerShdw>
                </a:effectLst>
              </a:rPr>
              <a:t>, де </a:t>
            </a:r>
            <a:r>
              <a:rPr lang="en-US" sz="3200" b="1" smtClean="0">
                <a:effectLst>
                  <a:outerShdw blurRad="38100" dist="38100" dir="2700000" algn="tl">
                    <a:srgbClr val="C0C0C0"/>
                  </a:outerShdw>
                </a:effectLst>
              </a:rPr>
              <a:t>n</a:t>
            </a:r>
            <a:r>
              <a:rPr lang="uk-UA" sz="3200" b="1" smtClean="0">
                <a:effectLst>
                  <a:outerShdw blurRad="38100" dist="38100" dir="2700000" algn="tl">
                    <a:srgbClr val="C0C0C0"/>
                  </a:outerShdw>
                </a:effectLst>
              </a:rPr>
              <a:t> – вік дитини у місяцях.</a:t>
            </a:r>
          </a:p>
          <a:p>
            <a:pPr>
              <a:lnSpc>
                <a:spcPct val="70000"/>
              </a:lnSpc>
              <a:spcBef>
                <a:spcPct val="0"/>
              </a:spcBef>
              <a:defRPr/>
            </a:pPr>
            <a:r>
              <a:rPr lang="uk-UA" sz="3200" b="1" smtClean="0">
                <a:effectLst>
                  <a:outerShdw blurRad="38100" dist="38100" dir="2700000" algn="tl">
                    <a:srgbClr val="C0C0C0"/>
                  </a:outerShdw>
                </a:effectLst>
              </a:rPr>
              <a:t>В 1 рік АТс складає </a:t>
            </a:r>
            <a:r>
              <a:rPr lang="uk-UA" sz="3200" b="1" smtClean="0">
                <a:solidFill>
                  <a:schemeClr val="hlink"/>
                </a:solidFill>
                <a:effectLst>
                  <a:outerShdw blurRad="38100" dist="38100" dir="2700000" algn="tl">
                    <a:srgbClr val="C0C0C0"/>
                  </a:outerShdw>
                </a:effectLst>
              </a:rPr>
              <a:t>90 мм.рт.ст</a:t>
            </a:r>
            <a:r>
              <a:rPr lang="uk-UA" sz="3200" b="1" smtClean="0">
                <a:effectLst>
                  <a:outerShdw blurRad="38100" dist="38100" dir="2700000" algn="tl">
                    <a:srgbClr val="C0C0C0"/>
                  </a:outerShdw>
                </a:effectLst>
              </a:rPr>
              <a:t>. і у подальшому зростає </a:t>
            </a:r>
            <a:r>
              <a:rPr lang="uk-UA" sz="3200" b="1" smtClean="0">
                <a:solidFill>
                  <a:schemeClr val="hlink"/>
                </a:solidFill>
                <a:effectLst>
                  <a:outerShdw blurRad="38100" dist="38100" dir="2700000" algn="tl">
                    <a:srgbClr val="C0C0C0"/>
                  </a:outerShdw>
                </a:effectLst>
              </a:rPr>
              <a:t>на 2 мм.рт.ст</a:t>
            </a:r>
            <a:r>
              <a:rPr lang="uk-UA" sz="3200" b="1" smtClean="0">
                <a:effectLst>
                  <a:outerShdw blurRad="38100" dist="38100" dir="2700000" algn="tl">
                    <a:srgbClr val="C0C0C0"/>
                  </a:outerShdw>
                </a:effectLst>
              </a:rPr>
              <a:t>. кожен рік.</a:t>
            </a:r>
          </a:p>
          <a:p>
            <a:pPr>
              <a:lnSpc>
                <a:spcPct val="70000"/>
              </a:lnSpc>
              <a:spcBef>
                <a:spcPct val="0"/>
              </a:spcBef>
              <a:buFont typeface="Arial" charset="0"/>
              <a:buNone/>
              <a:defRPr/>
            </a:pPr>
            <a:r>
              <a:rPr lang="uk-UA" sz="3200" b="1" smtClean="0">
                <a:effectLst>
                  <a:outerShdw blurRad="38100" dist="38100" dir="2700000" algn="tl">
                    <a:srgbClr val="C0C0C0"/>
                  </a:outerShdw>
                </a:effectLst>
              </a:rPr>
              <a:t>Орієнтовна формула: </a:t>
            </a:r>
            <a:r>
              <a:rPr lang="uk-UA" sz="3200" b="1" smtClean="0">
                <a:solidFill>
                  <a:schemeClr val="hlink"/>
                </a:solidFill>
                <a:effectLst>
                  <a:outerShdw blurRad="38100" dist="38100" dir="2700000" algn="tl">
                    <a:srgbClr val="C0C0C0"/>
                  </a:outerShdw>
                </a:effectLst>
              </a:rPr>
              <a:t>90+2</a:t>
            </a:r>
            <a:r>
              <a:rPr lang="en-US" sz="3200" b="1" smtClean="0">
                <a:solidFill>
                  <a:schemeClr val="hlink"/>
                </a:solidFill>
                <a:effectLst>
                  <a:outerShdw blurRad="38100" dist="38100" dir="2700000" algn="tl">
                    <a:srgbClr val="C0C0C0"/>
                  </a:outerShdw>
                </a:effectLst>
              </a:rPr>
              <a:t>n</a:t>
            </a:r>
            <a:r>
              <a:rPr lang="uk-UA" sz="3200" b="1" smtClean="0">
                <a:effectLst>
                  <a:outerShdw blurRad="38100" dist="38100" dir="2700000" algn="tl">
                    <a:srgbClr val="C0C0C0"/>
                  </a:outerShdw>
                </a:effectLst>
              </a:rPr>
              <a:t>, де </a:t>
            </a:r>
            <a:r>
              <a:rPr lang="en-US" sz="3200" b="1" smtClean="0">
                <a:effectLst>
                  <a:outerShdw blurRad="38100" dist="38100" dir="2700000" algn="tl">
                    <a:srgbClr val="C0C0C0"/>
                  </a:outerShdw>
                </a:effectLst>
              </a:rPr>
              <a:t>n </a:t>
            </a:r>
            <a:r>
              <a:rPr lang="uk-UA" sz="3200" b="1" smtClean="0">
                <a:effectLst>
                  <a:outerShdw blurRad="38100" dist="38100" dir="2700000" algn="tl">
                    <a:srgbClr val="C0C0C0"/>
                  </a:outerShdw>
                </a:effectLst>
              </a:rPr>
              <a:t>- вік дитини (у роках)</a:t>
            </a:r>
          </a:p>
          <a:p>
            <a:pPr>
              <a:lnSpc>
                <a:spcPct val="70000"/>
              </a:lnSpc>
              <a:spcBef>
                <a:spcPct val="0"/>
              </a:spcBef>
              <a:defRPr/>
            </a:pPr>
            <a:r>
              <a:rPr lang="uk-UA" sz="3200" b="1" smtClean="0">
                <a:effectLst>
                  <a:outerShdw blurRad="38100" dist="38100" dir="2700000" algn="tl">
                    <a:srgbClr val="C0C0C0"/>
                  </a:outerShdw>
                </a:effectLst>
              </a:rPr>
              <a:t>Величина АТд складає </a:t>
            </a:r>
            <a:r>
              <a:rPr lang="uk-UA" sz="3200" b="1" smtClean="0">
                <a:solidFill>
                  <a:schemeClr val="hlink"/>
                </a:solidFill>
                <a:effectLst>
                  <a:outerShdw blurRad="38100" dist="38100" dir="2700000" algn="tl">
                    <a:srgbClr val="C0C0C0"/>
                  </a:outerShdw>
                </a:effectLst>
              </a:rPr>
              <a:t>½-1/3</a:t>
            </a:r>
            <a:r>
              <a:rPr lang="uk-UA" sz="3200" b="1" smtClean="0">
                <a:solidFill>
                  <a:srgbClr val="FFFF00"/>
                </a:solidFill>
                <a:effectLst>
                  <a:outerShdw blurRad="38100" dist="38100" dir="2700000" algn="tl">
                    <a:srgbClr val="C0C0C0"/>
                  </a:outerShdw>
                </a:effectLst>
              </a:rPr>
              <a:t> </a:t>
            </a:r>
            <a:r>
              <a:rPr lang="uk-UA" sz="3200" b="1" smtClean="0">
                <a:solidFill>
                  <a:schemeClr val="hlink"/>
                </a:solidFill>
                <a:effectLst>
                  <a:outerShdw blurRad="38100" dist="38100" dir="2700000" algn="tl">
                    <a:srgbClr val="C0C0C0"/>
                  </a:outerShdw>
                </a:effectLst>
              </a:rPr>
              <a:t>систолічного.</a:t>
            </a:r>
            <a:r>
              <a:rPr lang="uk-UA" sz="3200" b="1" smtClean="0">
                <a:solidFill>
                  <a:srgbClr val="FFFF00"/>
                </a:solidFill>
                <a:effectLst>
                  <a:outerShdw blurRad="38100" dist="38100" dir="2700000" algn="tl">
                    <a:srgbClr val="C0C0C0"/>
                  </a:outerShdw>
                </a:effectLst>
              </a:rPr>
              <a:t> </a:t>
            </a:r>
          </a:p>
          <a:p>
            <a:pPr>
              <a:lnSpc>
                <a:spcPct val="70000"/>
              </a:lnSpc>
              <a:spcBef>
                <a:spcPct val="0"/>
              </a:spcBef>
              <a:buFont typeface="Arial" charset="0"/>
              <a:buNone/>
              <a:defRPr/>
            </a:pPr>
            <a:r>
              <a:rPr lang="uk-UA" sz="3200" b="1" smtClean="0">
                <a:effectLst>
                  <a:outerShdw blurRad="38100" dist="38100" dir="2700000" algn="tl">
                    <a:srgbClr val="C0C0C0"/>
                  </a:outerShdw>
                </a:effectLst>
              </a:rPr>
              <a:t>   Орієнтовна формула: </a:t>
            </a:r>
            <a:r>
              <a:rPr lang="uk-UA" sz="3200" b="1" smtClean="0">
                <a:solidFill>
                  <a:schemeClr val="hlink"/>
                </a:solidFill>
                <a:effectLst>
                  <a:outerShdw blurRad="38100" dist="38100" dir="2700000" algn="tl">
                    <a:srgbClr val="C0C0C0"/>
                  </a:outerShdw>
                </a:effectLst>
              </a:rPr>
              <a:t>60+</a:t>
            </a:r>
            <a:r>
              <a:rPr lang="en-US" sz="3200" b="1" smtClean="0">
                <a:solidFill>
                  <a:schemeClr val="hlink"/>
                </a:solidFill>
                <a:effectLst>
                  <a:outerShdw blurRad="38100" dist="38100" dir="2700000" algn="tl">
                    <a:srgbClr val="C0C0C0"/>
                  </a:outerShdw>
                </a:effectLst>
              </a:rPr>
              <a:t>n</a:t>
            </a:r>
            <a:r>
              <a:rPr lang="uk-UA" sz="3200" b="1" smtClean="0">
                <a:solidFill>
                  <a:schemeClr val="hlink"/>
                </a:solidFill>
                <a:effectLst>
                  <a:outerShdw blurRad="38100" dist="38100" dir="2700000" algn="tl">
                    <a:srgbClr val="C0C0C0"/>
                  </a:outerShdw>
                </a:effectLst>
              </a:rPr>
              <a:t>,</a:t>
            </a:r>
            <a:r>
              <a:rPr lang="uk-UA" sz="3200" b="1" smtClean="0">
                <a:effectLst>
                  <a:outerShdw blurRad="38100" dist="38100" dir="2700000" algn="tl">
                    <a:srgbClr val="C0C0C0"/>
                  </a:outerShdw>
                </a:effectLst>
              </a:rPr>
              <a:t> де </a:t>
            </a:r>
            <a:r>
              <a:rPr lang="en-US" sz="3200" b="1" smtClean="0">
                <a:effectLst>
                  <a:outerShdw blurRad="38100" dist="38100" dir="2700000" algn="tl">
                    <a:srgbClr val="C0C0C0"/>
                  </a:outerShdw>
                </a:effectLst>
              </a:rPr>
              <a:t>n </a:t>
            </a:r>
            <a:r>
              <a:rPr lang="uk-UA" sz="3200" b="1" smtClean="0">
                <a:effectLst>
                  <a:outerShdw blurRad="38100" dist="38100" dir="2700000" algn="tl">
                    <a:srgbClr val="C0C0C0"/>
                  </a:outerShdw>
                </a:effectLst>
              </a:rPr>
              <a:t>- вік дитини (у роках).</a:t>
            </a:r>
            <a:endParaRPr lang="ru-RU" sz="3200" b="1" smtClean="0">
              <a:effectLst>
                <a:outerShdw blurRad="38100" dist="38100" dir="2700000" algn="tl">
                  <a:srgbClr val="C0C0C0"/>
                </a:outerShdw>
              </a:effectLs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4"/>
          <p:cNvPicPr>
            <a:picLocks noChangeAspect="1" noChangeArrowheads="1"/>
          </p:cNvPicPr>
          <p:nvPr/>
        </p:nvPicPr>
        <p:blipFill>
          <a:blip r:embed="rId2"/>
          <a:srcRect/>
          <a:stretch>
            <a:fillRect/>
          </a:stretch>
        </p:blipFill>
        <p:spPr bwMode="auto">
          <a:xfrm>
            <a:off x="228600" y="227013"/>
            <a:ext cx="8604250" cy="63214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3"/>
          <p:cNvSpPr>
            <a:spLocks noGrp="1"/>
          </p:cNvSpPr>
          <p:nvPr>
            <p:ph type="body" idx="1"/>
          </p:nvPr>
        </p:nvSpPr>
        <p:spPr>
          <a:xfrm>
            <a:off x="136525" y="280988"/>
            <a:ext cx="9007475" cy="6370637"/>
          </a:xfrm>
        </p:spPr>
        <p:txBody>
          <a:bodyPr/>
          <a:lstStyle/>
          <a:p>
            <a:pPr>
              <a:lnSpc>
                <a:spcPct val="80000"/>
              </a:lnSpc>
            </a:pPr>
            <a:r>
              <a:rPr lang="ru-RU" sz="2400" smtClean="0"/>
              <a:t>Кров'яний тиск у  дітей легко змінюється під впливом різних зовнішніх чинників. Так, під час переходу тіла із  сидячого  положення в горизонтальне кров'яний тиск у більшості дітей  </a:t>
            </a:r>
            <a:r>
              <a:rPr lang="ru-RU" sz="2400" smtClean="0">
                <a:cs typeface="Calibri" pitchFamily="34" charset="0"/>
              </a:rPr>
              <a:t>↑</a:t>
            </a:r>
            <a:r>
              <a:rPr lang="ru-RU" sz="2400" smtClean="0"/>
              <a:t> на 10-20 мм рт.ст.  На кров'яний тиск дітей впливають кліматичні    та географічні умови місцевості: діти всіх вікових груп, що проживають на  півдні,  мають тиск крові  нижий, ніж мешканці  півночі. </a:t>
            </a:r>
          </a:p>
          <a:p>
            <a:pPr>
              <a:lnSpc>
                <a:spcPct val="80000"/>
              </a:lnSpc>
            </a:pPr>
            <a:r>
              <a:rPr lang="ru-RU" sz="2400" smtClean="0"/>
              <a:t>Тиск  крові у  дітей різко змінюється під впливом емоцій: систольний тиск підвищується на 20-40 мм рт.ст., діастольний - на дещо меншу величину. У    грудних дітей спостерегають </a:t>
            </a:r>
            <a:r>
              <a:rPr lang="ru-RU" sz="2400" smtClean="0">
                <a:cs typeface="Calibri" pitchFamily="34" charset="0"/>
              </a:rPr>
              <a:t>↑</a:t>
            </a:r>
            <a:r>
              <a:rPr lang="ru-RU" sz="2400" smtClean="0"/>
              <a:t>тиску  під час прийому  їжі. Уранці  кров'яний тиск у них буває нижчий, ніж увечері.</a:t>
            </a:r>
          </a:p>
          <a:p>
            <a:pPr>
              <a:lnSpc>
                <a:spcPct val="80000"/>
              </a:lnSpc>
            </a:pPr>
            <a:r>
              <a:rPr lang="ru-RU" sz="2400" smtClean="0"/>
              <a:t>На кров'яний тиск впливають і заняття у школі. З початку навчального дня відзначають підвищення діастолічного тиску від  уроку до уроку та пониження систолічного  (тобто зменшується    пульсовий тиск). До кінця навчального дня артерільний тиск  підвищується. За наявності  уроків праці та фізкультури відзначено менше зниження пульсового тиску. Під час м'язової    роботи у  дітей підвищується систолічний і дещо знижується  діастолічний тиск.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4"/>
          <p:cNvPicPr>
            <a:picLocks noChangeAspect="1" noChangeArrowheads="1"/>
          </p:cNvPicPr>
          <p:nvPr/>
        </p:nvPicPr>
        <p:blipFill>
          <a:blip r:embed="rId2"/>
          <a:srcRect/>
          <a:stretch>
            <a:fillRect/>
          </a:stretch>
        </p:blipFill>
        <p:spPr bwMode="auto">
          <a:xfrm>
            <a:off x="300038" y="187325"/>
            <a:ext cx="8543925" cy="6456363"/>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628650" y="365125"/>
            <a:ext cx="7886700" cy="814388"/>
          </a:xfrm>
        </p:spPr>
        <p:txBody>
          <a:bodyPr/>
          <a:lstStyle/>
          <a:p>
            <a:pPr eaLnBrk="1" hangingPunct="1">
              <a:defRPr/>
            </a:pPr>
            <a:r>
              <a:rPr lang="uk-UA" altLang="ru-RU" sz="3600" b="1" smtClean="0">
                <a:effectLst>
                  <a:outerShdw blurRad="38100" dist="38100" dir="2700000" algn="tl">
                    <a:srgbClr val="C0C0C0"/>
                  </a:outerShdw>
                </a:effectLst>
              </a:rPr>
              <a:t>ФУНКЦІЇ ОРГАНІВ КРОВООБІГУ</a:t>
            </a:r>
            <a:endParaRPr lang="ru-RU" altLang="ru-RU" sz="3600" b="1" smtClean="0">
              <a:effectLst>
                <a:outerShdw blurRad="38100" dist="38100" dir="2700000" algn="tl">
                  <a:srgbClr val="C0C0C0"/>
                </a:outerShdw>
              </a:effectLst>
            </a:endParaRPr>
          </a:p>
        </p:txBody>
      </p:sp>
      <p:sp>
        <p:nvSpPr>
          <p:cNvPr id="11267" name="Rectangle 3"/>
          <p:cNvSpPr>
            <a:spLocks noGrp="1" noChangeArrowheads="1"/>
          </p:cNvSpPr>
          <p:nvPr>
            <p:ph type="body" idx="4294967295"/>
          </p:nvPr>
        </p:nvSpPr>
        <p:spPr>
          <a:xfrm>
            <a:off x="457200" y="1219200"/>
            <a:ext cx="8229600" cy="5181600"/>
          </a:xfrm>
        </p:spPr>
        <p:txBody>
          <a:bodyPr/>
          <a:lstStyle/>
          <a:p>
            <a:pPr eaLnBrk="1" hangingPunct="1">
              <a:defRPr/>
            </a:pPr>
            <a:r>
              <a:rPr lang="uk-UA" altLang="ru-RU" sz="4000" b="1" smtClean="0">
                <a:effectLst>
                  <a:outerShdw blurRad="38100" dist="38100" dir="2700000" algn="tl">
                    <a:srgbClr val="C0C0C0"/>
                  </a:outerShdw>
                </a:effectLst>
              </a:rPr>
              <a:t>Доставка кисню та поживних речовин до всіх органів і тканин.</a:t>
            </a:r>
          </a:p>
          <a:p>
            <a:pPr eaLnBrk="1" hangingPunct="1">
              <a:defRPr/>
            </a:pPr>
            <a:r>
              <a:rPr lang="uk-UA" altLang="ru-RU" sz="4000" b="1" smtClean="0">
                <a:effectLst>
                  <a:outerShdw blurRad="38100" dist="38100" dir="2700000" algn="tl">
                    <a:srgbClr val="C0C0C0"/>
                  </a:outerShdw>
                </a:effectLst>
              </a:rPr>
              <a:t>Виділення та виведення з організму СО</a:t>
            </a:r>
            <a:r>
              <a:rPr lang="uk-UA" altLang="ru-RU" sz="4000" b="1" baseline="-25000" smtClean="0">
                <a:effectLst>
                  <a:outerShdw blurRad="38100" dist="38100" dir="2700000" algn="tl">
                    <a:srgbClr val="C0C0C0"/>
                  </a:outerShdw>
                </a:effectLst>
              </a:rPr>
              <a:t>2</a:t>
            </a:r>
            <a:r>
              <a:rPr lang="uk-UA" altLang="ru-RU" sz="4000" b="1" smtClean="0">
                <a:effectLst>
                  <a:outerShdw blurRad="38100" dist="38100" dir="2700000" algn="tl">
                    <a:srgbClr val="C0C0C0"/>
                  </a:outerShdw>
                </a:effectLst>
              </a:rPr>
              <a:t> та інших продуктів обміну, що підтримує постійність внутрішнього гомеостазу.</a:t>
            </a:r>
          </a:p>
          <a:p>
            <a:pPr eaLnBrk="1" hangingPunct="1">
              <a:defRPr/>
            </a:pPr>
            <a:r>
              <a:rPr lang="uk-UA" altLang="ru-RU" sz="4000" b="1" smtClean="0">
                <a:effectLst>
                  <a:outerShdw blurRad="38100" dist="38100" dir="2700000" algn="tl">
                    <a:srgbClr val="C0C0C0"/>
                  </a:outerShdw>
                </a:effectLst>
              </a:rPr>
              <a:t>Підтримання артеріального тиску.</a:t>
            </a:r>
            <a:endParaRPr lang="ru-RU" altLang="ru-RU" sz="4000" b="1" smtClean="0">
              <a:effectLst>
                <a:outerShdw blurRad="38100" dist="38100" dir="2700000" algn="tl">
                  <a:srgbClr val="C0C0C0"/>
                </a:outerShdw>
              </a:effectLs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p:cNvPicPr>
            <a:picLocks noChangeAspect="1" noChangeArrowheads="1"/>
          </p:cNvPicPr>
          <p:nvPr/>
        </p:nvPicPr>
        <p:blipFill>
          <a:blip r:embed="rId2"/>
          <a:srcRect/>
          <a:stretch>
            <a:fillRect/>
          </a:stretch>
        </p:blipFill>
        <p:spPr bwMode="auto">
          <a:xfrm>
            <a:off x="277813" y="252413"/>
            <a:ext cx="8636000" cy="64547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628650" y="365125"/>
            <a:ext cx="7886700" cy="741363"/>
          </a:xfrm>
        </p:spPr>
        <p:txBody>
          <a:bodyPr/>
          <a:lstStyle/>
          <a:p>
            <a:pPr algn="ctr" eaLnBrk="1" hangingPunct="1">
              <a:defRPr/>
            </a:pPr>
            <a:r>
              <a:rPr lang="uk-UA" altLang="ru-RU" sz="3200" b="1" smtClean="0">
                <a:effectLst>
                  <a:outerShdw blurRad="38100" dist="38100" dir="2700000" algn="tl">
                    <a:srgbClr val="C0C0C0"/>
                  </a:outerShdw>
                </a:effectLst>
              </a:rPr>
              <a:t>ОБ</a:t>
            </a:r>
            <a:r>
              <a:rPr lang="en-US" altLang="ru-RU" sz="3200" b="1" smtClean="0">
                <a:effectLst>
                  <a:outerShdw blurRad="38100" dist="38100" dir="2700000" algn="tl">
                    <a:srgbClr val="C0C0C0"/>
                  </a:outerShdw>
                </a:effectLst>
              </a:rPr>
              <a:t>’</a:t>
            </a:r>
            <a:r>
              <a:rPr lang="uk-UA" altLang="ru-RU" sz="3200" b="1" smtClean="0">
                <a:effectLst>
                  <a:outerShdw blurRad="38100" dist="38100" dir="2700000" algn="tl">
                    <a:srgbClr val="C0C0C0"/>
                  </a:outerShdw>
                </a:effectLst>
              </a:rPr>
              <a:t>ЄМ ЦИРКУЛЮЮЧОЇ КРОВІ</a:t>
            </a:r>
            <a:endParaRPr lang="ru-RU" altLang="ru-RU" sz="3200" b="1" smtClean="0">
              <a:effectLst>
                <a:outerShdw blurRad="38100" dist="38100" dir="2700000" algn="tl">
                  <a:srgbClr val="C0C0C0"/>
                </a:outerShdw>
              </a:effectLst>
            </a:endParaRPr>
          </a:p>
        </p:txBody>
      </p:sp>
      <p:sp>
        <p:nvSpPr>
          <p:cNvPr id="37891" name="Rectangle 3"/>
          <p:cNvSpPr>
            <a:spLocks noGrp="1" noChangeArrowheads="1"/>
          </p:cNvSpPr>
          <p:nvPr>
            <p:ph type="body" idx="4294967295"/>
          </p:nvPr>
        </p:nvSpPr>
        <p:spPr>
          <a:xfrm>
            <a:off x="265113" y="1143000"/>
            <a:ext cx="8878887" cy="5181600"/>
          </a:xfrm>
        </p:spPr>
        <p:txBody>
          <a:bodyPr/>
          <a:lstStyle/>
          <a:p>
            <a:pPr eaLnBrk="1" hangingPunct="1">
              <a:lnSpc>
                <a:spcPct val="75000"/>
              </a:lnSpc>
              <a:spcBef>
                <a:spcPts val="700"/>
              </a:spcBef>
              <a:defRPr/>
            </a:pPr>
            <a:r>
              <a:rPr lang="uk-UA" altLang="ru-RU" b="1" smtClean="0">
                <a:effectLst>
                  <a:outerShdw blurRad="38100" dist="38100" dir="2700000" algn="tl">
                    <a:srgbClr val="C0C0C0"/>
                  </a:outerShdw>
                </a:effectLst>
              </a:rPr>
              <a:t>ОЦК коливається за рахунок крові, що знаходиться у депо (селезінка, печінка, легені).</a:t>
            </a:r>
          </a:p>
          <a:p>
            <a:pPr eaLnBrk="1" hangingPunct="1">
              <a:lnSpc>
                <a:spcPct val="75000"/>
              </a:lnSpc>
              <a:spcBef>
                <a:spcPts val="700"/>
              </a:spcBef>
              <a:defRPr/>
            </a:pPr>
            <a:r>
              <a:rPr lang="uk-UA" altLang="ru-RU" b="1" smtClean="0">
                <a:effectLst>
                  <a:outerShdw blurRad="38100" dist="38100" dir="2700000" algn="tl">
                    <a:srgbClr val="C0C0C0"/>
                  </a:outerShdw>
                </a:effectLst>
              </a:rPr>
              <a:t>ОЦК у новонароджених – 147 мл/кг, в 1-3 р. – 67,5-78,5 мл/кг, в 4-6 р.- 65,3- 79,7 мл/кг, в 7-9 р. – 70,5-88,5 мл/кг, в 10-14 років – 66,5-83,5 мл/кг.</a:t>
            </a:r>
          </a:p>
          <a:p>
            <a:pPr eaLnBrk="1" hangingPunct="1">
              <a:lnSpc>
                <a:spcPct val="75000"/>
              </a:lnSpc>
              <a:spcBef>
                <a:spcPts val="700"/>
              </a:spcBef>
              <a:defRPr/>
            </a:pPr>
            <a:r>
              <a:rPr lang="uk-UA" altLang="ru-RU" b="1" smtClean="0">
                <a:effectLst>
                  <a:outerShdw blurRad="38100" dist="38100" dir="2700000" algn="tl">
                    <a:srgbClr val="C0C0C0"/>
                  </a:outerShdw>
                </a:effectLst>
              </a:rPr>
              <a:t>У хлопчиків ОЦК більший, ніж у дівчаток.</a:t>
            </a:r>
          </a:p>
          <a:p>
            <a:pPr eaLnBrk="1" hangingPunct="1">
              <a:lnSpc>
                <a:spcPct val="75000"/>
              </a:lnSpc>
              <a:spcBef>
                <a:spcPts val="700"/>
              </a:spcBef>
              <a:defRPr/>
            </a:pPr>
            <a:r>
              <a:rPr lang="uk-UA" altLang="ru-RU" b="1" smtClean="0">
                <a:effectLst>
                  <a:outerShdw blurRad="38100" dist="38100" dir="2700000" algn="tl">
                    <a:srgbClr val="C0C0C0"/>
                  </a:outerShdw>
                </a:effectLst>
              </a:rPr>
              <a:t>Збільшення ОЦК: під час м</a:t>
            </a:r>
            <a:r>
              <a:rPr lang="ru-RU" altLang="ru-RU" b="1" smtClean="0">
                <a:effectLst>
                  <a:outerShdw blurRad="38100" dist="38100" dir="2700000" algn="tl">
                    <a:srgbClr val="C0C0C0"/>
                  </a:outerShdw>
                </a:effectLst>
              </a:rPr>
              <a:t>язово</a:t>
            </a:r>
            <a:r>
              <a:rPr lang="uk-UA" altLang="ru-RU" b="1" smtClean="0">
                <a:effectLst>
                  <a:outerShdw blurRad="38100" dist="38100" dir="2700000" algn="tl">
                    <a:srgbClr val="C0C0C0"/>
                  </a:outerShdw>
                </a:effectLst>
              </a:rPr>
              <a:t>ї роботи, при підвищеній </a:t>
            </a:r>
            <a:r>
              <a:rPr lang="en-US" altLang="ru-RU" b="1" smtClean="0">
                <a:effectLst>
                  <a:outerShdw blurRad="38100" dist="38100" dir="2700000" algn="tl">
                    <a:srgbClr val="C0C0C0"/>
                  </a:outerShdw>
                </a:effectLst>
              </a:rPr>
              <a:t>t</a:t>
            </a:r>
            <a:r>
              <a:rPr lang="uk-UA" altLang="ru-RU" b="1" smtClean="0">
                <a:effectLst>
                  <a:outerShdw blurRad="38100" dist="38100" dir="2700000" algn="tl">
                    <a:srgbClr val="C0C0C0"/>
                  </a:outerShdw>
                </a:effectLst>
              </a:rPr>
              <a:t> повітря, гіпоксії, серцевій недостатності, при вроджених вадах серця.</a:t>
            </a:r>
          </a:p>
          <a:p>
            <a:pPr eaLnBrk="1" hangingPunct="1">
              <a:lnSpc>
                <a:spcPct val="75000"/>
              </a:lnSpc>
              <a:spcBef>
                <a:spcPts val="700"/>
              </a:spcBef>
              <a:defRPr/>
            </a:pPr>
            <a:r>
              <a:rPr lang="uk-UA" altLang="ru-RU" b="1" smtClean="0">
                <a:effectLst>
                  <a:outerShdw blurRad="38100" dist="38100" dir="2700000" algn="tl">
                    <a:srgbClr val="C0C0C0"/>
                  </a:outerShdw>
                </a:effectLst>
              </a:rPr>
              <a:t>Зменшення ОЦК спостерігається при кровотечах, судинній недостатності (колапс, шок, непритомність), під час сну.</a:t>
            </a:r>
            <a:endParaRPr lang="ru-RU" altLang="ru-RU" b="1" smtClean="0">
              <a:effectLst>
                <a:outerShdw blurRad="38100" dist="38100" dir="2700000" algn="tl">
                  <a:srgbClr val="C0C0C0"/>
                </a:outerShdw>
              </a:effectLs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628650" y="365125"/>
            <a:ext cx="7886700" cy="741363"/>
          </a:xfrm>
        </p:spPr>
        <p:txBody>
          <a:bodyPr/>
          <a:lstStyle/>
          <a:p>
            <a:pPr algn="ctr" eaLnBrk="1" hangingPunct="1">
              <a:defRPr/>
            </a:pPr>
            <a:r>
              <a:rPr lang="uk-UA" altLang="ru-RU" sz="3200" b="1" smtClean="0">
                <a:effectLst>
                  <a:outerShdw blurRad="38100" dist="38100" dir="2700000" algn="tl">
                    <a:srgbClr val="C0C0C0"/>
                  </a:outerShdw>
                </a:effectLst>
              </a:rPr>
              <a:t>ШВИДКІСТЬ КРОВОПЛИНУ У ДІТЕЙ</a:t>
            </a:r>
            <a:endParaRPr lang="ru-RU" altLang="ru-RU" sz="3200" b="1" smtClean="0">
              <a:effectLst>
                <a:outerShdw blurRad="38100" dist="38100" dir="2700000" algn="tl">
                  <a:srgbClr val="C0C0C0"/>
                </a:outerShdw>
              </a:effectLst>
            </a:endParaRPr>
          </a:p>
        </p:txBody>
      </p:sp>
      <p:sp>
        <p:nvSpPr>
          <p:cNvPr id="38915" name="Rectangle 3"/>
          <p:cNvSpPr>
            <a:spLocks noGrp="1" noChangeArrowheads="1"/>
          </p:cNvSpPr>
          <p:nvPr>
            <p:ph type="body" idx="4294967295"/>
          </p:nvPr>
        </p:nvSpPr>
        <p:spPr>
          <a:xfrm>
            <a:off x="246063" y="1143000"/>
            <a:ext cx="8778875" cy="5554663"/>
          </a:xfrm>
        </p:spPr>
        <p:txBody>
          <a:bodyPr/>
          <a:lstStyle/>
          <a:p>
            <a:pPr eaLnBrk="1" hangingPunct="1">
              <a:lnSpc>
                <a:spcPct val="80000"/>
              </a:lnSpc>
              <a:spcBef>
                <a:spcPts val="700"/>
              </a:spcBef>
              <a:defRPr/>
            </a:pPr>
            <a:r>
              <a:rPr lang="uk-UA" altLang="ru-RU" sz="3200" b="1" smtClean="0">
                <a:effectLst>
                  <a:outerShdw blurRad="38100" dist="38100" dir="2700000" algn="tl">
                    <a:srgbClr val="C0C0C0"/>
                  </a:outerShdw>
                </a:effectLst>
              </a:rPr>
              <a:t>Швидкість кровоплину – час (у сек), необхідний для проходження часткою крові певного шляху в ССС. Вона залежить від АТ, хвилинного об</a:t>
            </a:r>
            <a:r>
              <a:rPr lang="en-US" altLang="ru-RU" sz="3200" b="1" smtClean="0">
                <a:effectLst>
                  <a:outerShdw blurRad="38100" dist="38100" dir="2700000" algn="tl">
                    <a:srgbClr val="C0C0C0"/>
                  </a:outerShdw>
                </a:effectLst>
              </a:rPr>
              <a:t>’</a:t>
            </a:r>
            <a:r>
              <a:rPr lang="uk-UA" altLang="ru-RU" sz="3200" b="1" smtClean="0">
                <a:effectLst>
                  <a:outerShdw blurRad="38100" dist="38100" dir="2700000" algn="tl">
                    <a:srgbClr val="C0C0C0"/>
                  </a:outerShdw>
                </a:effectLst>
              </a:rPr>
              <a:t>єму крові, стану периферійних судин, в</a:t>
            </a:r>
            <a:r>
              <a:rPr lang="en-US" altLang="ru-RU" sz="3200" b="1" smtClean="0">
                <a:effectLst>
                  <a:outerShdw blurRad="38100" dist="38100" dir="2700000" algn="tl">
                    <a:srgbClr val="C0C0C0"/>
                  </a:outerShdw>
                </a:effectLst>
              </a:rPr>
              <a:t>’</a:t>
            </a:r>
            <a:r>
              <a:rPr lang="uk-UA" altLang="ru-RU" sz="3200" b="1" smtClean="0">
                <a:effectLst>
                  <a:outerShdw blurRad="38100" dist="38100" dir="2700000" algn="tl">
                    <a:srgbClr val="C0C0C0"/>
                  </a:outerShdw>
                </a:effectLst>
              </a:rPr>
              <a:t>язкості крові.</a:t>
            </a:r>
          </a:p>
          <a:p>
            <a:pPr eaLnBrk="1" hangingPunct="1">
              <a:lnSpc>
                <a:spcPct val="80000"/>
              </a:lnSpc>
              <a:spcBef>
                <a:spcPts val="700"/>
              </a:spcBef>
              <a:defRPr/>
            </a:pPr>
            <a:r>
              <a:rPr lang="uk-UA" altLang="ru-RU" sz="3200" b="1" smtClean="0">
                <a:effectLst>
                  <a:outerShdw blurRad="38100" dist="38100" dir="2700000" algn="tl">
                    <a:srgbClr val="C0C0C0"/>
                  </a:outerShdw>
                </a:effectLst>
              </a:rPr>
              <a:t>Швидкість кровоплину на відрізку рука-вухо:</a:t>
            </a:r>
          </a:p>
          <a:p>
            <a:pPr eaLnBrk="1" hangingPunct="1">
              <a:lnSpc>
                <a:spcPct val="80000"/>
              </a:lnSpc>
              <a:spcBef>
                <a:spcPts val="700"/>
              </a:spcBef>
              <a:buFont typeface="Arial" charset="0"/>
              <a:buNone/>
              <a:defRPr/>
            </a:pPr>
            <a:r>
              <a:rPr lang="uk-UA" altLang="ru-RU" sz="3200" b="1" smtClean="0">
                <a:effectLst>
                  <a:outerShdw blurRad="38100" dist="38100" dir="2700000" algn="tl">
                    <a:srgbClr val="C0C0C0"/>
                  </a:outerShdw>
                </a:effectLst>
              </a:rPr>
              <a:t>    - 4-6 років – 5,0 (3,5-7,2) м/сек</a:t>
            </a:r>
          </a:p>
          <a:p>
            <a:pPr eaLnBrk="1" hangingPunct="1">
              <a:lnSpc>
                <a:spcPct val="80000"/>
              </a:lnSpc>
              <a:spcBef>
                <a:spcPts val="700"/>
              </a:spcBef>
              <a:buFont typeface="Arial" charset="0"/>
              <a:buNone/>
              <a:defRPr/>
            </a:pPr>
            <a:r>
              <a:rPr lang="uk-UA" altLang="ru-RU" sz="3200" b="1" smtClean="0">
                <a:effectLst>
                  <a:outerShdw blurRad="38100" dist="38100" dir="2700000" algn="tl">
                    <a:srgbClr val="C0C0C0"/>
                  </a:outerShdw>
                </a:effectLst>
              </a:rPr>
              <a:t>    - 7-10 років – 5,1 (3,0-7,2) м/сек</a:t>
            </a:r>
          </a:p>
          <a:p>
            <a:pPr eaLnBrk="1" hangingPunct="1">
              <a:lnSpc>
                <a:spcPct val="80000"/>
              </a:lnSpc>
              <a:spcBef>
                <a:spcPts val="700"/>
              </a:spcBef>
              <a:buFont typeface="Arial" charset="0"/>
              <a:buNone/>
              <a:defRPr/>
            </a:pPr>
            <a:r>
              <a:rPr lang="uk-UA" altLang="ru-RU" sz="3200" b="1" smtClean="0">
                <a:effectLst>
                  <a:outerShdw blurRad="38100" dist="38100" dir="2700000" algn="tl">
                    <a:srgbClr val="C0C0C0"/>
                  </a:outerShdw>
                </a:effectLst>
              </a:rPr>
              <a:t>    - 11-14 років – 6,3 (4,4-10,5) м/сек.</a:t>
            </a:r>
          </a:p>
          <a:p>
            <a:pPr eaLnBrk="1" hangingPunct="1">
              <a:lnSpc>
                <a:spcPct val="80000"/>
              </a:lnSpc>
              <a:spcBef>
                <a:spcPts val="700"/>
              </a:spcBef>
              <a:defRPr/>
            </a:pPr>
            <a:r>
              <a:rPr lang="uk-UA" altLang="ru-RU" sz="3200" b="1" smtClean="0">
                <a:effectLst>
                  <a:outerShdw blurRad="38100" dist="38100" dir="2700000" algn="tl">
                    <a:srgbClr val="C0C0C0"/>
                  </a:outerShdw>
                </a:effectLst>
              </a:rPr>
              <a:t>Пришвидшення кровоплину буває під час фізичного і емоційного навантаження, при анемії, ін.захв-х.</a:t>
            </a:r>
            <a:endParaRPr lang="ru-RU" altLang="ru-RU" sz="3200" b="1" smtClean="0">
              <a:effectLst>
                <a:outerShdw blurRad="38100" dist="38100" dir="2700000" algn="tl">
                  <a:srgbClr val="C0C0C0"/>
                </a:outerShdw>
              </a:effectLs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4"/>
          <p:cNvPicPr>
            <a:picLocks noChangeAspect="1" noChangeArrowheads="1"/>
          </p:cNvPicPr>
          <p:nvPr/>
        </p:nvPicPr>
        <p:blipFill>
          <a:blip r:embed="rId2"/>
          <a:srcRect/>
          <a:stretch>
            <a:fillRect/>
          </a:stretch>
        </p:blipFill>
        <p:spPr bwMode="auto">
          <a:xfrm>
            <a:off x="182563" y="298450"/>
            <a:ext cx="8759825" cy="6351588"/>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Заголовок 3"/>
          <p:cNvSpPr>
            <a:spLocks noGrp="1"/>
          </p:cNvSpPr>
          <p:nvPr>
            <p:ph type="title" idx="4294967295"/>
          </p:nvPr>
        </p:nvSpPr>
        <p:spPr>
          <a:xfrm>
            <a:off x="395288" y="0"/>
            <a:ext cx="8229600" cy="1000125"/>
          </a:xfrm>
        </p:spPr>
        <p:txBody>
          <a:bodyPr lIns="0" rIns="0" bIns="0" anchor="b"/>
          <a:lstStyle/>
          <a:p>
            <a:pPr eaLnBrk="1" hangingPunct="1"/>
            <a:r>
              <a:rPr lang="ru-RU" sz="4600" u="sng" smtClean="0"/>
              <a:t>Регуляція роботи серця</a:t>
            </a:r>
          </a:p>
        </p:txBody>
      </p:sp>
      <p:sp>
        <p:nvSpPr>
          <p:cNvPr id="50178" name="Текст 4"/>
          <p:cNvSpPr>
            <a:spLocks noGrp="1"/>
          </p:cNvSpPr>
          <p:nvPr>
            <p:ph type="body" idx="4294967295"/>
          </p:nvPr>
        </p:nvSpPr>
        <p:spPr>
          <a:xfrm>
            <a:off x="323850" y="1557338"/>
            <a:ext cx="4040188" cy="658812"/>
          </a:xfrm>
        </p:spPr>
        <p:txBody>
          <a:bodyPr lIns="45720" tIns="0" rIns="45720" bIns="0" anchor="ctr"/>
          <a:lstStyle/>
          <a:p>
            <a:pPr marL="0" indent="0" algn="ctr" eaLnBrk="1" hangingPunct="1">
              <a:buFont typeface="Arial" charset="0"/>
              <a:buNone/>
            </a:pPr>
            <a:r>
              <a:rPr lang="ru-RU" sz="3700" b="1" smtClean="0">
                <a:solidFill>
                  <a:srgbClr val="C00000"/>
                </a:solidFill>
              </a:rPr>
              <a:t>нервова</a:t>
            </a:r>
          </a:p>
        </p:txBody>
      </p:sp>
      <p:sp>
        <p:nvSpPr>
          <p:cNvPr id="50179" name="Текст 6"/>
          <p:cNvSpPr>
            <a:spLocks noGrp="1"/>
          </p:cNvSpPr>
          <p:nvPr>
            <p:ph type="body" sz="half" idx="4294967295"/>
          </p:nvPr>
        </p:nvSpPr>
        <p:spPr>
          <a:xfrm>
            <a:off x="4643438" y="1557338"/>
            <a:ext cx="4041775" cy="654050"/>
          </a:xfrm>
        </p:spPr>
        <p:txBody>
          <a:bodyPr lIns="45720" tIns="0" rIns="45720" bIns="0" anchor="ctr"/>
          <a:lstStyle/>
          <a:p>
            <a:pPr marL="0" indent="0" algn="ctr" eaLnBrk="1" hangingPunct="1">
              <a:buFont typeface="Arial" charset="0"/>
              <a:buNone/>
            </a:pPr>
            <a:r>
              <a:rPr lang="ru-RU" sz="3600" b="1" smtClean="0">
                <a:solidFill>
                  <a:srgbClr val="7030A0"/>
                </a:solidFill>
              </a:rPr>
              <a:t>гуморальна</a:t>
            </a:r>
          </a:p>
        </p:txBody>
      </p:sp>
      <p:sp>
        <p:nvSpPr>
          <p:cNvPr id="50180" name="Содержимое 5"/>
          <p:cNvSpPr>
            <a:spLocks noGrp="1"/>
          </p:cNvSpPr>
          <p:nvPr>
            <p:ph sz="quarter" idx="4294967295"/>
          </p:nvPr>
        </p:nvSpPr>
        <p:spPr>
          <a:xfrm>
            <a:off x="250825" y="2133600"/>
            <a:ext cx="4040188" cy="3846513"/>
          </a:xfrm>
        </p:spPr>
        <p:txBody>
          <a:bodyPr tIns="0"/>
          <a:lstStyle/>
          <a:p>
            <a:pPr marL="273050" indent="-273050" algn="ctr" eaLnBrk="1" hangingPunct="1"/>
            <a:endParaRPr lang="ru-RU" smtClean="0"/>
          </a:p>
          <a:p>
            <a:pPr marL="273050" indent="-273050" algn="ctr" eaLnBrk="1" hangingPunct="1"/>
            <a:r>
              <a:rPr lang="ru-RU" smtClean="0"/>
              <a:t>Рецептори знаходяться</a:t>
            </a:r>
            <a:br>
              <a:rPr lang="ru-RU" smtClean="0"/>
            </a:br>
            <a:r>
              <a:rPr lang="ru-RU" smtClean="0"/>
              <a:t>в середині порожнини серця  </a:t>
            </a:r>
            <a:br>
              <a:rPr lang="ru-RU" smtClean="0"/>
            </a:br>
            <a:r>
              <a:rPr lang="ru-RU" smtClean="0"/>
              <a:t>та великих судин.</a:t>
            </a:r>
          </a:p>
        </p:txBody>
      </p:sp>
      <p:sp>
        <p:nvSpPr>
          <p:cNvPr id="50181" name="Содержимое 7"/>
          <p:cNvSpPr>
            <a:spLocks noGrp="1"/>
          </p:cNvSpPr>
          <p:nvPr>
            <p:ph sz="quarter" idx="4294967295"/>
          </p:nvPr>
        </p:nvSpPr>
        <p:spPr>
          <a:xfrm>
            <a:off x="4572000" y="2268538"/>
            <a:ext cx="3873500" cy="3697287"/>
          </a:xfrm>
        </p:spPr>
        <p:txBody>
          <a:bodyPr tIns="0"/>
          <a:lstStyle/>
          <a:p>
            <a:pPr marL="273050" indent="-273050" algn="ctr" eaLnBrk="1" hangingPunct="1"/>
            <a:endParaRPr lang="ru-RU" smtClean="0"/>
          </a:p>
          <a:p>
            <a:pPr marL="273050" indent="-273050" algn="ctr" eaLnBrk="1" hangingPunct="1"/>
            <a:r>
              <a:rPr lang="ru-RU" smtClean="0"/>
              <a:t>Гормони -біологічно активні речовини, що виробляються залозами внутрішньої секреції. </a:t>
            </a:r>
            <a:endParaRPr lang="ru-RU" sz="2200" smtClean="0"/>
          </a:p>
        </p:txBody>
      </p:sp>
      <p:cxnSp>
        <p:nvCxnSpPr>
          <p:cNvPr id="10" name="Прямая со стрелкой 9"/>
          <p:cNvCxnSpPr/>
          <p:nvPr/>
        </p:nvCxnSpPr>
        <p:spPr>
          <a:xfrm rot="10800000" flipV="1">
            <a:off x="3059113" y="981075"/>
            <a:ext cx="857250" cy="71437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5292725" y="981075"/>
            <a:ext cx="857250" cy="71437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Заголовок 6"/>
          <p:cNvSpPr>
            <a:spLocks noGrp="1"/>
          </p:cNvSpPr>
          <p:nvPr>
            <p:ph type="title" idx="4294967295"/>
          </p:nvPr>
        </p:nvSpPr>
        <p:spPr>
          <a:xfrm>
            <a:off x="628650" y="365125"/>
            <a:ext cx="7886700" cy="1004888"/>
          </a:xfrm>
        </p:spPr>
        <p:txBody>
          <a:bodyPr lIns="0" rIns="0" bIns="0" anchor="b"/>
          <a:lstStyle/>
          <a:p>
            <a:pPr eaLnBrk="1" hangingPunct="1"/>
            <a:r>
              <a:rPr lang="ru-RU" sz="5200" u="sng" smtClean="0">
                <a:solidFill>
                  <a:srgbClr val="C00000"/>
                </a:solidFill>
              </a:rPr>
              <a:t>Нервова   регуляція</a:t>
            </a:r>
          </a:p>
        </p:txBody>
      </p:sp>
      <p:sp>
        <p:nvSpPr>
          <p:cNvPr id="51202" name="Текст 7"/>
          <p:cNvSpPr>
            <a:spLocks noGrp="1"/>
          </p:cNvSpPr>
          <p:nvPr>
            <p:ph type="body" idx="4294967295"/>
          </p:nvPr>
        </p:nvSpPr>
        <p:spPr>
          <a:xfrm>
            <a:off x="468313" y="1557338"/>
            <a:ext cx="4040187" cy="1500187"/>
          </a:xfrm>
        </p:spPr>
        <p:txBody>
          <a:bodyPr lIns="45720" tIns="0" rIns="45720" bIns="0" anchor="ctr"/>
          <a:lstStyle/>
          <a:p>
            <a:pPr marL="0" indent="0" algn="ctr" eaLnBrk="1" hangingPunct="1">
              <a:buFont typeface="Arial" charset="0"/>
              <a:buNone/>
            </a:pPr>
            <a:r>
              <a:rPr lang="ru-RU" sz="2900" b="1" smtClean="0">
                <a:solidFill>
                  <a:schemeClr val="tx2"/>
                </a:solidFill>
              </a:rPr>
              <a:t>Парасимпатичний </a:t>
            </a:r>
            <a:br>
              <a:rPr lang="ru-RU" sz="2900" b="1" smtClean="0">
                <a:solidFill>
                  <a:schemeClr val="tx2"/>
                </a:solidFill>
              </a:rPr>
            </a:br>
            <a:r>
              <a:rPr lang="ru-RU" sz="2900" b="1" smtClean="0">
                <a:solidFill>
                  <a:schemeClr val="tx2"/>
                </a:solidFill>
              </a:rPr>
              <a:t>нерв</a:t>
            </a:r>
            <a:br>
              <a:rPr lang="ru-RU" sz="2900" b="1" smtClean="0">
                <a:solidFill>
                  <a:schemeClr val="tx2"/>
                </a:solidFill>
              </a:rPr>
            </a:br>
            <a:r>
              <a:rPr lang="ru-RU" sz="2900" b="1" smtClean="0">
                <a:solidFill>
                  <a:schemeClr val="tx2"/>
                </a:solidFill>
              </a:rPr>
              <a:t>(блукаючий)</a:t>
            </a:r>
          </a:p>
        </p:txBody>
      </p:sp>
      <p:sp>
        <p:nvSpPr>
          <p:cNvPr id="51203" name="Текст 9"/>
          <p:cNvSpPr>
            <a:spLocks noGrp="1"/>
          </p:cNvSpPr>
          <p:nvPr>
            <p:ph type="body" sz="half" idx="4294967295"/>
          </p:nvPr>
        </p:nvSpPr>
        <p:spPr>
          <a:xfrm>
            <a:off x="4643438" y="1557338"/>
            <a:ext cx="4041775" cy="1031875"/>
          </a:xfrm>
        </p:spPr>
        <p:txBody>
          <a:bodyPr lIns="45720" tIns="0" rIns="45720" bIns="0" anchor="ctr"/>
          <a:lstStyle/>
          <a:p>
            <a:pPr marL="0" indent="0" algn="ctr" eaLnBrk="1" hangingPunct="1">
              <a:buFont typeface="Arial" charset="0"/>
              <a:buNone/>
            </a:pPr>
            <a:r>
              <a:rPr lang="ru-RU" sz="2900" b="1" smtClean="0">
                <a:solidFill>
                  <a:schemeClr val="tx2"/>
                </a:solidFill>
              </a:rPr>
              <a:t>Симпатичний </a:t>
            </a:r>
            <a:br>
              <a:rPr lang="ru-RU" sz="2900" b="1" smtClean="0">
                <a:solidFill>
                  <a:schemeClr val="tx2"/>
                </a:solidFill>
              </a:rPr>
            </a:br>
            <a:r>
              <a:rPr lang="ru-RU" sz="2900" b="1" smtClean="0">
                <a:solidFill>
                  <a:schemeClr val="tx2"/>
                </a:solidFill>
              </a:rPr>
              <a:t>нерв</a:t>
            </a:r>
          </a:p>
        </p:txBody>
      </p:sp>
      <p:sp>
        <p:nvSpPr>
          <p:cNvPr id="51204" name="Содержимое 8"/>
          <p:cNvSpPr>
            <a:spLocks noGrp="1"/>
          </p:cNvSpPr>
          <p:nvPr>
            <p:ph sz="quarter" idx="4294967295"/>
          </p:nvPr>
        </p:nvSpPr>
        <p:spPr>
          <a:xfrm>
            <a:off x="0" y="3429000"/>
            <a:ext cx="4040188" cy="2574925"/>
          </a:xfrm>
        </p:spPr>
        <p:txBody>
          <a:bodyPr tIns="0"/>
          <a:lstStyle/>
          <a:p>
            <a:pPr marL="273050" indent="-273050" algn="ctr" eaLnBrk="1" hangingPunct="1"/>
            <a:r>
              <a:rPr lang="ru-RU" b="1" smtClean="0">
                <a:solidFill>
                  <a:srgbClr val="0070C0"/>
                </a:solidFill>
              </a:rPr>
              <a:t>Уповільнює роботу серця</a:t>
            </a:r>
          </a:p>
        </p:txBody>
      </p:sp>
      <p:sp>
        <p:nvSpPr>
          <p:cNvPr id="51205" name="Содержимое 10"/>
          <p:cNvSpPr>
            <a:spLocks noGrp="1"/>
          </p:cNvSpPr>
          <p:nvPr>
            <p:ph sz="quarter" idx="4294967295"/>
          </p:nvPr>
        </p:nvSpPr>
        <p:spPr>
          <a:xfrm>
            <a:off x="4932363" y="2924175"/>
            <a:ext cx="4041775" cy="3146425"/>
          </a:xfrm>
        </p:spPr>
        <p:txBody>
          <a:bodyPr tIns="0"/>
          <a:lstStyle/>
          <a:p>
            <a:pPr marL="273050" indent="-273050" algn="ctr" eaLnBrk="1" hangingPunct="1"/>
            <a:endParaRPr lang="ru-RU" smtClean="0">
              <a:solidFill>
                <a:srgbClr val="0070C0"/>
              </a:solidFill>
            </a:endParaRPr>
          </a:p>
          <a:p>
            <a:pPr marL="273050" indent="-273050" algn="ctr" eaLnBrk="1" hangingPunct="1"/>
            <a:r>
              <a:rPr lang="ru-RU" b="1" smtClean="0">
                <a:solidFill>
                  <a:srgbClr val="0070C0"/>
                </a:solidFill>
              </a:rPr>
              <a:t>Підсилює роботу серця</a:t>
            </a:r>
          </a:p>
        </p:txBody>
      </p:sp>
      <p:pic>
        <p:nvPicPr>
          <p:cNvPr id="51206" name="Picture 4" descr="C:\Documents and Settings\rc\Local Settings\Temporary Internet Files\Content.IE5\SPYX0B2R\MCHM00304_0000[1].wmf"/>
          <p:cNvPicPr>
            <a:picLocks noChangeAspect="1" noChangeArrowheads="1"/>
          </p:cNvPicPr>
          <p:nvPr/>
        </p:nvPicPr>
        <p:blipFill>
          <a:blip r:embed="rId2"/>
          <a:srcRect/>
          <a:stretch>
            <a:fillRect/>
          </a:stretch>
        </p:blipFill>
        <p:spPr bwMode="auto">
          <a:xfrm>
            <a:off x="4071938" y="4286250"/>
            <a:ext cx="1643062" cy="2374900"/>
          </a:xfrm>
          <a:prstGeom prst="rect">
            <a:avLst/>
          </a:prstGeom>
          <a:noFill/>
          <a:ln w="9525">
            <a:noFill/>
            <a:miter lim="800000"/>
            <a:headEnd/>
            <a:tailEnd/>
          </a:ln>
        </p:spPr>
      </p:pic>
      <p:sp>
        <p:nvSpPr>
          <p:cNvPr id="51207" name="Line 8"/>
          <p:cNvSpPr>
            <a:spLocks noChangeShapeType="1"/>
          </p:cNvSpPr>
          <p:nvPr/>
        </p:nvSpPr>
        <p:spPr bwMode="auto">
          <a:xfrm flipH="1">
            <a:off x="2771775" y="1052513"/>
            <a:ext cx="504825" cy="576262"/>
          </a:xfrm>
          <a:prstGeom prst="line">
            <a:avLst/>
          </a:prstGeom>
          <a:noFill/>
          <a:ln w="9525">
            <a:solidFill>
              <a:schemeClr val="tx1"/>
            </a:solidFill>
            <a:round/>
            <a:headEnd/>
            <a:tailEnd type="triangle" w="med" len="med"/>
          </a:ln>
        </p:spPr>
        <p:txBody>
          <a:bodyPr/>
          <a:lstStyle/>
          <a:p>
            <a:endParaRPr lang="ru-RU"/>
          </a:p>
        </p:txBody>
      </p:sp>
      <p:sp>
        <p:nvSpPr>
          <p:cNvPr id="51208" name="Line 9"/>
          <p:cNvSpPr>
            <a:spLocks noChangeShapeType="1"/>
          </p:cNvSpPr>
          <p:nvPr/>
        </p:nvSpPr>
        <p:spPr bwMode="auto">
          <a:xfrm>
            <a:off x="2195513" y="2997200"/>
            <a:ext cx="0" cy="503238"/>
          </a:xfrm>
          <a:prstGeom prst="line">
            <a:avLst/>
          </a:prstGeom>
          <a:noFill/>
          <a:ln w="9525">
            <a:solidFill>
              <a:schemeClr val="tx1"/>
            </a:solidFill>
            <a:round/>
            <a:headEnd/>
            <a:tailEnd type="triangle" w="med" len="med"/>
          </a:ln>
        </p:spPr>
        <p:txBody>
          <a:bodyPr/>
          <a:lstStyle/>
          <a:p>
            <a:endParaRPr lang="ru-RU"/>
          </a:p>
        </p:txBody>
      </p:sp>
      <p:sp>
        <p:nvSpPr>
          <p:cNvPr id="51209" name="Line 10"/>
          <p:cNvSpPr>
            <a:spLocks noChangeShapeType="1"/>
          </p:cNvSpPr>
          <p:nvPr/>
        </p:nvSpPr>
        <p:spPr bwMode="auto">
          <a:xfrm>
            <a:off x="5867400" y="1125538"/>
            <a:ext cx="360363" cy="503237"/>
          </a:xfrm>
          <a:prstGeom prst="line">
            <a:avLst/>
          </a:prstGeom>
          <a:noFill/>
          <a:ln w="9525">
            <a:solidFill>
              <a:schemeClr val="tx1"/>
            </a:solidFill>
            <a:round/>
            <a:headEnd/>
            <a:tailEnd type="triangle" w="med" len="med"/>
          </a:ln>
        </p:spPr>
        <p:txBody>
          <a:bodyPr/>
          <a:lstStyle/>
          <a:p>
            <a:endParaRPr lang="ru-RU"/>
          </a:p>
        </p:txBody>
      </p:sp>
      <p:sp>
        <p:nvSpPr>
          <p:cNvPr id="51210" name="Line 11"/>
          <p:cNvSpPr>
            <a:spLocks noChangeShapeType="1"/>
          </p:cNvSpPr>
          <p:nvPr/>
        </p:nvSpPr>
        <p:spPr bwMode="auto">
          <a:xfrm>
            <a:off x="6659563" y="2565400"/>
            <a:ext cx="0" cy="1008063"/>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Заголовок 1"/>
          <p:cNvSpPr>
            <a:spLocks noGrp="1"/>
          </p:cNvSpPr>
          <p:nvPr>
            <p:ph type="title" idx="4294967295"/>
          </p:nvPr>
        </p:nvSpPr>
        <p:spPr>
          <a:xfrm>
            <a:off x="628650" y="365125"/>
            <a:ext cx="7886700" cy="695325"/>
          </a:xfrm>
        </p:spPr>
        <p:txBody>
          <a:bodyPr lIns="0" rIns="0" bIns="0" anchor="b"/>
          <a:lstStyle/>
          <a:p>
            <a:pPr eaLnBrk="1" hangingPunct="1"/>
            <a:r>
              <a:rPr lang="ru-RU" sz="4600" u="sng" smtClean="0">
                <a:solidFill>
                  <a:srgbClr val="C00000"/>
                </a:solidFill>
              </a:rPr>
              <a:t>Гуморальна   регуляція</a:t>
            </a:r>
            <a:endParaRPr lang="ru-RU" smtClean="0"/>
          </a:p>
        </p:txBody>
      </p:sp>
      <p:sp>
        <p:nvSpPr>
          <p:cNvPr id="52226" name="Текст 2"/>
          <p:cNvSpPr>
            <a:spLocks noGrp="1"/>
          </p:cNvSpPr>
          <p:nvPr>
            <p:ph type="body" idx="4294967295"/>
          </p:nvPr>
        </p:nvSpPr>
        <p:spPr>
          <a:xfrm>
            <a:off x="628650" y="2071688"/>
            <a:ext cx="3871913" cy="633412"/>
          </a:xfrm>
        </p:spPr>
        <p:txBody>
          <a:bodyPr lIns="45720" tIns="0" rIns="45720" bIns="0" anchor="ctr"/>
          <a:lstStyle/>
          <a:p>
            <a:pPr marL="0" indent="0" algn="ctr" eaLnBrk="1" hangingPunct="1">
              <a:buFont typeface="Arial" charset="0"/>
              <a:buNone/>
            </a:pPr>
            <a:endParaRPr lang="ru-RU" sz="2600" b="1" i="1" smtClean="0">
              <a:solidFill>
                <a:srgbClr val="0070C0"/>
              </a:solidFill>
            </a:endParaRPr>
          </a:p>
          <a:p>
            <a:pPr marL="0" indent="0" algn="ctr" eaLnBrk="1" hangingPunct="1">
              <a:buFont typeface="Arial" charset="0"/>
              <a:buNone/>
            </a:pPr>
            <a:r>
              <a:rPr lang="ru-RU" sz="2600" b="1" i="1" smtClean="0">
                <a:solidFill>
                  <a:srgbClr val="0070C0"/>
                </a:solidFill>
              </a:rPr>
              <a:t>Сповільнює роботу серця</a:t>
            </a:r>
            <a:endParaRPr lang="ru-RU" sz="2600" b="1" smtClean="0">
              <a:solidFill>
                <a:schemeClr val="tx2"/>
              </a:solidFill>
            </a:endParaRPr>
          </a:p>
        </p:txBody>
      </p:sp>
      <p:sp>
        <p:nvSpPr>
          <p:cNvPr id="52227" name="Текст 3"/>
          <p:cNvSpPr>
            <a:spLocks noGrp="1"/>
          </p:cNvSpPr>
          <p:nvPr>
            <p:ph type="body" sz="half" idx="4294967295"/>
          </p:nvPr>
        </p:nvSpPr>
        <p:spPr>
          <a:xfrm>
            <a:off x="4641850" y="2076450"/>
            <a:ext cx="3873500" cy="889000"/>
          </a:xfrm>
        </p:spPr>
        <p:txBody>
          <a:bodyPr lIns="45720" tIns="0" rIns="45720" bIns="0" anchor="ctr"/>
          <a:lstStyle/>
          <a:p>
            <a:pPr marL="0" indent="0" algn="ctr" eaLnBrk="1" hangingPunct="1">
              <a:lnSpc>
                <a:spcPct val="70000"/>
              </a:lnSpc>
              <a:buFont typeface="Arial" charset="0"/>
              <a:buNone/>
            </a:pPr>
            <a:endParaRPr lang="ru-RU" sz="1400" b="1" i="1" smtClean="0">
              <a:solidFill>
                <a:srgbClr val="0070C0"/>
              </a:solidFill>
            </a:endParaRPr>
          </a:p>
          <a:p>
            <a:pPr marL="0" indent="0" algn="ctr" eaLnBrk="1" hangingPunct="1">
              <a:lnSpc>
                <a:spcPct val="70000"/>
              </a:lnSpc>
              <a:buFont typeface="Arial" charset="0"/>
              <a:buNone/>
            </a:pPr>
            <a:r>
              <a:rPr lang="ru-RU" sz="2500" b="1" i="1" smtClean="0">
                <a:solidFill>
                  <a:srgbClr val="0070C0"/>
                </a:solidFill>
              </a:rPr>
              <a:t>Підсилює роботу серця</a:t>
            </a:r>
            <a:endParaRPr lang="ru-RU" sz="1400" b="1" smtClean="0">
              <a:solidFill>
                <a:schemeClr val="tx2"/>
              </a:solidFill>
            </a:endParaRPr>
          </a:p>
        </p:txBody>
      </p:sp>
      <p:sp>
        <p:nvSpPr>
          <p:cNvPr id="52228" name="Содержимое 4"/>
          <p:cNvSpPr>
            <a:spLocks noGrp="1"/>
          </p:cNvSpPr>
          <p:nvPr>
            <p:ph sz="quarter" idx="4294967295"/>
          </p:nvPr>
        </p:nvSpPr>
        <p:spPr>
          <a:xfrm>
            <a:off x="179388" y="3568700"/>
            <a:ext cx="4040187" cy="3289300"/>
          </a:xfrm>
        </p:spPr>
        <p:txBody>
          <a:bodyPr tIns="0"/>
          <a:lstStyle/>
          <a:p>
            <a:pPr marL="273050" indent="-273050" algn="ctr" eaLnBrk="1" hangingPunct="1"/>
            <a:r>
              <a:rPr lang="ru-RU" sz="2200" smtClean="0"/>
              <a:t>Ацетілхолін</a:t>
            </a:r>
            <a:br>
              <a:rPr lang="ru-RU" sz="2200" smtClean="0"/>
            </a:br>
            <a:r>
              <a:rPr lang="ru-RU" sz="2200" smtClean="0"/>
              <a:t>(є медіатором</a:t>
            </a:r>
            <a:br>
              <a:rPr lang="ru-RU" sz="2200" smtClean="0"/>
            </a:br>
            <a:r>
              <a:rPr lang="ru-RU" sz="2200" smtClean="0"/>
              <a:t>багатьох синапсів),</a:t>
            </a:r>
            <a:br>
              <a:rPr lang="ru-RU" sz="2200" smtClean="0"/>
            </a:br>
            <a:r>
              <a:rPr lang="ru-RU" sz="2200" smtClean="0"/>
              <a:t>йони калію.</a:t>
            </a:r>
          </a:p>
        </p:txBody>
      </p:sp>
      <p:sp>
        <p:nvSpPr>
          <p:cNvPr id="52229" name="Содержимое 5"/>
          <p:cNvSpPr>
            <a:spLocks noGrp="1"/>
          </p:cNvSpPr>
          <p:nvPr>
            <p:ph sz="quarter" idx="4294967295"/>
          </p:nvPr>
        </p:nvSpPr>
        <p:spPr>
          <a:xfrm>
            <a:off x="5292725" y="3568700"/>
            <a:ext cx="3683000" cy="3289300"/>
          </a:xfrm>
        </p:spPr>
        <p:txBody>
          <a:bodyPr tIns="0"/>
          <a:lstStyle/>
          <a:p>
            <a:pPr marL="273050" indent="-273050" algn="ctr" eaLnBrk="1" hangingPunct="1"/>
            <a:r>
              <a:rPr lang="ru-RU" sz="2400" smtClean="0"/>
              <a:t>Адреналін,</a:t>
            </a:r>
            <a:br>
              <a:rPr lang="ru-RU" sz="2400" smtClean="0"/>
            </a:br>
            <a:r>
              <a:rPr lang="ru-RU" sz="2400" smtClean="0"/>
              <a:t>норадреналін,</a:t>
            </a:r>
            <a:br>
              <a:rPr lang="ru-RU" sz="2400" smtClean="0"/>
            </a:br>
            <a:r>
              <a:rPr lang="ru-RU" sz="2400" smtClean="0"/>
              <a:t>серотонін,</a:t>
            </a:r>
            <a:br>
              <a:rPr lang="ru-RU" sz="2400" smtClean="0"/>
            </a:br>
            <a:r>
              <a:rPr lang="ru-RU" sz="2400" smtClean="0"/>
              <a:t>тироксин,</a:t>
            </a:r>
            <a:br>
              <a:rPr lang="ru-RU" sz="2400" smtClean="0"/>
            </a:br>
            <a:r>
              <a:rPr lang="ru-RU" sz="2400" smtClean="0"/>
              <a:t>йони кальцію.</a:t>
            </a:r>
          </a:p>
        </p:txBody>
      </p:sp>
      <p:pic>
        <p:nvPicPr>
          <p:cNvPr id="52230" name="Picture 2" descr="C:\Documents and Settings\rc\Local Settings\Temporary Internet Files\Content.IE5\8HALUA0Z\MCj04235610000[1].wmf"/>
          <p:cNvPicPr>
            <a:picLocks noChangeAspect="1" noChangeArrowheads="1"/>
          </p:cNvPicPr>
          <p:nvPr/>
        </p:nvPicPr>
        <p:blipFill>
          <a:blip r:embed="rId2"/>
          <a:srcRect/>
          <a:stretch>
            <a:fillRect/>
          </a:stretch>
        </p:blipFill>
        <p:spPr bwMode="auto">
          <a:xfrm>
            <a:off x="3786188" y="3783013"/>
            <a:ext cx="2009775" cy="2687637"/>
          </a:xfrm>
          <a:prstGeom prst="rect">
            <a:avLst/>
          </a:prstGeom>
          <a:noFill/>
          <a:ln w="9525">
            <a:noFill/>
            <a:miter lim="800000"/>
            <a:headEnd/>
            <a:tailEnd/>
          </a:ln>
        </p:spPr>
      </p:pic>
      <p:sp>
        <p:nvSpPr>
          <p:cNvPr id="52231" name="Line 8"/>
          <p:cNvSpPr>
            <a:spLocks noChangeShapeType="1"/>
          </p:cNvSpPr>
          <p:nvPr/>
        </p:nvSpPr>
        <p:spPr bwMode="auto">
          <a:xfrm flipH="1">
            <a:off x="2124075" y="1268413"/>
            <a:ext cx="1152525" cy="792162"/>
          </a:xfrm>
          <a:prstGeom prst="line">
            <a:avLst/>
          </a:prstGeom>
          <a:noFill/>
          <a:ln w="9525">
            <a:solidFill>
              <a:schemeClr val="tx1"/>
            </a:solidFill>
            <a:round/>
            <a:headEnd/>
            <a:tailEnd type="triangle" w="med" len="med"/>
          </a:ln>
        </p:spPr>
        <p:txBody>
          <a:bodyPr/>
          <a:lstStyle/>
          <a:p>
            <a:endParaRPr lang="ru-RU"/>
          </a:p>
        </p:txBody>
      </p:sp>
      <p:sp>
        <p:nvSpPr>
          <p:cNvPr id="52232" name="Line 9"/>
          <p:cNvSpPr>
            <a:spLocks noChangeShapeType="1"/>
          </p:cNvSpPr>
          <p:nvPr/>
        </p:nvSpPr>
        <p:spPr bwMode="auto">
          <a:xfrm>
            <a:off x="5580063" y="1268413"/>
            <a:ext cx="936625" cy="792162"/>
          </a:xfrm>
          <a:prstGeom prst="line">
            <a:avLst/>
          </a:prstGeom>
          <a:noFill/>
          <a:ln w="9525">
            <a:solidFill>
              <a:schemeClr val="tx1"/>
            </a:solidFill>
            <a:round/>
            <a:headEnd/>
            <a:tailEnd type="triangle" w="med" len="med"/>
          </a:ln>
        </p:spPr>
        <p:txBody>
          <a:bodyPr/>
          <a:lstStyle/>
          <a:p>
            <a:endParaRPr lang="ru-RU"/>
          </a:p>
        </p:txBody>
      </p:sp>
      <p:sp>
        <p:nvSpPr>
          <p:cNvPr id="52233" name="Line 10"/>
          <p:cNvSpPr>
            <a:spLocks noChangeShapeType="1"/>
          </p:cNvSpPr>
          <p:nvPr/>
        </p:nvSpPr>
        <p:spPr bwMode="auto">
          <a:xfrm>
            <a:off x="1979613" y="2924175"/>
            <a:ext cx="0" cy="720725"/>
          </a:xfrm>
          <a:prstGeom prst="line">
            <a:avLst/>
          </a:prstGeom>
          <a:noFill/>
          <a:ln w="9525">
            <a:solidFill>
              <a:schemeClr val="tx1"/>
            </a:solidFill>
            <a:round/>
            <a:headEnd/>
            <a:tailEnd type="triangle" w="med" len="med"/>
          </a:ln>
        </p:spPr>
        <p:txBody>
          <a:bodyPr/>
          <a:lstStyle/>
          <a:p>
            <a:endParaRPr lang="ru-RU"/>
          </a:p>
        </p:txBody>
      </p:sp>
      <p:sp>
        <p:nvSpPr>
          <p:cNvPr id="52234" name="Line 11"/>
          <p:cNvSpPr>
            <a:spLocks noChangeShapeType="1"/>
          </p:cNvSpPr>
          <p:nvPr/>
        </p:nvSpPr>
        <p:spPr bwMode="auto">
          <a:xfrm>
            <a:off x="6948488" y="2852738"/>
            <a:ext cx="0" cy="720725"/>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4"/>
          <p:cNvPicPr>
            <a:picLocks noChangeAspect="1" noChangeArrowheads="1"/>
          </p:cNvPicPr>
          <p:nvPr/>
        </p:nvPicPr>
        <p:blipFill>
          <a:blip r:embed="rId2"/>
          <a:srcRect/>
          <a:stretch>
            <a:fillRect/>
          </a:stretch>
        </p:blipFill>
        <p:spPr bwMode="auto">
          <a:xfrm>
            <a:off x="401638" y="190500"/>
            <a:ext cx="8302625" cy="6469063"/>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p:cNvPicPr>
            <a:picLocks noChangeAspect="1" noChangeArrowheads="1"/>
          </p:cNvPicPr>
          <p:nvPr/>
        </p:nvPicPr>
        <p:blipFill>
          <a:blip r:embed="rId2"/>
          <a:srcRect/>
          <a:stretch>
            <a:fillRect/>
          </a:stretch>
        </p:blipFill>
        <p:spPr bwMode="auto">
          <a:xfrm>
            <a:off x="211138" y="198438"/>
            <a:ext cx="8612187" cy="6405562"/>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4"/>
          <p:cNvPicPr>
            <a:picLocks noChangeAspect="1" noChangeArrowheads="1"/>
          </p:cNvPicPr>
          <p:nvPr/>
        </p:nvPicPr>
        <p:blipFill>
          <a:blip r:embed="rId2"/>
          <a:srcRect/>
          <a:stretch>
            <a:fillRect/>
          </a:stretch>
        </p:blipFill>
        <p:spPr bwMode="auto">
          <a:xfrm>
            <a:off x="247650" y="236538"/>
            <a:ext cx="8724900" cy="638651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79512" y="91802"/>
            <a:ext cx="8280920" cy="1143001"/>
          </a:xfrm>
        </p:spPr>
        <p:txBody>
          <a:bodyPr rtlCol="0" anchor="t">
            <a:noAutofit/>
          </a:bodyPr>
          <a:lstStyle/>
          <a:p>
            <a:pPr algn="ctr" eaLnBrk="1" fontAlgn="auto" hangingPunct="1">
              <a:lnSpc>
                <a:spcPct val="100000"/>
              </a:lnSpc>
              <a:spcAft>
                <a:spcPts val="0"/>
              </a:spcAft>
              <a:buClr>
                <a:schemeClr val="accent6">
                  <a:lumMod val="75000"/>
                </a:schemeClr>
              </a:buClr>
              <a:buSzPct val="128000"/>
              <a:buFont typeface="Georgia" pitchFamily="18" charset="0"/>
              <a:buNone/>
              <a:defRPr/>
            </a:pPr>
            <a:r>
              <a:rPr lang="uk-UA" sz="3600" b="1" kern="1200"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rPr>
              <a:t>Структурно-функціональні особливості ССС</a:t>
            </a:r>
            <a:endParaRPr lang="ru-RU" sz="3600" b="1" kern="1200" dirty="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endParaRPr>
          </a:p>
        </p:txBody>
      </p:sp>
      <p:sp>
        <p:nvSpPr>
          <p:cNvPr id="3" name="Объект 2"/>
          <p:cNvSpPr>
            <a:spLocks noGrp="1"/>
          </p:cNvSpPr>
          <p:nvPr>
            <p:ph sz="quarter" idx="4294967295"/>
          </p:nvPr>
        </p:nvSpPr>
        <p:spPr>
          <a:xfrm>
            <a:off x="0" y="1412776"/>
            <a:ext cx="9144000" cy="5445224"/>
          </a:xfrm>
        </p:spPr>
        <p:txBody>
          <a:bodyPr rtlCol="0">
            <a:normAutofit/>
          </a:bodyPr>
          <a:lstStyle/>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r>
              <a:rPr lang="uk-UA" sz="2200" kern="1200" dirty="0" smtClean="0">
                <a:solidFill>
                  <a:schemeClr val="tx1">
                    <a:lumMod val="75000"/>
                    <a:lumOff val="25000"/>
                  </a:schemeClr>
                </a:solidFill>
              </a:rPr>
              <a:t>Система </a:t>
            </a:r>
            <a:r>
              <a:rPr lang="uk-UA" sz="2200" kern="1200" dirty="0" err="1" smtClean="0">
                <a:solidFill>
                  <a:schemeClr val="tx1">
                    <a:lumMod val="75000"/>
                    <a:lumOff val="25000"/>
                  </a:schemeClr>
                </a:solidFill>
              </a:rPr>
              <a:t>кровобігу</a:t>
            </a:r>
            <a:r>
              <a:rPr lang="uk-UA" sz="2200" kern="1200" dirty="0" smtClean="0">
                <a:solidFill>
                  <a:schemeClr val="tx1">
                    <a:lumMod val="75000"/>
                    <a:lumOff val="25000"/>
                  </a:schemeClr>
                </a:solidFill>
              </a:rPr>
              <a:t> складається з серця та судин;</a:t>
            </a:r>
            <a:endParaRPr lang="ru-RU" sz="2200" kern="1200" dirty="0" smtClean="0">
              <a:solidFill>
                <a:schemeClr val="tx1">
                  <a:lumMod val="75000"/>
                  <a:lumOff val="25000"/>
                </a:schemeClr>
              </a:solidFill>
            </a:endParaRPr>
          </a:p>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r>
              <a:rPr lang="ru-RU" sz="2200" b="1" kern="120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Серце</a:t>
            </a:r>
            <a:r>
              <a:rPr lang="ru-RU" sz="2200" kern="1200" dirty="0" smtClean="0">
                <a:solidFill>
                  <a:schemeClr val="tx1">
                    <a:lumMod val="75000"/>
                    <a:lumOff val="25000"/>
                  </a:schemeClr>
                </a:solidFill>
              </a:rPr>
              <a:t> </a:t>
            </a:r>
            <a:r>
              <a:rPr lang="ru-RU" sz="2200" kern="1200" dirty="0" err="1">
                <a:solidFill>
                  <a:schemeClr val="tx1">
                    <a:lumMod val="75000"/>
                    <a:lumOff val="25000"/>
                  </a:schemeClr>
                </a:solidFill>
              </a:rPr>
              <a:t>складається</a:t>
            </a:r>
            <a:r>
              <a:rPr lang="ru-RU" sz="2200" kern="1200" dirty="0">
                <a:solidFill>
                  <a:schemeClr val="tx1">
                    <a:lumMod val="75000"/>
                    <a:lumOff val="25000"/>
                  </a:schemeClr>
                </a:solidFill>
              </a:rPr>
              <a:t> з </a:t>
            </a:r>
            <a:r>
              <a:rPr lang="ru-RU" sz="2200" kern="1200" dirty="0" err="1">
                <a:solidFill>
                  <a:schemeClr val="tx1">
                    <a:lumMod val="75000"/>
                    <a:lumOff val="25000"/>
                  </a:schemeClr>
                </a:solidFill>
              </a:rPr>
              <a:t>двох</a:t>
            </a:r>
            <a:r>
              <a:rPr lang="ru-RU" sz="2200" kern="1200" dirty="0">
                <a:solidFill>
                  <a:schemeClr val="tx1">
                    <a:lumMod val="75000"/>
                    <a:lumOff val="25000"/>
                  </a:schemeClr>
                </a:solidFill>
              </a:rPr>
              <a:t> половин: </a:t>
            </a:r>
            <a:r>
              <a:rPr lang="ru-RU" sz="2200" kern="1200" dirty="0" err="1">
                <a:solidFill>
                  <a:schemeClr val="tx1">
                    <a:lumMod val="75000"/>
                    <a:lumOff val="25000"/>
                  </a:schemeClr>
                </a:solidFill>
              </a:rPr>
              <a:t>лівої</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системної</a:t>
            </a:r>
            <a:r>
              <a:rPr lang="ru-RU" sz="2200" kern="1200" dirty="0">
                <a:solidFill>
                  <a:schemeClr val="tx1">
                    <a:lumMod val="75000"/>
                    <a:lumOff val="25000"/>
                  </a:schemeClr>
                </a:solidFill>
              </a:rPr>
              <a:t>) і </a:t>
            </a:r>
            <a:r>
              <a:rPr lang="ru-RU" sz="2200" kern="1200" dirty="0" err="1">
                <a:solidFill>
                  <a:schemeClr val="tx1">
                    <a:lumMod val="75000"/>
                    <a:lumOff val="25000"/>
                  </a:schemeClr>
                </a:solidFill>
              </a:rPr>
              <a:t>правої</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легеневої</a:t>
            </a:r>
            <a:r>
              <a:rPr lang="ru-RU" sz="2200" kern="1200" dirty="0">
                <a:solidFill>
                  <a:schemeClr val="tx1">
                    <a:lumMod val="75000"/>
                    <a:lumOff val="25000"/>
                  </a:schemeClr>
                </a:solidFill>
              </a:rPr>
              <a:t>). </a:t>
            </a:r>
            <a:endParaRPr lang="ru-RU" sz="2200" kern="1200" dirty="0" smtClean="0">
              <a:solidFill>
                <a:schemeClr val="tx1">
                  <a:lumMod val="75000"/>
                  <a:lumOff val="25000"/>
                </a:schemeClr>
              </a:solidFill>
            </a:endParaRPr>
          </a:p>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r>
              <a:rPr lang="ru-RU" sz="2200" kern="1200" dirty="0" smtClean="0">
                <a:solidFill>
                  <a:schemeClr val="tx1">
                    <a:lumMod val="75000"/>
                    <a:lumOff val="25000"/>
                  </a:schemeClr>
                </a:solidFill>
              </a:rPr>
              <a:t>У </a:t>
            </a:r>
            <a:r>
              <a:rPr lang="ru-RU" sz="2200" kern="1200" dirty="0" err="1">
                <a:solidFill>
                  <a:schemeClr val="tx1">
                    <a:lumMod val="75000"/>
                    <a:lumOff val="25000"/>
                  </a:schemeClr>
                </a:solidFill>
              </a:rPr>
              <a:t>кожній</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половині</a:t>
            </a:r>
            <a:r>
              <a:rPr lang="ru-RU" sz="2200" kern="1200" dirty="0">
                <a:solidFill>
                  <a:schemeClr val="tx1">
                    <a:lumMod val="75000"/>
                    <a:lumOff val="25000"/>
                  </a:schemeClr>
                </a:solidFill>
              </a:rPr>
              <a:t> находиться </a:t>
            </a:r>
            <a:r>
              <a:rPr lang="ru-RU" sz="2200" kern="1200" dirty="0" err="1">
                <a:solidFill>
                  <a:schemeClr val="tx1">
                    <a:lumMod val="75000"/>
                    <a:lumOff val="25000"/>
                  </a:schemeClr>
                </a:solidFill>
              </a:rPr>
              <a:t>передсердя</a:t>
            </a:r>
            <a:r>
              <a:rPr lang="ru-RU" sz="2200" kern="1200" dirty="0">
                <a:solidFill>
                  <a:schemeClr val="tx1">
                    <a:lumMod val="75000"/>
                    <a:lumOff val="25000"/>
                  </a:schemeClr>
                </a:solidFill>
              </a:rPr>
              <a:t> та </a:t>
            </a:r>
            <a:r>
              <a:rPr lang="ru-RU" sz="2200" kern="1200" dirty="0" err="1">
                <a:solidFill>
                  <a:schemeClr val="tx1">
                    <a:lumMod val="75000"/>
                    <a:lumOff val="25000"/>
                  </a:schemeClr>
                </a:solidFill>
              </a:rPr>
              <a:t>шлуночок</a:t>
            </a:r>
            <a:r>
              <a:rPr lang="ru-RU" sz="2200" kern="1200" dirty="0">
                <a:solidFill>
                  <a:schemeClr val="tx1">
                    <a:lumMod val="75000"/>
                    <a:lumOff val="25000"/>
                  </a:schemeClr>
                </a:solidFill>
              </a:rPr>
              <a:t>. </a:t>
            </a:r>
            <a:endParaRPr lang="ru-RU" sz="2200" kern="1200" dirty="0" smtClean="0">
              <a:solidFill>
                <a:schemeClr val="tx1">
                  <a:lumMod val="75000"/>
                  <a:lumOff val="25000"/>
                </a:schemeClr>
              </a:solidFill>
            </a:endParaRPr>
          </a:p>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r>
              <a:rPr lang="ru-RU" sz="2200" kern="1200" dirty="0" err="1" smtClean="0">
                <a:solidFill>
                  <a:schemeClr val="tx1">
                    <a:lumMod val="75000"/>
                    <a:lumOff val="25000"/>
                  </a:schemeClr>
                </a:solidFill>
              </a:rPr>
              <a:t>Передсердя</a:t>
            </a:r>
            <a:r>
              <a:rPr lang="ru-RU" sz="2200" kern="1200" dirty="0" smtClean="0">
                <a:solidFill>
                  <a:schemeClr val="tx1">
                    <a:lumMod val="75000"/>
                    <a:lumOff val="25000"/>
                  </a:schemeClr>
                </a:solidFill>
              </a:rPr>
              <a:t> </a:t>
            </a:r>
            <a:r>
              <a:rPr lang="ru-RU" sz="2200" kern="1200" dirty="0">
                <a:solidFill>
                  <a:schemeClr val="tx1">
                    <a:lumMod val="75000"/>
                    <a:lumOff val="25000"/>
                  </a:schemeClr>
                </a:solidFill>
              </a:rPr>
              <a:t>і </a:t>
            </a:r>
            <a:r>
              <a:rPr lang="ru-RU" sz="2200" kern="1200" dirty="0" err="1">
                <a:solidFill>
                  <a:schemeClr val="tx1">
                    <a:lumMod val="75000"/>
                    <a:lumOff val="25000"/>
                  </a:schemeClr>
                </a:solidFill>
              </a:rPr>
              <a:t>шлуночок</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відповідної</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половини</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з'єднані</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між</a:t>
            </a:r>
            <a:r>
              <a:rPr lang="ru-RU" sz="2200" kern="1200" dirty="0">
                <a:solidFill>
                  <a:schemeClr val="tx1">
                    <a:lumMod val="75000"/>
                    <a:lumOff val="25000"/>
                  </a:schemeClr>
                </a:solidFill>
              </a:rPr>
              <a:t> собою </a:t>
            </a:r>
            <a:r>
              <a:rPr lang="ru-RU" sz="2200" b="1" kern="1200"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атріовентрикулярним</a:t>
            </a:r>
            <a:r>
              <a:rPr lang="ru-RU" sz="2200" b="1" kern="12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ru-RU" sz="2200" b="1" kern="1200"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отвором</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який</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закритий</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стулками</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клапанів</a:t>
            </a:r>
            <a:r>
              <a:rPr lang="ru-RU" sz="2200" kern="1200" dirty="0">
                <a:solidFill>
                  <a:schemeClr val="tx1">
                    <a:lumMod val="75000"/>
                    <a:lumOff val="25000"/>
                  </a:schemeClr>
                </a:solidFill>
              </a:rPr>
              <a:t>. У </a:t>
            </a:r>
            <a:r>
              <a:rPr lang="ru-RU" sz="2200" kern="1200" dirty="0" err="1">
                <a:solidFill>
                  <a:schemeClr val="tx1">
                    <a:lumMod val="75000"/>
                    <a:lumOff val="25000"/>
                  </a:schemeClr>
                </a:solidFill>
              </a:rPr>
              <a:t>лівій</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половині</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його</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називають</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двостулковим</a:t>
            </a:r>
            <a:r>
              <a:rPr lang="ru-RU" sz="2200" kern="1200" dirty="0">
                <a:solidFill>
                  <a:schemeClr val="tx1">
                    <a:lumMod val="75000"/>
                    <a:lumOff val="25000"/>
                  </a:schemeClr>
                </a:solidFill>
              </a:rPr>
              <a:t>, а в </a:t>
            </a:r>
            <a:r>
              <a:rPr lang="ru-RU" sz="2200" kern="1200" dirty="0" err="1">
                <a:solidFill>
                  <a:schemeClr val="tx1">
                    <a:lumMod val="75000"/>
                    <a:lumOff val="25000"/>
                  </a:schemeClr>
                </a:solidFill>
              </a:rPr>
              <a:t>правій</a:t>
            </a:r>
            <a:r>
              <a:rPr lang="ru-RU" sz="2200" kern="1200" dirty="0">
                <a:solidFill>
                  <a:schemeClr val="tx1">
                    <a:lumMod val="75000"/>
                    <a:lumOff val="25000"/>
                  </a:schemeClr>
                </a:solidFill>
              </a:rPr>
              <a:t> – </a:t>
            </a:r>
            <a:r>
              <a:rPr lang="ru-RU" sz="2200" kern="1200" dirty="0" err="1">
                <a:solidFill>
                  <a:schemeClr val="tx1">
                    <a:lumMod val="75000"/>
                    <a:lumOff val="25000"/>
                  </a:schemeClr>
                </a:solidFill>
              </a:rPr>
              <a:t>тристулковим</a:t>
            </a:r>
            <a:r>
              <a:rPr lang="ru-RU" sz="2200" kern="1200" dirty="0">
                <a:solidFill>
                  <a:schemeClr val="tx1">
                    <a:lumMod val="75000"/>
                    <a:lumOff val="25000"/>
                  </a:schemeClr>
                </a:solidFill>
              </a:rPr>
              <a:t>. </a:t>
            </a:r>
            <a:endParaRPr lang="ru-RU" sz="2200" kern="1200" dirty="0" smtClean="0">
              <a:solidFill>
                <a:schemeClr val="tx1">
                  <a:lumMod val="75000"/>
                  <a:lumOff val="25000"/>
                </a:schemeClr>
              </a:solidFill>
            </a:endParaRPr>
          </a:p>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r>
              <a:rPr lang="ru-RU" sz="2200" kern="1200" dirty="0">
                <a:solidFill>
                  <a:schemeClr val="tx1">
                    <a:lumMod val="75000"/>
                    <a:lumOff val="25000"/>
                  </a:schemeClr>
                </a:solidFill>
              </a:rPr>
              <a:t>3 боку </a:t>
            </a:r>
            <a:r>
              <a:rPr lang="ru-RU" sz="2200" kern="1200" dirty="0" err="1">
                <a:solidFill>
                  <a:schemeClr val="tx1">
                    <a:lumMod val="75000"/>
                    <a:lumOff val="25000"/>
                  </a:schemeClr>
                </a:solidFill>
              </a:rPr>
              <a:t>шлуночків</a:t>
            </a:r>
            <a:r>
              <a:rPr lang="ru-RU" sz="2200" kern="1200" dirty="0">
                <a:solidFill>
                  <a:schemeClr val="tx1">
                    <a:lumMod val="75000"/>
                    <a:lumOff val="25000"/>
                  </a:schemeClr>
                </a:solidFill>
              </a:rPr>
              <a:t> до </a:t>
            </a:r>
            <a:r>
              <a:rPr lang="ru-RU" sz="2200" kern="1200" dirty="0" err="1">
                <a:solidFill>
                  <a:schemeClr val="tx1">
                    <a:lumMod val="75000"/>
                    <a:lumOff val="25000"/>
                  </a:schemeClr>
                </a:solidFill>
              </a:rPr>
              <a:t>стулок</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клапанів</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прикріплені</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сухожильні</a:t>
            </a:r>
            <a:r>
              <a:rPr lang="ru-RU" sz="2200" kern="1200" dirty="0">
                <a:solidFill>
                  <a:schemeClr val="tx1">
                    <a:lumMod val="75000"/>
                    <a:lumOff val="25000"/>
                  </a:schemeClr>
                </a:solidFill>
              </a:rPr>
              <a:t> нитки </a:t>
            </a:r>
            <a:r>
              <a:rPr lang="ru-RU" sz="2200" b="1" kern="1200"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або</a:t>
            </a:r>
            <a:r>
              <a:rPr lang="ru-RU" sz="2200" b="1" kern="12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ru-RU" sz="2200" b="1" kern="1200"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хорди</a:t>
            </a:r>
            <a:r>
              <a:rPr lang="ru-RU" sz="2200" kern="1200" dirty="0">
                <a:solidFill>
                  <a:schemeClr val="tx1">
                    <a:lumMod val="75000"/>
                    <a:lumOff val="25000"/>
                  </a:schemeClr>
                </a:solidFill>
              </a:rPr>
              <a:t>. Вони </a:t>
            </a:r>
            <a:r>
              <a:rPr lang="ru-RU" sz="2200" kern="1200" dirty="0" err="1">
                <a:solidFill>
                  <a:schemeClr val="tx1">
                    <a:lumMod val="75000"/>
                    <a:lumOff val="25000"/>
                  </a:schemeClr>
                </a:solidFill>
              </a:rPr>
              <a:t>обумовлюють</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відкривання</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стулок</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тільки</a:t>
            </a:r>
            <a:r>
              <a:rPr lang="ru-RU" sz="2200" kern="1200" dirty="0">
                <a:solidFill>
                  <a:schemeClr val="tx1">
                    <a:lumMod val="75000"/>
                    <a:lumOff val="25000"/>
                  </a:schemeClr>
                </a:solidFill>
              </a:rPr>
              <a:t> в </a:t>
            </a:r>
            <a:r>
              <a:rPr lang="ru-RU" sz="2200" kern="1200" dirty="0" err="1">
                <a:solidFill>
                  <a:schemeClr val="tx1">
                    <a:lumMod val="75000"/>
                    <a:lumOff val="25000"/>
                  </a:schemeClr>
                </a:solidFill>
              </a:rPr>
              <a:t>бік</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шлуночків</a:t>
            </a:r>
            <a:r>
              <a:rPr lang="ru-RU" sz="2200" kern="1200" dirty="0">
                <a:solidFill>
                  <a:schemeClr val="tx1">
                    <a:lumMod val="75000"/>
                    <a:lumOff val="25000"/>
                  </a:schemeClr>
                </a:solidFill>
              </a:rPr>
              <a:t>. </a:t>
            </a:r>
            <a:endParaRPr lang="ru-RU" sz="2200" kern="1200" dirty="0" smtClean="0">
              <a:solidFill>
                <a:schemeClr val="tx1">
                  <a:lumMod val="75000"/>
                  <a:lumOff val="25000"/>
                </a:schemeClr>
              </a:solidFill>
            </a:endParaRPr>
          </a:p>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r>
              <a:rPr lang="ru-RU" sz="2200" kern="1200" dirty="0" smtClean="0">
                <a:solidFill>
                  <a:schemeClr val="tx1">
                    <a:lumMod val="75000"/>
                    <a:lumOff val="25000"/>
                  </a:schemeClr>
                </a:solidFill>
              </a:rPr>
              <a:t>3 </a:t>
            </a:r>
            <a:r>
              <a:rPr lang="ru-RU" sz="2200" kern="1200" dirty="0" err="1">
                <a:solidFill>
                  <a:schemeClr val="tx1">
                    <a:lumMod val="75000"/>
                    <a:lumOff val="25000"/>
                  </a:schemeClr>
                </a:solidFill>
              </a:rPr>
              <a:t>лівого</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шлуночка</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виходить</a:t>
            </a:r>
            <a:r>
              <a:rPr lang="ru-RU" sz="2200" kern="1200" dirty="0">
                <a:solidFill>
                  <a:schemeClr val="tx1">
                    <a:lumMod val="75000"/>
                    <a:lumOff val="25000"/>
                  </a:schemeClr>
                </a:solidFill>
              </a:rPr>
              <a:t> </a:t>
            </a:r>
            <a:r>
              <a:rPr lang="ru-RU" sz="2200" b="1" kern="12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аорта</a:t>
            </a:r>
            <a:r>
              <a:rPr lang="ru-RU" sz="2200" kern="1200" dirty="0">
                <a:solidFill>
                  <a:schemeClr val="tx1">
                    <a:lumMod val="75000"/>
                    <a:lumOff val="25000"/>
                  </a:schemeClr>
                </a:solidFill>
              </a:rPr>
              <a:t>, а з правого – </a:t>
            </a:r>
            <a:r>
              <a:rPr lang="ru-RU" sz="2200" kern="1200" dirty="0" err="1">
                <a:solidFill>
                  <a:schemeClr val="tx1">
                    <a:lumMod val="75000"/>
                    <a:lumOff val="25000"/>
                  </a:schemeClr>
                </a:solidFill>
              </a:rPr>
              <a:t>легенева</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артерія</a:t>
            </a:r>
            <a:r>
              <a:rPr lang="ru-RU" sz="2200" kern="1200" dirty="0">
                <a:solidFill>
                  <a:schemeClr val="tx1">
                    <a:lumMod val="75000"/>
                    <a:lumOff val="25000"/>
                  </a:schemeClr>
                </a:solidFill>
              </a:rPr>
              <a:t>. Отвори </a:t>
            </a:r>
            <a:r>
              <a:rPr lang="ru-RU" sz="2200" kern="1200" dirty="0" err="1">
                <a:solidFill>
                  <a:schemeClr val="tx1">
                    <a:lumMod val="75000"/>
                    <a:lumOff val="25000"/>
                  </a:schemeClr>
                </a:solidFill>
              </a:rPr>
              <a:t>цих</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судин</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закриті</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півмісяцевими</a:t>
            </a:r>
            <a:r>
              <a:rPr lang="ru-RU" sz="2200" kern="1200" dirty="0">
                <a:solidFill>
                  <a:schemeClr val="tx1">
                    <a:lumMod val="75000"/>
                    <a:lumOff val="25000"/>
                  </a:schemeClr>
                </a:solidFill>
              </a:rPr>
              <a:t> клапанами, </a:t>
            </a:r>
            <a:r>
              <a:rPr lang="ru-RU" sz="2200" kern="1200" dirty="0" err="1">
                <a:solidFill>
                  <a:schemeClr val="tx1">
                    <a:lumMod val="75000"/>
                    <a:lumOff val="25000"/>
                  </a:schemeClr>
                </a:solidFill>
              </a:rPr>
              <a:t>що</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відкриваються</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під</a:t>
            </a:r>
            <a:r>
              <a:rPr lang="ru-RU" sz="2200" kern="1200" dirty="0">
                <a:solidFill>
                  <a:schemeClr val="tx1">
                    <a:lumMod val="75000"/>
                    <a:lumOff val="25000"/>
                  </a:schemeClr>
                </a:solidFill>
              </a:rPr>
              <a:t> час </a:t>
            </a:r>
            <a:r>
              <a:rPr lang="ru-RU" sz="2200" kern="1200" dirty="0" err="1">
                <a:solidFill>
                  <a:schemeClr val="tx1">
                    <a:lumMod val="75000"/>
                    <a:lumOff val="25000"/>
                  </a:schemeClr>
                </a:solidFill>
              </a:rPr>
              <a:t>скорочення</a:t>
            </a:r>
            <a:r>
              <a:rPr lang="ru-RU" sz="2200" kern="1200" dirty="0">
                <a:solidFill>
                  <a:schemeClr val="tx1">
                    <a:lumMod val="75000"/>
                    <a:lumOff val="25000"/>
                  </a:schemeClr>
                </a:solidFill>
              </a:rPr>
              <a:t> </a:t>
            </a:r>
            <a:r>
              <a:rPr lang="ru-RU" sz="2200" kern="1200" dirty="0" err="1">
                <a:solidFill>
                  <a:schemeClr val="tx1">
                    <a:lumMod val="75000"/>
                    <a:lumOff val="25000"/>
                  </a:schemeClr>
                </a:solidFill>
              </a:rPr>
              <a:t>шлуночків</a:t>
            </a:r>
            <a:r>
              <a:rPr lang="ru-RU" sz="2200" kern="1200" dirty="0">
                <a:solidFill>
                  <a:schemeClr val="tx1">
                    <a:lumMod val="75000"/>
                    <a:lumOff val="25000"/>
                  </a:schemeClr>
                </a:solidFill>
              </a:rPr>
              <a:t>.</a:t>
            </a:r>
          </a:p>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endParaRPr lang="ru-RU" sz="2200" kern="1200" dirty="0" smtClean="0">
              <a:solidFill>
                <a:schemeClr val="tx1">
                  <a:lumMod val="75000"/>
                  <a:lumOff val="25000"/>
                </a:schemeClr>
              </a:solidFill>
            </a:endParaRPr>
          </a:p>
          <a:p>
            <a:pPr indent="-182880" eaLnBrk="1" fontAlgn="auto" hangingPunct="1">
              <a:lnSpc>
                <a:spcPct val="100000"/>
              </a:lnSpc>
              <a:spcBef>
                <a:spcPct val="20000"/>
              </a:spcBef>
              <a:spcAft>
                <a:spcPts val="300"/>
              </a:spcAft>
              <a:buClr>
                <a:schemeClr val="accent6">
                  <a:lumMod val="75000"/>
                </a:schemeClr>
              </a:buClr>
              <a:buSzPct val="130000"/>
              <a:buFont typeface="Georgia" pitchFamily="18" charset="0"/>
              <a:buChar char="*"/>
              <a:defRPr/>
            </a:pPr>
            <a:endParaRPr lang="ru-RU" sz="2200" kern="1200" dirty="0">
              <a:solidFill>
                <a:schemeClr val="tx1">
                  <a:lumMod val="75000"/>
                  <a:lumOff val="25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4"/>
          <p:cNvPicPr>
            <a:picLocks noChangeAspect="1" noChangeArrowheads="1"/>
          </p:cNvPicPr>
          <p:nvPr/>
        </p:nvPicPr>
        <p:blipFill>
          <a:blip r:embed="rId2"/>
          <a:srcRect/>
          <a:stretch>
            <a:fillRect/>
          </a:stretch>
        </p:blipFill>
        <p:spPr bwMode="auto">
          <a:xfrm>
            <a:off x="265113" y="198438"/>
            <a:ext cx="8686800" cy="644207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p:cNvPicPr>
            <a:picLocks noChangeAspect="1" noChangeArrowheads="1"/>
          </p:cNvPicPr>
          <p:nvPr/>
        </p:nvPicPr>
        <p:blipFill>
          <a:blip r:embed="rId2"/>
          <a:srcRect/>
          <a:stretch>
            <a:fillRect/>
          </a:stretch>
        </p:blipFill>
        <p:spPr bwMode="auto">
          <a:xfrm>
            <a:off x="347663" y="234950"/>
            <a:ext cx="8448675" cy="6278563"/>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4"/>
          <p:cNvPicPr>
            <a:picLocks noChangeAspect="1" noChangeArrowheads="1"/>
          </p:cNvPicPr>
          <p:nvPr/>
        </p:nvPicPr>
        <p:blipFill>
          <a:blip r:embed="rId2"/>
          <a:srcRect/>
          <a:stretch>
            <a:fillRect/>
          </a:stretch>
        </p:blipFill>
        <p:spPr bwMode="auto">
          <a:xfrm>
            <a:off x="301625" y="217488"/>
            <a:ext cx="8531225" cy="6386512"/>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4"/>
          <p:cNvPicPr>
            <a:picLocks noChangeAspect="1" noChangeArrowheads="1"/>
          </p:cNvPicPr>
          <p:nvPr/>
        </p:nvPicPr>
        <p:blipFill>
          <a:blip r:embed="rId2"/>
          <a:srcRect/>
          <a:stretch>
            <a:fillRect/>
          </a:stretch>
        </p:blipFill>
        <p:spPr bwMode="auto">
          <a:xfrm>
            <a:off x="190500" y="244475"/>
            <a:ext cx="8763000" cy="64516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4"/>
          <p:cNvPicPr>
            <a:picLocks noChangeAspect="1" noChangeArrowheads="1"/>
          </p:cNvPicPr>
          <p:nvPr/>
        </p:nvPicPr>
        <p:blipFill>
          <a:blip r:embed="rId2"/>
          <a:srcRect/>
          <a:stretch>
            <a:fillRect/>
          </a:stretch>
        </p:blipFill>
        <p:spPr bwMode="auto">
          <a:xfrm>
            <a:off x="274638" y="198438"/>
            <a:ext cx="8594725" cy="644207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4"/>
          <p:cNvPicPr>
            <a:picLocks noChangeAspect="1" noChangeArrowheads="1"/>
          </p:cNvPicPr>
          <p:nvPr/>
        </p:nvPicPr>
        <p:blipFill>
          <a:blip r:embed="rId2"/>
          <a:srcRect/>
          <a:stretch>
            <a:fillRect/>
          </a:stretch>
        </p:blipFill>
        <p:spPr bwMode="auto">
          <a:xfrm>
            <a:off x="1143000" y="271463"/>
            <a:ext cx="7745413" cy="63500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4"/>
          <p:cNvPicPr>
            <a:picLocks noChangeAspect="1" noChangeArrowheads="1"/>
          </p:cNvPicPr>
          <p:nvPr/>
        </p:nvPicPr>
        <p:blipFill>
          <a:blip r:embed="rId2"/>
          <a:srcRect/>
          <a:stretch>
            <a:fillRect/>
          </a:stretch>
        </p:blipFill>
        <p:spPr bwMode="auto">
          <a:xfrm>
            <a:off x="896938" y="315913"/>
            <a:ext cx="7232650" cy="589597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5" descr="Транспорт речовин » Народна Освіта"/>
          <p:cNvPicPr>
            <a:picLocks noChangeAspect="1" noChangeArrowheads="1"/>
          </p:cNvPicPr>
          <p:nvPr/>
        </p:nvPicPr>
        <p:blipFill>
          <a:blip r:embed="rId2"/>
          <a:srcRect/>
          <a:stretch>
            <a:fillRect/>
          </a:stretch>
        </p:blipFill>
        <p:spPr bwMode="auto">
          <a:xfrm>
            <a:off x="220663" y="280988"/>
            <a:ext cx="8574087" cy="616902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p:cNvSpPr>
          <p:nvPr>
            <p:ph type="title"/>
          </p:nvPr>
        </p:nvSpPr>
        <p:spPr>
          <a:xfrm>
            <a:off x="153988" y="128588"/>
            <a:ext cx="8872537" cy="684212"/>
          </a:xfrm>
        </p:spPr>
        <p:txBody>
          <a:bodyPr/>
          <a:lstStyle/>
          <a:p>
            <a:pPr>
              <a:lnSpc>
                <a:spcPct val="75000"/>
              </a:lnSpc>
            </a:pPr>
            <a:r>
              <a:rPr lang="ru-RU" sz="2800" b="1" i="1" u="sng" smtClean="0"/>
              <a:t>Анатомо-фізіологічні особливості серцево-судинної системи у дітей різного віку</a:t>
            </a:r>
          </a:p>
        </p:txBody>
      </p:sp>
      <p:sp>
        <p:nvSpPr>
          <p:cNvPr id="64514" name="Rectangle 3"/>
          <p:cNvSpPr>
            <a:spLocks noGrp="1"/>
          </p:cNvSpPr>
          <p:nvPr>
            <p:ph type="body" idx="1"/>
          </p:nvPr>
        </p:nvSpPr>
        <p:spPr>
          <a:xfrm>
            <a:off x="0" y="884238"/>
            <a:ext cx="9144000" cy="5813425"/>
          </a:xfrm>
        </p:spPr>
        <p:txBody>
          <a:bodyPr/>
          <a:lstStyle/>
          <a:p>
            <a:pPr>
              <a:lnSpc>
                <a:spcPct val="70000"/>
              </a:lnSpc>
              <a:spcBef>
                <a:spcPts val="600"/>
              </a:spcBef>
            </a:pPr>
            <a:r>
              <a:rPr lang="ru-RU" sz="1800" b="1" smtClean="0"/>
              <a:t>• Анатомічне серце новонародженого розташоване більш краніально за рахунок високого стояння діафрагми.</a:t>
            </a:r>
          </a:p>
          <a:p>
            <a:pPr>
              <a:lnSpc>
                <a:spcPct val="70000"/>
              </a:lnSpc>
              <a:spcBef>
                <a:spcPts val="600"/>
              </a:spcBef>
            </a:pPr>
            <a:r>
              <a:rPr lang="ru-RU" sz="1800" b="1" smtClean="0"/>
              <a:t>• Значно більший об'єм серця відносно об'єму грудної клітки.</a:t>
            </a:r>
          </a:p>
          <a:p>
            <a:pPr>
              <a:lnSpc>
                <a:spcPct val="70000"/>
              </a:lnSpc>
              <a:spcBef>
                <a:spcPts val="600"/>
              </a:spcBef>
            </a:pPr>
            <a:r>
              <a:rPr lang="ru-RU" sz="1800" b="1" smtClean="0"/>
              <a:t>• Форма серця куляста.</a:t>
            </a:r>
          </a:p>
          <a:p>
            <a:pPr>
              <a:lnSpc>
                <a:spcPct val="70000"/>
              </a:lnSpc>
              <a:spcBef>
                <a:spcPts val="600"/>
              </a:spcBef>
            </a:pPr>
            <a:r>
              <a:rPr lang="ru-RU" sz="1800" b="1" smtClean="0"/>
              <a:t>• Правий та лівий шлуночки приблизно однакові за об'ємом і товщиною стінки на момент народження.</a:t>
            </a:r>
          </a:p>
          <a:p>
            <a:pPr>
              <a:lnSpc>
                <a:spcPct val="70000"/>
              </a:lnSpc>
              <a:spcBef>
                <a:spcPts val="600"/>
              </a:spcBef>
            </a:pPr>
            <a:r>
              <a:rPr lang="ru-RU" sz="1800" b="1" smtClean="0"/>
              <a:t>• Після народження інтенсивно ростуть ліві відділи серця за рахунок збільшення судинного опору та артеріального тиску.</a:t>
            </a:r>
          </a:p>
          <a:p>
            <a:pPr>
              <a:lnSpc>
                <a:spcPct val="70000"/>
              </a:lnSpc>
              <a:spcBef>
                <a:spcPts val="600"/>
              </a:spcBef>
            </a:pPr>
            <a:r>
              <a:rPr lang="ru-RU" sz="1800" b="1" smtClean="0"/>
              <a:t>• Темп росту магістральних судин менший ніж темп росту серця.</a:t>
            </a:r>
          </a:p>
          <a:p>
            <a:pPr>
              <a:lnSpc>
                <a:spcPct val="70000"/>
              </a:lnSpc>
              <a:spcBef>
                <a:spcPts val="600"/>
              </a:spcBef>
            </a:pPr>
            <a:r>
              <a:rPr lang="ru-RU" sz="1800" b="1" smtClean="0"/>
              <a:t>• У новонароджених співвідношення діаметрів легеневої артерії та аорти інше (аорта – 16 мм, легенева артерія – 21 мм); у віці 10-12 років їх діаметр стає однаковим, а в дорослих аорта завжди більша за легеневу артерію (аорта – 80 мм, легенева артерія – 74 мм).</a:t>
            </a:r>
          </a:p>
          <a:p>
            <a:pPr>
              <a:lnSpc>
                <a:spcPct val="70000"/>
              </a:lnSpc>
              <a:spcBef>
                <a:spcPts val="600"/>
              </a:spcBef>
            </a:pPr>
            <a:r>
              <a:rPr lang="ru-RU" sz="1800" b="1" smtClean="0"/>
              <a:t>• Кровоносні судини новонароджених мають тонку стінку, у них недостатньо розвинені м'язові та еластичні волокна.</a:t>
            </a:r>
          </a:p>
          <a:p>
            <a:pPr>
              <a:lnSpc>
                <a:spcPct val="70000"/>
              </a:lnSpc>
              <a:spcBef>
                <a:spcPts val="600"/>
              </a:spcBef>
            </a:pPr>
            <a:r>
              <a:rPr lang="ru-RU" sz="1800" b="1" smtClean="0"/>
              <a:t>• У новонароджених просвіт відповідних артерій та вен однаковий.</a:t>
            </a:r>
          </a:p>
          <a:p>
            <a:pPr>
              <a:lnSpc>
                <a:spcPct val="70000"/>
              </a:lnSpc>
              <a:spcBef>
                <a:spcPts val="600"/>
              </a:spcBef>
            </a:pPr>
            <a:r>
              <a:rPr lang="ru-RU" sz="1800" b="1" smtClean="0"/>
              <a:t>• Капіляри в дітей добре розвинені, відносно широкі й короткі.</a:t>
            </a:r>
          </a:p>
          <a:p>
            <a:pPr>
              <a:lnSpc>
                <a:spcPct val="70000"/>
              </a:lnSpc>
              <a:spcBef>
                <a:spcPts val="600"/>
              </a:spcBef>
            </a:pPr>
            <a:r>
              <a:rPr lang="ru-RU" sz="1800" b="1" smtClean="0"/>
              <a:t>• Пульс у дітей усіх вікових категорій більш частий, ніж у дорослих, за рахунок більш інтенсивного обміну речовин та пізнього розвитку вагусної іннервації серця.</a:t>
            </a:r>
          </a:p>
          <a:p>
            <a:pPr>
              <a:lnSpc>
                <a:spcPct val="70000"/>
              </a:lnSpc>
              <a:spcBef>
                <a:spcPts val="600"/>
              </a:spcBef>
            </a:pPr>
            <a:r>
              <a:rPr lang="ru-RU" sz="1800" b="1" smtClean="0"/>
              <a:t>• Артеріальний тиск у дітей менший, ніж у дорослих. Для орієнтовного розрахунку артеріального тиску (мм рт. ст.) у дітей старше 1 року можна використовувати формулу:</a:t>
            </a:r>
          </a:p>
          <a:p>
            <a:pPr>
              <a:lnSpc>
                <a:spcPct val="70000"/>
              </a:lnSpc>
              <a:spcBef>
                <a:spcPts val="600"/>
              </a:spcBef>
              <a:buFont typeface="Arial" charset="0"/>
              <a:buNone/>
            </a:pPr>
            <a:r>
              <a:rPr lang="ru-RU" sz="1800" b="1" smtClean="0"/>
              <a:t>систолічний артеріальний тиск = 90 + 2n, діастолічний артеріальний тиск 60 + 2n, де n – вік дітей у роках.</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4"/>
          <p:cNvPicPr>
            <a:picLocks noChangeAspect="1" noChangeArrowheads="1"/>
          </p:cNvPicPr>
          <p:nvPr/>
        </p:nvPicPr>
        <p:blipFill>
          <a:blip r:embed="rId2"/>
          <a:srcRect/>
          <a:stretch>
            <a:fillRect/>
          </a:stretch>
        </p:blipFill>
        <p:spPr bwMode="auto">
          <a:xfrm>
            <a:off x="149225" y="141288"/>
            <a:ext cx="8809038" cy="654843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a:xfrm>
            <a:off x="180975" y="153988"/>
            <a:ext cx="8820150" cy="576262"/>
          </a:xfrm>
        </p:spPr>
        <p:txBody>
          <a:bodyPr/>
          <a:lstStyle/>
          <a:p>
            <a:pPr algn="ctr"/>
            <a:r>
              <a:rPr lang="ru-RU" sz="2800" b="1" smtClean="0"/>
              <a:t>ФУНКЦІЇ СЕРЦЯ</a:t>
            </a:r>
            <a:r>
              <a:rPr lang="ru-RU" sz="4000" smtClean="0"/>
              <a:t> </a:t>
            </a:r>
          </a:p>
        </p:txBody>
      </p:sp>
      <p:sp>
        <p:nvSpPr>
          <p:cNvPr id="21506" name="Rectangle 3"/>
          <p:cNvSpPr>
            <a:spLocks noGrp="1"/>
          </p:cNvSpPr>
          <p:nvPr>
            <p:ph type="body" idx="1"/>
          </p:nvPr>
        </p:nvSpPr>
        <p:spPr>
          <a:xfrm>
            <a:off x="161925" y="755650"/>
            <a:ext cx="8810625" cy="5942013"/>
          </a:xfrm>
        </p:spPr>
        <p:txBody>
          <a:bodyPr/>
          <a:lstStyle/>
          <a:p>
            <a:pPr>
              <a:lnSpc>
                <a:spcPct val="80000"/>
              </a:lnSpc>
              <a:spcBef>
                <a:spcPts val="700"/>
              </a:spcBef>
              <a:buFont typeface="Arial" charset="0"/>
              <a:buNone/>
            </a:pPr>
            <a:r>
              <a:rPr lang="ru-RU" sz="2400" b="1" i="1" u="sng" smtClean="0"/>
              <a:t>Головна функція – нагнітальна</a:t>
            </a:r>
            <a:r>
              <a:rPr lang="ru-RU" sz="2400" b="1" smtClean="0"/>
              <a:t> – перекачування крові з венозної системи в артеріальну. </a:t>
            </a:r>
          </a:p>
          <a:p>
            <a:pPr>
              <a:lnSpc>
                <a:spcPct val="80000"/>
              </a:lnSpc>
              <a:spcBef>
                <a:spcPts val="700"/>
              </a:spcBef>
            </a:pPr>
            <a:r>
              <a:rPr lang="ru-RU" sz="2400" b="1" smtClean="0"/>
              <a:t>1. </a:t>
            </a:r>
            <a:r>
              <a:rPr lang="ru-RU" sz="2400" b="1" i="1" u="sng" smtClean="0"/>
              <a:t>Генерація кров'яного тиску</a:t>
            </a:r>
            <a:r>
              <a:rPr lang="ru-RU" sz="2400" b="1" smtClean="0"/>
              <a:t> (скорочення серця виробляють кров'яний тиск, який забезпечує рух крові по кровоносних судинах).</a:t>
            </a:r>
          </a:p>
          <a:p>
            <a:pPr>
              <a:lnSpc>
                <a:spcPct val="80000"/>
              </a:lnSpc>
              <a:spcBef>
                <a:spcPts val="700"/>
              </a:spcBef>
            </a:pPr>
            <a:r>
              <a:rPr lang="ru-RU" sz="2400" b="1" smtClean="0"/>
              <a:t> 2. </a:t>
            </a:r>
            <a:r>
              <a:rPr lang="ru-RU" sz="2400" b="1" i="1" u="sng" smtClean="0"/>
              <a:t>Напрямок руху крові</a:t>
            </a:r>
            <a:r>
              <a:rPr lang="ru-RU" sz="2400" b="1" smtClean="0"/>
              <a:t> (серце відокремлює малий і великий кола кровообігу і забезпечує оксигенацію крові, що тече до тканин).</a:t>
            </a:r>
          </a:p>
          <a:p>
            <a:pPr>
              <a:lnSpc>
                <a:spcPct val="80000"/>
              </a:lnSpc>
              <a:spcBef>
                <a:spcPts val="700"/>
              </a:spcBef>
            </a:pPr>
            <a:r>
              <a:rPr lang="ru-RU" sz="2400" b="1" smtClean="0"/>
              <a:t> 3. </a:t>
            </a:r>
            <a:r>
              <a:rPr lang="ru-RU" sz="2400" b="1" i="1" u="sng" smtClean="0"/>
              <a:t>Забезпечення одностороннього кровотоку</a:t>
            </a:r>
            <a:r>
              <a:rPr lang="ru-RU" sz="2400" b="1" smtClean="0"/>
              <a:t> (клапани серця забезпечують односторонній потік крові через серце і кровоносні судини).</a:t>
            </a:r>
          </a:p>
          <a:p>
            <a:pPr>
              <a:lnSpc>
                <a:spcPct val="80000"/>
              </a:lnSpc>
              <a:spcBef>
                <a:spcPts val="700"/>
              </a:spcBef>
            </a:pPr>
            <a:r>
              <a:rPr lang="ru-RU" sz="2400" b="1" smtClean="0"/>
              <a:t> 4. </a:t>
            </a:r>
            <a:r>
              <a:rPr lang="ru-RU" sz="2400" b="1" i="1" u="sng" smtClean="0"/>
              <a:t>Регуляція кровопостачання</a:t>
            </a:r>
            <a:r>
              <a:rPr lang="ru-RU" sz="2400" b="1" smtClean="0"/>
              <a:t> (зміни сили скорочень серця регулюють кровопостачання тканин в залежності від зміни їх метаболічних потреб </a:t>
            </a:r>
            <a:r>
              <a:rPr lang="ru-RU" sz="2000" b="1" smtClean="0"/>
              <a:t>(під час відпочинку, фізичної активності, при зміні положення тіла</a:t>
            </a:r>
            <a:r>
              <a:rPr lang="ru-RU" sz="2400" b="1" smtClean="0"/>
              <a:t>)).</a:t>
            </a:r>
          </a:p>
          <a:p>
            <a:pPr>
              <a:lnSpc>
                <a:spcPct val="80000"/>
              </a:lnSpc>
              <a:spcBef>
                <a:spcPts val="700"/>
              </a:spcBef>
            </a:pPr>
            <a:r>
              <a:rPr lang="ru-RU" sz="2400" b="1" smtClean="0"/>
              <a:t> 5. </a:t>
            </a:r>
            <a:r>
              <a:rPr lang="ru-RU" sz="2400" b="1" i="1" u="sng" smtClean="0"/>
              <a:t>Ендокринна функція</a:t>
            </a:r>
            <a:r>
              <a:rPr lang="ru-RU" sz="2400" b="1" smtClean="0"/>
              <a:t> (міоцити передсердь секретують натрійуретичний гормон, який регулює артеріальний тиск, екскрецію натрію і хлору нирками, секрецію реніну).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4"/>
          <p:cNvSpPr>
            <a:spLocks noGrp="1" noChangeArrowheads="1"/>
          </p:cNvSpPr>
          <p:nvPr>
            <p:ph type="title" idx="4294967295"/>
          </p:nvPr>
        </p:nvSpPr>
        <p:spPr>
          <a:xfrm>
            <a:off x="712788" y="476250"/>
            <a:ext cx="8202612" cy="741363"/>
          </a:xfrm>
          <a:ln>
            <a:solidFill>
              <a:srgbClr val="660033"/>
            </a:solidFill>
          </a:ln>
        </p:spPr>
        <p:txBody>
          <a:bodyPr/>
          <a:lstStyle/>
          <a:p>
            <a:pPr eaLnBrk="1" hangingPunct="1">
              <a:lnSpc>
                <a:spcPct val="75000"/>
              </a:lnSpc>
              <a:defRPr/>
            </a:pPr>
            <a:r>
              <a:rPr lang="uk-UA" sz="4000" b="1" smtClean="0">
                <a:effectLst>
                  <a:outerShdw blurRad="38100" dist="38100" dir="2700000" algn="tl">
                    <a:srgbClr val="C0C0C0"/>
                  </a:outerShdw>
                </a:effectLst>
              </a:rPr>
              <a:t>Кровообіг новонародженого</a:t>
            </a:r>
            <a:endParaRPr lang="ru-RU" sz="4000" b="1" smtClean="0">
              <a:effectLst>
                <a:outerShdw blurRad="38100" dist="38100" dir="2700000" algn="tl">
                  <a:srgbClr val="C0C0C0"/>
                </a:outerShdw>
              </a:effectLst>
            </a:endParaRPr>
          </a:p>
        </p:txBody>
      </p:sp>
      <p:pic>
        <p:nvPicPr>
          <p:cNvPr id="16392" name="Picture 8"/>
          <p:cNvPicPr>
            <a:picLocks noChangeAspect="1" noChangeArrowheads="1"/>
          </p:cNvPicPr>
          <p:nvPr/>
        </p:nvPicPr>
        <p:blipFill>
          <a:blip r:embed="rId2"/>
          <a:srcRect/>
          <a:stretch>
            <a:fillRect/>
          </a:stretch>
        </p:blipFill>
        <p:spPr bwMode="auto">
          <a:xfrm>
            <a:off x="2527300" y="1676400"/>
            <a:ext cx="3625850" cy="5181600"/>
          </a:xfrm>
          <a:prstGeom prst="rect">
            <a:avLst/>
          </a:prstGeom>
          <a:noFill/>
          <a:ln w="9525">
            <a:noFill/>
            <a:miter lim="800000"/>
            <a:headEnd/>
            <a:tailEnd/>
          </a:ln>
        </p:spPr>
      </p:pic>
      <p:sp>
        <p:nvSpPr>
          <p:cNvPr id="16394" name="AutoShape 10"/>
          <p:cNvSpPr>
            <a:spLocks noChangeArrowheads="1"/>
          </p:cNvSpPr>
          <p:nvPr/>
        </p:nvSpPr>
        <p:spPr bwMode="auto">
          <a:xfrm rot="380412">
            <a:off x="1066800" y="4572000"/>
            <a:ext cx="3133725" cy="333375"/>
          </a:xfrm>
          <a:prstGeom prst="rightArrow">
            <a:avLst>
              <a:gd name="adj1" fmla="val 50000"/>
              <a:gd name="adj2" fmla="val 235000"/>
            </a:avLst>
          </a:prstGeom>
          <a:solidFill>
            <a:schemeClr val="folHlink"/>
          </a:solidFill>
          <a:ln w="38100">
            <a:solidFill>
              <a:schemeClr val="tx1"/>
            </a:solidFill>
            <a:miter lim="800000"/>
            <a:headEnd/>
            <a:tailEnd/>
          </a:ln>
        </p:spPr>
        <p:txBody>
          <a:bodyPr wrap="none" anchor="ctr"/>
          <a:lstStyle/>
          <a:p>
            <a:endParaRPr lang="ru-RU" sz="2400">
              <a:solidFill>
                <a:schemeClr val="tx1"/>
              </a:solidFill>
            </a:endParaRPr>
          </a:p>
        </p:txBody>
      </p:sp>
      <p:sp>
        <p:nvSpPr>
          <p:cNvPr id="16395" name="Text Box 11"/>
          <p:cNvSpPr txBox="1">
            <a:spLocks noChangeArrowheads="1"/>
          </p:cNvSpPr>
          <p:nvPr/>
        </p:nvSpPr>
        <p:spPr bwMode="auto">
          <a:xfrm>
            <a:off x="122238" y="4887913"/>
            <a:ext cx="2538412" cy="1744662"/>
          </a:xfrm>
          <a:prstGeom prst="rect">
            <a:avLst/>
          </a:prstGeom>
          <a:noFill/>
          <a:ln w="9525">
            <a:noFill/>
            <a:miter lim="800000"/>
            <a:headEnd/>
            <a:tailEnd/>
          </a:ln>
        </p:spPr>
        <p:txBody>
          <a:bodyPr>
            <a:spAutoFit/>
          </a:bodyPr>
          <a:lstStyle/>
          <a:p>
            <a:pPr>
              <a:lnSpc>
                <a:spcPct val="90000"/>
              </a:lnSpc>
            </a:pPr>
            <a:r>
              <a:rPr lang="ru-RU">
                <a:solidFill>
                  <a:schemeClr val="tx1"/>
                </a:solidFill>
              </a:rPr>
              <a:t>Овальное в</a:t>
            </a:r>
            <a:r>
              <a:rPr lang="uk-UA">
                <a:solidFill>
                  <a:schemeClr val="tx1"/>
                </a:solidFill>
              </a:rPr>
              <a:t>і</a:t>
            </a:r>
            <a:r>
              <a:rPr lang="ru-RU">
                <a:solidFill>
                  <a:schemeClr val="tx1"/>
                </a:solidFill>
              </a:rPr>
              <a:t>кно</a:t>
            </a:r>
          </a:p>
          <a:p>
            <a:pPr>
              <a:lnSpc>
                <a:spcPct val="90000"/>
              </a:lnSpc>
            </a:pPr>
            <a:r>
              <a:rPr lang="ru-RU">
                <a:solidFill>
                  <a:schemeClr val="tx1"/>
                </a:solidFill>
              </a:rPr>
              <a:t>у міжпередсердній</a:t>
            </a:r>
          </a:p>
          <a:p>
            <a:pPr>
              <a:lnSpc>
                <a:spcPct val="90000"/>
              </a:lnSpc>
            </a:pPr>
            <a:r>
              <a:rPr lang="ru-RU">
                <a:solidFill>
                  <a:schemeClr val="tx1"/>
                </a:solidFill>
              </a:rPr>
              <a:t>перегородці</a:t>
            </a:r>
          </a:p>
          <a:p>
            <a:pPr>
              <a:lnSpc>
                <a:spcPct val="90000"/>
              </a:lnSpc>
            </a:pPr>
            <a:endParaRPr lang="ru-RU">
              <a:solidFill>
                <a:schemeClr val="tx1"/>
              </a:solidFill>
            </a:endParaRPr>
          </a:p>
          <a:p>
            <a:pPr>
              <a:lnSpc>
                <a:spcPct val="90000"/>
              </a:lnSpc>
            </a:pPr>
            <a:r>
              <a:rPr lang="ru-RU" sz="1600">
                <a:solidFill>
                  <a:schemeClr val="tx1"/>
                </a:solidFill>
              </a:rPr>
              <a:t>(зброс змішаної крові </a:t>
            </a:r>
          </a:p>
          <a:p>
            <a:pPr>
              <a:lnSpc>
                <a:spcPct val="90000"/>
              </a:lnSpc>
            </a:pPr>
            <a:r>
              <a:rPr lang="ru-RU" sz="1600">
                <a:solidFill>
                  <a:schemeClr val="tx1"/>
                </a:solidFill>
              </a:rPr>
              <a:t>з правого передсердя</a:t>
            </a:r>
          </a:p>
          <a:p>
            <a:pPr>
              <a:lnSpc>
                <a:spcPct val="90000"/>
              </a:lnSpc>
            </a:pPr>
            <a:r>
              <a:rPr lang="ru-RU" sz="1600">
                <a:solidFill>
                  <a:schemeClr val="tx1"/>
                </a:solidFill>
              </a:rPr>
              <a:t>у ліве передсердя)</a:t>
            </a:r>
          </a:p>
        </p:txBody>
      </p:sp>
      <p:sp>
        <p:nvSpPr>
          <p:cNvPr id="16396" name="AutoShape 12"/>
          <p:cNvSpPr>
            <a:spLocks noChangeArrowheads="1"/>
          </p:cNvSpPr>
          <p:nvPr/>
        </p:nvSpPr>
        <p:spPr bwMode="auto">
          <a:xfrm rot="-9597395">
            <a:off x="4724400" y="3886200"/>
            <a:ext cx="3133725" cy="333375"/>
          </a:xfrm>
          <a:prstGeom prst="rightArrow">
            <a:avLst>
              <a:gd name="adj1" fmla="val 50000"/>
              <a:gd name="adj2" fmla="val 235000"/>
            </a:avLst>
          </a:prstGeom>
          <a:solidFill>
            <a:schemeClr val="folHlink"/>
          </a:solidFill>
          <a:ln w="38100">
            <a:solidFill>
              <a:schemeClr val="tx1"/>
            </a:solidFill>
            <a:miter lim="800000"/>
            <a:headEnd/>
            <a:tailEnd/>
          </a:ln>
        </p:spPr>
        <p:txBody>
          <a:bodyPr wrap="none" anchor="ctr"/>
          <a:lstStyle/>
          <a:p>
            <a:endParaRPr lang="ru-RU" sz="2400">
              <a:solidFill>
                <a:schemeClr val="tx1"/>
              </a:solidFill>
            </a:endParaRPr>
          </a:p>
        </p:txBody>
      </p:sp>
      <p:sp>
        <p:nvSpPr>
          <p:cNvPr id="16397" name="Text Box 13"/>
          <p:cNvSpPr txBox="1">
            <a:spLocks noChangeArrowheads="1"/>
          </p:cNvSpPr>
          <p:nvPr/>
        </p:nvSpPr>
        <p:spPr bwMode="auto">
          <a:xfrm>
            <a:off x="6248400" y="4629150"/>
            <a:ext cx="2497138" cy="1687513"/>
          </a:xfrm>
          <a:prstGeom prst="rect">
            <a:avLst/>
          </a:prstGeom>
          <a:noFill/>
          <a:ln w="9525">
            <a:noFill/>
            <a:miter lim="800000"/>
            <a:headEnd/>
            <a:tailEnd/>
          </a:ln>
        </p:spPr>
        <p:txBody>
          <a:bodyPr>
            <a:spAutoFit/>
          </a:bodyPr>
          <a:lstStyle/>
          <a:p>
            <a:pPr>
              <a:lnSpc>
                <a:spcPct val="75000"/>
              </a:lnSpc>
            </a:pPr>
            <a:r>
              <a:rPr lang="ru-RU">
                <a:solidFill>
                  <a:schemeClr val="tx1"/>
                </a:solidFill>
              </a:rPr>
              <a:t>Артеріальна</a:t>
            </a:r>
          </a:p>
          <a:p>
            <a:pPr>
              <a:lnSpc>
                <a:spcPct val="75000"/>
              </a:lnSpc>
            </a:pPr>
            <a:r>
              <a:rPr lang="ru-RU">
                <a:solidFill>
                  <a:schemeClr val="tx1"/>
                </a:solidFill>
              </a:rPr>
              <a:t>протока (Боталова)</a:t>
            </a:r>
          </a:p>
          <a:p>
            <a:pPr>
              <a:lnSpc>
                <a:spcPct val="75000"/>
              </a:lnSpc>
            </a:pPr>
            <a:endParaRPr lang="ru-RU">
              <a:solidFill>
                <a:schemeClr val="tx1"/>
              </a:solidFill>
            </a:endParaRPr>
          </a:p>
          <a:p>
            <a:pPr>
              <a:lnSpc>
                <a:spcPct val="80000"/>
              </a:lnSpc>
            </a:pPr>
            <a:r>
              <a:rPr lang="ru-RU" sz="1600">
                <a:solidFill>
                  <a:schemeClr val="tx1"/>
                </a:solidFill>
              </a:rPr>
              <a:t>(зброс венозної крові </a:t>
            </a:r>
          </a:p>
          <a:p>
            <a:pPr>
              <a:lnSpc>
                <a:spcPct val="80000"/>
              </a:lnSpc>
            </a:pPr>
            <a:r>
              <a:rPr lang="ru-RU" sz="1600">
                <a:solidFill>
                  <a:schemeClr val="tx1"/>
                </a:solidFill>
              </a:rPr>
              <a:t>з легеневого ствола</a:t>
            </a:r>
          </a:p>
          <a:p>
            <a:pPr>
              <a:lnSpc>
                <a:spcPct val="80000"/>
              </a:lnSpc>
            </a:pPr>
            <a:r>
              <a:rPr lang="ru-RU" sz="1600">
                <a:solidFill>
                  <a:schemeClr val="tx1"/>
                </a:solidFill>
              </a:rPr>
              <a:t>в аорту – нижче місця</a:t>
            </a:r>
          </a:p>
          <a:p>
            <a:pPr>
              <a:lnSpc>
                <a:spcPct val="80000"/>
              </a:lnSpc>
            </a:pPr>
            <a:r>
              <a:rPr lang="ru-RU" sz="1600">
                <a:solidFill>
                  <a:schemeClr val="tx1"/>
                </a:solidFill>
              </a:rPr>
              <a:t>відхождення сонних і</a:t>
            </a:r>
          </a:p>
          <a:p>
            <a:pPr>
              <a:lnSpc>
                <a:spcPct val="80000"/>
              </a:lnSpc>
            </a:pPr>
            <a:r>
              <a:rPr lang="ru-RU" sz="1600">
                <a:solidFill>
                  <a:schemeClr val="tx1"/>
                </a:solidFill>
              </a:rPr>
              <a:t>підключичних артерій)</a:t>
            </a:r>
          </a:p>
        </p:txBody>
      </p:sp>
      <p:sp>
        <p:nvSpPr>
          <p:cNvPr id="16398" name="Text Box 14"/>
          <p:cNvSpPr txBox="1">
            <a:spLocks noChangeArrowheads="1"/>
          </p:cNvSpPr>
          <p:nvPr/>
        </p:nvSpPr>
        <p:spPr bwMode="auto">
          <a:xfrm>
            <a:off x="3505200" y="5410200"/>
            <a:ext cx="565150" cy="366713"/>
          </a:xfrm>
          <a:prstGeom prst="rect">
            <a:avLst/>
          </a:prstGeom>
          <a:noFill/>
          <a:ln w="9525">
            <a:noFill/>
            <a:miter lim="800000"/>
            <a:headEnd/>
            <a:tailEnd/>
          </a:ln>
        </p:spPr>
        <p:txBody>
          <a:bodyPr wrap="none">
            <a:spAutoFit/>
          </a:bodyPr>
          <a:lstStyle/>
          <a:p>
            <a:r>
              <a:rPr lang="ru-RU" b="0">
                <a:solidFill>
                  <a:schemeClr val="tx1"/>
                </a:solidFill>
                <a:latin typeface="Arial Black" pitchFamily="34" charset="0"/>
              </a:rPr>
              <a:t>ПП</a:t>
            </a:r>
          </a:p>
        </p:txBody>
      </p:sp>
      <p:sp>
        <p:nvSpPr>
          <p:cNvPr id="16399" name="Text Box 15"/>
          <p:cNvSpPr txBox="1">
            <a:spLocks noChangeArrowheads="1"/>
          </p:cNvSpPr>
          <p:nvPr/>
        </p:nvSpPr>
        <p:spPr bwMode="auto">
          <a:xfrm>
            <a:off x="4419600" y="6019800"/>
            <a:ext cx="622300" cy="366713"/>
          </a:xfrm>
          <a:prstGeom prst="rect">
            <a:avLst/>
          </a:prstGeom>
          <a:noFill/>
          <a:ln w="9525">
            <a:noFill/>
            <a:miter lim="800000"/>
            <a:headEnd/>
            <a:tailEnd/>
          </a:ln>
        </p:spPr>
        <p:txBody>
          <a:bodyPr wrap="none">
            <a:spAutoFit/>
          </a:bodyPr>
          <a:lstStyle/>
          <a:p>
            <a:r>
              <a:rPr lang="ru-RU" b="0">
                <a:solidFill>
                  <a:schemeClr val="tx1"/>
                </a:solidFill>
                <a:latin typeface="Arial Black" pitchFamily="34" charset="0"/>
              </a:rPr>
              <a:t>ПЖ</a:t>
            </a:r>
          </a:p>
        </p:txBody>
      </p:sp>
      <p:sp>
        <p:nvSpPr>
          <p:cNvPr id="16400" name="Text Box 16"/>
          <p:cNvSpPr txBox="1">
            <a:spLocks noChangeArrowheads="1"/>
          </p:cNvSpPr>
          <p:nvPr/>
        </p:nvSpPr>
        <p:spPr bwMode="auto">
          <a:xfrm>
            <a:off x="4648200" y="4343400"/>
            <a:ext cx="558800" cy="366713"/>
          </a:xfrm>
          <a:prstGeom prst="rect">
            <a:avLst/>
          </a:prstGeom>
          <a:noFill/>
          <a:ln w="9525">
            <a:noFill/>
            <a:miter lim="800000"/>
            <a:headEnd/>
            <a:tailEnd/>
          </a:ln>
        </p:spPr>
        <p:txBody>
          <a:bodyPr wrap="none">
            <a:spAutoFit/>
          </a:bodyPr>
          <a:lstStyle/>
          <a:p>
            <a:r>
              <a:rPr lang="ru-RU" b="0">
                <a:solidFill>
                  <a:schemeClr val="tx1"/>
                </a:solidFill>
                <a:latin typeface="Arial Black" pitchFamily="34" charset="0"/>
              </a:rPr>
              <a:t>ЛП</a:t>
            </a:r>
          </a:p>
        </p:txBody>
      </p:sp>
      <p:sp>
        <p:nvSpPr>
          <p:cNvPr id="16401" name="Text Box 17"/>
          <p:cNvSpPr txBox="1">
            <a:spLocks noChangeArrowheads="1"/>
          </p:cNvSpPr>
          <p:nvPr/>
        </p:nvSpPr>
        <p:spPr bwMode="auto">
          <a:xfrm>
            <a:off x="5257800" y="5486400"/>
            <a:ext cx="615950" cy="366713"/>
          </a:xfrm>
          <a:prstGeom prst="rect">
            <a:avLst/>
          </a:prstGeom>
          <a:noFill/>
          <a:ln w="9525">
            <a:noFill/>
            <a:miter lim="800000"/>
            <a:headEnd/>
            <a:tailEnd/>
          </a:ln>
        </p:spPr>
        <p:txBody>
          <a:bodyPr wrap="none">
            <a:spAutoFit/>
          </a:bodyPr>
          <a:lstStyle/>
          <a:p>
            <a:r>
              <a:rPr lang="ru-RU" b="0">
                <a:solidFill>
                  <a:schemeClr val="tx1"/>
                </a:solidFill>
                <a:latin typeface="Arial Black" pitchFamily="34" charset="0"/>
              </a:rPr>
              <a:t>ЛЖ</a:t>
            </a:r>
          </a:p>
        </p:txBody>
      </p:sp>
      <p:sp>
        <p:nvSpPr>
          <p:cNvPr id="16402" name="Freeform 18"/>
          <p:cNvSpPr>
            <a:spLocks/>
          </p:cNvSpPr>
          <p:nvPr/>
        </p:nvSpPr>
        <p:spPr bwMode="auto">
          <a:xfrm>
            <a:off x="3124200" y="5105400"/>
            <a:ext cx="1143000" cy="914400"/>
          </a:xfrm>
          <a:custGeom>
            <a:avLst/>
            <a:gdLst>
              <a:gd name="T0" fmla="*/ 0 w 672"/>
              <a:gd name="T1" fmla="*/ 0 h 528"/>
              <a:gd name="T2" fmla="*/ 2147483647 w 672"/>
              <a:gd name="T3" fmla="*/ 2147483647 h 528"/>
              <a:gd name="T4" fmla="*/ 2147483647 w 672"/>
              <a:gd name="T5" fmla="*/ 2147483647 h 528"/>
              <a:gd name="T6" fmla="*/ 2147483647 w 672"/>
              <a:gd name="T7" fmla="*/ 2147483647 h 528"/>
              <a:gd name="T8" fmla="*/ 2147483647 w 672"/>
              <a:gd name="T9" fmla="*/ 2147483647 h 528"/>
              <a:gd name="T10" fmla="*/ 0 60000 65536"/>
              <a:gd name="T11" fmla="*/ 0 60000 65536"/>
              <a:gd name="T12" fmla="*/ 0 60000 65536"/>
              <a:gd name="T13" fmla="*/ 0 60000 65536"/>
              <a:gd name="T14" fmla="*/ 0 60000 65536"/>
              <a:gd name="T15" fmla="*/ 0 w 672"/>
              <a:gd name="T16" fmla="*/ 0 h 528"/>
              <a:gd name="T17" fmla="*/ 672 w 672"/>
              <a:gd name="T18" fmla="*/ 528 h 528"/>
            </a:gdLst>
            <a:ahLst/>
            <a:cxnLst>
              <a:cxn ang="T10">
                <a:pos x="T0" y="T1"/>
              </a:cxn>
              <a:cxn ang="T11">
                <a:pos x="T2" y="T3"/>
              </a:cxn>
              <a:cxn ang="T12">
                <a:pos x="T4" y="T5"/>
              </a:cxn>
              <a:cxn ang="T13">
                <a:pos x="T6" y="T7"/>
              </a:cxn>
              <a:cxn ang="T14">
                <a:pos x="T8" y="T9"/>
              </a:cxn>
            </a:cxnLst>
            <a:rect l="T15" t="T16" r="T17" b="T18"/>
            <a:pathLst>
              <a:path w="672" h="528">
                <a:moveTo>
                  <a:pt x="0" y="0"/>
                </a:moveTo>
                <a:cubicBezTo>
                  <a:pt x="32" y="48"/>
                  <a:pt x="64" y="96"/>
                  <a:pt x="96" y="144"/>
                </a:cubicBezTo>
                <a:cubicBezTo>
                  <a:pt x="128" y="192"/>
                  <a:pt x="144" y="240"/>
                  <a:pt x="192" y="288"/>
                </a:cubicBezTo>
                <a:cubicBezTo>
                  <a:pt x="240" y="336"/>
                  <a:pt x="304" y="392"/>
                  <a:pt x="384" y="432"/>
                </a:cubicBezTo>
                <a:cubicBezTo>
                  <a:pt x="464" y="472"/>
                  <a:pt x="624" y="512"/>
                  <a:pt x="672" y="528"/>
                </a:cubicBezTo>
              </a:path>
            </a:pathLst>
          </a:custGeom>
          <a:noFill/>
          <a:ln w="57150" cap="flat" cmpd="sng">
            <a:solidFill>
              <a:schemeClr val="accent2"/>
            </a:solidFill>
            <a:prstDash val="sysDot"/>
            <a:round/>
            <a:headEnd type="none" w="med" len="med"/>
            <a:tailEnd type="triangle" w="med" len="med"/>
          </a:ln>
        </p:spPr>
        <p:txBody>
          <a:bodyPr/>
          <a:lstStyle/>
          <a:p>
            <a:endParaRPr lang="ru-RU"/>
          </a:p>
        </p:txBody>
      </p:sp>
      <p:sp>
        <p:nvSpPr>
          <p:cNvPr id="16404" name="Freeform 20"/>
          <p:cNvSpPr>
            <a:spLocks/>
          </p:cNvSpPr>
          <p:nvPr/>
        </p:nvSpPr>
        <p:spPr bwMode="auto">
          <a:xfrm>
            <a:off x="3416300" y="4953000"/>
            <a:ext cx="622300" cy="1143000"/>
          </a:xfrm>
          <a:custGeom>
            <a:avLst/>
            <a:gdLst>
              <a:gd name="T0" fmla="*/ 2147483647 w 392"/>
              <a:gd name="T1" fmla="*/ 2147483647 h 720"/>
              <a:gd name="T2" fmla="*/ 2147483647 w 392"/>
              <a:gd name="T3" fmla="*/ 2147483647 h 720"/>
              <a:gd name="T4" fmla="*/ 2147483647 w 392"/>
              <a:gd name="T5" fmla="*/ 2147483647 h 720"/>
              <a:gd name="T6" fmla="*/ 2147483647 w 392"/>
              <a:gd name="T7" fmla="*/ 2147483647 h 720"/>
              <a:gd name="T8" fmla="*/ 2147483647 w 392"/>
              <a:gd name="T9" fmla="*/ 0 h 720"/>
              <a:gd name="T10" fmla="*/ 0 60000 65536"/>
              <a:gd name="T11" fmla="*/ 0 60000 65536"/>
              <a:gd name="T12" fmla="*/ 0 60000 65536"/>
              <a:gd name="T13" fmla="*/ 0 60000 65536"/>
              <a:gd name="T14" fmla="*/ 0 60000 65536"/>
              <a:gd name="T15" fmla="*/ 0 w 392"/>
              <a:gd name="T16" fmla="*/ 0 h 720"/>
              <a:gd name="T17" fmla="*/ 392 w 392"/>
              <a:gd name="T18" fmla="*/ 720 h 720"/>
            </a:gdLst>
            <a:ahLst/>
            <a:cxnLst>
              <a:cxn ang="T10">
                <a:pos x="T0" y="T1"/>
              </a:cxn>
              <a:cxn ang="T11">
                <a:pos x="T2" y="T3"/>
              </a:cxn>
              <a:cxn ang="T12">
                <a:pos x="T4" y="T5"/>
              </a:cxn>
              <a:cxn ang="T13">
                <a:pos x="T6" y="T7"/>
              </a:cxn>
              <a:cxn ang="T14">
                <a:pos x="T8" y="T9"/>
              </a:cxn>
            </a:cxnLst>
            <a:rect l="T15" t="T16" r="T17" b="T18"/>
            <a:pathLst>
              <a:path w="392" h="720">
                <a:moveTo>
                  <a:pt x="8" y="720"/>
                </a:moveTo>
                <a:cubicBezTo>
                  <a:pt x="4" y="704"/>
                  <a:pt x="0" y="688"/>
                  <a:pt x="8" y="624"/>
                </a:cubicBezTo>
                <a:cubicBezTo>
                  <a:pt x="16" y="560"/>
                  <a:pt x="24" y="424"/>
                  <a:pt x="56" y="336"/>
                </a:cubicBezTo>
                <a:cubicBezTo>
                  <a:pt x="88" y="248"/>
                  <a:pt x="144" y="152"/>
                  <a:pt x="200" y="96"/>
                </a:cubicBezTo>
                <a:cubicBezTo>
                  <a:pt x="256" y="40"/>
                  <a:pt x="360" y="16"/>
                  <a:pt x="392" y="0"/>
                </a:cubicBezTo>
              </a:path>
            </a:pathLst>
          </a:custGeom>
          <a:noFill/>
          <a:ln w="76200" cap="flat" cmpd="sng">
            <a:solidFill>
              <a:srgbClr val="6512C0"/>
            </a:solidFill>
            <a:prstDash val="sysDot"/>
            <a:round/>
            <a:headEnd type="none" w="med" len="med"/>
            <a:tailEnd type="triangle" w="med" len="med"/>
          </a:ln>
        </p:spPr>
        <p:txBody>
          <a:bodyPr/>
          <a:lstStyle/>
          <a:p>
            <a:endParaRPr lang="ru-RU"/>
          </a:p>
        </p:txBody>
      </p:sp>
      <p:sp>
        <p:nvSpPr>
          <p:cNvPr id="16405" name="Freeform 21"/>
          <p:cNvSpPr>
            <a:spLocks/>
          </p:cNvSpPr>
          <p:nvPr/>
        </p:nvSpPr>
        <p:spPr bwMode="auto">
          <a:xfrm>
            <a:off x="4343400" y="5486400"/>
            <a:ext cx="355600" cy="546100"/>
          </a:xfrm>
          <a:custGeom>
            <a:avLst/>
            <a:gdLst>
              <a:gd name="T0" fmla="*/ 0 w 224"/>
              <a:gd name="T1" fmla="*/ 2147483647 h 344"/>
              <a:gd name="T2" fmla="*/ 2147483647 w 224"/>
              <a:gd name="T3" fmla="*/ 2147483647 h 344"/>
              <a:gd name="T4" fmla="*/ 2147483647 w 224"/>
              <a:gd name="T5" fmla="*/ 2147483647 h 344"/>
              <a:gd name="T6" fmla="*/ 2147483647 w 224"/>
              <a:gd name="T7" fmla="*/ 2147483647 h 344"/>
              <a:gd name="T8" fmla="*/ 0 w 224"/>
              <a:gd name="T9" fmla="*/ 0 h 344"/>
              <a:gd name="T10" fmla="*/ 0 60000 65536"/>
              <a:gd name="T11" fmla="*/ 0 60000 65536"/>
              <a:gd name="T12" fmla="*/ 0 60000 65536"/>
              <a:gd name="T13" fmla="*/ 0 60000 65536"/>
              <a:gd name="T14" fmla="*/ 0 60000 65536"/>
              <a:gd name="T15" fmla="*/ 0 w 224"/>
              <a:gd name="T16" fmla="*/ 0 h 344"/>
              <a:gd name="T17" fmla="*/ 224 w 224"/>
              <a:gd name="T18" fmla="*/ 344 h 344"/>
            </a:gdLst>
            <a:ahLst/>
            <a:cxnLst>
              <a:cxn ang="T10">
                <a:pos x="T0" y="T1"/>
              </a:cxn>
              <a:cxn ang="T11">
                <a:pos x="T2" y="T3"/>
              </a:cxn>
              <a:cxn ang="T12">
                <a:pos x="T4" y="T5"/>
              </a:cxn>
              <a:cxn ang="T13">
                <a:pos x="T6" y="T7"/>
              </a:cxn>
              <a:cxn ang="T14">
                <a:pos x="T8" y="T9"/>
              </a:cxn>
            </a:cxnLst>
            <a:rect l="T15" t="T16" r="T17" b="T18"/>
            <a:pathLst>
              <a:path w="224" h="344">
                <a:moveTo>
                  <a:pt x="0" y="336"/>
                </a:moveTo>
                <a:cubicBezTo>
                  <a:pt x="56" y="340"/>
                  <a:pt x="112" y="344"/>
                  <a:pt x="144" y="336"/>
                </a:cubicBezTo>
                <a:cubicBezTo>
                  <a:pt x="176" y="328"/>
                  <a:pt x="184" y="312"/>
                  <a:pt x="192" y="288"/>
                </a:cubicBezTo>
                <a:cubicBezTo>
                  <a:pt x="200" y="264"/>
                  <a:pt x="224" y="240"/>
                  <a:pt x="192" y="192"/>
                </a:cubicBezTo>
                <a:cubicBezTo>
                  <a:pt x="160" y="144"/>
                  <a:pt x="32" y="32"/>
                  <a:pt x="0" y="0"/>
                </a:cubicBezTo>
              </a:path>
            </a:pathLst>
          </a:custGeom>
          <a:noFill/>
          <a:ln w="57150" cap="flat" cmpd="sng">
            <a:solidFill>
              <a:schemeClr val="accent2"/>
            </a:solidFill>
            <a:prstDash val="sysDot"/>
            <a:round/>
            <a:headEnd type="none" w="med" len="med"/>
            <a:tailEnd type="triangle" w="med" len="med"/>
          </a:ln>
        </p:spPr>
        <p:txBody>
          <a:bodyPr/>
          <a:lstStyle/>
          <a:p>
            <a:endParaRPr lang="ru-RU"/>
          </a:p>
        </p:txBody>
      </p:sp>
      <p:sp>
        <p:nvSpPr>
          <p:cNvPr id="16408" name="Freeform 24"/>
          <p:cNvSpPr>
            <a:spLocks/>
          </p:cNvSpPr>
          <p:nvPr/>
        </p:nvSpPr>
        <p:spPr bwMode="auto">
          <a:xfrm>
            <a:off x="4724400" y="4648200"/>
            <a:ext cx="660400" cy="800100"/>
          </a:xfrm>
          <a:custGeom>
            <a:avLst/>
            <a:gdLst>
              <a:gd name="T0" fmla="*/ 0 w 416"/>
              <a:gd name="T1" fmla="*/ 2147483647 h 504"/>
              <a:gd name="T2" fmla="*/ 2147483647 w 416"/>
              <a:gd name="T3" fmla="*/ 2147483647 h 504"/>
              <a:gd name="T4" fmla="*/ 2147483647 w 416"/>
              <a:gd name="T5" fmla="*/ 2147483647 h 504"/>
              <a:gd name="T6" fmla="*/ 2147483647 w 416"/>
              <a:gd name="T7" fmla="*/ 2147483647 h 504"/>
              <a:gd name="T8" fmla="*/ 2147483647 w 416"/>
              <a:gd name="T9" fmla="*/ 2147483647 h 504"/>
              <a:gd name="T10" fmla="*/ 2147483647 w 416"/>
              <a:gd name="T11" fmla="*/ 2147483647 h 504"/>
              <a:gd name="T12" fmla="*/ 2147483647 w 416"/>
              <a:gd name="T13" fmla="*/ 2147483647 h 504"/>
              <a:gd name="T14" fmla="*/ 0 60000 65536"/>
              <a:gd name="T15" fmla="*/ 0 60000 65536"/>
              <a:gd name="T16" fmla="*/ 0 60000 65536"/>
              <a:gd name="T17" fmla="*/ 0 60000 65536"/>
              <a:gd name="T18" fmla="*/ 0 60000 65536"/>
              <a:gd name="T19" fmla="*/ 0 60000 65536"/>
              <a:gd name="T20" fmla="*/ 0 60000 65536"/>
              <a:gd name="T21" fmla="*/ 0 w 416"/>
              <a:gd name="T22" fmla="*/ 0 h 504"/>
              <a:gd name="T23" fmla="*/ 416 w 416"/>
              <a:gd name="T24" fmla="*/ 504 h 5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6" h="504">
                <a:moveTo>
                  <a:pt x="0" y="48"/>
                </a:moveTo>
                <a:cubicBezTo>
                  <a:pt x="64" y="24"/>
                  <a:pt x="128" y="0"/>
                  <a:pt x="192" y="48"/>
                </a:cubicBezTo>
                <a:cubicBezTo>
                  <a:pt x="256" y="96"/>
                  <a:pt x="352" y="272"/>
                  <a:pt x="384" y="336"/>
                </a:cubicBezTo>
                <a:cubicBezTo>
                  <a:pt x="416" y="400"/>
                  <a:pt x="384" y="408"/>
                  <a:pt x="384" y="432"/>
                </a:cubicBezTo>
                <a:cubicBezTo>
                  <a:pt x="384" y="456"/>
                  <a:pt x="408" y="472"/>
                  <a:pt x="384" y="480"/>
                </a:cubicBezTo>
                <a:cubicBezTo>
                  <a:pt x="360" y="488"/>
                  <a:pt x="296" y="504"/>
                  <a:pt x="240" y="480"/>
                </a:cubicBezTo>
                <a:cubicBezTo>
                  <a:pt x="184" y="456"/>
                  <a:pt x="80" y="360"/>
                  <a:pt x="48" y="336"/>
                </a:cubicBezTo>
              </a:path>
            </a:pathLst>
          </a:custGeom>
          <a:noFill/>
          <a:ln w="76200" cap="flat" cmpd="sng">
            <a:solidFill>
              <a:srgbClr val="6512C0"/>
            </a:solidFill>
            <a:prstDash val="sysDot"/>
            <a:round/>
            <a:headEnd type="none" w="med" len="med"/>
            <a:tailEnd type="triangle" w="med" len="med"/>
          </a:ln>
        </p:spPr>
        <p:txBody>
          <a:bodyPr/>
          <a:lstStyle/>
          <a:p>
            <a:endParaRPr lang="ru-RU"/>
          </a:p>
        </p:txBody>
      </p:sp>
      <p:sp>
        <p:nvSpPr>
          <p:cNvPr id="88081" name="Rectangle 17"/>
          <p:cNvSpPr>
            <a:spLocks noChangeArrowheads="1"/>
          </p:cNvSpPr>
          <p:nvPr/>
        </p:nvSpPr>
        <p:spPr bwMode="auto">
          <a:xfrm>
            <a:off x="182563" y="1414463"/>
            <a:ext cx="2349500" cy="2892425"/>
          </a:xfrm>
          <a:prstGeom prst="rect">
            <a:avLst/>
          </a:prstGeom>
          <a:noFill/>
          <a:ln w="9525">
            <a:noFill/>
            <a:miter lim="800000"/>
            <a:headEnd/>
            <a:tailEnd/>
          </a:ln>
          <a:effectLst/>
        </p:spPr>
        <p:txBody>
          <a:bodyPr>
            <a:spAutoFit/>
          </a:bodyPr>
          <a:lstStyle/>
          <a:p>
            <a:pPr>
              <a:lnSpc>
                <a:spcPct val="85000"/>
              </a:lnSpc>
              <a:defRPr/>
            </a:pPr>
            <a:r>
              <a:rPr lang="uk-UA" b="0">
                <a:solidFill>
                  <a:schemeClr val="tx1"/>
                </a:solidFill>
                <a:effectLst>
                  <a:outerShdw blurRad="38100" dist="38100" dir="2700000" algn="tl">
                    <a:srgbClr val="C0C0C0"/>
                  </a:outerShdw>
                </a:effectLst>
              </a:rPr>
              <a:t>Після народження відбувається перебудова системи кровообігу дитини.</a:t>
            </a:r>
          </a:p>
          <a:p>
            <a:pPr>
              <a:lnSpc>
                <a:spcPct val="85000"/>
              </a:lnSpc>
              <a:defRPr/>
            </a:pPr>
            <a:r>
              <a:rPr lang="uk-UA" b="0">
                <a:solidFill>
                  <a:schemeClr val="tx1"/>
                </a:solidFill>
                <a:effectLst>
                  <a:outerShdw blurRad="38100" dist="38100" dir="2700000" algn="tl">
                    <a:srgbClr val="C0C0C0"/>
                  </a:outerShdw>
                </a:effectLst>
              </a:rPr>
              <a:t>Припиняється плацентарний кровообіг, зупиняється функціонування пупкової вени, венозної протоки.</a:t>
            </a:r>
          </a:p>
        </p:txBody>
      </p:sp>
      <p:sp>
        <p:nvSpPr>
          <p:cNvPr id="88082" name="Rectangle 18"/>
          <p:cNvSpPr>
            <a:spLocks noChangeArrowheads="1"/>
          </p:cNvSpPr>
          <p:nvPr/>
        </p:nvSpPr>
        <p:spPr bwMode="auto">
          <a:xfrm>
            <a:off x="6100763" y="1371600"/>
            <a:ext cx="3043237" cy="2727325"/>
          </a:xfrm>
          <a:prstGeom prst="rect">
            <a:avLst/>
          </a:prstGeom>
          <a:noFill/>
          <a:ln w="9525">
            <a:noFill/>
            <a:miter lim="800000"/>
            <a:headEnd/>
            <a:tailEnd/>
          </a:ln>
          <a:effectLst/>
        </p:spPr>
        <p:txBody>
          <a:bodyPr>
            <a:spAutoFit/>
          </a:bodyPr>
          <a:lstStyle/>
          <a:p>
            <a:pPr>
              <a:lnSpc>
                <a:spcPct val="75000"/>
              </a:lnSpc>
              <a:defRPr/>
            </a:pPr>
            <a:r>
              <a:rPr lang="uk-UA" b="0">
                <a:solidFill>
                  <a:schemeClr val="tx1"/>
                </a:solidFill>
                <a:effectLst>
                  <a:outerShdw blurRad="38100" dist="38100" dir="2700000" algn="tl">
                    <a:srgbClr val="C0C0C0"/>
                  </a:outerShdw>
                </a:effectLst>
              </a:rPr>
              <a:t>З першим вдихом дитини наступає спазм артеріальної (Боталової) протоки.</a:t>
            </a:r>
          </a:p>
          <a:p>
            <a:pPr>
              <a:lnSpc>
                <a:spcPct val="75000"/>
              </a:lnSpc>
              <a:defRPr/>
            </a:pPr>
            <a:r>
              <a:rPr lang="uk-UA" b="0">
                <a:solidFill>
                  <a:schemeClr val="tx1"/>
                </a:solidFill>
                <a:effectLst>
                  <a:outerShdw blurRad="38100" dist="38100" dir="2700000" algn="tl">
                    <a:srgbClr val="C0C0C0"/>
                  </a:outerShdw>
                </a:effectLst>
              </a:rPr>
              <a:t>В повному обсязі починає функціонувати мале коло кровообігу.</a:t>
            </a:r>
          </a:p>
          <a:p>
            <a:pPr>
              <a:lnSpc>
                <a:spcPct val="70000"/>
              </a:lnSpc>
              <a:spcBef>
                <a:spcPts val="300"/>
              </a:spcBef>
              <a:buFont typeface="Arial" charset="0"/>
              <a:buNone/>
              <a:defRPr/>
            </a:pPr>
            <a:r>
              <a:rPr lang="uk-UA" b="0">
                <a:solidFill>
                  <a:schemeClr val="tx1"/>
                </a:solidFill>
                <a:effectLst>
                  <a:outerShdw blurRad="38100" dist="38100" dir="2700000" algn="tl">
                    <a:srgbClr val="C0C0C0"/>
                  </a:outerShdw>
                </a:effectLst>
              </a:rPr>
              <a:t>Легеневі судини новонародженого зберігають властивість звужуватись у відповідь на гіпоксемію, гіперкапнію             та ацидоз</a:t>
            </a:r>
            <a:endParaRPr lang="ru-RU" b="0">
              <a:solidFill>
                <a:schemeClr val="tx1"/>
              </a:solidFill>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9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39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4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40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39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395">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395">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395">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6395">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395">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395">
                                            <p:txEl>
                                              <p:pRg st="6" end="6"/>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40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405"/>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404"/>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408"/>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39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6397">
                                            <p:txEl>
                                              <p:pRg st="0" end="0"/>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6397">
                                            <p:txEl>
                                              <p:pRg st="1" end="1"/>
                                            </p:txEl>
                                          </p:spTgt>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nodeType="clickEffect">
                                  <p:stCondLst>
                                    <p:cond delay="0"/>
                                  </p:stCondLst>
                                  <p:childTnLst>
                                    <p:set>
                                      <p:cBhvr>
                                        <p:cTn id="60" dur="1" fill="hold">
                                          <p:stCondLst>
                                            <p:cond delay="0"/>
                                          </p:stCondLst>
                                        </p:cTn>
                                        <p:tgtEl>
                                          <p:spTgt spid="16397">
                                            <p:txEl>
                                              <p:pRg st="3" end="3"/>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6397">
                                            <p:txEl>
                                              <p:pRg st="4" end="4"/>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397">
                                            <p:txEl>
                                              <p:pRg st="5" end="5"/>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6397">
                                            <p:txEl>
                                              <p:pRg st="6" end="6"/>
                                            </p:txEl>
                                          </p:spTgt>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639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P spid="16396" grpId="0" animBg="1"/>
      <p:bldP spid="16398" grpId="0"/>
      <p:bldP spid="16399" grpId="0"/>
      <p:bldP spid="16400" grpId="0"/>
      <p:bldP spid="16401" grpId="0"/>
      <p:bldP spid="16402" grpId="0" animBg="1"/>
      <p:bldP spid="16404" grpId="0" animBg="1"/>
      <p:bldP spid="16405" grpId="0" animBg="1"/>
      <p:bldP spid="1640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p:cNvPicPr>
            <a:picLocks noChangeAspect="1" noChangeArrowheads="1"/>
          </p:cNvPicPr>
          <p:nvPr/>
        </p:nvPicPr>
        <p:blipFill>
          <a:blip r:embed="rId2"/>
          <a:srcRect/>
          <a:stretch>
            <a:fillRect/>
          </a:stretch>
        </p:blipFill>
        <p:spPr bwMode="auto">
          <a:xfrm>
            <a:off x="3044825" y="1600200"/>
            <a:ext cx="3289300" cy="4924425"/>
          </a:xfrm>
          <a:prstGeom prst="rect">
            <a:avLst/>
          </a:prstGeom>
          <a:noFill/>
          <a:ln w="9360">
            <a:noFill/>
            <a:miter lim="800000"/>
            <a:headEnd/>
            <a:tailEnd/>
          </a:ln>
        </p:spPr>
      </p:pic>
      <p:sp>
        <p:nvSpPr>
          <p:cNvPr id="23554" name="Rectangle 5"/>
          <p:cNvSpPr>
            <a:spLocks noGrp="1" noChangeArrowheads="1"/>
          </p:cNvSpPr>
          <p:nvPr>
            <p:ph type="title" idx="4294967295"/>
          </p:nvPr>
        </p:nvSpPr>
        <p:spPr>
          <a:xfrm>
            <a:off x="457200" y="228600"/>
            <a:ext cx="8229600" cy="1212850"/>
          </a:xfrm>
          <a:ln>
            <a:solidFill>
              <a:srgbClr val="660033"/>
            </a:solidFill>
          </a:ln>
        </p:spPr>
        <p:txBody>
          <a:bodyPr/>
          <a:lstStyle/>
          <a:p>
            <a:pPr eaLnBrk="1" hangingPunct="1"/>
            <a:r>
              <a:rPr lang="ru-RU" sz="2800" smtClean="0">
                <a:solidFill>
                  <a:srgbClr val="660033"/>
                </a:solidFill>
                <a:latin typeface="Arial Black" pitchFamily="34" charset="0"/>
              </a:rPr>
              <a:t>СИСТЕМА КРОВООБІГУ</a:t>
            </a:r>
            <a:br>
              <a:rPr lang="ru-RU" sz="2800" smtClean="0">
                <a:solidFill>
                  <a:srgbClr val="660033"/>
                </a:solidFill>
                <a:latin typeface="Arial Black" pitchFamily="34" charset="0"/>
              </a:rPr>
            </a:br>
            <a:r>
              <a:rPr lang="ru-RU" sz="2800" smtClean="0">
                <a:solidFill>
                  <a:srgbClr val="660033"/>
                </a:solidFill>
                <a:latin typeface="Arial Black" pitchFamily="34" charset="0"/>
              </a:rPr>
              <a:t>НОВОНАРОЖДЕНОГО</a:t>
            </a:r>
          </a:p>
        </p:txBody>
      </p:sp>
      <p:sp>
        <p:nvSpPr>
          <p:cNvPr id="23558" name="Text Box 6"/>
          <p:cNvSpPr txBox="1">
            <a:spLocks noChangeArrowheads="1"/>
          </p:cNvSpPr>
          <p:nvPr/>
        </p:nvSpPr>
        <p:spPr bwMode="auto">
          <a:xfrm>
            <a:off x="5410200" y="1524000"/>
            <a:ext cx="2924175" cy="590550"/>
          </a:xfrm>
          <a:prstGeom prst="rect">
            <a:avLst/>
          </a:prstGeom>
          <a:solidFill>
            <a:schemeClr val="bg1"/>
          </a:solidFill>
          <a:ln w="9525">
            <a:solidFill>
              <a:schemeClr val="tx1"/>
            </a:solidFill>
            <a:miter lim="800000"/>
            <a:headEnd/>
            <a:tailEnd/>
          </a:ln>
        </p:spPr>
        <p:txBody>
          <a:bodyPr wrap="none">
            <a:spAutoFit/>
          </a:bodyPr>
          <a:lstStyle/>
          <a:p>
            <a:r>
              <a:rPr lang="ru-RU" sz="1600">
                <a:solidFill>
                  <a:schemeClr val="tx1"/>
                </a:solidFill>
              </a:rPr>
              <a:t>Боталова протока закрита </a:t>
            </a:r>
          </a:p>
          <a:p>
            <a:r>
              <a:rPr lang="ru-RU" sz="1600">
                <a:solidFill>
                  <a:schemeClr val="tx1"/>
                </a:solidFill>
              </a:rPr>
              <a:t>(заростає до 2-5 міс)</a:t>
            </a:r>
          </a:p>
        </p:txBody>
      </p:sp>
      <p:sp>
        <p:nvSpPr>
          <p:cNvPr id="23559" name="Text Box 7"/>
          <p:cNvSpPr txBox="1">
            <a:spLocks noChangeArrowheads="1"/>
          </p:cNvSpPr>
          <p:nvPr/>
        </p:nvSpPr>
        <p:spPr bwMode="auto">
          <a:xfrm>
            <a:off x="609600" y="4038600"/>
            <a:ext cx="2682875" cy="590550"/>
          </a:xfrm>
          <a:prstGeom prst="rect">
            <a:avLst/>
          </a:prstGeom>
          <a:solidFill>
            <a:schemeClr val="bg1"/>
          </a:solidFill>
          <a:ln w="9525">
            <a:solidFill>
              <a:schemeClr val="tx1"/>
            </a:solidFill>
            <a:miter lim="800000"/>
            <a:headEnd/>
            <a:tailEnd/>
          </a:ln>
        </p:spPr>
        <p:txBody>
          <a:bodyPr wrap="none">
            <a:spAutoFit/>
          </a:bodyPr>
          <a:lstStyle/>
          <a:p>
            <a:r>
              <a:rPr lang="ru-RU" sz="1600">
                <a:solidFill>
                  <a:schemeClr val="tx1"/>
                </a:solidFill>
              </a:rPr>
              <a:t>Овальное вікно закрите </a:t>
            </a:r>
          </a:p>
          <a:p>
            <a:r>
              <a:rPr lang="ru-RU" sz="1600">
                <a:solidFill>
                  <a:schemeClr val="tx1"/>
                </a:solidFill>
              </a:rPr>
              <a:t>(зараостає до 5-7 міс)</a:t>
            </a:r>
          </a:p>
        </p:txBody>
      </p:sp>
      <p:sp>
        <p:nvSpPr>
          <p:cNvPr id="23560" name="Text Box 8"/>
          <p:cNvSpPr txBox="1">
            <a:spLocks noChangeArrowheads="1"/>
          </p:cNvSpPr>
          <p:nvPr/>
        </p:nvSpPr>
        <p:spPr bwMode="auto">
          <a:xfrm>
            <a:off x="304800" y="4724400"/>
            <a:ext cx="2792413" cy="590550"/>
          </a:xfrm>
          <a:prstGeom prst="rect">
            <a:avLst/>
          </a:prstGeom>
          <a:noFill/>
          <a:ln w="9525">
            <a:solidFill>
              <a:schemeClr val="tx1"/>
            </a:solidFill>
            <a:miter lim="800000"/>
            <a:headEnd/>
            <a:tailEnd/>
          </a:ln>
        </p:spPr>
        <p:txBody>
          <a:bodyPr wrap="none">
            <a:spAutoFit/>
          </a:bodyPr>
          <a:lstStyle/>
          <a:p>
            <a:r>
              <a:rPr lang="ru-RU" sz="1600">
                <a:solidFill>
                  <a:schemeClr val="tx1"/>
                </a:solidFill>
              </a:rPr>
              <a:t>Венозна протока закрита </a:t>
            </a:r>
          </a:p>
          <a:p>
            <a:r>
              <a:rPr lang="ru-RU" sz="1600">
                <a:solidFill>
                  <a:schemeClr val="tx1"/>
                </a:solidFill>
              </a:rPr>
              <a:t>(зараостає до 2 міс)</a:t>
            </a:r>
          </a:p>
        </p:txBody>
      </p:sp>
      <p:sp>
        <p:nvSpPr>
          <p:cNvPr id="23561" name="Text Box 9"/>
          <p:cNvSpPr txBox="1">
            <a:spLocks noChangeArrowheads="1"/>
          </p:cNvSpPr>
          <p:nvPr/>
        </p:nvSpPr>
        <p:spPr bwMode="auto">
          <a:xfrm>
            <a:off x="669925" y="5434013"/>
            <a:ext cx="2384425" cy="590550"/>
          </a:xfrm>
          <a:prstGeom prst="rect">
            <a:avLst/>
          </a:prstGeom>
          <a:solidFill>
            <a:schemeClr val="bg1"/>
          </a:solidFill>
          <a:ln w="9525">
            <a:solidFill>
              <a:schemeClr val="tx1"/>
            </a:solidFill>
            <a:miter lim="800000"/>
            <a:headEnd/>
            <a:tailEnd/>
          </a:ln>
        </p:spPr>
        <p:txBody>
          <a:bodyPr wrap="none">
            <a:spAutoFit/>
          </a:bodyPr>
          <a:lstStyle/>
          <a:p>
            <a:r>
              <a:rPr lang="ru-RU" sz="1600">
                <a:solidFill>
                  <a:schemeClr val="tx1"/>
                </a:solidFill>
              </a:rPr>
              <a:t>Пупочні артерії і вена</a:t>
            </a:r>
          </a:p>
          <a:p>
            <a:r>
              <a:rPr lang="ru-RU" sz="1600">
                <a:solidFill>
                  <a:schemeClr val="tx1"/>
                </a:solidFill>
              </a:rPr>
              <a:t>(заростають до 2 міс)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6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Lst>
  </p:timing>
</p:sld>
</file>

<file path=ppt/theme/theme1.xml><?xml version="1.0" encoding="utf-8"?>
<a:theme xmlns:a="http://schemas.openxmlformats.org/drawingml/2006/main" name="Тема Office">
  <a:themeElements>
    <a:clrScheme name="Тема Offic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Тема 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Тема Office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2165</TotalTime>
  <Words>1438</Words>
  <Application>Microsoft Office PowerPoint</Application>
  <PresentationFormat>Экран (4:3)</PresentationFormat>
  <Paragraphs>186</Paragraphs>
  <Slides>48</Slides>
  <Notes>1</Notes>
  <HiddenSlides>0</HiddenSlides>
  <MMClips>0</MMClips>
  <ScaleCrop>false</ScaleCrop>
  <HeadingPairs>
    <vt:vector size="6" baseType="variant">
      <vt:variant>
        <vt:lpstr>Использованные шрифты</vt:lpstr>
      </vt:variant>
      <vt:variant>
        <vt:i4>6</vt:i4>
      </vt:variant>
      <vt:variant>
        <vt:lpstr>Шаблон оформления</vt:lpstr>
      </vt:variant>
      <vt:variant>
        <vt:i4>1</vt:i4>
      </vt:variant>
      <vt:variant>
        <vt:lpstr>Заголовки слайдов</vt:lpstr>
      </vt:variant>
      <vt:variant>
        <vt:i4>48</vt:i4>
      </vt:variant>
    </vt:vector>
  </HeadingPairs>
  <TitlesOfParts>
    <vt:vector size="55" baseType="lpstr">
      <vt:lpstr>Arial</vt:lpstr>
      <vt:lpstr>Calibri Light</vt:lpstr>
      <vt:lpstr>Calibri</vt:lpstr>
      <vt:lpstr>Arial Black</vt:lpstr>
      <vt:lpstr>Georgia</vt:lpstr>
      <vt:lpstr>Constantia</vt:lpstr>
      <vt:lpstr>Тема Office</vt:lpstr>
      <vt:lpstr>Морфофункціональні особливості серцево-судинної системи дитини</vt:lpstr>
      <vt:lpstr>Слайд 2</vt:lpstr>
      <vt:lpstr>ФУНКЦІЇ ОРГАНІВ КРОВООБІГУ</vt:lpstr>
      <vt:lpstr>Слайд 4</vt:lpstr>
      <vt:lpstr>Слайд 5</vt:lpstr>
      <vt:lpstr>Слайд 6</vt:lpstr>
      <vt:lpstr>ФУНКЦІЇ СЕРЦЯ </vt:lpstr>
      <vt:lpstr>Кровообіг новонародженого</vt:lpstr>
      <vt:lpstr>СИСТЕМА КРОВООБІГУ НОВОНАРОЖДЕНОГО</vt:lpstr>
      <vt:lpstr>Слайд 10</vt:lpstr>
      <vt:lpstr>АФО серцево-судинної системи</vt:lpstr>
      <vt:lpstr>Особливості форми серця</vt:lpstr>
      <vt:lpstr>У серці новонародженого</vt:lpstr>
      <vt:lpstr>Слайд 14</vt:lpstr>
      <vt:lpstr>Слайд 15</vt:lpstr>
      <vt:lpstr>Ріст серця</vt:lpstr>
      <vt:lpstr>Серцевий цикл– це послідовність подій, які проходять під час одного скорочення серця. Тривалість менше 0,8 сек.</vt:lpstr>
      <vt:lpstr>Слайд 18</vt:lpstr>
      <vt:lpstr>АВТОМАТІЯ СЕРЦЕВОГО М’ЯЗА -</vt:lpstr>
      <vt:lpstr>Слайд 20</vt:lpstr>
      <vt:lpstr>Слайд 21</vt:lpstr>
      <vt:lpstr>Слайд 22</vt:lpstr>
      <vt:lpstr>Слайд 23</vt:lpstr>
      <vt:lpstr>Слайд 24</vt:lpstr>
      <vt:lpstr>Слайд 25</vt:lpstr>
      <vt:lpstr>Артеріальний тиск</vt:lpstr>
      <vt:lpstr>Слайд 27</vt:lpstr>
      <vt:lpstr>Слайд 28</vt:lpstr>
      <vt:lpstr>Слайд 29</vt:lpstr>
      <vt:lpstr>Слайд 30</vt:lpstr>
      <vt:lpstr>ОБ’ЄМ ЦИРКУЛЮЮЧОЇ КРОВІ</vt:lpstr>
      <vt:lpstr>ШВИДКІСТЬ КРОВОПЛИНУ У ДІТЕЙ</vt:lpstr>
      <vt:lpstr>Слайд 33</vt:lpstr>
      <vt:lpstr>Регуляція роботи серця</vt:lpstr>
      <vt:lpstr>Нервова   регуляція</vt:lpstr>
      <vt:lpstr>Гуморальна   регуляція</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Анатомо-фізіологічні особливості серцево-судинної системи у дітей різного віку</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Windows User</dc:creator>
  <cp:lastModifiedBy>1</cp:lastModifiedBy>
  <cp:revision>43</cp:revision>
  <dcterms:created xsi:type="dcterms:W3CDTF">2016-11-12T15:02:45Z</dcterms:created>
  <dcterms:modified xsi:type="dcterms:W3CDTF">2021-03-15T22:17:26Z</dcterms:modified>
</cp:coreProperties>
</file>