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40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i="1" dirty="0" smtClean="0"/>
              <a:t>Тема 9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i="1" dirty="0" smtClean="0"/>
              <a:t>Цільовий ринок товару і методика його вибору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642918"/>
            <a:ext cx="8229600" cy="1399032"/>
          </a:xfrm>
        </p:spPr>
        <p:txBody>
          <a:bodyPr/>
          <a:lstStyle/>
          <a:p>
            <a:r>
              <a:rPr lang="ru-RU" dirty="0" err="1" smtClean="0"/>
              <a:t>Цільовий</a:t>
            </a:r>
            <a:r>
              <a:rPr lang="ru-RU" dirty="0" smtClean="0"/>
              <a:t> </a:t>
            </a:r>
            <a:r>
              <a:rPr lang="ru-RU" dirty="0" err="1" smtClean="0"/>
              <a:t>ринок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ru-RU" dirty="0" smtClean="0"/>
              <a:t>–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ринок</a:t>
            </a:r>
            <a:r>
              <a:rPr lang="ru-RU" dirty="0" smtClean="0"/>
              <a:t>, на </a:t>
            </a:r>
            <a:r>
              <a:rPr lang="ru-RU" dirty="0" err="1" smtClean="0"/>
              <a:t>якому</a:t>
            </a:r>
            <a:r>
              <a:rPr lang="ru-RU" dirty="0" smtClean="0"/>
              <a:t> </a:t>
            </a:r>
            <a:r>
              <a:rPr lang="ru-RU" dirty="0" err="1" smtClean="0"/>
              <a:t>фірма</a:t>
            </a:r>
            <a:r>
              <a:rPr lang="ru-RU" dirty="0" smtClean="0"/>
              <a:t>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реалізувати</a:t>
            </a:r>
            <a:r>
              <a:rPr lang="ru-RU" dirty="0" smtClean="0"/>
              <a:t> </a:t>
            </a:r>
            <a:r>
              <a:rPr lang="ru-RU" dirty="0" err="1" smtClean="0"/>
              <a:t>поставлені</a:t>
            </a:r>
            <a:r>
              <a:rPr lang="ru-RU" dirty="0" smtClean="0"/>
              <a:t> </a:t>
            </a:r>
            <a:r>
              <a:rPr lang="ru-RU" dirty="0" err="1" smtClean="0"/>
              <a:t>цілі</a:t>
            </a:r>
            <a:r>
              <a:rPr lang="ru-RU" dirty="0" smtClean="0"/>
              <a:t>, а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залежить</a:t>
            </a:r>
            <a:r>
              <a:rPr lang="ru-RU" dirty="0" smtClean="0"/>
              <a:t> </a:t>
            </a:r>
            <a:r>
              <a:rPr lang="ru-RU" dirty="0" err="1" smtClean="0"/>
              <a:t>ефективність</a:t>
            </a:r>
            <a:r>
              <a:rPr lang="ru-RU" dirty="0" smtClean="0"/>
              <a:t> </a:t>
            </a:r>
            <a:r>
              <a:rPr lang="ru-RU" dirty="0" err="1" smtClean="0"/>
              <a:t>всієї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5143536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dirty="0" err="1" smtClean="0"/>
              <a:t>Процес</a:t>
            </a:r>
            <a:r>
              <a:rPr lang="ru-RU" dirty="0" smtClean="0"/>
              <a:t> </a:t>
            </a:r>
            <a:r>
              <a:rPr lang="ru-RU" dirty="0" err="1" smtClean="0"/>
              <a:t>вибору</a:t>
            </a:r>
            <a:r>
              <a:rPr lang="ru-RU" dirty="0" smtClean="0"/>
              <a:t> </a:t>
            </a:r>
            <a:r>
              <a:rPr lang="ru-RU" dirty="0" err="1" smtClean="0"/>
              <a:t>цільового</a:t>
            </a:r>
            <a:r>
              <a:rPr lang="ru-RU" dirty="0" smtClean="0"/>
              <a:t> ринку </a:t>
            </a:r>
            <a:r>
              <a:rPr lang="ru-RU" dirty="0" err="1" smtClean="0"/>
              <a:t>починається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сегментації</a:t>
            </a:r>
            <a:r>
              <a:rPr lang="ru-RU" dirty="0" smtClean="0"/>
              <a:t> (</a:t>
            </a:r>
            <a:r>
              <a:rPr lang="ru-RU" dirty="0" err="1" smtClean="0"/>
              <a:t>поділ</a:t>
            </a:r>
            <a:r>
              <a:rPr lang="ru-RU" dirty="0" smtClean="0"/>
              <a:t> </a:t>
            </a:r>
            <a:r>
              <a:rPr lang="ru-RU" dirty="0" err="1" smtClean="0"/>
              <a:t>всієї</a:t>
            </a:r>
            <a:r>
              <a:rPr lang="ru-RU" dirty="0" smtClean="0"/>
              <a:t> </a:t>
            </a:r>
            <a:r>
              <a:rPr lang="ru-RU" dirty="0" err="1" smtClean="0"/>
              <a:t>сукупності</a:t>
            </a:r>
            <a:r>
              <a:rPr lang="ru-RU" dirty="0" smtClean="0"/>
              <a:t> </a:t>
            </a:r>
            <a:r>
              <a:rPr lang="ru-RU" dirty="0" err="1" smtClean="0"/>
              <a:t>потенційних</a:t>
            </a:r>
            <a:r>
              <a:rPr lang="ru-RU" dirty="0" smtClean="0"/>
              <a:t> </a:t>
            </a:r>
            <a:r>
              <a:rPr lang="ru-RU" dirty="0" err="1" smtClean="0"/>
              <a:t>покупців</a:t>
            </a:r>
            <a:r>
              <a:rPr lang="ru-RU" dirty="0" smtClean="0"/>
              <a:t> на </a:t>
            </a:r>
            <a:r>
              <a:rPr lang="ru-RU" dirty="0" err="1" smtClean="0"/>
              <a:t>групи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певними</a:t>
            </a:r>
            <a:r>
              <a:rPr lang="ru-RU" dirty="0" smtClean="0"/>
              <a:t> </a:t>
            </a:r>
            <a:r>
              <a:rPr lang="ru-RU" dirty="0" err="1" smtClean="0"/>
              <a:t>властивостями</a:t>
            </a:r>
            <a:r>
              <a:rPr lang="ru-RU" dirty="0" smtClean="0"/>
              <a:t>: потребами, </a:t>
            </a:r>
            <a:r>
              <a:rPr lang="ru-RU" dirty="0" err="1" smtClean="0"/>
              <a:t>вигодами</a:t>
            </a:r>
            <a:r>
              <a:rPr lang="ru-RU" dirty="0" smtClean="0"/>
              <a:t> при </a:t>
            </a:r>
            <a:r>
              <a:rPr lang="ru-RU" dirty="0" err="1" smtClean="0"/>
              <a:t>придбанні</a:t>
            </a:r>
            <a:r>
              <a:rPr lang="ru-RU" dirty="0" smtClean="0"/>
              <a:t>, </a:t>
            </a:r>
            <a:r>
              <a:rPr lang="ru-RU" dirty="0" err="1" smtClean="0"/>
              <a:t>освітою</a:t>
            </a:r>
            <a:r>
              <a:rPr lang="ru-RU" dirty="0" smtClean="0"/>
              <a:t>, </a:t>
            </a:r>
            <a:r>
              <a:rPr lang="ru-RU" dirty="0" err="1" smtClean="0"/>
              <a:t>статтю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віком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т. </a:t>
            </a:r>
            <a:r>
              <a:rPr lang="ru-RU" dirty="0" err="1" smtClean="0"/>
              <a:t>ін</a:t>
            </a:r>
            <a:r>
              <a:rPr lang="ru-RU" dirty="0" smtClean="0"/>
              <a:t>.). </a:t>
            </a:r>
            <a:r>
              <a:rPr lang="ru-RU" dirty="0" err="1" smtClean="0"/>
              <a:t>Якщо</a:t>
            </a:r>
            <a:r>
              <a:rPr lang="ru-RU" dirty="0" smtClean="0"/>
              <a:t> в </a:t>
            </a:r>
            <a:r>
              <a:rPr lang="ru-RU" dirty="0" err="1" smtClean="0"/>
              <a:t>групі</a:t>
            </a:r>
            <a:r>
              <a:rPr lang="ru-RU" dirty="0" smtClean="0"/>
              <a:t> </a:t>
            </a:r>
            <a:r>
              <a:rPr lang="ru-RU" dirty="0" err="1" smtClean="0"/>
              <a:t>спостерігається</a:t>
            </a:r>
            <a:r>
              <a:rPr lang="ru-RU" dirty="0" smtClean="0"/>
              <a:t> </a:t>
            </a:r>
            <a:r>
              <a:rPr lang="ru-RU" dirty="0" err="1" smtClean="0"/>
              <a:t>неоднорідність</a:t>
            </a:r>
            <a:r>
              <a:rPr lang="ru-RU" dirty="0" smtClean="0"/>
              <a:t>, вона не </a:t>
            </a:r>
            <a:r>
              <a:rPr lang="ru-RU" dirty="0" err="1" smtClean="0"/>
              <a:t>вважається</a:t>
            </a:r>
            <a:r>
              <a:rPr lang="ru-RU" dirty="0" smtClean="0"/>
              <a:t> сегментом. </a:t>
            </a:r>
            <a:r>
              <a:rPr lang="ru-RU" dirty="0" err="1" smtClean="0"/>
              <a:t>Групи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однаковими</a:t>
            </a:r>
            <a:r>
              <a:rPr lang="ru-RU" dirty="0" smtClean="0"/>
              <a:t> </a:t>
            </a:r>
            <a:r>
              <a:rPr lang="ru-RU" dirty="0" err="1" smtClean="0"/>
              <a:t>властивостями</a:t>
            </a:r>
            <a:r>
              <a:rPr lang="ru-RU" dirty="0" smtClean="0"/>
              <a:t> </a:t>
            </a:r>
            <a:r>
              <a:rPr lang="ru-RU" dirty="0" err="1" smtClean="0"/>
              <a:t>об'єднуються</a:t>
            </a:r>
            <a:r>
              <a:rPr lang="ru-RU" dirty="0" smtClean="0"/>
              <a:t> в один сегмент.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Сегментація</a:t>
            </a:r>
            <a:r>
              <a:rPr lang="ru-RU" dirty="0" smtClean="0"/>
              <a:t> </a:t>
            </a:r>
            <a:r>
              <a:rPr lang="ru-RU" dirty="0" err="1" smtClean="0"/>
              <a:t>переслідує</a:t>
            </a:r>
            <a:r>
              <a:rPr lang="ru-RU" dirty="0" smtClean="0"/>
              <a:t> </a:t>
            </a:r>
            <a:r>
              <a:rPr lang="ru-RU" dirty="0" err="1" smtClean="0"/>
              <a:t>дві</a:t>
            </a:r>
            <a:r>
              <a:rPr lang="ru-RU" dirty="0" smtClean="0"/>
              <a:t> </a:t>
            </a:r>
            <a:r>
              <a:rPr lang="ru-RU" dirty="0" err="1" smtClean="0"/>
              <a:t>основні</a:t>
            </a:r>
            <a:r>
              <a:rPr lang="ru-RU" dirty="0" smtClean="0"/>
              <a:t> </a:t>
            </a:r>
            <a:r>
              <a:rPr lang="ru-RU" dirty="0" err="1" smtClean="0"/>
              <a:t>цілі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поділ</a:t>
            </a:r>
            <a:r>
              <a:rPr lang="ru-RU" dirty="0" smtClean="0"/>
              <a:t> </a:t>
            </a:r>
            <a:r>
              <a:rPr lang="ru-RU" dirty="0" err="1" smtClean="0"/>
              <a:t>всіх</a:t>
            </a:r>
            <a:r>
              <a:rPr lang="ru-RU" dirty="0" smtClean="0"/>
              <a:t> </a:t>
            </a:r>
            <a:r>
              <a:rPr lang="ru-RU" dirty="0" err="1" smtClean="0"/>
              <a:t>покупців</a:t>
            </a:r>
            <a:r>
              <a:rPr lang="ru-RU" dirty="0" smtClean="0"/>
              <a:t> на </a:t>
            </a:r>
            <a:r>
              <a:rPr lang="ru-RU" dirty="0" err="1" smtClean="0"/>
              <a:t>однорідні</a:t>
            </a:r>
            <a:r>
              <a:rPr lang="ru-RU" dirty="0" smtClean="0"/>
              <a:t> </a:t>
            </a:r>
            <a:r>
              <a:rPr lang="ru-RU" dirty="0" err="1" smtClean="0"/>
              <a:t>групи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однаковими</a:t>
            </a:r>
            <a:r>
              <a:rPr lang="ru-RU" dirty="0" smtClean="0"/>
              <a:t> потребами;</a:t>
            </a:r>
          </a:p>
          <a:p>
            <a:r>
              <a:rPr lang="ru-RU" dirty="0" err="1" smtClean="0"/>
              <a:t>виявлення</a:t>
            </a:r>
            <a:r>
              <a:rPr lang="ru-RU" dirty="0" smtClean="0"/>
              <a:t> </a:t>
            </a:r>
            <a:r>
              <a:rPr lang="ru-RU" dirty="0" err="1" smtClean="0"/>
              <a:t>можливостей</a:t>
            </a:r>
            <a:r>
              <a:rPr lang="ru-RU" dirty="0" smtClean="0"/>
              <a:t> </a:t>
            </a:r>
            <a:r>
              <a:rPr lang="ru-RU" dirty="0" err="1" smtClean="0"/>
              <a:t>фірми</a:t>
            </a:r>
            <a:r>
              <a:rPr lang="ru-RU" dirty="0" smtClean="0"/>
              <a:t> </a:t>
            </a:r>
            <a:r>
              <a:rPr lang="ru-RU" dirty="0" err="1" smtClean="0"/>
              <a:t>задовольняти</a:t>
            </a:r>
            <a:r>
              <a:rPr lang="ru-RU" dirty="0" smtClean="0"/>
              <a:t> </a:t>
            </a:r>
            <a:r>
              <a:rPr lang="ru-RU" dirty="0" err="1" smtClean="0"/>
              <a:t>ці</a:t>
            </a:r>
            <a:r>
              <a:rPr lang="ru-RU" dirty="0" smtClean="0"/>
              <a:t> потреби </a:t>
            </a:r>
            <a:r>
              <a:rPr lang="ru-RU" dirty="0" err="1" smtClean="0"/>
              <a:t>краще</a:t>
            </a:r>
            <a:r>
              <a:rPr lang="ru-RU" dirty="0" smtClean="0"/>
              <a:t>, </a:t>
            </a:r>
            <a:r>
              <a:rPr lang="ru-RU" dirty="0" err="1" smtClean="0"/>
              <a:t>ніж</a:t>
            </a:r>
            <a:r>
              <a:rPr lang="ru-RU" dirty="0" smtClean="0"/>
              <a:t> </a:t>
            </a:r>
            <a:r>
              <a:rPr lang="ru-RU" dirty="0" err="1" smtClean="0"/>
              <a:t>задовольняють</a:t>
            </a:r>
            <a:r>
              <a:rPr lang="ru-RU" dirty="0" smtClean="0"/>
              <a:t> </a:t>
            </a:r>
            <a:r>
              <a:rPr lang="ru-RU" dirty="0" err="1" smtClean="0"/>
              <a:t>конкуренти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Цільовий ринок оцінюється за трьома факторами: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4097378"/>
          </a:xfrm>
        </p:spPr>
        <p:txBody>
          <a:bodyPr/>
          <a:lstStyle/>
          <a:p>
            <a:r>
              <a:rPr lang="ru-RU" dirty="0" err="1" smtClean="0"/>
              <a:t>доступність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потенціал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можливості</a:t>
            </a:r>
            <a:r>
              <a:rPr lang="ru-RU" dirty="0" smtClean="0"/>
              <a:t> </a:t>
            </a:r>
            <a:r>
              <a:rPr lang="ru-RU" dirty="0" err="1" smtClean="0"/>
              <a:t>освоєння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001156" cy="1399032"/>
          </a:xfrm>
        </p:spPr>
        <p:txBody>
          <a:bodyPr/>
          <a:lstStyle/>
          <a:p>
            <a:r>
              <a:rPr lang="uk-UA" dirty="0" smtClean="0"/>
              <a:t>Етапи вибору цільового ринку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8358" indent="-514350">
              <a:buFont typeface="+mj-lt"/>
              <a:buAutoNum type="arabicPeriod"/>
            </a:pPr>
            <a:r>
              <a:rPr lang="ru-RU" b="1" dirty="0" err="1" smtClean="0"/>
              <a:t>Етап</a:t>
            </a:r>
            <a:r>
              <a:rPr lang="ru-RU" b="1" dirty="0" smtClean="0"/>
              <a:t> 1. </a:t>
            </a:r>
            <a:r>
              <a:rPr lang="ru-RU" b="1" dirty="0" err="1" smtClean="0"/>
              <a:t>Сегментація</a:t>
            </a:r>
            <a:r>
              <a:rPr lang="ru-RU" b="1" dirty="0" smtClean="0"/>
              <a:t>.</a:t>
            </a:r>
            <a:endParaRPr lang="ru-RU" dirty="0" smtClean="0"/>
          </a:p>
          <a:p>
            <a:pPr marL="953262" lvl="1" indent="-514350"/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критеріїв</a:t>
            </a:r>
            <a:r>
              <a:rPr lang="ru-RU" dirty="0" smtClean="0"/>
              <a:t> у </a:t>
            </a:r>
            <a:r>
              <a:rPr lang="ru-RU" dirty="0" err="1" smtClean="0"/>
              <a:t>сегментації</a:t>
            </a:r>
            <a:r>
              <a:rPr lang="ru-RU" dirty="0" smtClean="0"/>
              <a:t> ринку.</a:t>
            </a:r>
          </a:p>
          <a:p>
            <a:pPr marL="953262" lvl="1" indent="-514350"/>
            <a:r>
              <a:rPr lang="ru-RU" dirty="0" err="1" smtClean="0"/>
              <a:t>Профілювання</a:t>
            </a:r>
            <a:r>
              <a:rPr lang="ru-RU" dirty="0" smtClean="0"/>
              <a:t> сегмента.</a:t>
            </a:r>
          </a:p>
          <a:p>
            <a:pPr marL="578358" indent="0">
              <a:buNone/>
            </a:pPr>
            <a:r>
              <a:rPr lang="ru-RU" dirty="0" smtClean="0"/>
              <a:t>На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етапі</a:t>
            </a:r>
            <a:r>
              <a:rPr lang="ru-RU" dirty="0" smtClean="0"/>
              <a:t> </a:t>
            </a:r>
            <a:r>
              <a:rPr lang="ru-RU" dirty="0" err="1" smtClean="0"/>
              <a:t>аналізують</a:t>
            </a:r>
            <a:r>
              <a:rPr lang="ru-RU" dirty="0" smtClean="0"/>
              <a:t> </a:t>
            </a:r>
            <a:r>
              <a:rPr lang="ru-RU" dirty="0" err="1" smtClean="0"/>
              <a:t>показники</a:t>
            </a:r>
            <a:r>
              <a:rPr lang="ru-RU" dirty="0" smtClean="0"/>
              <a:t> </a:t>
            </a:r>
            <a:r>
              <a:rPr lang="ru-RU" dirty="0" err="1" smtClean="0"/>
              <a:t>сегментації</a:t>
            </a:r>
            <a:r>
              <a:rPr lang="ru-RU" dirty="0" smtClean="0"/>
              <a:t>, </a:t>
            </a:r>
            <a:r>
              <a:rPr lang="ru-RU" dirty="0" err="1" smtClean="0"/>
              <a:t>профілі</a:t>
            </a:r>
            <a:r>
              <a:rPr lang="ru-RU" dirty="0" smtClean="0"/>
              <a:t> сегмента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проводять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оцінку</a:t>
            </a:r>
            <a:r>
              <a:rPr lang="ru-RU" dirty="0" smtClean="0"/>
              <a:t>.</a:t>
            </a:r>
          </a:p>
          <a:p>
            <a:pPr marL="578358" indent="-514350">
              <a:buFont typeface="+mj-lt"/>
              <a:buAutoNum type="arabicPeriod" startAt="2"/>
            </a:pPr>
            <a:r>
              <a:rPr lang="ru-RU" b="1" dirty="0" err="1" smtClean="0"/>
              <a:t>Етап</a:t>
            </a:r>
            <a:r>
              <a:rPr lang="ru-RU" b="1" dirty="0" smtClean="0"/>
              <a:t> 2. </a:t>
            </a:r>
            <a:r>
              <a:rPr lang="ru-RU" b="1" dirty="0" err="1" smtClean="0"/>
              <a:t>Вибір</a:t>
            </a:r>
            <a:r>
              <a:rPr lang="ru-RU" b="1" dirty="0" smtClean="0"/>
              <a:t> </a:t>
            </a:r>
            <a:r>
              <a:rPr lang="ru-RU" b="1" dirty="0" err="1" smtClean="0"/>
              <a:t>цільових</a:t>
            </a:r>
            <a:r>
              <a:rPr lang="ru-RU" b="1" dirty="0" smtClean="0"/>
              <a:t> </a:t>
            </a:r>
            <a:r>
              <a:rPr lang="ru-RU" b="1" dirty="0" err="1" smtClean="0"/>
              <a:t>сегментів</a:t>
            </a:r>
            <a:r>
              <a:rPr lang="ru-RU" b="1" dirty="0" smtClean="0"/>
              <a:t>.</a:t>
            </a:r>
            <a:endParaRPr lang="ru-RU" dirty="0" smtClean="0"/>
          </a:p>
          <a:p>
            <a:pPr marL="953262" lvl="1" indent="-514350"/>
            <a:r>
              <a:rPr lang="ru-RU" dirty="0" err="1" smtClean="0"/>
              <a:t>Оцінка</a:t>
            </a:r>
            <a:r>
              <a:rPr lang="ru-RU" dirty="0" smtClean="0"/>
              <a:t> </a:t>
            </a:r>
            <a:r>
              <a:rPr lang="ru-RU" dirty="0" err="1" smtClean="0"/>
              <a:t>привабливості</a:t>
            </a:r>
            <a:r>
              <a:rPr lang="ru-RU" dirty="0" smtClean="0"/>
              <a:t> </a:t>
            </a:r>
            <a:r>
              <a:rPr lang="ru-RU" dirty="0" err="1" smtClean="0"/>
              <a:t>сегментів</a:t>
            </a:r>
            <a:r>
              <a:rPr lang="ru-RU" dirty="0" smtClean="0"/>
              <a:t>.</a:t>
            </a:r>
          </a:p>
          <a:p>
            <a:pPr marL="953262" lvl="1" indent="-514350"/>
            <a:r>
              <a:rPr lang="ru-RU" dirty="0" err="1" smtClean="0"/>
              <a:t>Вибір</a:t>
            </a:r>
            <a:r>
              <a:rPr lang="ru-RU" dirty="0" smtClean="0"/>
              <a:t> одного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кількох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відповідають</a:t>
            </a:r>
            <a:r>
              <a:rPr lang="ru-RU" dirty="0" smtClean="0"/>
              <a:t> </a:t>
            </a:r>
            <a:r>
              <a:rPr lang="ru-RU" dirty="0" err="1" smtClean="0"/>
              <a:t>цілям</a:t>
            </a:r>
            <a:r>
              <a:rPr lang="ru-RU" dirty="0" smtClean="0"/>
              <a:t> </a:t>
            </a:r>
            <a:r>
              <a:rPr lang="ru-RU" dirty="0" err="1" smtClean="0"/>
              <a:t>фірми</a:t>
            </a:r>
            <a:r>
              <a:rPr lang="ru-RU" dirty="0" smtClean="0"/>
              <a:t>, </a:t>
            </a:r>
            <a:r>
              <a:rPr lang="ru-RU" dirty="0" err="1" smtClean="0"/>
              <a:t>сегментів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26138"/>
          </a:xfrm>
        </p:spPr>
        <p:txBody>
          <a:bodyPr>
            <a:normAutofit fontScale="92500" lnSpcReduction="10000"/>
          </a:bodyPr>
          <a:lstStyle/>
          <a:p>
            <a:pPr marL="578358" indent="-514350">
              <a:buNone/>
            </a:pPr>
            <a:r>
              <a:rPr lang="ru-RU" sz="2800" dirty="0" smtClean="0"/>
              <a:t>Сегмент </a:t>
            </a:r>
            <a:r>
              <a:rPr lang="ru-RU" sz="2800" dirty="0" err="1" smtClean="0"/>
              <a:t>з</a:t>
            </a:r>
            <a:r>
              <a:rPr lang="ru-RU" sz="2800" dirty="0" smtClean="0"/>
              <a:t> </a:t>
            </a:r>
            <a:r>
              <a:rPr lang="ru-RU" sz="2800" dirty="0" err="1" smtClean="0"/>
              <a:t>найвищою</a:t>
            </a:r>
            <a:r>
              <a:rPr lang="ru-RU" sz="2800" dirty="0" smtClean="0"/>
              <a:t> </a:t>
            </a:r>
            <a:r>
              <a:rPr lang="ru-RU" sz="2800" dirty="0" err="1" smtClean="0"/>
              <a:t>оцінкою</a:t>
            </a:r>
            <a:r>
              <a:rPr lang="ru-RU" sz="2800" dirty="0" smtClean="0"/>
              <a:t> </a:t>
            </a:r>
            <a:r>
              <a:rPr lang="ru-RU" sz="2800" dirty="0" err="1" smtClean="0"/>
              <a:t>і</a:t>
            </a:r>
            <a:r>
              <a:rPr lang="ru-RU" sz="2800" dirty="0" smtClean="0"/>
              <a:t> </a:t>
            </a:r>
            <a:r>
              <a:rPr lang="ru-RU" sz="2800" dirty="0" err="1" smtClean="0"/>
              <a:t>є</a:t>
            </a:r>
            <a:r>
              <a:rPr lang="ru-RU" sz="2800" dirty="0" smtClean="0"/>
              <a:t> </a:t>
            </a:r>
            <a:r>
              <a:rPr lang="ru-RU" sz="2800" dirty="0" err="1" smtClean="0"/>
              <a:t>найбільш</a:t>
            </a:r>
            <a:r>
              <a:rPr lang="ru-RU" sz="2800" dirty="0" smtClean="0"/>
              <a:t> </a:t>
            </a:r>
            <a:r>
              <a:rPr lang="ru-RU" sz="2800" dirty="0" err="1" smtClean="0"/>
              <a:t>привабливим</a:t>
            </a:r>
            <a:r>
              <a:rPr lang="ru-RU" sz="2800" dirty="0" smtClean="0"/>
              <a:t>.</a:t>
            </a:r>
          </a:p>
          <a:p>
            <a:pPr marL="578358" indent="-514350">
              <a:buNone/>
            </a:pPr>
            <a:r>
              <a:rPr lang="ru-RU" sz="2800" dirty="0" smtClean="0"/>
              <a:t>При </a:t>
            </a:r>
            <a:r>
              <a:rPr lang="ru-RU" sz="2800" dirty="0" err="1" smtClean="0"/>
              <a:t>виборі</a:t>
            </a:r>
            <a:r>
              <a:rPr lang="ru-RU" sz="2800" dirty="0" smtClean="0"/>
              <a:t> </a:t>
            </a:r>
            <a:r>
              <a:rPr lang="ru-RU" sz="2800" dirty="0" err="1" smtClean="0"/>
              <a:t>цільового</a:t>
            </a:r>
            <a:r>
              <a:rPr lang="ru-RU" sz="2800" dirty="0" smtClean="0"/>
              <a:t> сегмента </a:t>
            </a:r>
            <a:r>
              <a:rPr lang="ru-RU" sz="2800" dirty="0" err="1" smtClean="0"/>
              <a:t>визначається</a:t>
            </a:r>
            <a:r>
              <a:rPr lang="ru-RU" sz="2800" dirty="0" smtClean="0"/>
              <a:t> </a:t>
            </a:r>
            <a:r>
              <a:rPr lang="ru-RU" sz="2800" dirty="0" err="1" smtClean="0"/>
              <a:t>і</a:t>
            </a:r>
            <a:r>
              <a:rPr lang="ru-RU" sz="2800" dirty="0" smtClean="0"/>
              <a:t> </a:t>
            </a:r>
            <a:r>
              <a:rPr lang="ru-RU" sz="2800" dirty="0" err="1" smtClean="0"/>
              <a:t>стратегія</a:t>
            </a:r>
            <a:r>
              <a:rPr lang="ru-RU" sz="2800" dirty="0" smtClean="0"/>
              <a:t> </a:t>
            </a:r>
            <a:r>
              <a:rPr lang="ru-RU" sz="2800" dirty="0" err="1" smtClean="0"/>
              <a:t>вибору</a:t>
            </a:r>
            <a:r>
              <a:rPr lang="ru-RU" sz="2800" dirty="0" smtClean="0"/>
              <a:t>.</a:t>
            </a:r>
          </a:p>
          <a:p>
            <a:pPr marL="578358" indent="-514350">
              <a:buFont typeface="+mj-lt"/>
              <a:buAutoNum type="arabicPeriod" startAt="3"/>
            </a:pPr>
            <a:r>
              <a:rPr lang="ru-RU" sz="2800" dirty="0" err="1" smtClean="0"/>
              <a:t>Етап</a:t>
            </a:r>
            <a:r>
              <a:rPr lang="ru-RU" sz="2800" dirty="0" smtClean="0"/>
              <a:t> 3. </a:t>
            </a:r>
            <a:r>
              <a:rPr lang="ru-RU" sz="2800" dirty="0" err="1" smtClean="0"/>
              <a:t>Позиціювання</a:t>
            </a:r>
            <a:r>
              <a:rPr lang="ru-RU" sz="2800" dirty="0" smtClean="0"/>
              <a:t> товару на ринку.</a:t>
            </a:r>
          </a:p>
          <a:p>
            <a:pPr marL="953262" lvl="1" indent="-514350"/>
            <a:r>
              <a:rPr lang="ru-RU" dirty="0" err="1" smtClean="0"/>
              <a:t>Рішення</a:t>
            </a:r>
            <a:r>
              <a:rPr lang="ru-RU" dirty="0" smtClean="0"/>
              <a:t> про </a:t>
            </a:r>
            <a:r>
              <a:rPr lang="ru-RU" dirty="0" err="1" smtClean="0"/>
              <a:t>позиціювання</a:t>
            </a:r>
            <a:r>
              <a:rPr lang="ru-RU" dirty="0" smtClean="0"/>
              <a:t> в кожному </a:t>
            </a:r>
            <a:r>
              <a:rPr lang="ru-RU" dirty="0" err="1" smtClean="0"/>
              <a:t>цільовому</a:t>
            </a:r>
            <a:r>
              <a:rPr lang="ru-RU" dirty="0" smtClean="0"/>
              <a:t> </a:t>
            </a:r>
            <a:r>
              <a:rPr lang="ru-RU" dirty="0" err="1" smtClean="0"/>
              <a:t>сегменті</a:t>
            </a:r>
            <a:r>
              <a:rPr lang="ru-RU" dirty="0" smtClean="0"/>
              <a:t>.</a:t>
            </a:r>
          </a:p>
          <a:p>
            <a:pPr marL="953262" lvl="1" indent="-514350"/>
            <a:r>
              <a:rPr lang="ru-RU" dirty="0" err="1" smtClean="0"/>
              <a:t>Розробка</a:t>
            </a:r>
            <a:r>
              <a:rPr lang="ru-RU" dirty="0" smtClean="0"/>
              <a:t> комплексу маркетингу для кожного </a:t>
            </a:r>
            <a:r>
              <a:rPr lang="ru-RU" dirty="0" err="1" smtClean="0"/>
              <a:t>цільового</a:t>
            </a:r>
            <a:r>
              <a:rPr lang="ru-RU" dirty="0" smtClean="0"/>
              <a:t> сегмента. </a:t>
            </a:r>
          </a:p>
          <a:p>
            <a:pPr marL="953262" lvl="1" indent="0">
              <a:buNone/>
            </a:pPr>
            <a:r>
              <a:rPr lang="ru-RU" dirty="0" err="1" smtClean="0"/>
              <a:t>Позиціювання</a:t>
            </a:r>
            <a:r>
              <a:rPr lang="ru-RU" dirty="0" smtClean="0"/>
              <a:t> </a:t>
            </a:r>
            <a:r>
              <a:rPr lang="ru-RU" dirty="0" err="1" smtClean="0"/>
              <a:t>корегується</a:t>
            </a:r>
            <a:r>
              <a:rPr lang="ru-RU" dirty="0" smtClean="0"/>
              <a:t> у </a:t>
            </a:r>
            <a:r>
              <a:rPr lang="ru-RU" dirty="0" err="1" smtClean="0"/>
              <a:t>відповідності</a:t>
            </a:r>
            <a:r>
              <a:rPr lang="ru-RU" dirty="0" smtClean="0"/>
              <a:t> до того, як </a:t>
            </a:r>
            <a:r>
              <a:rPr lang="ru-RU" dirty="0" err="1" smtClean="0"/>
              <a:t>воно</a:t>
            </a:r>
            <a:r>
              <a:rPr lang="ru-RU" dirty="0" smtClean="0"/>
              <a:t> </a:t>
            </a:r>
            <a:r>
              <a:rPr lang="ru-RU" dirty="0" err="1" smtClean="0"/>
              <a:t>сприймається</a:t>
            </a:r>
            <a:r>
              <a:rPr lang="ru-RU" dirty="0" smtClean="0"/>
              <a:t> </a:t>
            </a:r>
            <a:r>
              <a:rPr lang="ru-RU" dirty="0" err="1" smtClean="0"/>
              <a:t>споживачем</a:t>
            </a:r>
            <a:r>
              <a:rPr lang="ru-RU" dirty="0" smtClean="0"/>
              <a:t>,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місця</a:t>
            </a:r>
            <a:r>
              <a:rPr lang="ru-RU" dirty="0" smtClean="0"/>
              <a:t> товару в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свідомості</a:t>
            </a:r>
            <a:r>
              <a:rPr lang="ru-RU" dirty="0" smtClean="0"/>
              <a:t>. </a:t>
            </a:r>
            <a:r>
              <a:rPr lang="ru-RU" dirty="0" err="1" smtClean="0"/>
              <a:t>Маркетингові</a:t>
            </a:r>
            <a:r>
              <a:rPr lang="ru-RU" dirty="0" smtClean="0"/>
              <a:t> заходи </a:t>
            </a:r>
            <a:r>
              <a:rPr lang="ru-RU" dirty="0" err="1" smtClean="0"/>
              <a:t>теж</a:t>
            </a:r>
            <a:r>
              <a:rPr lang="ru-RU" dirty="0" smtClean="0"/>
              <a:t> </a:t>
            </a:r>
            <a:r>
              <a:rPr lang="ru-RU" dirty="0" err="1" smtClean="0"/>
              <a:t>проводяться</a:t>
            </a:r>
            <a:r>
              <a:rPr lang="ru-RU" dirty="0" smtClean="0"/>
              <a:t> у </a:t>
            </a:r>
            <a:r>
              <a:rPr lang="ru-RU" dirty="0" err="1" smtClean="0"/>
              <a:t>відповідності</a:t>
            </a:r>
            <a:r>
              <a:rPr lang="ru-RU" dirty="0" smtClean="0"/>
              <a:t> до </a:t>
            </a:r>
            <a:r>
              <a:rPr lang="ru-RU" dirty="0" err="1" smtClean="0"/>
              <a:t>позиціювання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Принципи сегментування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500702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/>
              <a:t>Сегментування</a:t>
            </a:r>
            <a:r>
              <a:rPr lang="ru-RU" dirty="0" smtClean="0"/>
              <a:t> за </a:t>
            </a:r>
            <a:r>
              <a:rPr lang="ru-RU" dirty="0" err="1" smtClean="0"/>
              <a:t>географічним</a:t>
            </a:r>
            <a:r>
              <a:rPr lang="ru-RU" dirty="0" smtClean="0"/>
              <a:t> принципом — </a:t>
            </a:r>
            <a:r>
              <a:rPr lang="ru-RU" dirty="0" err="1" smtClean="0"/>
              <a:t>розподіл</a:t>
            </a:r>
            <a:r>
              <a:rPr lang="ru-RU" dirty="0" smtClean="0"/>
              <a:t> ринку на </a:t>
            </a:r>
            <a:r>
              <a:rPr lang="ru-RU" dirty="0" err="1" smtClean="0"/>
              <a:t>різні</a:t>
            </a:r>
            <a:r>
              <a:rPr lang="ru-RU" dirty="0" smtClean="0"/>
              <a:t> </a:t>
            </a:r>
            <a:r>
              <a:rPr lang="ru-RU" dirty="0" err="1" smtClean="0"/>
              <a:t>географічні</a:t>
            </a:r>
            <a:r>
              <a:rPr lang="ru-RU" dirty="0" smtClean="0"/>
              <a:t> </a:t>
            </a:r>
            <a:r>
              <a:rPr lang="ru-RU" dirty="0" err="1" smtClean="0"/>
              <a:t>об'єкти</a:t>
            </a:r>
            <a:r>
              <a:rPr lang="ru-RU" dirty="0" smtClean="0"/>
              <a:t>: </a:t>
            </a:r>
            <a:r>
              <a:rPr lang="ru-RU" dirty="0" err="1" smtClean="0"/>
              <a:t>країни</a:t>
            </a:r>
            <a:r>
              <a:rPr lang="ru-RU" dirty="0" smtClean="0"/>
              <a:t>, </a:t>
            </a:r>
            <a:r>
              <a:rPr lang="ru-RU" dirty="0" err="1" smtClean="0"/>
              <a:t>штати</a:t>
            </a:r>
            <a:r>
              <a:rPr lang="ru-RU" dirty="0" smtClean="0"/>
              <a:t>, </a:t>
            </a:r>
            <a:r>
              <a:rPr lang="ru-RU" dirty="0" err="1" smtClean="0"/>
              <a:t>регіони</a:t>
            </a:r>
            <a:r>
              <a:rPr lang="ru-RU" dirty="0" smtClean="0"/>
              <a:t>, округи, </a:t>
            </a:r>
            <a:r>
              <a:rPr lang="ru-RU" dirty="0" err="1" smtClean="0"/>
              <a:t>міста</a:t>
            </a:r>
            <a:r>
              <a:rPr lang="ru-RU" dirty="0" smtClean="0"/>
              <a:t>, </a:t>
            </a:r>
            <a:r>
              <a:rPr lang="ru-RU" dirty="0" err="1" smtClean="0"/>
              <a:t>мікрорайони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Сегментування</a:t>
            </a:r>
            <a:r>
              <a:rPr lang="ru-RU" dirty="0" smtClean="0"/>
              <a:t> за </a:t>
            </a:r>
            <a:r>
              <a:rPr lang="ru-RU" dirty="0" err="1" smtClean="0"/>
              <a:t>демографічним</a:t>
            </a:r>
            <a:r>
              <a:rPr lang="ru-RU" dirty="0" smtClean="0"/>
              <a:t> принципом — </a:t>
            </a:r>
            <a:r>
              <a:rPr lang="ru-RU" dirty="0" err="1" smtClean="0"/>
              <a:t>розподіл</a:t>
            </a:r>
            <a:r>
              <a:rPr lang="ru-RU" dirty="0" smtClean="0"/>
              <a:t> ринку на </a:t>
            </a:r>
            <a:r>
              <a:rPr lang="ru-RU" dirty="0" err="1" smtClean="0"/>
              <a:t>споживчі</a:t>
            </a:r>
            <a:r>
              <a:rPr lang="ru-RU" dirty="0" smtClean="0"/>
              <a:t> </a:t>
            </a:r>
            <a:r>
              <a:rPr lang="ru-RU" dirty="0" err="1" smtClean="0"/>
              <a:t>групи</a:t>
            </a:r>
            <a:r>
              <a:rPr lang="ru-RU" dirty="0" smtClean="0"/>
              <a:t> за такими </a:t>
            </a:r>
            <a:r>
              <a:rPr lang="ru-RU" dirty="0" err="1" smtClean="0"/>
              <a:t>демографічними</a:t>
            </a:r>
            <a:r>
              <a:rPr lang="ru-RU" dirty="0" smtClean="0"/>
              <a:t> </a:t>
            </a:r>
            <a:r>
              <a:rPr lang="ru-RU" dirty="0" err="1" smtClean="0"/>
              <a:t>ознаками</a:t>
            </a:r>
            <a:r>
              <a:rPr lang="ru-RU" dirty="0" smtClean="0"/>
              <a:t>, як </a:t>
            </a:r>
            <a:r>
              <a:rPr lang="ru-RU" dirty="0" err="1" smtClean="0"/>
              <a:t>вік</a:t>
            </a:r>
            <a:r>
              <a:rPr lang="ru-RU" dirty="0" smtClean="0"/>
              <a:t>, стать, </a:t>
            </a:r>
            <a:r>
              <a:rPr lang="ru-RU" dirty="0" err="1" smtClean="0"/>
              <a:t>розмір</a:t>
            </a:r>
            <a:r>
              <a:rPr lang="ru-RU" dirty="0" smtClean="0"/>
              <a:t> </a:t>
            </a:r>
            <a:r>
              <a:rPr lang="ru-RU" dirty="0" err="1" smtClean="0"/>
              <a:t>сім'ї</a:t>
            </a:r>
            <a:r>
              <a:rPr lang="ru-RU" dirty="0" smtClean="0"/>
              <a:t>, </a:t>
            </a:r>
            <a:r>
              <a:rPr lang="ru-RU" dirty="0" err="1" smtClean="0"/>
              <a:t>етапи</a:t>
            </a:r>
            <a:r>
              <a:rPr lang="ru-RU" dirty="0" smtClean="0"/>
              <a:t> </a:t>
            </a:r>
            <a:r>
              <a:rPr lang="ru-RU" dirty="0" err="1" smtClean="0"/>
              <a:t>життєвого</a:t>
            </a:r>
            <a:r>
              <a:rPr lang="ru-RU" dirty="0" smtClean="0"/>
              <a:t> циклу </a:t>
            </a:r>
            <a:r>
              <a:rPr lang="ru-RU" dirty="0" err="1" smtClean="0"/>
              <a:t>сім'ї</a:t>
            </a:r>
            <a:r>
              <a:rPr lang="ru-RU" dirty="0" smtClean="0"/>
              <a:t>, </a:t>
            </a:r>
            <a:r>
              <a:rPr lang="ru-RU" dirty="0" err="1" smtClean="0"/>
              <a:t>рівень</a:t>
            </a:r>
            <a:r>
              <a:rPr lang="ru-RU" dirty="0" smtClean="0"/>
              <a:t> </a:t>
            </a:r>
            <a:r>
              <a:rPr lang="ru-RU" dirty="0" err="1" smtClean="0"/>
              <a:t>прибутків</a:t>
            </a:r>
            <a:r>
              <a:rPr lang="ru-RU" dirty="0" smtClean="0"/>
              <a:t>, </a:t>
            </a:r>
            <a:r>
              <a:rPr lang="ru-RU" dirty="0" err="1" smtClean="0"/>
              <a:t>рід</a:t>
            </a:r>
            <a:r>
              <a:rPr lang="ru-RU" dirty="0" smtClean="0"/>
              <a:t> занять, </a:t>
            </a:r>
            <a:r>
              <a:rPr lang="ru-RU" dirty="0" err="1" smtClean="0"/>
              <a:t>освіта</a:t>
            </a:r>
            <a:r>
              <a:rPr lang="ru-RU" dirty="0" smtClean="0"/>
              <a:t>, </a:t>
            </a:r>
            <a:r>
              <a:rPr lang="ru-RU" dirty="0" err="1" smtClean="0"/>
              <a:t>віросповідання</a:t>
            </a:r>
            <a:r>
              <a:rPr lang="ru-RU" dirty="0" smtClean="0"/>
              <a:t>, раса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національність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Сегментування</a:t>
            </a:r>
            <a:r>
              <a:rPr lang="ru-RU" dirty="0" smtClean="0"/>
              <a:t> за </a:t>
            </a:r>
            <a:r>
              <a:rPr lang="ru-RU" dirty="0" err="1" smtClean="0"/>
              <a:t>економічним</a:t>
            </a:r>
            <a:r>
              <a:rPr lang="ru-RU" dirty="0" smtClean="0"/>
              <a:t> принципом — </a:t>
            </a:r>
            <a:r>
              <a:rPr lang="ru-RU" dirty="0" err="1" smtClean="0"/>
              <a:t>розподіл</a:t>
            </a:r>
            <a:r>
              <a:rPr lang="ru-RU" dirty="0" smtClean="0"/>
              <a:t> ринку за </a:t>
            </a:r>
            <a:r>
              <a:rPr lang="ru-RU" dirty="0" err="1" smtClean="0"/>
              <a:t>рівнем</a:t>
            </a:r>
            <a:r>
              <a:rPr lang="ru-RU" dirty="0" smtClean="0"/>
              <a:t> </a:t>
            </a:r>
            <a:r>
              <a:rPr lang="ru-RU" dirty="0" err="1" smtClean="0"/>
              <a:t>доходів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заощаджень</a:t>
            </a:r>
            <a:r>
              <a:rPr lang="ru-RU" dirty="0" smtClean="0"/>
              <a:t> </a:t>
            </a:r>
            <a:r>
              <a:rPr lang="ru-RU" dirty="0" err="1" smtClean="0"/>
              <a:t>населення</a:t>
            </a:r>
            <a:r>
              <a:rPr lang="ru-RU" dirty="0" smtClean="0"/>
              <a:t>; </a:t>
            </a:r>
            <a:r>
              <a:rPr lang="ru-RU" dirty="0" err="1" smtClean="0"/>
              <a:t>рівнем</a:t>
            </a:r>
            <a:r>
              <a:rPr lang="ru-RU" dirty="0" smtClean="0"/>
              <a:t> </a:t>
            </a:r>
            <a:r>
              <a:rPr lang="ru-RU" dirty="0" err="1" smtClean="0"/>
              <a:t>інфляції</a:t>
            </a:r>
            <a:r>
              <a:rPr lang="ru-RU" dirty="0" smtClean="0"/>
              <a:t>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26138"/>
          </a:xfrm>
        </p:spPr>
        <p:txBody>
          <a:bodyPr>
            <a:normAutofit fontScale="85000" lnSpcReduction="20000"/>
          </a:bodyPr>
          <a:lstStyle/>
          <a:p>
            <a:r>
              <a:rPr lang="ru-RU" dirty="0" err="1" smtClean="0"/>
              <a:t>Сегментування</a:t>
            </a:r>
            <a:r>
              <a:rPr lang="ru-RU" dirty="0" smtClean="0"/>
              <a:t> за </a:t>
            </a:r>
            <a:r>
              <a:rPr lang="ru-RU" dirty="0" err="1" smtClean="0"/>
              <a:t>психологічним</a:t>
            </a:r>
            <a:r>
              <a:rPr lang="ru-RU" dirty="0" smtClean="0"/>
              <a:t> принципом — за </a:t>
            </a:r>
            <a:r>
              <a:rPr lang="ru-RU" dirty="0" err="1" smtClean="0"/>
              <a:t>належністю</a:t>
            </a:r>
            <a:r>
              <a:rPr lang="ru-RU" dirty="0" smtClean="0"/>
              <a:t> до </a:t>
            </a:r>
            <a:r>
              <a:rPr lang="ru-RU" dirty="0" err="1" smtClean="0"/>
              <a:t>певного</a:t>
            </a:r>
            <a:r>
              <a:rPr lang="ru-RU" dirty="0" smtClean="0"/>
              <a:t> </a:t>
            </a:r>
            <a:r>
              <a:rPr lang="ru-RU" dirty="0" err="1" smtClean="0"/>
              <a:t>суспільного</a:t>
            </a:r>
            <a:r>
              <a:rPr lang="ru-RU" dirty="0" smtClean="0"/>
              <a:t> </a:t>
            </a:r>
            <a:r>
              <a:rPr lang="ru-RU" dirty="0" err="1" smtClean="0"/>
              <a:t>класу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соціальної</a:t>
            </a:r>
            <a:r>
              <a:rPr lang="ru-RU" dirty="0" smtClean="0"/>
              <a:t> </a:t>
            </a:r>
            <a:r>
              <a:rPr lang="ru-RU" dirty="0" err="1" smtClean="0"/>
              <a:t>групи</a:t>
            </a:r>
            <a:r>
              <a:rPr lang="ru-RU" dirty="0" smtClean="0"/>
              <a:t>; способом </a:t>
            </a:r>
            <a:r>
              <a:rPr lang="ru-RU" dirty="0" err="1" smtClean="0"/>
              <a:t>життя</a:t>
            </a:r>
            <a:r>
              <a:rPr lang="ru-RU" dirty="0" smtClean="0"/>
              <a:t>; типом </a:t>
            </a:r>
            <a:r>
              <a:rPr lang="ru-RU" dirty="0" err="1" smtClean="0"/>
              <a:t>особистості</a:t>
            </a:r>
            <a:r>
              <a:rPr lang="ru-RU" dirty="0" smtClean="0"/>
              <a:t>; структурою потреб </a:t>
            </a:r>
            <a:r>
              <a:rPr lang="ru-RU" dirty="0" err="1" smtClean="0"/>
              <a:t>тощо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Сегментування</a:t>
            </a:r>
            <a:r>
              <a:rPr lang="ru-RU" dirty="0" smtClean="0"/>
              <a:t> за </a:t>
            </a:r>
            <a:r>
              <a:rPr lang="ru-RU" dirty="0" err="1" smtClean="0"/>
              <a:t>поведінковим</a:t>
            </a:r>
            <a:r>
              <a:rPr lang="ru-RU" dirty="0" smtClean="0"/>
              <a:t> принципом (за мотивами </a:t>
            </a:r>
            <a:r>
              <a:rPr lang="ru-RU" dirty="0" err="1" smtClean="0"/>
              <a:t>здійснення</a:t>
            </a:r>
            <a:r>
              <a:rPr lang="ru-RU" dirty="0" smtClean="0"/>
              <a:t> покупки; </a:t>
            </a:r>
            <a:r>
              <a:rPr lang="ru-RU" dirty="0" err="1" smtClean="0"/>
              <a:t>ступенем</a:t>
            </a:r>
            <a:r>
              <a:rPr lang="ru-RU" dirty="0" smtClean="0"/>
              <a:t> </a:t>
            </a:r>
            <a:r>
              <a:rPr lang="ru-RU" dirty="0" err="1" smtClean="0"/>
              <a:t>готовності</a:t>
            </a:r>
            <a:r>
              <a:rPr lang="ru-RU" dirty="0" smtClean="0"/>
              <a:t> </a:t>
            </a:r>
            <a:r>
              <a:rPr lang="ru-RU" dirty="0" err="1" smtClean="0"/>
              <a:t>покупця</a:t>
            </a:r>
            <a:r>
              <a:rPr lang="ru-RU" dirty="0" smtClean="0"/>
              <a:t> до </a:t>
            </a:r>
            <a:r>
              <a:rPr lang="ru-RU" dirty="0" err="1" smtClean="0"/>
              <a:t>сприйняття</a:t>
            </a:r>
            <a:r>
              <a:rPr lang="ru-RU" dirty="0" smtClean="0"/>
              <a:t> товару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ступенем</a:t>
            </a:r>
            <a:r>
              <a:rPr lang="ru-RU" dirty="0" smtClean="0"/>
              <a:t> </a:t>
            </a:r>
            <a:r>
              <a:rPr lang="ru-RU" dirty="0" err="1" smtClean="0"/>
              <a:t>прихильності</a:t>
            </a:r>
            <a:r>
              <a:rPr lang="ru-RU" dirty="0" smtClean="0"/>
              <a:t> до товару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товарної</a:t>
            </a:r>
            <a:r>
              <a:rPr lang="ru-RU" dirty="0" smtClean="0"/>
              <a:t> марки </a:t>
            </a:r>
            <a:r>
              <a:rPr lang="ru-RU" dirty="0" err="1" smtClean="0"/>
              <a:t>тощо</a:t>
            </a:r>
            <a:r>
              <a:rPr lang="ru-RU" dirty="0" smtClean="0"/>
              <a:t>).</a:t>
            </a:r>
          </a:p>
          <a:p>
            <a:r>
              <a:rPr lang="ru-RU" dirty="0" err="1" smtClean="0"/>
              <a:t>Сегментування</a:t>
            </a:r>
            <a:r>
              <a:rPr lang="ru-RU" dirty="0" smtClean="0"/>
              <a:t> за мотивами для </a:t>
            </a:r>
            <a:r>
              <a:rPr lang="ru-RU" dirty="0" err="1" smtClean="0"/>
              <a:t>здійснення</a:t>
            </a:r>
            <a:r>
              <a:rPr lang="ru-RU" dirty="0" smtClean="0"/>
              <a:t> </a:t>
            </a:r>
            <a:r>
              <a:rPr lang="ru-RU" dirty="0" err="1" smtClean="0"/>
              <a:t>купівлі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використання</a:t>
            </a:r>
            <a:r>
              <a:rPr lang="ru-RU" dirty="0" smtClean="0"/>
              <a:t> товару — </a:t>
            </a:r>
            <a:r>
              <a:rPr lang="ru-RU" dirty="0" err="1" smtClean="0"/>
              <a:t>розподіл</a:t>
            </a:r>
            <a:r>
              <a:rPr lang="ru-RU" dirty="0" smtClean="0"/>
              <a:t> ринку на </a:t>
            </a:r>
            <a:r>
              <a:rPr lang="ru-RU" dirty="0" err="1" smtClean="0"/>
              <a:t>групи</a:t>
            </a:r>
            <a:r>
              <a:rPr lang="ru-RU" dirty="0" smtClean="0"/>
              <a:t> </a:t>
            </a:r>
            <a:r>
              <a:rPr lang="ru-RU" dirty="0" err="1" smtClean="0"/>
              <a:t>на</a:t>
            </a:r>
            <a:r>
              <a:rPr lang="ru-RU" dirty="0" smtClean="0"/>
              <a:t> </a:t>
            </a:r>
            <a:r>
              <a:rPr lang="ru-RU" dirty="0" err="1" smtClean="0"/>
              <a:t>підставі</a:t>
            </a:r>
            <a:r>
              <a:rPr lang="ru-RU" dirty="0" smtClean="0"/>
              <a:t> тих </a:t>
            </a:r>
            <a:r>
              <a:rPr lang="ru-RU" dirty="0" err="1" smtClean="0"/>
              <a:t>мотивів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супроводжували</a:t>
            </a:r>
            <a:r>
              <a:rPr lang="ru-RU" dirty="0" smtClean="0"/>
              <a:t> </a:t>
            </a:r>
            <a:r>
              <a:rPr lang="ru-RU" dirty="0" err="1" smtClean="0"/>
              <a:t>виникнення</a:t>
            </a:r>
            <a:r>
              <a:rPr lang="ru-RU" dirty="0" smtClean="0"/>
              <a:t> </a:t>
            </a:r>
            <a:r>
              <a:rPr lang="ru-RU" dirty="0" err="1" smtClean="0"/>
              <a:t>ідеї</a:t>
            </a:r>
            <a:r>
              <a:rPr lang="ru-RU" dirty="0" smtClean="0"/>
              <a:t> про </a:t>
            </a:r>
            <a:r>
              <a:rPr lang="ru-RU" dirty="0" err="1" smtClean="0"/>
              <a:t>придбання</a:t>
            </a:r>
            <a:r>
              <a:rPr lang="ru-RU" dirty="0" smtClean="0"/>
              <a:t> товару, </a:t>
            </a:r>
            <a:r>
              <a:rPr lang="ru-RU" dirty="0" err="1" smtClean="0"/>
              <a:t>фактичне</a:t>
            </a:r>
            <a:r>
              <a:rPr lang="ru-RU" dirty="0" smtClean="0"/>
              <a:t> </a:t>
            </a:r>
            <a:r>
              <a:rPr lang="ru-RU" dirty="0" err="1" smtClean="0"/>
              <a:t>придбання</a:t>
            </a:r>
            <a:r>
              <a:rPr lang="ru-RU" dirty="0" smtClean="0"/>
              <a:t> товару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ru-RU" dirty="0" err="1" smtClean="0"/>
              <a:t>придбаного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15</TotalTime>
  <Words>266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Тема 9</vt:lpstr>
      <vt:lpstr>Цільовий ринок</vt:lpstr>
      <vt:lpstr>Презентация PowerPoint</vt:lpstr>
      <vt:lpstr>Сегментація переслідує дві основні цілі:</vt:lpstr>
      <vt:lpstr>Цільовий ринок оцінюється за трьома факторами:</vt:lpstr>
      <vt:lpstr>Етапи вибору цільового ринку</vt:lpstr>
      <vt:lpstr>Презентация PowerPoint</vt:lpstr>
      <vt:lpstr>Принципи сегментування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9</dc:title>
  <dc:creator>User</dc:creator>
  <cp:lastModifiedBy>RePack by Diakov</cp:lastModifiedBy>
  <cp:revision>4</cp:revision>
  <dcterms:created xsi:type="dcterms:W3CDTF">2021-10-12T12:27:00Z</dcterms:created>
  <dcterms:modified xsi:type="dcterms:W3CDTF">2021-10-17T08:25:16Z</dcterms:modified>
</cp:coreProperties>
</file>