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22" d="100"/>
          <a:sy n="122" d="100"/>
        </p:scale>
        <p:origin x="-1032" y="6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Регіональні політичні культури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190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248347"/>
            <a:ext cx="8568951" cy="3877815"/>
          </a:xfrm>
        </p:spPr>
        <p:txBody>
          <a:bodyPr>
            <a:normAutofit/>
          </a:bodyPr>
          <a:lstStyle/>
          <a:p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когнітивний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елемент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аффірмативний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компонент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інструментальний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uk-U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компонент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Структура регіональної ідентичності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193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/>
              <a:t>1</a:t>
            </a:r>
            <a:r>
              <a:rPr lang="uk-UA" sz="4000" b="1" dirty="0"/>
              <a:t>) географічний фактор</a:t>
            </a:r>
            <a:r>
              <a:rPr lang="uk-UA" sz="4000" dirty="0"/>
              <a:t> </a:t>
            </a:r>
            <a:endParaRPr lang="uk-UA" sz="4000" dirty="0" smtClean="0"/>
          </a:p>
          <a:p>
            <a:r>
              <a:rPr lang="uk-UA" sz="4000" b="1" dirty="0" smtClean="0"/>
              <a:t>2</a:t>
            </a:r>
            <a:r>
              <a:rPr lang="uk-UA" sz="4000" b="1" dirty="0"/>
              <a:t>) культурні (культурно-історичні)</a:t>
            </a:r>
            <a:r>
              <a:rPr lang="uk-UA" sz="4000" dirty="0"/>
              <a:t> </a:t>
            </a:r>
            <a:endParaRPr lang="uk-UA" sz="4000" dirty="0" smtClean="0"/>
          </a:p>
          <a:p>
            <a:r>
              <a:rPr lang="uk-UA" sz="4000" b="1" dirty="0" smtClean="0"/>
              <a:t>3) соціально-економічні</a:t>
            </a:r>
            <a:endParaRPr lang="ru-RU" sz="4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400" dirty="0" smtClean="0"/>
              <a:t>Чинники формування регіональної ідентичності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6204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uk-UA" dirty="0" smtClean="0"/>
              <a:t>Політичні </a:t>
            </a:r>
            <a:r>
              <a:rPr lang="uk-UA" dirty="0"/>
              <a:t>рухи, де культурні передумови замають рівне місце наряду з іншими (Уельс, Каталонія, Бретань, Країна Басків);</a:t>
            </a:r>
            <a:endParaRPr lang="ru-RU" dirty="0"/>
          </a:p>
          <a:p>
            <a:pPr lvl="0"/>
            <a:r>
              <a:rPr lang="uk-UA" dirty="0"/>
              <a:t>Політичні рухи, де культурні передумови відіграють другорядну роль (Нормандія, Баварія, Сицилія, Шотландія);</a:t>
            </a:r>
            <a:endParaRPr lang="ru-RU" dirty="0"/>
          </a:p>
          <a:p>
            <a:pPr lvl="0"/>
            <a:r>
              <a:rPr lang="uk-UA" dirty="0"/>
              <a:t>Політичні рухи, де культурні передумови відіграють вирішальну роль (Північна </a:t>
            </a:r>
            <a:r>
              <a:rPr lang="uk-UA" dirty="0" err="1"/>
              <a:t>Фризія</a:t>
            </a:r>
            <a:r>
              <a:rPr lang="uk-UA" dirty="0"/>
              <a:t>);</a:t>
            </a:r>
            <a:endParaRPr lang="ru-RU" dirty="0"/>
          </a:p>
          <a:p>
            <a:pPr lvl="0"/>
            <a:r>
              <a:rPr lang="uk-UA" dirty="0"/>
              <a:t>Політичні рухи, де культурні передумови не відіграють важливу роль (Північна Англія).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err="1" smtClean="0"/>
              <a:t>Курт</a:t>
            </a:r>
            <a:r>
              <a:rPr lang="uk-UA" sz="3200" dirty="0" smtClean="0"/>
              <a:t> </a:t>
            </a:r>
            <a:r>
              <a:rPr lang="uk-UA" sz="3200" dirty="0" err="1"/>
              <a:t>Дуве</a:t>
            </a:r>
            <a:r>
              <a:rPr lang="uk-UA" sz="3200" dirty="0"/>
              <a:t> зробив спробу оцінити </a:t>
            </a:r>
            <a:r>
              <a:rPr lang="uk-UA" sz="3200" dirty="0" err="1"/>
              <a:t>релевантність</a:t>
            </a:r>
            <a:r>
              <a:rPr lang="uk-UA" sz="3200" dirty="0"/>
              <a:t> культурних передумов для оформлення регіональних політичних рухів.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43604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4000" dirty="0"/>
              <a:t>діяльність регіональних еліт з управління інформаційним середовищем з метою створення у споживачів інформаційних потоків у регіоні та поза ним бажаного уявлення про регіон.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Політика ідентичності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2620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20688"/>
            <a:ext cx="8424936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469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b="1" dirty="0" smtClean="0"/>
              <a:t>– </a:t>
            </a:r>
            <a:r>
              <a:rPr lang="uk-UA" dirty="0"/>
              <a:t>з XIV століття була пов'язана переважно з Польщею, саме тут була створена та класична версія українського націоналізму, яку спробували розповсюдити останніми роками на всю країну. </a:t>
            </a:r>
            <a:endParaRPr lang="ru-RU" dirty="0"/>
          </a:p>
          <a:p>
            <a:r>
              <a:rPr lang="uk-UA" i="1" dirty="0"/>
              <a:t>Галичина: </a:t>
            </a:r>
            <a:r>
              <a:rPr lang="uk-UA" dirty="0"/>
              <a:t>Львівська, Івано-Франківська і велика частина Тернопільської області. Історично це найбільш полонізований регіон. </a:t>
            </a:r>
            <a:endParaRPr lang="ru-RU" dirty="0"/>
          </a:p>
          <a:p>
            <a:r>
              <a:rPr lang="uk-UA" i="1" dirty="0"/>
              <a:t>Волинь</a:t>
            </a:r>
            <a:r>
              <a:rPr lang="uk-UA" dirty="0"/>
              <a:t>:</a:t>
            </a:r>
            <a:r>
              <a:rPr lang="uk-UA" i="1" dirty="0"/>
              <a:t> </a:t>
            </a:r>
            <a:r>
              <a:rPr lang="uk-UA" dirty="0"/>
              <a:t>Волинська, Рівненська, північ Тернопільської і захід Житомирської області. Більш пов'язана з Росією історично. </a:t>
            </a:r>
            <a:endParaRPr lang="ru-RU" dirty="0"/>
          </a:p>
          <a:p>
            <a:r>
              <a:rPr lang="uk-UA" i="1" dirty="0"/>
              <a:t>Буковина </a:t>
            </a:r>
            <a:r>
              <a:rPr lang="uk-UA" dirty="0"/>
              <a:t>– Чернівецька область. Тут проживає активна румунська меншина. </a:t>
            </a:r>
            <a:endParaRPr lang="ru-RU" dirty="0"/>
          </a:p>
          <a:p>
            <a:r>
              <a:rPr lang="uk-UA" i="1" dirty="0"/>
              <a:t>Закарпаття </a:t>
            </a:r>
            <a:r>
              <a:rPr lang="uk-UA" dirty="0"/>
              <a:t>– регіон, історично пов'язаний з Угорщиною. Тут сформувався особливий місцевий національний рух – русинський.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Західна Україна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0525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uk-UA" dirty="0" smtClean="0"/>
              <a:t>– </a:t>
            </a:r>
            <a:r>
              <a:rPr lang="uk-UA" dirty="0"/>
              <a:t>найбільш невизначений з погляду геополітичної і культурної орієнтації регіон України, який багато в чому не дає сформуватися чіткій межі протистояння «двох </a:t>
            </a:r>
            <a:r>
              <a:rPr lang="uk-UA" dirty="0" err="1"/>
              <a:t>Україн</a:t>
            </a:r>
            <a:r>
              <a:rPr lang="uk-UA" dirty="0"/>
              <a:t>» і якоюсь мірою рятує єдність країни.</a:t>
            </a:r>
            <a:endParaRPr lang="ru-RU" dirty="0"/>
          </a:p>
          <a:p>
            <a:pPr algn="just"/>
            <a:r>
              <a:rPr lang="uk-UA" i="1" dirty="0"/>
              <a:t>Поділля</a:t>
            </a:r>
            <a:r>
              <a:rPr lang="uk-UA" dirty="0"/>
              <a:t>:</a:t>
            </a:r>
            <a:r>
              <a:rPr lang="uk-UA" i="1" dirty="0"/>
              <a:t> </a:t>
            </a:r>
            <a:r>
              <a:rPr lang="uk-UA" dirty="0"/>
              <a:t>Хмельницька і Вінницька області, а також північ Одеської. Його можна визнати найбільш близьким до Західної України регіоном, проте на нього чимало впливає близькість з причорноморськими територіями України. </a:t>
            </a:r>
            <a:endParaRPr lang="ru-RU" dirty="0"/>
          </a:p>
          <a:p>
            <a:pPr algn="just"/>
            <a:r>
              <a:rPr lang="uk-UA" i="1" dirty="0"/>
              <a:t>Правобережна Україна</a:t>
            </a:r>
            <a:r>
              <a:rPr lang="uk-UA" dirty="0"/>
              <a:t>: схід Житомирської, захід Київської, а також Черкаська і Кіровоградська області. </a:t>
            </a:r>
            <a:endParaRPr lang="ru-RU" dirty="0"/>
          </a:p>
          <a:p>
            <a:pPr algn="just"/>
            <a:r>
              <a:rPr lang="uk-UA" i="1" dirty="0"/>
              <a:t>Лівобережжя</a:t>
            </a:r>
            <a:r>
              <a:rPr lang="uk-UA" dirty="0"/>
              <a:t>:</a:t>
            </a:r>
            <a:r>
              <a:rPr lang="uk-UA" i="1" dirty="0"/>
              <a:t> </a:t>
            </a:r>
            <a:r>
              <a:rPr lang="uk-UA" dirty="0"/>
              <a:t>схід Київської, Полтавська і Чернігівська області. Регіон, історично тісно пов'язаний з Росією, але з сильною автономістською традицією. </a:t>
            </a:r>
            <a:endParaRPr lang="ru-RU" dirty="0"/>
          </a:p>
          <a:p>
            <a:pPr algn="just"/>
            <a:r>
              <a:rPr lang="uk-UA" i="1" dirty="0"/>
              <a:t>Слобожанщина</a:t>
            </a:r>
            <a:r>
              <a:rPr lang="uk-UA" dirty="0"/>
              <a:t>:</a:t>
            </a:r>
            <a:r>
              <a:rPr lang="uk-UA" i="1" dirty="0"/>
              <a:t> </a:t>
            </a:r>
            <a:r>
              <a:rPr lang="uk-UA" dirty="0"/>
              <a:t>Сумська і Харківська області. Найбільш тісно пов'язаний з Росією регіон. 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Центральна Україна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1295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smtClean="0"/>
              <a:t>Виник як регіон в </a:t>
            </a:r>
            <a:r>
              <a:rPr lang="uk-UA" dirty="0"/>
              <a:t>кінці XVIII століття у зв'язку </a:t>
            </a:r>
            <a:r>
              <a:rPr lang="uk-UA" dirty="0" smtClean="0"/>
              <a:t>із заселенням </a:t>
            </a:r>
            <a:r>
              <a:rPr lang="uk-UA" dirty="0"/>
              <a:t>слов'янами степового Причорномор’я. </a:t>
            </a:r>
            <a:endParaRPr lang="ru-RU" dirty="0"/>
          </a:p>
          <a:p>
            <a:r>
              <a:rPr lang="uk-UA" i="1" dirty="0"/>
              <a:t>Донбас</a:t>
            </a:r>
            <a:r>
              <a:rPr lang="uk-UA" dirty="0"/>
              <a:t>: Донецька і Луганська області. Регіон </a:t>
            </a:r>
            <a:r>
              <a:rPr lang="uk-UA" dirty="0" smtClean="0"/>
              <a:t>переважно російськомовний. </a:t>
            </a:r>
            <a:endParaRPr lang="ru-RU" dirty="0"/>
          </a:p>
          <a:p>
            <a:r>
              <a:rPr lang="uk-UA" i="1" dirty="0"/>
              <a:t>Придніпров'я</a:t>
            </a:r>
            <a:r>
              <a:rPr lang="uk-UA" dirty="0"/>
              <a:t>: Дніпропетровська і Запорізька області. Ці землі сильні </a:t>
            </a:r>
            <a:r>
              <a:rPr lang="uk-UA" dirty="0" smtClean="0"/>
              <a:t>козацькими </a:t>
            </a:r>
            <a:r>
              <a:rPr lang="uk-UA" dirty="0"/>
              <a:t>традиціями. </a:t>
            </a:r>
            <a:endParaRPr lang="ru-RU" dirty="0"/>
          </a:p>
          <a:p>
            <a:r>
              <a:rPr lang="uk-UA" i="1" dirty="0"/>
              <a:t>Причорномор'я</a:t>
            </a:r>
            <a:r>
              <a:rPr lang="uk-UA" dirty="0"/>
              <a:t>: Одеська, Миколаївська і Херсонська області. Регіон, що має пізню імперську </a:t>
            </a:r>
            <a:r>
              <a:rPr lang="uk-UA" dirty="0" smtClean="0"/>
              <a:t>історію.</a:t>
            </a:r>
          </a:p>
          <a:p>
            <a:r>
              <a:rPr lang="uk-UA" i="1" dirty="0" smtClean="0"/>
              <a:t>Крим </a:t>
            </a:r>
            <a:r>
              <a:rPr lang="uk-UA" dirty="0"/>
              <a:t>– ще більш своєрідний за своєю історією регіон. До цих пір переважно російський етнічно, але з сильним татарським національним рухом.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Південний Схід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3147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3788" y="-68580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28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Застосовує</a:t>
            </a:r>
            <a:r>
              <a:rPr lang="ru-RU" dirty="0" smtClean="0"/>
              <a:t> </a:t>
            </a:r>
            <a:r>
              <a:rPr lang="ru-RU" dirty="0" err="1" smtClean="0"/>
              <a:t>такий</a:t>
            </a:r>
            <a:r>
              <a:rPr lang="ru-RU" dirty="0" smtClean="0"/>
              <a:t> </a:t>
            </a:r>
            <a:r>
              <a:rPr lang="ru-RU" dirty="0" err="1" smtClean="0"/>
              <a:t>розподіл</a:t>
            </a:r>
            <a:r>
              <a:rPr lang="ru-RU" dirty="0" smtClean="0"/>
              <a:t> </a:t>
            </a:r>
            <a:r>
              <a:rPr lang="ru-RU" dirty="0"/>
              <a:t>областей за </a:t>
            </a:r>
            <a:r>
              <a:rPr lang="ru-RU" dirty="0" err="1"/>
              <a:t>регіонами</a:t>
            </a:r>
            <a:r>
              <a:rPr lang="ru-RU" dirty="0"/>
              <a:t>: </a:t>
            </a:r>
            <a:endParaRPr lang="ru-RU" dirty="0" smtClean="0"/>
          </a:p>
          <a:p>
            <a:r>
              <a:rPr lang="ru-RU" b="1" dirty="0" err="1" smtClean="0"/>
              <a:t>Захід</a:t>
            </a:r>
            <a:r>
              <a:rPr lang="ru-RU" dirty="0"/>
              <a:t>: </a:t>
            </a:r>
            <a:r>
              <a:rPr lang="ru-RU" dirty="0" err="1"/>
              <a:t>Волинська</a:t>
            </a:r>
            <a:r>
              <a:rPr lang="ru-RU" dirty="0"/>
              <a:t>, </a:t>
            </a:r>
            <a:r>
              <a:rPr lang="ru-RU" dirty="0" err="1"/>
              <a:t>Закарпатська</a:t>
            </a:r>
            <a:r>
              <a:rPr lang="ru-RU" dirty="0"/>
              <a:t>, </a:t>
            </a:r>
            <a:r>
              <a:rPr lang="ru-RU" dirty="0" err="1"/>
              <a:t>Івано-Франківська</a:t>
            </a:r>
            <a:r>
              <a:rPr lang="ru-RU" dirty="0"/>
              <a:t>, </a:t>
            </a:r>
            <a:r>
              <a:rPr lang="ru-RU" dirty="0" err="1"/>
              <a:t>Львівська</a:t>
            </a:r>
            <a:r>
              <a:rPr lang="ru-RU" dirty="0"/>
              <a:t>, </a:t>
            </a:r>
            <a:r>
              <a:rPr lang="ru-RU" dirty="0" err="1"/>
              <a:t>Рівненська</a:t>
            </a:r>
            <a:r>
              <a:rPr lang="ru-RU" dirty="0"/>
              <a:t>, </a:t>
            </a:r>
            <a:r>
              <a:rPr lang="ru-RU" dirty="0" err="1"/>
              <a:t>Тернопільська</a:t>
            </a:r>
            <a:r>
              <a:rPr lang="ru-RU" dirty="0"/>
              <a:t>, </a:t>
            </a:r>
            <a:r>
              <a:rPr lang="ru-RU" dirty="0" err="1"/>
              <a:t>Чернівецька</a:t>
            </a:r>
            <a:r>
              <a:rPr lang="ru-RU" dirty="0"/>
              <a:t> </a:t>
            </a:r>
            <a:r>
              <a:rPr lang="ru-RU" dirty="0" err="1"/>
              <a:t>області</a:t>
            </a:r>
            <a:r>
              <a:rPr lang="ru-RU" dirty="0"/>
              <a:t>; </a:t>
            </a:r>
            <a:endParaRPr lang="ru-RU" dirty="0" smtClean="0"/>
          </a:p>
          <a:p>
            <a:r>
              <a:rPr lang="ru-RU" b="1" dirty="0" smtClean="0"/>
              <a:t>Центр</a:t>
            </a:r>
            <a:r>
              <a:rPr lang="ru-RU" dirty="0"/>
              <a:t>: </a:t>
            </a:r>
            <a:r>
              <a:rPr lang="ru-RU" dirty="0" err="1"/>
              <a:t>Київ</a:t>
            </a:r>
            <a:r>
              <a:rPr lang="ru-RU" dirty="0"/>
              <a:t>, </a:t>
            </a:r>
            <a:r>
              <a:rPr lang="ru-RU" dirty="0" err="1"/>
              <a:t>Вінницька</a:t>
            </a:r>
            <a:r>
              <a:rPr lang="ru-RU" dirty="0"/>
              <a:t>, </a:t>
            </a:r>
            <a:r>
              <a:rPr lang="ru-RU" dirty="0" err="1"/>
              <a:t>Житомирська</a:t>
            </a:r>
            <a:r>
              <a:rPr lang="ru-RU" dirty="0"/>
              <a:t>, </a:t>
            </a:r>
            <a:r>
              <a:rPr lang="ru-RU" dirty="0" err="1"/>
              <a:t>Київська</a:t>
            </a:r>
            <a:r>
              <a:rPr lang="ru-RU" dirty="0"/>
              <a:t>, </a:t>
            </a:r>
            <a:r>
              <a:rPr lang="ru-RU" dirty="0" err="1"/>
              <a:t>Кіровоградська</a:t>
            </a:r>
            <a:r>
              <a:rPr lang="ru-RU" dirty="0"/>
              <a:t>, </a:t>
            </a:r>
            <a:r>
              <a:rPr lang="ru-RU" dirty="0" err="1"/>
              <a:t>Полтавська</a:t>
            </a:r>
            <a:r>
              <a:rPr lang="ru-RU" dirty="0"/>
              <a:t>, </a:t>
            </a:r>
            <a:r>
              <a:rPr lang="ru-RU" dirty="0" err="1"/>
              <a:t>Сумська</a:t>
            </a:r>
            <a:r>
              <a:rPr lang="ru-RU" dirty="0"/>
              <a:t>, </a:t>
            </a:r>
            <a:r>
              <a:rPr lang="ru-RU" dirty="0" err="1"/>
              <a:t>Хмельницька</a:t>
            </a:r>
            <a:r>
              <a:rPr lang="ru-RU" dirty="0"/>
              <a:t>, </a:t>
            </a:r>
            <a:r>
              <a:rPr lang="ru-RU" dirty="0" err="1"/>
              <a:t>Черкаська</a:t>
            </a:r>
            <a:r>
              <a:rPr lang="ru-RU" dirty="0"/>
              <a:t>, </a:t>
            </a:r>
            <a:r>
              <a:rPr lang="ru-RU" dirty="0" err="1"/>
              <a:t>Чернігівська</a:t>
            </a:r>
            <a:r>
              <a:rPr lang="ru-RU" dirty="0"/>
              <a:t> </a:t>
            </a:r>
            <a:r>
              <a:rPr lang="ru-RU" dirty="0" err="1"/>
              <a:t>області</a:t>
            </a:r>
            <a:r>
              <a:rPr lang="ru-RU" dirty="0"/>
              <a:t>; </a:t>
            </a:r>
            <a:endParaRPr lang="ru-RU" dirty="0" smtClean="0"/>
          </a:p>
          <a:p>
            <a:r>
              <a:rPr lang="ru-RU" b="1" dirty="0" err="1" smtClean="0"/>
              <a:t>Південь</a:t>
            </a:r>
            <a:r>
              <a:rPr lang="ru-RU" dirty="0"/>
              <a:t>: </a:t>
            </a:r>
            <a:r>
              <a:rPr lang="ru-RU" dirty="0" err="1"/>
              <a:t>Миколаївська</a:t>
            </a:r>
            <a:r>
              <a:rPr lang="ru-RU" dirty="0"/>
              <a:t>, </a:t>
            </a:r>
            <a:r>
              <a:rPr lang="ru-RU" dirty="0" err="1"/>
              <a:t>Одеська</a:t>
            </a:r>
            <a:r>
              <a:rPr lang="ru-RU" dirty="0"/>
              <a:t>, </a:t>
            </a:r>
            <a:r>
              <a:rPr lang="ru-RU" dirty="0" err="1"/>
              <a:t>Херсонська</a:t>
            </a:r>
            <a:r>
              <a:rPr lang="ru-RU" dirty="0"/>
              <a:t> </a:t>
            </a:r>
            <a:r>
              <a:rPr lang="ru-RU" dirty="0" err="1"/>
              <a:t>області</a:t>
            </a:r>
            <a:r>
              <a:rPr lang="ru-RU" dirty="0"/>
              <a:t>; </a:t>
            </a:r>
            <a:endParaRPr lang="ru-RU" dirty="0" smtClean="0"/>
          </a:p>
          <a:p>
            <a:r>
              <a:rPr lang="ru-RU" b="1" dirty="0" err="1" smtClean="0"/>
              <a:t>Схід</a:t>
            </a:r>
            <a:r>
              <a:rPr lang="ru-RU" dirty="0"/>
              <a:t>: </a:t>
            </a:r>
            <a:r>
              <a:rPr lang="ru-RU" dirty="0" err="1"/>
              <a:t>Донецька</a:t>
            </a:r>
            <a:r>
              <a:rPr lang="ru-RU" dirty="0"/>
              <a:t>, </a:t>
            </a:r>
            <a:r>
              <a:rPr lang="ru-RU" dirty="0" err="1"/>
              <a:t>Дніпропетровська</a:t>
            </a:r>
            <a:r>
              <a:rPr lang="ru-RU" dirty="0"/>
              <a:t>, </a:t>
            </a:r>
            <a:r>
              <a:rPr lang="ru-RU" dirty="0" err="1"/>
              <a:t>Запорізька</a:t>
            </a:r>
            <a:r>
              <a:rPr lang="ru-RU" dirty="0"/>
              <a:t>, </a:t>
            </a:r>
            <a:r>
              <a:rPr lang="ru-RU" dirty="0" err="1" smtClean="0"/>
              <a:t>Луганська</a:t>
            </a:r>
            <a:r>
              <a:rPr lang="ru-RU" dirty="0" smtClean="0"/>
              <a:t>, </a:t>
            </a:r>
            <a:r>
              <a:rPr lang="ru-RU" dirty="0" err="1"/>
              <a:t>Харківська</a:t>
            </a:r>
            <a:r>
              <a:rPr lang="ru-RU" dirty="0"/>
              <a:t> </a:t>
            </a:r>
            <a:r>
              <a:rPr lang="ru-RU" dirty="0" err="1"/>
              <a:t>області</a:t>
            </a:r>
            <a:r>
              <a:rPr lang="ru-RU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Інститут Разумкова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096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3600" dirty="0" smtClean="0"/>
              <a:t>1. Сутність регіональної політичної культури.</a:t>
            </a:r>
          </a:p>
          <a:p>
            <a:pPr algn="just"/>
            <a:r>
              <a:rPr lang="uk-UA" sz="3600" dirty="0" smtClean="0"/>
              <a:t>2. Регіональна ідентичність як складова політичної культури.</a:t>
            </a:r>
          </a:p>
          <a:p>
            <a:pPr algn="just"/>
            <a:r>
              <a:rPr lang="uk-UA" sz="3600" dirty="0" smtClean="0"/>
              <a:t>3. Типологія регіональних політичних культур.</a:t>
            </a:r>
          </a:p>
          <a:p>
            <a:pPr algn="just"/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895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uk-UA" dirty="0" smtClean="0"/>
              <a:t>– </a:t>
            </a:r>
            <a:r>
              <a:rPr lang="uk-UA" sz="3600" dirty="0"/>
              <a:t>субкультура національної політичної культури, яка відповідає регіональній стратифікації суспільства; це сукупність політичних норм, цінностей, політичної поведінки населення певного регіону.</a:t>
            </a:r>
            <a:endParaRPr lang="ru-RU" sz="36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Регіональна політична культура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135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Г. </a:t>
            </a:r>
            <a:r>
              <a:rPr lang="ru-RU" sz="4000" dirty="0" err="1" smtClean="0"/>
              <a:t>Алмонд</a:t>
            </a:r>
            <a:r>
              <a:rPr lang="ru-RU" sz="4000" dirty="0" smtClean="0"/>
              <a:t> і С. Верба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1963 р. – «</a:t>
            </a:r>
            <a:r>
              <a:rPr lang="ru-RU" dirty="0" err="1" smtClean="0"/>
              <a:t>Громадянська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культура»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вперше</a:t>
            </a:r>
            <a:r>
              <a:rPr lang="ru-RU" dirty="0" smtClean="0"/>
              <a:t> почали </a:t>
            </a:r>
            <a:r>
              <a:rPr lang="ru-RU" dirty="0" err="1" smtClean="0"/>
              <a:t>вивчати</a:t>
            </a:r>
            <a:r>
              <a:rPr lang="ru-RU" dirty="0" smtClean="0"/>
              <a:t> </a:t>
            </a:r>
            <a:r>
              <a:rPr lang="ru-RU" dirty="0" err="1" smtClean="0"/>
              <a:t>політичну</a:t>
            </a:r>
            <a:r>
              <a:rPr lang="ru-RU" dirty="0" smtClean="0"/>
              <a:t> культуру</a:t>
            </a:r>
            <a:endParaRPr lang="ru-RU" dirty="0"/>
          </a:p>
        </p:txBody>
      </p:sp>
      <p:pic>
        <p:nvPicPr>
          <p:cNvPr id="5122" name="Picture 2" descr="C:\Users\User\Desktop\Almond_A_Gabri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65105"/>
            <a:ext cx="2376264" cy="244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066" y="4365105"/>
            <a:ext cx="3126879" cy="257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12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Три різновиди політичної культури в США</a:t>
            </a:r>
          </a:p>
          <a:p>
            <a:r>
              <a:rPr lang="uk-UA" sz="3600" dirty="0" smtClean="0"/>
              <a:t>Індивідуалістична – </a:t>
            </a:r>
            <a:r>
              <a:rPr lang="uk-UA" sz="3600" dirty="0" err="1" smtClean="0"/>
              <a:t>серединньоатлантичні</a:t>
            </a:r>
            <a:r>
              <a:rPr lang="uk-UA" sz="3600" dirty="0" smtClean="0"/>
              <a:t> штати</a:t>
            </a:r>
          </a:p>
          <a:p>
            <a:r>
              <a:rPr lang="uk-UA" sz="3600" dirty="0" err="1" smtClean="0"/>
              <a:t>Традиціоналістська</a:t>
            </a:r>
            <a:r>
              <a:rPr lang="uk-UA" sz="3600" dirty="0" smtClean="0"/>
              <a:t> - Південь</a:t>
            </a:r>
          </a:p>
          <a:p>
            <a:r>
              <a:rPr lang="uk-UA" sz="3600" dirty="0" err="1" smtClean="0"/>
              <a:t>Моралістська</a:t>
            </a:r>
            <a:r>
              <a:rPr lang="uk-UA" sz="3600" dirty="0" smtClean="0"/>
              <a:t> – Нова Англія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1966 р. – Д. </a:t>
            </a:r>
            <a:r>
              <a:rPr lang="uk-UA" dirty="0" err="1" smtClean="0"/>
              <a:t>Елейзер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2282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origi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32856" y="-1827584"/>
            <a:ext cx="15087601" cy="906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1059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uk-UA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Росія </a:t>
            </a:r>
            <a:r>
              <a:rPr lang="uk-UA" sz="4000" b="1" u="sng" dirty="0" smtClean="0">
                <a:solidFill>
                  <a:srgbClr val="FF0000"/>
                </a:solidFill>
              </a:rPr>
              <a:t>Три типи культури:</a:t>
            </a:r>
          </a:p>
          <a:p>
            <a:pPr marL="0" indent="0">
              <a:buNone/>
            </a:pPr>
            <a:r>
              <a:rPr lang="uk-UA" sz="4000" dirty="0" smtClean="0"/>
              <a:t>Західна</a:t>
            </a:r>
          </a:p>
          <a:p>
            <a:pPr marL="0" indent="0">
              <a:buNone/>
            </a:pPr>
            <a:r>
              <a:rPr lang="uk-UA" sz="4000" dirty="0" smtClean="0"/>
              <a:t>Азіатська</a:t>
            </a:r>
          </a:p>
          <a:p>
            <a:pPr marL="0" indent="0">
              <a:buNone/>
            </a:pPr>
            <a:r>
              <a:rPr lang="uk-UA" sz="4000" dirty="0" smtClean="0"/>
              <a:t>Російська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Л </a:t>
            </a:r>
            <a:r>
              <a:rPr lang="uk-UA" dirty="0" err="1" smtClean="0"/>
              <a:t>Смірнягін</a:t>
            </a:r>
            <a:endParaRPr lang="ru-RU" dirty="0"/>
          </a:p>
        </p:txBody>
      </p:sp>
      <p:pic>
        <p:nvPicPr>
          <p:cNvPr id="2050" name="Picture 2" descr="C:\Users\User\Desktop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852936"/>
            <a:ext cx="4876800" cy="322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212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000" dirty="0" smtClean="0"/>
              <a:t>Національна «перекриває» регіональні культури</a:t>
            </a:r>
          </a:p>
          <a:p>
            <a:r>
              <a:rPr lang="uk-UA" sz="4000" dirty="0" smtClean="0"/>
              <a:t>Ці культури рівнозначні</a:t>
            </a:r>
          </a:p>
          <a:p>
            <a:r>
              <a:rPr lang="uk-UA" sz="4000" dirty="0" smtClean="0"/>
              <a:t>Регіональні культури більш яскраві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Співвідношення національної  і регіональних культур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162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притаманне </a:t>
            </a:r>
            <a:r>
              <a:rPr lang="uk-UA" dirty="0"/>
              <a:t>мешканцям певного регіону відчуття єдності співтовариства, яке викликане спільністю економічних інтересів, соціальних орієнтацій, культурних пріоритетів. Це ідентичність середнього рівня </a:t>
            </a:r>
            <a:r>
              <a:rPr lang="uk-UA" dirty="0" err="1"/>
              <a:t>самоідентифікації</a:t>
            </a:r>
            <a:r>
              <a:rPr lang="uk-UA" dirty="0"/>
              <a:t>, що займає проміжне положення між локальною і національною ідентичністю. Регіональна ідентичність яскраво виражена, якщо є загроза з зовні і протистояння у системі </a:t>
            </a:r>
            <a:r>
              <a:rPr lang="uk-UA" dirty="0" err="1"/>
              <a:t>„ми-вони</a:t>
            </a:r>
            <a:r>
              <a:rPr lang="uk-UA" dirty="0"/>
              <a:t>”.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Регіональна ідентичність</a:t>
            </a:r>
            <a:r>
              <a:rPr lang="uk-UA" dirty="0"/>
              <a:t> –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6080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979</TotalTime>
  <Words>591</Words>
  <Application>Microsoft Office PowerPoint</Application>
  <PresentationFormat>Экран (4:3)</PresentationFormat>
  <Paragraphs>65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Твердый переплет</vt:lpstr>
      <vt:lpstr>Регіональні політичні культури</vt:lpstr>
      <vt:lpstr>План</vt:lpstr>
      <vt:lpstr>Регіональна політична культура</vt:lpstr>
      <vt:lpstr>   1963 р. – «Громадянська  культура»  вперше почали вивчати політичну культуру</vt:lpstr>
      <vt:lpstr> 1966 р. – Д. Елейзер </vt:lpstr>
      <vt:lpstr>Презентация PowerPoint</vt:lpstr>
      <vt:lpstr>Л Смірнягін</vt:lpstr>
      <vt:lpstr>Співвідношення національної  і регіональних культур</vt:lpstr>
      <vt:lpstr>Регіональна ідентичність –</vt:lpstr>
      <vt:lpstr>Структура регіональної ідентичності </vt:lpstr>
      <vt:lpstr>Чинники формування регіональної ідентичності</vt:lpstr>
      <vt:lpstr> Курт Дуве зробив спробу оцінити релевантність культурних передумов для оформлення регіональних політичних рухів. </vt:lpstr>
      <vt:lpstr>Політика ідентичності</vt:lpstr>
      <vt:lpstr>Презентация PowerPoint</vt:lpstr>
      <vt:lpstr>Західна Україна</vt:lpstr>
      <vt:lpstr>Центральна Україна</vt:lpstr>
      <vt:lpstr>Південний Схід</vt:lpstr>
      <vt:lpstr>Презентация PowerPoint</vt:lpstr>
      <vt:lpstr>Інститут Разумкова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Регіональні політичні культури</dc:title>
  <dc:creator>User</dc:creator>
  <cp:lastModifiedBy>User</cp:lastModifiedBy>
  <cp:revision>17</cp:revision>
  <dcterms:created xsi:type="dcterms:W3CDTF">2020-11-01T21:17:39Z</dcterms:created>
  <dcterms:modified xsi:type="dcterms:W3CDTF">2021-10-28T13:47:50Z</dcterms:modified>
</cp:coreProperties>
</file>