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Пользователь Windows" initials="ПW" lastIdx="2" clrIdx="0">
    <p:extLst>
      <p:ext uri="{19B8F6BF-5375-455C-9EA6-DF929625EA0E}">
        <p15:presenceInfo xmlns:p15="http://schemas.microsoft.com/office/powerpoint/2012/main" userId="Пользователь Window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32" autoAdjust="0"/>
  </p:normalViewPr>
  <p:slideViewPr>
    <p:cSldViewPr snapToGrid="0">
      <p:cViewPr varScale="1">
        <p:scale>
          <a:sx n="112" d="100"/>
          <a:sy n="112" d="100"/>
        </p:scale>
        <p:origin x="43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02T15:18:08.163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  <p:cm authorId="1" dt="2019-12-02T15:18:08.809" idx="2">
    <p:pos x="146" y="146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948431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5371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46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7664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9631011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3278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373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780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405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353075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92472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EE11C568-92F3-4840-89FE-A2B39229E850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5496562D-9F32-4CF6-B4D9-7094BE062FE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4138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2286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" y="-1352"/>
            <a:ext cx="12192000" cy="6857999"/>
          </a:xfrm>
          <a:prstGeom prst="rect">
            <a:avLst/>
          </a:prstGeom>
          <a:solidFill>
            <a:schemeClr val="tx1">
              <a:alpha val="5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15385" y="2419928"/>
            <a:ext cx="8361229" cy="2623127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bg2"/>
                </a:solidFill>
              </a:rPr>
              <a:t>ПРЕЗЕНТАЦІЯ </a:t>
            </a:r>
            <a:r>
              <a:rPr lang="uk-UA" sz="3600" b="1" dirty="0" smtClean="0">
                <a:solidFill>
                  <a:schemeClr val="bg2"/>
                </a:solidFill>
              </a:rPr>
              <a:t>СПЕЦ</a:t>
            </a:r>
            <a:r>
              <a:rPr lang="ru-RU" sz="3600" b="1" dirty="0" smtClean="0">
                <a:solidFill>
                  <a:schemeClr val="bg2"/>
                </a:solidFill>
              </a:rPr>
              <a:t>КУРСУ</a:t>
            </a:r>
            <a:r>
              <a:rPr lang="ru-RU" sz="3600" b="1" dirty="0" smtClean="0">
                <a:solidFill>
                  <a:schemeClr val="bg2"/>
                </a:solidFill>
              </a:rPr>
              <a:t/>
            </a:r>
            <a:br>
              <a:rPr lang="ru-RU" sz="3600" b="1" dirty="0" smtClean="0">
                <a:solidFill>
                  <a:schemeClr val="bg2"/>
                </a:solidFill>
              </a:rPr>
            </a:br>
            <a:r>
              <a:rPr lang="ru-RU" sz="3600" b="1" dirty="0" smtClean="0">
                <a:solidFill>
                  <a:schemeClr val="bg2"/>
                </a:solidFill>
              </a:rPr>
              <a:t>«ДИЗАЙН ДРУКОВАНОГО ВИДАННЯ»</a:t>
            </a:r>
            <a:r>
              <a:rPr lang="ru-RU" sz="3600" dirty="0">
                <a:solidFill>
                  <a:schemeClr val="bg2"/>
                </a:solidFill>
              </a:rPr>
              <a:t/>
            </a:r>
            <a:br>
              <a:rPr lang="ru-RU" sz="3600" dirty="0">
                <a:solidFill>
                  <a:schemeClr val="bg2"/>
                </a:solidFill>
              </a:rPr>
            </a:br>
            <a:endParaRPr lang="ru-RU" sz="3600" dirty="0">
              <a:solidFill>
                <a:schemeClr val="bg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52546" y="5991871"/>
            <a:ext cx="27004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1200" dirty="0" smtClean="0">
                <a:solidFill>
                  <a:schemeClr val="bg2"/>
                </a:solidFill>
              </a:rPr>
              <a:t>ВИКЛАДАЧ МИКИТІВ Г.В.</a:t>
            </a:r>
            <a:endParaRPr lang="ru-RU" sz="12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5610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ВСТУП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239140"/>
            <a:ext cx="9601200" cy="5414208"/>
          </a:xfrm>
        </p:spPr>
        <p:txBody>
          <a:bodyPr>
            <a:normAutofit/>
          </a:bodyPr>
          <a:lstStyle/>
          <a:p>
            <a:pPr marL="3175" indent="339725" algn="just">
              <a:spcAft>
                <a:spcPts val="0"/>
              </a:spcAft>
            </a:pPr>
            <a:r>
              <a:rPr lang="uk-UA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Мета дисципліни </a:t>
            </a:r>
            <a:r>
              <a:rPr lang="uk-UA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uk-UA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набуття студентами теоретичних і практичних навичок для роботи в сучасній видавничій структурі. </a:t>
            </a:r>
            <a:endParaRPr lang="ru-RU" sz="12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r>
              <a:rPr lang="uk-UA" b="1" i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Завдання курсу:</a:t>
            </a:r>
            <a:endParaRPr lang="ru-RU" sz="12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5715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освоїти теоретичні засади специфіки дизайну;</a:t>
            </a:r>
            <a:endParaRPr lang="ru-RU" sz="12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5715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вивчити історію становлення дизайну;</a:t>
            </a:r>
            <a:endParaRPr lang="ru-RU" sz="12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5715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уміти розподіляти посадові обов’язки між співробітниками редакції;</a:t>
            </a:r>
            <a:endParaRPr lang="ru-RU" sz="12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5715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визначати концепцію друкованого видання;</a:t>
            </a:r>
            <a:endParaRPr lang="ru-RU" sz="12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5715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знати стандарти оформлення друкованих видань; </a:t>
            </a:r>
            <a:endParaRPr lang="ru-RU" sz="12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+mj-lt"/>
              <a:buAutoNum type="arabicParenR"/>
              <a:tabLst>
                <a:tab pos="571500" algn="l"/>
              </a:tabLst>
            </a:pPr>
            <a:r>
              <a:rPr lang="uk-UA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підбирати елементи оформлення газети, журналу, книжки, буклету, реклами залежно від типу друкованого видання.</a:t>
            </a:r>
            <a:endParaRPr lang="ru-RU" sz="1200" i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342900" algn="just">
              <a:spcAft>
                <a:spcPts val="0"/>
              </a:spcAft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9523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3200" y="640935"/>
            <a:ext cx="869961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algn="just">
              <a:spcAft>
                <a:spcPts val="0"/>
              </a:spcAft>
            </a:pPr>
            <a:r>
              <a:rPr lang="uk-UA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Студенти повинні знати: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елементи, що визначають стиль видання;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види композиції;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закони, правила, прийоми дизайну та способи їх застосування;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елементи архітектоніки видань, їх призначення, місце у структурі та способи застосування;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етапи формування зовнішньої форми видання;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візуальні засоби композиції.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Студенти повинні вміти</a:t>
            </a: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створювати ефективний дизайн друкованих видань;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застосовувати закони, правила, прийоми дизайну;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працювати з модульною сіткою;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інтерпретувати інформацію відповідно до поставленого завдання;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аналізувати текстовий і графічний матеріал, визначати параметри його зовнішньої форми, що відповідають типу видання;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виділяти елементи дизайну друкованих видань;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встановлювати взаємозв’язки елементів на сторінці, розвороті, титулі; 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0215" algn="just">
              <a:spcAft>
                <a:spcPts val="0"/>
              </a:spcAft>
            </a:pPr>
            <a:r>
              <a:rPr lang="uk-UA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створювати композиційно-графічну модель книги, газети, журналу.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70472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 err="1" smtClean="0"/>
              <a:t>Види</a:t>
            </a:r>
            <a:r>
              <a:rPr lang="ru-RU" sz="3200" b="1" dirty="0" smtClean="0"/>
              <a:t> </a:t>
            </a:r>
            <a:r>
              <a:rPr lang="ru-RU" sz="3200" b="1" dirty="0"/>
              <a:t>контролю і система </a:t>
            </a:r>
            <a:r>
              <a:rPr lang="ru-RU" sz="3200" b="1" dirty="0" err="1"/>
              <a:t>накопичення</a:t>
            </a:r>
            <a:r>
              <a:rPr lang="ru-RU" sz="3200" b="1" dirty="0"/>
              <a:t> </a:t>
            </a:r>
            <a:r>
              <a:rPr lang="ru-RU" sz="3200" b="1" dirty="0" err="1"/>
              <a:t>балів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623701"/>
            <a:ext cx="9601200" cy="469164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uk-UA" dirty="0" smtClean="0"/>
              <a:t>При </a:t>
            </a:r>
            <a:r>
              <a:rPr lang="uk-UA" dirty="0"/>
              <a:t>підготовці до практичного заняття студенти освоюють теоретичний матеріал і виконують практичні завдання. На заняттях висвітлюють основні положення теми, використовуючи практичний матеріал. Наводять приклади, проводять паралелі з теорією і станом справ на поліграфічних підприємствах. Відповідь ілюструють прикладами, які можуть бути оформлені у презентаційній програмі, що сприяє кращому засвоєнню </a:t>
            </a:r>
            <a:r>
              <a:rPr lang="uk-UA" dirty="0" smtClean="0"/>
              <a:t>теми.</a:t>
            </a:r>
            <a:endParaRPr lang="ru-RU" dirty="0"/>
          </a:p>
          <a:p>
            <a:pPr marL="0" indent="0">
              <a:buNone/>
            </a:pPr>
            <a:r>
              <a:rPr lang="uk-UA" dirty="0" smtClean="0"/>
              <a:t>Самостійне </a:t>
            </a:r>
            <a:r>
              <a:rPr lang="uk-UA" dirty="0"/>
              <a:t>виконання завдань сприятиме кращому засвоєнню теоретичних знань студентів з курсу і набуттю практичних навичок. Самостійні завдання підібрані до кожної теми, які виносяться на розгляд під час практичного заняття. 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Кожне завдання оцінюється і, таким чином, студенти мають можливість набрати 25 балів до курсу.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Відповіді на заняттях – 2,5 – «5», 2 – «4», 1,5 – «3», доповнення – 1 бал. Максимально – 35 балів.</a:t>
            </a:r>
            <a:endParaRPr lang="ru-RU" dirty="0"/>
          </a:p>
          <a:p>
            <a:pPr marL="0" indent="0">
              <a:buNone/>
            </a:pPr>
            <a:r>
              <a:rPr lang="uk-UA" dirty="0"/>
              <a:t>Підсумкове </a:t>
            </a:r>
            <a:r>
              <a:rPr lang="uk-UA" dirty="0" smtClean="0"/>
              <a:t>практичне </a:t>
            </a:r>
            <a:r>
              <a:rPr lang="uk-UA" dirty="0"/>
              <a:t>завдання – 20 балів</a:t>
            </a:r>
            <a:r>
              <a:rPr lang="uk-UA" dirty="0" smtClean="0"/>
              <a:t>.</a:t>
            </a:r>
          </a:p>
          <a:p>
            <a:pPr marL="0" indent="0">
              <a:buNone/>
            </a:pPr>
            <a:r>
              <a:rPr lang="uk-UA" smtClean="0"/>
              <a:t>Підсумковий </a:t>
            </a:r>
            <a:r>
              <a:rPr lang="uk-UA" dirty="0" smtClean="0"/>
              <a:t>тестовий контроль – 20 балів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5357487"/>
      </p:ext>
    </p:extLst>
  </p:cSld>
  <p:clrMapOvr>
    <a:masterClrMapping/>
  </p:clrMapOvr>
</p:sld>
</file>

<file path=ppt/theme/theme1.xml><?xml version="1.0" encoding="utf-8"?>
<a:theme xmlns:a="http://schemas.openxmlformats.org/drawingml/2006/main" name="Crop">
  <a:themeElements>
    <a:clrScheme name="Красный и оранжевый">
      <a:dk1>
        <a:sysClr val="windowText" lastClr="000000"/>
      </a:dk1>
      <a:lt1>
        <a:sysClr val="window" lastClr="FFFFFF"/>
      </a:lt1>
      <a:dk2>
        <a:srgbClr val="505046"/>
      </a:dk2>
      <a:lt2>
        <a:srgbClr val="EEECE1"/>
      </a:lt2>
      <a:accent1>
        <a:srgbClr val="E84C22"/>
      </a:accent1>
      <a:accent2>
        <a:srgbClr val="FFBD47"/>
      </a:accent2>
      <a:accent3>
        <a:srgbClr val="B64926"/>
      </a:accent3>
      <a:accent4>
        <a:srgbClr val="FF8427"/>
      </a:accent4>
      <a:accent5>
        <a:srgbClr val="CC9900"/>
      </a:accent5>
      <a:accent6>
        <a:srgbClr val="B22600"/>
      </a:accent6>
      <a:hlink>
        <a:srgbClr val="CC9900"/>
      </a:hlink>
      <a:folHlink>
        <a:srgbClr val="6666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110</TotalTime>
  <Words>364</Words>
  <Application>Microsoft Office PowerPoint</Application>
  <PresentationFormat>Широкоэкранный</PresentationFormat>
  <Paragraphs>34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Franklin Gothic Book</vt:lpstr>
      <vt:lpstr>Times New Roman</vt:lpstr>
      <vt:lpstr>Crop</vt:lpstr>
      <vt:lpstr>ПРЕЗЕНТАЦІЯ СПЕЦКУРСУ «ДИЗАЙН ДРУКОВАНОГО ВИДАННЯ» </vt:lpstr>
      <vt:lpstr>ВСТУП</vt:lpstr>
      <vt:lpstr>Презентация PowerPoint</vt:lpstr>
      <vt:lpstr>Види контролю і система накопичення балів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ВИДИ ПОДАЧІ ТЕКСТОВИХ МАТЕРІАЛІВ ТА ЇХНЄ ОФОРМЛЕННЯ</dc:title>
  <dc:creator>Пользователь Windows</dc:creator>
  <cp:lastModifiedBy>Пользователь Windows</cp:lastModifiedBy>
  <cp:revision>13</cp:revision>
  <dcterms:created xsi:type="dcterms:W3CDTF">2019-12-02T11:43:06Z</dcterms:created>
  <dcterms:modified xsi:type="dcterms:W3CDTF">2020-09-03T07:57:48Z</dcterms:modified>
</cp:coreProperties>
</file>