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6"/>
  </p:notesMasterIdLst>
  <p:sldIdLst>
    <p:sldId id="256" r:id="rId2"/>
    <p:sldId id="258" r:id="rId3"/>
    <p:sldId id="296" r:id="rId4"/>
    <p:sldId id="297" r:id="rId5"/>
    <p:sldId id="259" r:id="rId6"/>
    <p:sldId id="257" r:id="rId7"/>
    <p:sldId id="260" r:id="rId8"/>
    <p:sldId id="308" r:id="rId9"/>
    <p:sldId id="270" r:id="rId10"/>
    <p:sldId id="261" r:id="rId11"/>
    <p:sldId id="262" r:id="rId12"/>
    <p:sldId id="263" r:id="rId13"/>
    <p:sldId id="271" r:id="rId14"/>
    <p:sldId id="272" r:id="rId15"/>
    <p:sldId id="298" r:id="rId16"/>
    <p:sldId id="264" r:id="rId17"/>
    <p:sldId id="265" r:id="rId18"/>
    <p:sldId id="299" r:id="rId19"/>
    <p:sldId id="276" r:id="rId20"/>
    <p:sldId id="274" r:id="rId21"/>
    <p:sldId id="277" r:id="rId22"/>
    <p:sldId id="306" r:id="rId23"/>
    <p:sldId id="305" r:id="rId24"/>
    <p:sldId id="269" r:id="rId25"/>
    <p:sldId id="307" r:id="rId26"/>
    <p:sldId id="266" r:id="rId27"/>
    <p:sldId id="267" r:id="rId28"/>
    <p:sldId id="275" r:id="rId29"/>
    <p:sldId id="304" r:id="rId30"/>
    <p:sldId id="268" r:id="rId31"/>
    <p:sldId id="293" r:id="rId32"/>
    <p:sldId id="294" r:id="rId33"/>
    <p:sldId id="302" r:id="rId34"/>
    <p:sldId id="301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712" autoAdjust="0"/>
  </p:normalViewPr>
  <p:slideViewPr>
    <p:cSldViewPr snapToGrid="0">
      <p:cViewPr varScale="1">
        <p:scale>
          <a:sx n="104" d="100"/>
          <a:sy n="104" d="100"/>
        </p:scale>
        <p:origin x="-11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A16F227-75AF-4687-95AC-2723DBB9376F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14340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225AA89-BC8E-4341-AB75-BE87F18D12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FAB03-01CF-4EED-9375-A7C4FDC06DDD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F666E-0F33-4FAB-88B4-2B31435A5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DC7FC-B8C3-4D2E-B92E-6F867C7F8C10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FAEA3-B634-4F77-BABC-FBABB4086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2BE2B-022D-4486-A21E-F6247247AD56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1238D-9DEE-46DE-8D9F-1E24323BEF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5EFE7-58C3-4F29-8A57-9B90F97F67EA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8C7C3-2BE6-4006-BE65-646F84F8B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D4526-E292-44B5-B379-1EF9B4605202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19B7D-AA80-4125-8037-8148425C36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602BA-FFA4-4843-9D87-E8A8C6D2FC81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E5884-3FD1-4FBF-8B53-82EE0A0D8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70B2E-3189-4F9F-8186-64A62E42C20E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3FEE4-9BC6-40F1-825B-7ADC65EDCF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8E4A8-95D0-4907-8BAA-619362981484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E52C5-32C2-4F5D-81D1-5E5B663D92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0782B-D25E-49B5-9266-0DA5C1003908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DC1CB-8350-476A-B0D2-96971B3DC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0F46A-DD64-4AD9-837C-FBD5AAE157DC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537D7-6C89-417A-A23A-4D084113A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248DA-0515-4E3C-97D3-3D90404A26A0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1936B-3DF5-4030-B701-A5FB302DF8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11129-28F2-439B-85F3-22CDEA437EC0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D33E0-1346-47D0-B79E-6F47495973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7408C9-7AA3-44EA-9394-C2213E76A5FA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A4451D-6F1C-4BFA-9719-76A1ED9658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319088"/>
            <a:ext cx="9144000" cy="1298575"/>
          </a:xfrm>
        </p:spPr>
        <p:txBody>
          <a:bodyPr anchor="b"/>
          <a:lstStyle/>
          <a:p>
            <a:pPr algn="ctr" eaLnBrk="1" hangingPunct="1">
              <a:lnSpc>
                <a:spcPct val="70000"/>
              </a:lnSpc>
            </a:pPr>
            <a:r>
              <a:rPr lang="uk-UA" sz="4000" b="1" smtClean="0"/>
              <a:t>Вікові морфофункціональні особливості травної системи дитини</a:t>
            </a:r>
            <a:endParaRPr lang="ru-RU" sz="4000" b="1" smtClean="0"/>
          </a:p>
        </p:txBody>
      </p:sp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4706938" y="1631950"/>
            <a:ext cx="4437062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>
              <a:lnSpc>
                <a:spcPct val="80000"/>
              </a:lnSpc>
            </a:pPr>
            <a:r>
              <a:rPr lang="uk-UA" sz="2400">
                <a:solidFill>
                  <a:schemeClr val="tx1"/>
                </a:solidFill>
              </a:rPr>
              <a:t>План</a:t>
            </a:r>
          </a:p>
          <a:p>
            <a:pPr indent="449263">
              <a:lnSpc>
                <a:spcPct val="80000"/>
              </a:lnSpc>
              <a:buFontTx/>
              <a:buAutoNum type="arabicPeriod"/>
            </a:pPr>
            <a:r>
              <a:rPr lang="uk-UA" sz="2400">
                <a:solidFill>
                  <a:schemeClr val="tx1"/>
                </a:solidFill>
              </a:rPr>
              <a:t>Вікові морфофункціональні особливості порожнини рота. </a:t>
            </a:r>
          </a:p>
          <a:p>
            <a:pPr indent="449263">
              <a:lnSpc>
                <a:spcPct val="80000"/>
              </a:lnSpc>
              <a:buFontTx/>
              <a:buAutoNum type="arabicPeriod"/>
            </a:pPr>
            <a:r>
              <a:rPr lang="uk-UA" sz="2400">
                <a:solidFill>
                  <a:schemeClr val="tx1"/>
                </a:solidFill>
              </a:rPr>
              <a:t>Вікові морфофункціональні особливості стравоходу та шлунку.</a:t>
            </a:r>
          </a:p>
          <a:p>
            <a:pPr indent="449263">
              <a:lnSpc>
                <a:spcPct val="80000"/>
              </a:lnSpc>
              <a:buFontTx/>
              <a:buAutoNum type="arabicPeriod"/>
            </a:pPr>
            <a:r>
              <a:rPr lang="uk-UA" sz="2400">
                <a:solidFill>
                  <a:schemeClr val="tx1"/>
                </a:solidFill>
              </a:rPr>
              <a:t>Вікові морфофункціональні особливості кишківника.</a:t>
            </a:r>
          </a:p>
          <a:p>
            <a:pPr indent="449263">
              <a:lnSpc>
                <a:spcPct val="80000"/>
              </a:lnSpc>
              <a:buFontTx/>
              <a:buAutoNum type="arabicPeriod"/>
            </a:pPr>
            <a:r>
              <a:rPr lang="uk-UA" sz="2400">
                <a:solidFill>
                  <a:schemeClr val="tx1"/>
                </a:solidFill>
              </a:rPr>
              <a:t>Вікові морфофункціональні особливості травних залоз.</a:t>
            </a:r>
          </a:p>
        </p:txBody>
      </p:sp>
      <p:pic>
        <p:nvPicPr>
          <p:cNvPr id="1536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38288"/>
            <a:ext cx="4633913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4523225" y="96815"/>
            <a:ext cx="4566342" cy="654350"/>
          </a:xfrm>
          <a:gradFill>
            <a:gsLst>
              <a:gs pos="0">
                <a:schemeClr val="accent2">
                  <a:tint val="73000"/>
                  <a:satMod val="150000"/>
                </a:schemeClr>
              </a:gs>
              <a:gs pos="25000">
                <a:schemeClr val="accent2">
                  <a:tint val="96000"/>
                  <a:shade val="80000"/>
                  <a:satMod val="105000"/>
                </a:schemeClr>
              </a:gs>
              <a:gs pos="38000">
                <a:schemeClr val="accent2">
                  <a:tint val="96000"/>
                  <a:shade val="59000"/>
                  <a:satMod val="120000"/>
                </a:schemeClr>
              </a:gs>
              <a:gs pos="55000">
                <a:schemeClr val="accent2">
                  <a:shade val="57000"/>
                  <a:satMod val="120000"/>
                </a:schemeClr>
              </a:gs>
              <a:gs pos="80000">
                <a:schemeClr val="accent2">
                  <a:shade val="56000"/>
                  <a:satMod val="145000"/>
                </a:schemeClr>
              </a:gs>
              <a:gs pos="88000">
                <a:schemeClr val="accent2">
                  <a:shade val="63000"/>
                  <a:satMod val="160000"/>
                </a:schemeClr>
              </a:gs>
              <a:gs pos="100000">
                <a:schemeClr val="accent2">
                  <a:tint val="99555"/>
                  <a:satMod val="155000"/>
                </a:schemeClr>
              </a:gs>
            </a:gsLst>
            <a:lin ang="5400000" scaled="1"/>
          </a:gradFill>
          <a:effectLst>
            <a:glow rad="76200">
              <a:schemeClr val="accent2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accent2">
                <a:shade val="30000"/>
                <a:satMod val="2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45720" rIns="45720" anchorCtr="1">
            <a:normAutofit fontScale="90000"/>
          </a:bodyPr>
          <a:lstStyle/>
          <a:p>
            <a:pPr algn="ctr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uk-UA" sz="3600" b="1" kern="1200" dirty="0"/>
              <a:t> </a:t>
            </a:r>
            <a:br>
              <a:rPr lang="uk-UA" sz="3600" b="1" kern="1200" dirty="0"/>
            </a:br>
            <a:r>
              <a:rPr lang="ru-RU" sz="5300" b="1" i="1" kern="1200" dirty="0"/>
              <a:t/>
            </a:r>
            <a:br>
              <a:rPr lang="ru-RU" sz="5300" b="1" i="1" kern="1200" dirty="0"/>
            </a:br>
            <a:endParaRPr lang="ru-RU" sz="4600" kern="1200" dirty="0"/>
          </a:p>
        </p:txBody>
      </p:sp>
      <p:sp>
        <p:nvSpPr>
          <p:cNvPr id="4" name="Дата 3"/>
          <p:cNvSpPr txBox="1">
            <a:spLocks noGrp="1"/>
          </p:cNvSpPr>
          <p:nvPr/>
        </p:nvSpPr>
        <p:spPr bwMode="auto">
          <a:xfrm>
            <a:off x="457200" y="6421438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35D23894-6F25-44D5-A924-A77C24D7B18E}" type="datetime1">
              <a:rPr lang="ru-RU" sz="1000" b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20.04.2021</a:t>
            </a:fld>
            <a:endParaRPr lang="ru-RU" sz="1000" b="0">
              <a:solidFill>
                <a:schemeClr val="tx2">
                  <a:shade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/>
        </p:nvSpPr>
        <p:spPr bwMode="auto">
          <a:xfrm>
            <a:off x="8153400" y="6421438"/>
            <a:ext cx="7620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9E421D8-F276-4CD3-A9F0-E0FB660682F9}" type="slidenum">
              <a:rPr lang="ru-RU" sz="1000" b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sz="1000" b="0">
              <a:solidFill>
                <a:schemeClr val="tx2">
                  <a:shade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33564" y="220921"/>
            <a:ext cx="4521003" cy="5374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Глотка</a:t>
            </a:r>
            <a:r>
              <a:rPr lang="ru-RU" sz="3200" i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 </a:t>
            </a:r>
            <a:r>
              <a:rPr lang="uk-UA" sz="3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(</a:t>
            </a:r>
            <a:r>
              <a:rPr lang="uk-UA" sz="3200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pharynx</a:t>
            </a:r>
            <a:r>
              <a:rPr lang="uk-UA" sz="32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) </a:t>
            </a:r>
            <a:endParaRPr lang="ru-RU" sz="320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681" y="124664"/>
            <a:ext cx="4220060" cy="65504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000" i="1">
                <a:solidFill>
                  <a:schemeClr val="tx1"/>
                </a:solidFill>
                <a:cs typeface="Arial" charset="0"/>
              </a:rPr>
              <a:t>Глотка</a:t>
            </a:r>
            <a:r>
              <a:rPr lang="ru-RU" sz="2000">
                <a:solidFill>
                  <a:schemeClr val="tx1"/>
                </a:solidFill>
                <a:cs typeface="Arial" charset="0"/>
              </a:rPr>
              <a:t> – частина травної трубки і дихальних шляхів, конусоподібної форми непарний орган, лежить у порожнині шиї від основи черепа до 6-го шийного хребця; спереду знаходяться носова і ротова порожнини, гортань, позаду – глибокі м’язи шиї, збоку – середнє вухо. Глотка має 7 сполучень: з носовою порожниною через хоани, з ротовою порожниною через зів, з гортанню через вхід у гортань, із середнім вухом через горловий отвір слухової труби, зі стравоходом  (гортань продовжується в стравохід). Глотка поділяється на 3 частини – носову, ротову, гортанну. </a:t>
            </a:r>
            <a:r>
              <a:rPr lang="ru-RU" sz="2000">
                <a:solidFill>
                  <a:schemeClr val="bg1"/>
                </a:solidFill>
                <a:cs typeface="Arial" charset="0"/>
              </a:rPr>
              <a:t> </a:t>
            </a:r>
          </a:p>
        </p:txBody>
      </p:sp>
      <p:pic>
        <p:nvPicPr>
          <p:cNvPr id="24586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836613"/>
            <a:ext cx="4716462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57224" y="285728"/>
            <a:ext cx="7615262" cy="725812"/>
          </a:xfrm>
          <a:gradFill>
            <a:gsLst>
              <a:gs pos="0">
                <a:schemeClr val="accent4">
                  <a:tint val="73000"/>
                  <a:satMod val="150000"/>
                </a:schemeClr>
              </a:gs>
              <a:gs pos="25000">
                <a:schemeClr val="accent4">
                  <a:tint val="96000"/>
                  <a:shade val="80000"/>
                  <a:satMod val="105000"/>
                </a:schemeClr>
              </a:gs>
              <a:gs pos="38000">
                <a:schemeClr val="accent4">
                  <a:tint val="96000"/>
                  <a:shade val="59000"/>
                  <a:satMod val="120000"/>
                </a:schemeClr>
              </a:gs>
              <a:gs pos="55000">
                <a:schemeClr val="accent4">
                  <a:shade val="57000"/>
                  <a:satMod val="120000"/>
                </a:schemeClr>
              </a:gs>
              <a:gs pos="80000">
                <a:schemeClr val="accent4">
                  <a:shade val="56000"/>
                  <a:satMod val="145000"/>
                </a:schemeClr>
              </a:gs>
              <a:gs pos="88000">
                <a:schemeClr val="accent4">
                  <a:shade val="63000"/>
                  <a:satMod val="160000"/>
                </a:schemeClr>
              </a:gs>
              <a:gs pos="100000">
                <a:schemeClr val="accent4">
                  <a:tint val="99555"/>
                  <a:satMod val="155000"/>
                </a:schemeClr>
              </a:gs>
            </a:gsLst>
            <a:lin ang="5400000" scaled="1"/>
          </a:gradFill>
          <a:effectLst>
            <a:glow rad="76200">
              <a:schemeClr val="accent4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accent4">
                <a:shade val="30000"/>
                <a:satMod val="20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45720" rIns="45720" anchorCtr="1">
            <a:normAutofit/>
          </a:bodyPr>
          <a:lstStyle/>
          <a:p>
            <a:pPr algn="ctr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uk-UA" sz="3200" b="1" kern="1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Стравохід (</a:t>
            </a:r>
            <a:r>
              <a:rPr lang="uk-UA" sz="3200" b="1" kern="1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esophagus</a:t>
            </a:r>
            <a:r>
              <a:rPr lang="uk-UA" sz="3200" b="1" kern="1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)</a:t>
            </a:r>
            <a:endParaRPr lang="ru-RU" sz="3200" b="1" kern="12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Дата 2"/>
          <p:cNvSpPr txBox="1">
            <a:spLocks noGrp="1"/>
          </p:cNvSpPr>
          <p:nvPr/>
        </p:nvSpPr>
        <p:spPr bwMode="auto">
          <a:xfrm>
            <a:off x="457200" y="6421438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F8799AFD-C06A-4716-BFB7-4B900F5B9E34}" type="datetime1">
              <a:rPr lang="ru-RU" sz="1000" b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20.04.2021</a:t>
            </a:fld>
            <a:endParaRPr lang="ru-RU" sz="1000" b="0">
              <a:solidFill>
                <a:schemeClr val="tx2">
                  <a:shade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8153400" y="6421438"/>
            <a:ext cx="7620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2722C83-B47E-4C25-871C-0D925E68C8BF}" type="slidenum">
              <a:rPr lang="ru-RU" sz="1000" b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ru-RU" sz="1000" b="0">
              <a:solidFill>
                <a:schemeClr val="tx2">
                  <a:shade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07950" y="1255713"/>
            <a:ext cx="4321175" cy="5076825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2000" i="1">
                <a:solidFill>
                  <a:schemeClr val="bg1"/>
                </a:solidFill>
                <a:cs typeface="Arial" charset="0"/>
              </a:rPr>
              <a:t>Стравохід</a:t>
            </a:r>
            <a:r>
              <a:rPr lang="ru-RU" sz="2000">
                <a:solidFill>
                  <a:schemeClr val="bg1"/>
                </a:solidFill>
                <a:cs typeface="Arial" charset="0"/>
              </a:rPr>
              <a:t> є продовженням глотки, має форму трубки. Його довжина становить 25–30 см (від 6-го шийного хребця до 11-го грудного); знаходиться в порожнині шиї, в грудній та черевній порожнинах, спереду знаходиться трахея, позаду – аорта. Поділяється на три частини: шийну, грудну і черевну. Має внутрішню слизову оболонку, середню м’язову і зовнішню сполучнотканинну.</a:t>
            </a:r>
            <a:r>
              <a:rPr lang="ru-RU" b="0">
                <a:solidFill>
                  <a:schemeClr val="bg1"/>
                </a:solidFill>
                <a:cs typeface="Arial" charset="0"/>
              </a:rPr>
              <a:t> </a:t>
            </a:r>
          </a:p>
        </p:txBody>
      </p:sp>
      <p:pic>
        <p:nvPicPr>
          <p:cNvPr id="2560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1125538"/>
            <a:ext cx="4643437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375" y="85776"/>
            <a:ext cx="7470647" cy="1012622"/>
          </a:xfrm>
          <a:gradFill>
            <a:gsLst>
              <a:gs pos="0">
                <a:schemeClr val="accent6">
                  <a:tint val="73000"/>
                  <a:satMod val="150000"/>
                </a:schemeClr>
              </a:gs>
              <a:gs pos="25000">
                <a:schemeClr val="accent6">
                  <a:tint val="96000"/>
                  <a:shade val="80000"/>
                  <a:satMod val="105000"/>
                </a:schemeClr>
              </a:gs>
              <a:gs pos="38000">
                <a:schemeClr val="accent6">
                  <a:tint val="96000"/>
                  <a:shade val="59000"/>
                  <a:satMod val="120000"/>
                </a:schemeClr>
              </a:gs>
              <a:gs pos="55000">
                <a:schemeClr val="accent6">
                  <a:shade val="57000"/>
                  <a:satMod val="120000"/>
                </a:schemeClr>
              </a:gs>
              <a:gs pos="80000">
                <a:schemeClr val="accent6">
                  <a:shade val="56000"/>
                  <a:satMod val="145000"/>
                </a:schemeClr>
              </a:gs>
              <a:gs pos="88000">
                <a:schemeClr val="accent6">
                  <a:shade val="63000"/>
                  <a:satMod val="160000"/>
                </a:schemeClr>
              </a:gs>
              <a:gs pos="100000">
                <a:schemeClr val="accent6">
                  <a:tint val="99555"/>
                  <a:satMod val="155000"/>
                </a:schemeClr>
              </a:gs>
            </a:gsLst>
            <a:lin ang="5400000" scaled="1"/>
          </a:gradFill>
          <a:ln>
            <a:solidFill>
              <a:schemeClr val="accent6">
                <a:shade val="60000"/>
                <a:satMod val="300000"/>
              </a:schemeClr>
            </a:solidFill>
          </a:ln>
          <a:effectLst>
            <a:glow rad="70000">
              <a:schemeClr val="accent6">
                <a:tint val="30000"/>
                <a:shade val="95000"/>
                <a:satMod val="300000"/>
                <a:alpha val="50000"/>
              </a:schemeClr>
            </a:glo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45720" rIns="45720" anchorCtr="1">
            <a:normAutofit/>
          </a:bodyPr>
          <a:lstStyle/>
          <a:p>
            <a:pPr algn="ctr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uk-UA" sz="3200" b="1" kern="120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Шлунок</a:t>
            </a:r>
            <a:r>
              <a:rPr lang="ru-RU" sz="3200" b="1" i="1" kern="120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uk-UA" sz="3200" b="1" kern="120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(</a:t>
            </a:r>
            <a:r>
              <a:rPr lang="uk-UA" sz="3200" b="1" kern="1200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gaster</a:t>
            </a:r>
            <a:r>
              <a:rPr lang="uk-UA" sz="3200" b="1" kern="120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чи </a:t>
            </a:r>
            <a:r>
              <a:rPr lang="uk-UA" sz="3200" b="1" kern="1200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ventrіculus</a:t>
            </a:r>
            <a:r>
              <a:rPr lang="uk-UA" sz="3200" b="1" kern="120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)</a:t>
            </a:r>
            <a:endParaRPr lang="ru-RU" sz="3200" b="1" kern="120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Дата 2"/>
          <p:cNvSpPr txBox="1">
            <a:spLocks noGrp="1"/>
          </p:cNvSpPr>
          <p:nvPr/>
        </p:nvSpPr>
        <p:spPr bwMode="auto">
          <a:xfrm>
            <a:off x="457200" y="6421438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F8799AFD-C06A-4716-BFB7-4B900F5B9E34}" type="datetime1">
              <a:rPr lang="ru-RU" sz="1000" b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20.04.2021</a:t>
            </a:fld>
            <a:endParaRPr lang="ru-RU" sz="1000" b="0">
              <a:solidFill>
                <a:schemeClr val="tx2">
                  <a:shade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8153400" y="6421438"/>
            <a:ext cx="7620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72D86BA-493D-44B5-9BC0-0A6DC9B13F88}" type="slidenum">
              <a:rPr lang="ru-RU" sz="1000" b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ru-RU" sz="1000" b="0">
              <a:solidFill>
                <a:schemeClr val="tx2">
                  <a:shade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26628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81075"/>
            <a:ext cx="7251700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9013" y="4530725"/>
            <a:ext cx="677545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7315" y="429686"/>
            <a:ext cx="8343489" cy="524966"/>
          </a:xfrm>
        </p:spPr>
        <p:txBody>
          <a:bodyPr lIns="45720" tIns="0" rIns="45720" bIns="0" anchor="b">
            <a:normAutofit/>
          </a:bodyPr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uk-UA" sz="3800" b="1" kern="1200" cap="all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>Стравохід і шлунок</a:t>
            </a:r>
            <a:endParaRPr lang="ru-RU" sz="3800" b="1" kern="1200" cap="all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765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890588"/>
            <a:ext cx="9144000" cy="5967412"/>
          </a:xfrm>
        </p:spPr>
        <p:txBody>
          <a:bodyPr/>
          <a:lstStyle/>
          <a:p>
            <a:pPr marL="273050" indent="-273050" algn="ctr" eaLnBrk="1" hangingPunct="1">
              <a:lnSpc>
                <a:spcPct val="75000"/>
              </a:lnSpc>
              <a:spcBef>
                <a:spcPts val="600"/>
              </a:spcBef>
              <a:buFont typeface="Arial" charset="0"/>
              <a:buNone/>
            </a:pPr>
            <a:r>
              <a:rPr lang="uk-UA" altLang="ru-RU" sz="3000" b="1" u="sng" smtClean="0">
                <a:latin typeface="Times New Roman" pitchFamily="18" charset="0"/>
                <a:cs typeface="Times New Roman" pitchFamily="18" charset="0"/>
              </a:rPr>
              <a:t>у дітей</a:t>
            </a:r>
          </a:p>
          <a:p>
            <a:pPr marL="273050" indent="-273050" eaLnBrk="1" hangingPunct="1">
              <a:lnSpc>
                <a:spcPct val="75000"/>
              </a:lnSpc>
              <a:spcBef>
                <a:spcPct val="0"/>
              </a:spcBef>
            </a:pP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Довжина стравоходу 10 см (Х-Х</a:t>
            </a:r>
            <a:r>
              <a:rPr lang="en-US" altLang="ru-RU" sz="240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 грудн. хребці)</a:t>
            </a:r>
          </a:p>
          <a:p>
            <a:pPr marL="273050" indent="-273050" eaLnBrk="1" hangingPunct="1">
              <a:lnSpc>
                <a:spcPct val="75000"/>
              </a:lnSpc>
              <a:spcBef>
                <a:spcPct val="0"/>
              </a:spcBef>
            </a:pP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Співвідношення між довжиною стравоходу та довжиною тіла 1:5</a:t>
            </a:r>
          </a:p>
          <a:p>
            <a:pPr marL="273050" indent="-273050" eaLnBrk="1" hangingPunct="1">
              <a:lnSpc>
                <a:spcPct val="75000"/>
              </a:lnSpc>
              <a:spcBef>
                <a:spcPct val="0"/>
              </a:spcBef>
            </a:pP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Маса у новонародженого - 7 г. об’єм - 35мл, щомісяця збільшується на 25мл. </a:t>
            </a:r>
          </a:p>
          <a:p>
            <a:pPr marL="273050" indent="-273050" eaLnBrk="1" hangingPunct="1">
              <a:lnSpc>
                <a:spcPct val="75000"/>
              </a:lnSpc>
              <a:spcBef>
                <a:spcPct val="0"/>
              </a:spcBef>
            </a:pP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У дітей першого року життя розміщений в лівому підребер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ї горизонтально, має округлу форму. Коли дитина починає ходити, займає вертикальне положення і набуває довгастої форми.</a:t>
            </a:r>
          </a:p>
          <a:p>
            <a:pPr marL="273050" indent="-273050" eaLnBrk="1" hangingPunct="1">
              <a:lnSpc>
                <a:spcPct val="75000"/>
              </a:lnSpc>
              <a:spcBef>
                <a:spcPct val="0"/>
              </a:spcBef>
            </a:pP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Поверхня шлунка у 3 міс. збільшується у 3 рази, у 6 міс. - у 4 рази, у 2 роки – у 5 разів, у 15 річному віці – у 10 разів.</a:t>
            </a:r>
          </a:p>
          <a:p>
            <a:pPr marL="273050" indent="-273050" eaLnBrk="1" hangingPunct="1">
              <a:lnSpc>
                <a:spcPct val="75000"/>
              </a:lnSpc>
              <a:spcBef>
                <a:spcPct val="0"/>
              </a:spcBef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Розрізняють фізіологічну і анатомічну місткість шлунку. Фізіологічна – той об’єм, який дитина може з’їсти (дещо менший за анатомічну), при народженні – 7 мл, на 4-ту добу – 45 мл, на 10-й день – до 80 мл. У 3 міс. – 100 мл , в 1 рік – 250 мл, в 3 роки – 500 мл, у 12 років – 1500 мл.</a:t>
            </a:r>
            <a:r>
              <a:rPr lang="ru-RU" altLang="ru-RU" sz="2400" smtClean="0"/>
              <a:t> </a:t>
            </a:r>
            <a:endParaRPr lang="uk-UA" altLang="ru-RU" sz="2400" smtClean="0"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75000"/>
              </a:lnSpc>
              <a:spcBef>
                <a:spcPct val="0"/>
              </a:spcBef>
            </a:pP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Моторика сповільнена, перистальтика в</a:t>
            </a: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яла, збільшений газовий міхур.</a:t>
            </a:r>
          </a:p>
          <a:p>
            <a:pPr marL="273050" indent="-273050" algn="just">
              <a:lnSpc>
                <a:spcPct val="75000"/>
              </a:lnSpc>
              <a:spcBef>
                <a:spcPct val="0"/>
              </a:spcBef>
            </a:pP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Секреторний апарат шлунку у дітей першого року життя розвинутий недостатньо і функціональні його можливості  низькі.</a:t>
            </a:r>
          </a:p>
          <a:p>
            <a:pPr marL="273050" indent="-273050" algn="just">
              <a:lnSpc>
                <a:spcPct val="75000"/>
              </a:lnSpc>
              <a:spcBef>
                <a:spcPct val="5000"/>
              </a:spcBef>
            </a:pP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 Для дітей першого року життя характерна низька концентрація соляної кислоти.</a:t>
            </a:r>
            <a:endParaRPr lang="ru-RU" altLang="ru-RU" sz="24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31888" y="88265"/>
            <a:ext cx="7239000" cy="1143000"/>
          </a:xfrm>
        </p:spPr>
        <p:txBody>
          <a:bodyPr lIns="45720" tIns="0" rIns="45720" bIns="0" anchor="b">
            <a:normAutofit fontScale="90000"/>
          </a:bodyPr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uk-UA" sz="4000" b="1" kern="1200" cap="all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>Особливості функціонування шлунку</a:t>
            </a:r>
            <a:endParaRPr lang="ru-RU" sz="4000" b="1" kern="1200" cap="all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867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198563"/>
            <a:ext cx="9144000" cy="5257800"/>
          </a:xfrm>
        </p:spPr>
        <p:txBody>
          <a:bodyPr/>
          <a:lstStyle/>
          <a:p>
            <a:pPr marL="273050" indent="-273050"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sz="2400" smtClean="0">
                <a:solidFill>
                  <a:schemeClr val="folHlink"/>
                </a:solidFill>
                <a:cs typeface="Calibri" pitchFamily="34" charset="0"/>
              </a:rPr>
              <a:t>Час перебування їжі в шлунку</a:t>
            </a:r>
            <a:r>
              <a:rPr lang="uk-UA" sz="2400" smtClean="0">
                <a:cs typeface="Calibri" pitchFamily="34" charset="0"/>
              </a:rPr>
              <a:t>: </a:t>
            </a:r>
            <a:r>
              <a:rPr lang="uk-UA" sz="2400" i="1" smtClean="0">
                <a:cs typeface="Calibri" pitchFamily="34" charset="0"/>
              </a:rPr>
              <a:t>при природному вигодовуванні- 2-3 год, при штучному - 3-4 години</a:t>
            </a:r>
          </a:p>
          <a:p>
            <a:pPr marL="273050" indent="-273050"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sz="2400" smtClean="0">
                <a:solidFill>
                  <a:schemeClr val="folHlink"/>
                </a:solidFill>
                <a:cs typeface="Calibri" pitchFamily="34" charset="0"/>
              </a:rPr>
              <a:t>Недостатній розвиток дна та кардіальної частини шлунку,</a:t>
            </a:r>
            <a:r>
              <a:rPr lang="uk-UA" sz="2400" smtClean="0">
                <a:solidFill>
                  <a:srgbClr val="FFC000"/>
                </a:solidFill>
                <a:cs typeface="Calibri" pitchFamily="34" charset="0"/>
              </a:rPr>
              <a:t> </a:t>
            </a:r>
            <a:r>
              <a:rPr lang="uk-UA" sz="2400" smtClean="0">
                <a:cs typeface="Calibri" pitchFamily="34" charset="0"/>
              </a:rPr>
              <a:t>що </a:t>
            </a:r>
            <a:r>
              <a:rPr lang="uk-UA" sz="2400" i="1" smtClean="0">
                <a:cs typeface="Calibri" pitchFamily="34" charset="0"/>
              </a:rPr>
              <a:t>призводить до зригування,попаданню вмісту шлунку в стравохід </a:t>
            </a:r>
          </a:p>
          <a:p>
            <a:pPr marL="273050" indent="-273050"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sz="2400" smtClean="0">
                <a:solidFill>
                  <a:schemeClr val="folHlink"/>
                </a:solidFill>
                <a:cs typeface="Calibri" pitchFamily="34" charset="0"/>
              </a:rPr>
              <a:t>Добре розвинений пілоричний відділ</a:t>
            </a:r>
            <a:r>
              <a:rPr lang="uk-UA" sz="2400" smtClean="0">
                <a:cs typeface="Calibri" pitchFamily="34" charset="0"/>
              </a:rPr>
              <a:t>. </a:t>
            </a:r>
            <a:r>
              <a:rPr lang="ru-RU" sz="2400" smtClean="0">
                <a:cs typeface="Calibri" pitchFamily="34" charset="0"/>
              </a:rPr>
              <a:t>Тільки до 7-12 років збільшується кількість еластичних волокон, що сприяє покращенню рухової функції шлунку.</a:t>
            </a:r>
          </a:p>
          <a:p>
            <a:pPr marL="273050" indent="-273050" eaLnBrk="1" hangingPunct="1">
              <a:lnSpc>
                <a:spcPct val="70000"/>
              </a:lnSpc>
              <a:spcBef>
                <a:spcPts val="600"/>
              </a:spcBef>
            </a:pPr>
            <a:r>
              <a:rPr lang="ru-RU" sz="2400" smtClean="0">
                <a:cs typeface="Calibri" pitchFamily="34" charset="0"/>
              </a:rPr>
              <a:t>Недостатньо довершена інервація шлунку і нервова регуляція, що пояснюється морфологічною і функціональною незрілістю нервово-м’язових структур </a:t>
            </a:r>
            <a:r>
              <a:rPr lang="uk-UA" sz="2400" smtClean="0">
                <a:cs typeface="Calibri" pitchFamily="34" charset="0"/>
              </a:rPr>
              <a:t>(</a:t>
            </a:r>
            <a:r>
              <a:rPr lang="uk-UA" sz="2400" i="1" smtClean="0">
                <a:cs typeface="Calibri" pitchFamily="34" charset="0"/>
              </a:rPr>
              <a:t>пілороспазм</a:t>
            </a:r>
            <a:r>
              <a:rPr lang="uk-UA" sz="2400" smtClean="0">
                <a:cs typeface="Calibri" pitchFamily="34" charset="0"/>
              </a:rPr>
              <a:t>)</a:t>
            </a:r>
            <a:r>
              <a:rPr lang="ru-RU" sz="2400" smtClean="0">
                <a:cs typeface="Calibri" pitchFamily="34" charset="0"/>
              </a:rPr>
              <a:t>.  </a:t>
            </a:r>
            <a:endParaRPr lang="uk-UA" sz="2400" smtClean="0">
              <a:cs typeface="Calibri" pitchFamily="34" charset="0"/>
            </a:endParaRPr>
          </a:p>
          <a:p>
            <a:pPr marL="273050" indent="-273050"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sz="2400" smtClean="0">
                <a:solidFill>
                  <a:schemeClr val="folHlink"/>
                </a:solidFill>
                <a:cs typeface="Calibri" pitchFamily="34" charset="0"/>
              </a:rPr>
              <a:t>Шлунковий сік </a:t>
            </a:r>
            <a:r>
              <a:rPr lang="uk-UA" sz="2400" smtClean="0">
                <a:cs typeface="Calibri" pitchFamily="34" charset="0"/>
              </a:rPr>
              <a:t>як у дорослих (</a:t>
            </a:r>
            <a:r>
              <a:rPr lang="uk-UA" sz="2400" i="1" smtClean="0">
                <a:cs typeface="Calibri" pitchFamily="34" charset="0"/>
              </a:rPr>
              <a:t>соляна кислота, пепсин, хімозин, ліпаза</a:t>
            </a:r>
            <a:r>
              <a:rPr lang="uk-UA" sz="2400" smtClean="0">
                <a:cs typeface="Calibri" pitchFamily="34" charset="0"/>
              </a:rPr>
              <a:t>). </a:t>
            </a:r>
          </a:p>
          <a:p>
            <a:pPr marL="273050" indent="-273050"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sz="2400" smtClean="0">
                <a:solidFill>
                  <a:schemeClr val="folHlink"/>
                </a:solidFill>
                <a:cs typeface="Calibri" pitchFamily="34" charset="0"/>
              </a:rPr>
              <a:t>Загальна кислотність</a:t>
            </a:r>
            <a:r>
              <a:rPr lang="uk-UA" sz="2400" smtClean="0">
                <a:solidFill>
                  <a:srgbClr val="FFC000"/>
                </a:solidFill>
                <a:cs typeface="Calibri" pitchFamily="34" charset="0"/>
              </a:rPr>
              <a:t> </a:t>
            </a:r>
            <a:r>
              <a:rPr lang="uk-UA" sz="2400" smtClean="0">
                <a:cs typeface="Calibri" pitchFamily="34" charset="0"/>
              </a:rPr>
              <a:t>на 1 році життя в 2,5 рази менше, ніж у дорослих. </a:t>
            </a:r>
            <a:r>
              <a:rPr lang="ru-RU" sz="2400" smtClean="0">
                <a:cs typeface="Calibri" pitchFamily="34" charset="0"/>
              </a:rPr>
              <a:t>З 2 року життя рН - 1,5-2 (як у дорослого). Протягом першого року протеолітична активність шлункового соку ↑ у 3 разу, а у дорослих вона у 2 раза ↑, ніж у дітей  конця першого року життя.</a:t>
            </a:r>
            <a:endParaRPr lang="uk-UA" sz="2400" smtClean="0">
              <a:cs typeface="Calibri" pitchFamily="34" charset="0"/>
            </a:endParaRPr>
          </a:p>
          <a:p>
            <a:pPr marL="273050" indent="-273050"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sz="2400" smtClean="0">
                <a:solidFill>
                  <a:schemeClr val="folHlink"/>
                </a:solidFill>
                <a:cs typeface="Calibri" pitchFamily="34" charset="0"/>
              </a:rPr>
              <a:t>У дітей раннього віку мембранне та внутріклітинне травлення.</a:t>
            </a:r>
            <a:endParaRPr lang="ru-RU" sz="2400" smtClean="0">
              <a:solidFill>
                <a:schemeClr val="folHlink"/>
              </a:solidFill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83025" y="352425"/>
            <a:ext cx="5148263" cy="1917700"/>
          </a:xfrm>
        </p:spPr>
        <p:txBody>
          <a:bodyPr/>
          <a:lstStyle/>
          <a:p>
            <a:pPr algn="r" eaLnBrk="1" hangingPunct="1"/>
            <a:r>
              <a:rPr lang="uk-UA" altLang="uk-UA" sz="4000" smtClean="0">
                <a:solidFill>
                  <a:srgbClr val="CC0000"/>
                </a:solidFill>
              </a:rPr>
              <a:t>“</a:t>
            </a:r>
            <a:r>
              <a:rPr lang="uk-UA" altLang="uk-UA" sz="4000" b="1" smtClean="0">
                <a:solidFill>
                  <a:srgbClr val="CC0000"/>
                </a:solidFill>
              </a:rPr>
              <a:t>Кишечник – другий мозок</a:t>
            </a:r>
            <a:r>
              <a:rPr lang="uk-UA" altLang="uk-UA" sz="4000" smtClean="0">
                <a:solidFill>
                  <a:srgbClr val="CC0000"/>
                </a:solidFill>
              </a:rPr>
              <a:t>”</a:t>
            </a:r>
            <a:br>
              <a:rPr lang="uk-UA" altLang="uk-UA" sz="4000" smtClean="0">
                <a:solidFill>
                  <a:srgbClr val="CC0000"/>
                </a:solidFill>
              </a:rPr>
            </a:br>
            <a:r>
              <a:rPr lang="uk-UA" altLang="uk-UA" sz="3600" smtClean="0">
                <a:solidFill>
                  <a:srgbClr val="CC0000"/>
                </a:solidFill>
              </a:rPr>
              <a:t>Девід Перлмуттер</a:t>
            </a:r>
            <a:endParaRPr lang="ru-RU" altLang="uk-UA" sz="3600" smtClean="0">
              <a:solidFill>
                <a:srgbClr val="CC0000"/>
              </a:solidFill>
            </a:endParaRP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3988" y="3570288"/>
            <a:ext cx="4960937" cy="3287712"/>
          </a:xfrm>
        </p:spPr>
        <p:txBody>
          <a:bodyPr/>
          <a:lstStyle/>
          <a:p>
            <a:pPr eaLnBrk="1" hangingPunct="1">
              <a:lnSpc>
                <a:spcPct val="65000"/>
              </a:lnSpc>
              <a:spcBef>
                <a:spcPts val="400"/>
              </a:spcBef>
            </a:pPr>
            <a:r>
              <a:rPr lang="uk-UA" altLang="uk-UA" smtClean="0"/>
              <a:t>           </a:t>
            </a:r>
            <a:r>
              <a:rPr lang="ru-RU" altLang="uk-UA" b="1" i="1" smtClean="0"/>
              <a:t>«Кишечник, який себе погано почуває, опосередковано впливає на стан головного мозку, а здоровий кишечник, який нормально функціонує, сприяє формуванню виключно гарного настрою».</a:t>
            </a:r>
          </a:p>
          <a:p>
            <a:pPr algn="r" eaLnBrk="1" hangingPunct="1">
              <a:lnSpc>
                <a:spcPct val="65000"/>
              </a:lnSpc>
              <a:spcBef>
                <a:spcPts val="400"/>
              </a:spcBef>
              <a:buFont typeface="Wingdings" pitchFamily="2" charset="2"/>
              <a:buNone/>
            </a:pPr>
            <a:r>
              <a:rPr lang="ru-RU" altLang="uk-UA" i="1" smtClean="0"/>
              <a:t>Джулія Ендерс</a:t>
            </a:r>
            <a:r>
              <a:rPr lang="ru-RU" altLang="uk-UA" smtClean="0"/>
              <a:t> </a:t>
            </a:r>
          </a:p>
        </p:txBody>
      </p:sp>
      <p:sp>
        <p:nvSpPr>
          <p:cNvPr id="29699" name="AutoShape 5" descr="enders_charm_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altLang="ru-RU" sz="2100" b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9700" name="AutoShape 7" descr="Результат пошуку зображень за запитом &quot;афоризми про кишечник&quot;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altLang="ru-RU" sz="2100" b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9701" name="AutoShape 9" descr="Результат пошуку зображень за запитом &quot;афоризми про кишечник&quot;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 altLang="ru-RU" sz="2100" b="0">
              <a:solidFill>
                <a:schemeClr val="tx1"/>
              </a:solidFill>
              <a:latin typeface="Verdana" pitchFamily="34" charset="0"/>
            </a:endParaRPr>
          </a:p>
        </p:txBody>
      </p:sp>
      <p:pic>
        <p:nvPicPr>
          <p:cNvPr id="2970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8" y="182563"/>
            <a:ext cx="4903787" cy="336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6413" y="2863850"/>
            <a:ext cx="3136900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5326" y="55563"/>
            <a:ext cx="8870087" cy="1214421"/>
          </a:xfrm>
          <a:gradFill>
            <a:gsLst>
              <a:gs pos="0">
                <a:schemeClr val="accent6">
                  <a:tint val="92000"/>
                  <a:satMod val="170000"/>
                </a:schemeClr>
              </a:gs>
              <a:gs pos="15000">
                <a:schemeClr val="accent6">
                  <a:tint val="92000"/>
                  <a:shade val="99000"/>
                  <a:satMod val="170000"/>
                </a:schemeClr>
              </a:gs>
              <a:gs pos="62000">
                <a:schemeClr val="accent6">
                  <a:tint val="96000"/>
                  <a:shade val="80000"/>
                  <a:satMod val="170000"/>
                </a:schemeClr>
              </a:gs>
              <a:gs pos="97000">
                <a:schemeClr val="accent6">
                  <a:tint val="98000"/>
                  <a:shade val="63000"/>
                  <a:satMod val="170000"/>
                </a:schemeClr>
              </a:gs>
              <a:gs pos="100000">
                <a:schemeClr val="accent6">
                  <a:shade val="62000"/>
                  <a:satMod val="170000"/>
                </a:schemeClr>
              </a:gs>
            </a:gsLst>
            <a:path path="circle">
              <a:fillToRect l="50000" t="50000" r="50000" b="50000"/>
            </a:path>
          </a:gradFill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accent6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Ctr="1">
            <a:normAutofit/>
          </a:bodyPr>
          <a:lstStyle/>
          <a:p>
            <a:pPr algn="ctr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uk-UA" sz="4300" b="1" kern="1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Тонка кишка</a:t>
            </a:r>
            <a:r>
              <a:rPr lang="ru-RU" sz="4300" b="1" kern="1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uk-UA" sz="4300" b="1" kern="1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</a:t>
            </a:r>
            <a:r>
              <a:rPr lang="uk-UA" sz="4300" b="1" kern="1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іntestіnum</a:t>
            </a:r>
            <a:r>
              <a:rPr lang="uk-UA" sz="4300" b="1" kern="1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uk-UA" sz="4300" b="1" kern="1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tenue</a:t>
            </a:r>
            <a:r>
              <a:rPr lang="uk-UA" sz="4300" b="1" kern="1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)</a:t>
            </a:r>
            <a:endParaRPr lang="ru-RU" sz="4300" b="1" kern="12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Дата 2"/>
          <p:cNvSpPr txBox="1">
            <a:spLocks noGrp="1"/>
          </p:cNvSpPr>
          <p:nvPr/>
        </p:nvSpPr>
        <p:spPr bwMode="auto">
          <a:xfrm>
            <a:off x="3581400" y="63055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8799AFD-C06A-4716-BFB7-4B900F5B9E34}" type="datetime1">
              <a:rPr lang="ru-RU" sz="1200" b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20.04.2021</a:t>
            </a:fld>
            <a:endParaRPr lang="ru-RU" sz="1200" b="0">
              <a:solidFill>
                <a:schemeClr val="bg2">
                  <a:shade val="50000"/>
                  <a:satMod val="20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8613775" y="6305550"/>
            <a:ext cx="4572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8C6D014D-0C5B-4669-ADF9-4213B03D5605}" type="slidenum">
              <a:rPr lang="ru-RU" sz="1200" b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ru-RU" sz="1200" b="0">
              <a:solidFill>
                <a:schemeClr val="bg2">
                  <a:shade val="50000"/>
                  <a:satMod val="20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3072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41438"/>
            <a:ext cx="3995738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3068638"/>
            <a:ext cx="529272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Rectangle 12"/>
          <p:cNvSpPr>
            <a:spLocks noChangeArrowheads="1"/>
          </p:cNvSpPr>
          <p:nvPr/>
        </p:nvSpPr>
        <p:spPr bwMode="auto">
          <a:xfrm>
            <a:off x="4067175" y="1408113"/>
            <a:ext cx="5076825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>
                <a:solidFill>
                  <a:schemeClr val="tx1"/>
                </a:solidFill>
              </a:rPr>
              <a:t>Стінка тонкої кишки має три оболонки, як і шлунок: слизова оболонка (має кишкові залози, що продукують кишковий сік), м’язова (має 2 шари м’язів – внутрішній циркулярний і зовнішній поздовжній), зовнішня оболонка (сполучнотканинна). 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89351" y="0"/>
            <a:ext cx="8154649" cy="1142984"/>
          </a:xfrm>
          <a:gradFill>
            <a:gsLst>
              <a:gs pos="0">
                <a:schemeClr val="accent2">
                  <a:tint val="92000"/>
                  <a:satMod val="170000"/>
                </a:schemeClr>
              </a:gs>
              <a:gs pos="15000">
                <a:schemeClr val="accent2">
                  <a:tint val="92000"/>
                  <a:shade val="99000"/>
                  <a:satMod val="170000"/>
                </a:schemeClr>
              </a:gs>
              <a:gs pos="62000">
                <a:schemeClr val="accent2">
                  <a:tint val="96000"/>
                  <a:shade val="80000"/>
                  <a:satMod val="170000"/>
                </a:schemeClr>
              </a:gs>
              <a:gs pos="97000">
                <a:schemeClr val="accent2">
                  <a:tint val="98000"/>
                  <a:shade val="63000"/>
                  <a:satMod val="170000"/>
                </a:schemeClr>
              </a:gs>
              <a:gs pos="100000">
                <a:schemeClr val="accent2">
                  <a:shade val="62000"/>
                  <a:satMod val="170000"/>
                </a:schemeClr>
              </a:gs>
            </a:gsLst>
            <a:path path="circle">
              <a:fillToRect l="50000" t="50000" r="50000" b="50000"/>
            </a:path>
          </a:gradFill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accent2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Ctr="1">
            <a:normAutofit fontScale="90000"/>
          </a:bodyPr>
          <a:lstStyle/>
          <a:p>
            <a:pPr algn="ctr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uk-UA" sz="4300" b="1" kern="12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Товста кишка</a:t>
            </a:r>
            <a:r>
              <a:rPr lang="ru-RU" sz="4300" b="1" kern="12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uk-UA" sz="4300" b="1" kern="12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(</a:t>
            </a:r>
            <a:r>
              <a:rPr lang="uk-UA" sz="4300" b="1" kern="1200" dirty="0" err="1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іntestіnum</a:t>
            </a:r>
            <a:r>
              <a:rPr lang="uk-UA" sz="4300" b="1" kern="12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uk-UA" sz="4300" b="1" kern="1200" dirty="0" err="1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crassum</a:t>
            </a:r>
            <a:r>
              <a:rPr lang="uk-UA" sz="4300" b="1" kern="12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)</a:t>
            </a:r>
            <a:endParaRPr lang="ru-RU" sz="4300" b="1" kern="12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Дата 2"/>
          <p:cNvSpPr txBox="1">
            <a:spLocks noGrp="1"/>
          </p:cNvSpPr>
          <p:nvPr/>
        </p:nvSpPr>
        <p:spPr bwMode="auto">
          <a:xfrm>
            <a:off x="3581400" y="63055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8799AFD-C06A-4716-BFB7-4B900F5B9E34}" type="datetime1">
              <a:rPr lang="ru-RU" sz="1200" b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20.04.2021</a:t>
            </a:fld>
            <a:endParaRPr lang="ru-RU" sz="1200" b="0">
              <a:solidFill>
                <a:schemeClr val="bg2">
                  <a:shade val="50000"/>
                  <a:satMod val="20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8613775" y="6305550"/>
            <a:ext cx="4572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2C57D28-FE0D-4EA5-A014-4E93E3B5182C}" type="slidenum">
              <a:rPr lang="ru-RU" sz="1200" b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ru-RU" sz="1200" b="0">
              <a:solidFill>
                <a:schemeClr val="bg2">
                  <a:shade val="50000"/>
                  <a:satMod val="20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31748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1196975"/>
            <a:ext cx="4932362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Rectangle 13"/>
          <p:cNvSpPr>
            <a:spLocks noChangeArrowheads="1"/>
          </p:cNvSpPr>
          <p:nvPr/>
        </p:nvSpPr>
        <p:spPr bwMode="auto">
          <a:xfrm>
            <a:off x="0" y="1462088"/>
            <a:ext cx="4284663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80000"/>
              </a:lnSpc>
            </a:pPr>
            <a:r>
              <a:rPr lang="ru-RU">
                <a:solidFill>
                  <a:schemeClr val="tx1"/>
                </a:solidFill>
              </a:rPr>
              <a:t>Стінки кишечника складаються з 3  оболонок: зовнішньої, м'язової, слизової з підслизовим шаром. Стінки товстого кишечнику </a:t>
            </a:r>
            <a:r>
              <a:rPr lang="ru-RU" u="sng">
                <a:solidFill>
                  <a:schemeClr val="tx1"/>
                </a:solidFill>
              </a:rPr>
              <a:t>не мають ворсинок</a:t>
            </a:r>
            <a:r>
              <a:rPr lang="ru-RU">
                <a:solidFill>
                  <a:schemeClr val="tx1"/>
                </a:solidFill>
              </a:rPr>
              <a:t>, адже в ній не всмоктуються складні молекули — лише вода, мінеральні солі та деякі вітаміни.</a:t>
            </a:r>
            <a:r>
              <a:rPr lang="ru-RU" b="0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 u="sng">
                <a:solidFill>
                  <a:schemeClr val="tx1"/>
                </a:solidFill>
              </a:rPr>
              <a:t>Основні функції товстого кишечника:</a:t>
            </a:r>
            <a:endParaRPr lang="ru-RU" b="0" u="sng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ru-RU" b="0">
                <a:solidFill>
                  <a:schemeClr val="tx1"/>
                </a:solidFill>
              </a:rPr>
              <a:t>• інтенсивне всмоктування води в кровоносні судини;</a:t>
            </a:r>
          </a:p>
          <a:p>
            <a:pPr>
              <a:lnSpc>
                <a:spcPct val="80000"/>
              </a:lnSpc>
            </a:pPr>
            <a:r>
              <a:rPr lang="ru-RU" b="0">
                <a:solidFill>
                  <a:schemeClr val="tx1"/>
                </a:solidFill>
              </a:rPr>
              <a:t>• всмоктування деяких мінеральних речовин;</a:t>
            </a:r>
          </a:p>
          <a:p>
            <a:pPr>
              <a:lnSpc>
                <a:spcPct val="80000"/>
              </a:lnSpc>
            </a:pPr>
            <a:r>
              <a:rPr lang="ru-RU" b="0">
                <a:solidFill>
                  <a:schemeClr val="tx1"/>
                </a:solidFill>
              </a:rPr>
              <a:t>• часткове перетравлення мікроорганізмами целюлози рослинної їжі; </a:t>
            </a:r>
          </a:p>
          <a:p>
            <a:pPr>
              <a:lnSpc>
                <a:spcPct val="80000"/>
              </a:lnSpc>
            </a:pPr>
            <a:r>
              <a:rPr lang="ru-RU" b="0">
                <a:solidFill>
                  <a:schemeClr val="tx1"/>
                </a:solidFill>
              </a:rPr>
              <a:t>• формування калових мас (можуть залишатися в товстому кишечнику до 24 годин, а потім переміщуються до прямої кишки);</a:t>
            </a:r>
          </a:p>
          <a:p>
            <a:pPr>
              <a:lnSpc>
                <a:spcPct val="80000"/>
              </a:lnSpc>
            </a:pPr>
            <a:r>
              <a:rPr lang="ru-RU" b="0">
                <a:solidFill>
                  <a:schemeClr val="tx1"/>
                </a:solidFill>
              </a:rPr>
              <a:t>• виведення неперетравлених решток назовні (дефекація).</a:t>
            </a:r>
          </a:p>
        </p:txBody>
      </p:sp>
      <p:pic>
        <p:nvPicPr>
          <p:cNvPr id="31750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1196975"/>
            <a:ext cx="4932362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8" y="0"/>
            <a:ext cx="8886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Grp="1"/>
          </p:cNvSpPr>
          <p:nvPr>
            <p:ph type="body" idx="1"/>
          </p:nvPr>
        </p:nvSpPr>
        <p:spPr>
          <a:xfrm>
            <a:off x="280988" y="444500"/>
            <a:ext cx="8655050" cy="6272213"/>
          </a:xfrm>
        </p:spPr>
        <p:txBody>
          <a:bodyPr/>
          <a:lstStyle/>
          <a:p>
            <a:pPr>
              <a:lnSpc>
                <a:spcPct val="75000"/>
              </a:lnSpc>
              <a:spcBef>
                <a:spcPts val="900"/>
              </a:spcBef>
              <a:buFont typeface="Arial" charset="0"/>
              <a:buNone/>
            </a:pPr>
            <a:r>
              <a:rPr lang="ru-RU" b="1" smtClean="0"/>
              <a:t>ТОНКИЙ КИШЕЧНИК</a:t>
            </a:r>
            <a:r>
              <a:rPr lang="ru-RU" smtClean="0"/>
              <a:t> у новонародженого відносно довжини тіла більший, ніж у дорослої людини, і залежно від віку це співвідношення становить: - новонароджений — 8,5:1; - 1 рік — 7,5:1; - 16 років – 6,5:1; - доросла людина — 5,5:1. </a:t>
            </a:r>
            <a:r>
              <a:rPr lang="uk-UA" altLang="ru-RU" smtClean="0"/>
              <a:t>У новонародженого на 1 кг маси тіла приходиться 1 м, а у дорослих – усього 10 см.</a:t>
            </a:r>
          </a:p>
          <a:p>
            <a:pPr>
              <a:lnSpc>
                <a:spcPct val="75000"/>
              </a:lnSpc>
              <a:spcBef>
                <a:spcPts val="900"/>
              </a:spcBef>
              <a:buFont typeface="Arial" charset="0"/>
              <a:buNone/>
            </a:pPr>
            <a:r>
              <a:rPr lang="ru-RU" smtClean="0"/>
              <a:t>Анатомічна довжина кишечника збільшується значно повільніше, ніж довжина тіла. </a:t>
            </a:r>
          </a:p>
          <a:p>
            <a:pPr>
              <a:lnSpc>
                <a:spcPct val="75000"/>
              </a:lnSpc>
              <a:spcBef>
                <a:spcPts val="900"/>
              </a:spcBef>
              <a:buFont typeface="Arial" charset="0"/>
              <a:buNone/>
            </a:pPr>
            <a:r>
              <a:rPr lang="ru-RU" smtClean="0"/>
              <a:t>Тонка кишка складається з 12-палої (7-10 см після народження і 25-30 см у дорослої людини, тобто збільшення її довжини відносно невелике), тощої і клубової кишок (складають відповідно 2/5 і 3/5 загально</a:t>
            </a:r>
            <a:r>
              <a:rPr lang="uk-UA" smtClean="0"/>
              <a:t>ї</a:t>
            </a:r>
            <a:r>
              <a:rPr lang="ru-RU" smtClean="0"/>
              <a:t> довжини тонкої кишки). </a:t>
            </a:r>
          </a:p>
          <a:p>
            <a:pPr>
              <a:lnSpc>
                <a:spcPct val="75000"/>
              </a:lnSpc>
              <a:spcBef>
                <a:spcPts val="900"/>
              </a:spcBef>
              <a:buFont typeface="Arial" charset="0"/>
              <a:buNone/>
            </a:pPr>
            <a:r>
              <a:rPr lang="ru-RU" smtClean="0"/>
              <a:t>Форма 12-палої кишки частіше S- або С-подібна, це пояснюється більш довгою її нижньою частиною. </a:t>
            </a:r>
          </a:p>
          <a:p>
            <a:pPr>
              <a:lnSpc>
                <a:spcPct val="75000"/>
              </a:lnSpc>
              <a:spcBef>
                <a:spcPts val="900"/>
              </a:spcBef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5225585" y="347560"/>
            <a:ext cx="3429001" cy="1813966"/>
          </a:xfrm>
        </p:spPr>
        <p:txBody>
          <a:bodyPr lIns="45720" tIns="0" rIns="45720" bIns="0">
            <a:normAutofit/>
          </a:bodyPr>
          <a:lstStyle/>
          <a:p>
            <a:pPr algn="ctr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uk-UA" sz="3000" b="1" kern="1200" cap="all" dirty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>Травна система</a:t>
            </a:r>
            <a:r>
              <a:rPr lang="ru-RU" sz="3000" b="1" kern="1200" cap="all" dirty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/>
            </a:r>
            <a:br>
              <a:rPr lang="ru-RU" sz="3000" b="1" kern="1200" cap="all" dirty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</a:br>
            <a:r>
              <a:rPr lang="uk-UA" sz="3000" b="1" kern="1200" cap="all" dirty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>(</a:t>
            </a:r>
            <a:r>
              <a:rPr lang="uk-UA" sz="3000" b="1" kern="1200" cap="all" dirty="0" err="1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>systema</a:t>
            </a:r>
            <a:r>
              <a:rPr lang="uk-UA" sz="3000" b="1" kern="1200" cap="all" dirty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> </a:t>
            </a:r>
            <a:r>
              <a:rPr lang="uk-UA" sz="3000" b="1" kern="1200" cap="all" dirty="0" err="1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>digestor</a:t>
            </a:r>
            <a:r>
              <a:rPr lang="en-US" sz="3000" b="1" kern="1200" cap="all" dirty="0" err="1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>iu</a:t>
            </a:r>
            <a:r>
              <a:rPr lang="uk-UA" sz="3000" b="1" kern="1200" cap="all" dirty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>m)</a:t>
            </a:r>
            <a:endParaRPr lang="ru-RU" sz="3000" b="1" kern="1200" cap="all" dirty="0">
              <a:ln w="500">
                <a:solidFill>
                  <a:schemeClr val="tx2">
                    <a:shade val="10000"/>
                    <a:satMod val="135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4294967295"/>
          </p:nvPr>
        </p:nvSpPr>
        <p:spPr>
          <a:xfrm>
            <a:off x="5040313" y="2349500"/>
            <a:ext cx="4103687" cy="4319588"/>
          </a:xfrm>
        </p:spPr>
        <p:txBody>
          <a:bodyPr lIns="82296" tIns="0" rIns="0" bIns="0" anchor="ctr">
            <a:normAutofit/>
          </a:bodyPr>
          <a:lstStyle/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uk-UA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 ній розрізняють травний канал і сполучені з ним  травні залози. </a:t>
            </a:r>
            <a:endParaRPr lang="ru-RU" sz="24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uk-UA" sz="24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Травний канал - довжина 8–10  м.</a:t>
            </a:r>
            <a:r>
              <a:rPr lang="uk-UA" sz="2400" b="1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2400" b="1" smtClean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uk-UA" sz="24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Відділи :  </a:t>
            </a:r>
            <a:endParaRPr lang="ru-RU" sz="24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42950" lvl="1" indent="-285750" eaLnBrk="1" hangingPunct="1">
              <a:buFont typeface="Wingdings" pitchFamily="2" charset="2"/>
              <a:buChar char="Ø"/>
              <a:defRPr/>
            </a:pPr>
            <a:r>
              <a:rPr lang="uk-UA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порожнина рота, </a:t>
            </a:r>
            <a:endParaRPr lang="ru-RU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42950" lvl="1" indent="-285750" eaLnBrk="1" hangingPunct="1">
              <a:buFont typeface="Wingdings" pitchFamily="2" charset="2"/>
              <a:buChar char="Ø"/>
              <a:defRPr/>
            </a:pPr>
            <a:r>
              <a:rPr lang="uk-UA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глотка,</a:t>
            </a:r>
            <a:endParaRPr lang="ru-RU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42950" lvl="1" indent="-285750" eaLnBrk="1" hangingPunct="1">
              <a:buFont typeface="Wingdings" pitchFamily="2" charset="2"/>
              <a:buChar char="Ø"/>
              <a:defRPr/>
            </a:pPr>
            <a:r>
              <a:rPr lang="uk-UA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стравохід, </a:t>
            </a:r>
            <a:endParaRPr lang="ru-RU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42950" lvl="1" indent="-285750" eaLnBrk="1" hangingPunct="1">
              <a:buFont typeface="Wingdings" pitchFamily="2" charset="2"/>
              <a:buChar char="Ø"/>
              <a:defRPr/>
            </a:pPr>
            <a:r>
              <a:rPr lang="uk-UA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шлунок, </a:t>
            </a:r>
            <a:endParaRPr lang="ru-RU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42950" lvl="1" indent="-285750" eaLnBrk="1" hangingPunct="1">
              <a:buFont typeface="Wingdings" pitchFamily="2" charset="2"/>
              <a:buChar char="Ø"/>
              <a:defRPr/>
            </a:pPr>
            <a:r>
              <a:rPr lang="uk-UA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тонка кишка,</a:t>
            </a:r>
            <a:endParaRPr lang="ru-RU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42950" lvl="1" indent="-285750" eaLnBrk="1" hangingPunct="1">
              <a:buFont typeface="Wingdings" pitchFamily="2" charset="2"/>
              <a:buChar char="Ø"/>
              <a:defRPr/>
            </a:pPr>
            <a:r>
              <a:rPr lang="uk-UA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товста кишка.</a:t>
            </a:r>
            <a:endParaRPr lang="ru-RU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endParaRPr lang="ru-RU" sz="24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387" name="Дата 3"/>
          <p:cNvSpPr txBox="1">
            <a:spLocks noGrp="1"/>
          </p:cNvSpPr>
          <p:nvPr/>
        </p:nvSpPr>
        <p:spPr bwMode="auto">
          <a:xfrm>
            <a:off x="4246563" y="6557963"/>
            <a:ext cx="2001837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 anchor="b"/>
          <a:lstStyle/>
          <a:p>
            <a:fld id="{ACD0B5CD-6369-47A3-B8B8-9C137D59F2DC}" type="datetime1">
              <a:rPr lang="ru-RU" sz="1000" b="0">
                <a:solidFill>
                  <a:schemeClr val="tx2"/>
                </a:solidFill>
                <a:latin typeface="Trebuchet MS" pitchFamily="34" charset="0"/>
              </a:rPr>
              <a:pPr/>
              <a:t>20.04.2021</a:t>
            </a:fld>
            <a:endParaRPr lang="ru-RU" sz="1000" b="0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16388" name="Номер слайда 4"/>
          <p:cNvSpPr txBox="1">
            <a:spLocks noGrp="1"/>
          </p:cNvSpPr>
          <p:nvPr/>
        </p:nvSpPr>
        <p:spPr bwMode="auto">
          <a:xfrm>
            <a:off x="6251575" y="6556375"/>
            <a:ext cx="5889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/>
            <a:fld id="{2B2B135C-0CF9-47DA-A511-BC3B4FD78587}" type="slidenum">
              <a:rPr lang="ru-RU" sz="1100" b="0">
                <a:solidFill>
                  <a:schemeClr val="tx2"/>
                </a:solidFill>
                <a:latin typeface="Trebuchet MS" pitchFamily="34" charset="0"/>
              </a:rPr>
              <a:pPr algn="r"/>
              <a:t>2</a:t>
            </a:fld>
            <a:endParaRPr lang="ru-RU" sz="1100" b="0">
              <a:solidFill>
                <a:schemeClr val="tx2"/>
              </a:solidFill>
              <a:latin typeface="Trebuchet MS" pitchFamily="34" charset="0"/>
            </a:endParaRPr>
          </a:p>
        </p:txBody>
      </p:sp>
      <p:pic>
        <p:nvPicPr>
          <p:cNvPr id="1638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4935538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Текст 2"/>
          <p:cNvSpPr>
            <a:spLocks noGrp="1"/>
          </p:cNvSpPr>
          <p:nvPr>
            <p:ph type="body" idx="4294967295"/>
          </p:nvPr>
        </p:nvSpPr>
        <p:spPr>
          <a:xfrm>
            <a:off x="344488" y="477838"/>
            <a:ext cx="8504237" cy="6059487"/>
          </a:xfrm>
        </p:spPr>
        <p:txBody>
          <a:bodyPr anchor="b"/>
          <a:lstStyle/>
          <a:p>
            <a:pPr marL="0" indent="0" algn="just">
              <a:lnSpc>
                <a:spcPct val="75000"/>
              </a:lnSpc>
              <a:spcBef>
                <a:spcPts val="800"/>
              </a:spcBef>
              <a:buFont typeface="Arial" charset="0"/>
              <a:buNone/>
            </a:pPr>
            <a:r>
              <a:rPr lang="uk-UA" altLang="ru-RU" smtClean="0"/>
              <a:t>У  звязку з відносно великими розмірами печінки та недорозвитком малого тазу кишкові петлі  розташовані більш компактно, ніж у дорослих.</a:t>
            </a:r>
          </a:p>
          <a:p>
            <a:pPr marL="0" indent="0" algn="just">
              <a:lnSpc>
                <a:spcPct val="75000"/>
              </a:lnSpc>
              <a:spcBef>
                <a:spcPts val="800"/>
              </a:spcBef>
              <a:buFont typeface="Arial" charset="0"/>
              <a:buNone/>
            </a:pPr>
            <a:r>
              <a:rPr lang="uk-UA" altLang="ru-RU" smtClean="0">
                <a:solidFill>
                  <a:schemeClr val="folHlink"/>
                </a:solidFill>
              </a:rPr>
              <a:t>Дванадцятипала кишка</a:t>
            </a:r>
            <a:r>
              <a:rPr lang="uk-UA" altLang="ru-RU" smtClean="0">
                <a:solidFill>
                  <a:srgbClr val="FFFF00"/>
                </a:solidFill>
              </a:rPr>
              <a:t> </a:t>
            </a:r>
            <a:r>
              <a:rPr lang="uk-UA" altLang="ru-RU" smtClean="0"/>
              <a:t>новонародженого має кільцеподібну форму.</a:t>
            </a:r>
          </a:p>
          <a:p>
            <a:pPr marL="0" indent="0" algn="just">
              <a:lnSpc>
                <a:spcPct val="75000"/>
              </a:lnSpc>
              <a:spcBef>
                <a:spcPts val="800"/>
              </a:spcBef>
              <a:buFont typeface="Arial" charset="0"/>
              <a:buNone/>
            </a:pPr>
            <a:r>
              <a:rPr lang="uk-UA" altLang="ru-RU" smtClean="0"/>
              <a:t>ЇЇ початок і кінець розташовані на рівні </a:t>
            </a:r>
            <a:r>
              <a:rPr lang="en-US" altLang="ru-RU" smtClean="0"/>
              <a:t>L1</a:t>
            </a:r>
            <a:r>
              <a:rPr lang="ru-RU" altLang="ru-RU" smtClean="0"/>
              <a:t> (поперековий відділ)</a:t>
            </a:r>
            <a:r>
              <a:rPr lang="uk-UA" altLang="ru-RU" smtClean="0"/>
              <a:t>. </a:t>
            </a:r>
          </a:p>
          <a:p>
            <a:pPr marL="0" indent="0" algn="just">
              <a:lnSpc>
                <a:spcPct val="75000"/>
              </a:lnSpc>
              <a:spcBef>
                <a:spcPts val="800"/>
              </a:spcBef>
              <a:buFont typeface="Arial" charset="0"/>
              <a:buNone/>
            </a:pPr>
            <a:r>
              <a:rPr lang="uk-UA" altLang="ru-RU" smtClean="0"/>
              <a:t>У дітей раннього віку 12-пала кишка дуже рухлива, але у 7- річному віці її фіксує жирова тканина.</a:t>
            </a:r>
          </a:p>
          <a:p>
            <a:pPr marL="0" indent="0" algn="just">
              <a:lnSpc>
                <a:spcPct val="75000"/>
              </a:lnSpc>
              <a:spcBef>
                <a:spcPts val="800"/>
              </a:spcBef>
              <a:buFont typeface="Arial" charset="0"/>
              <a:buNone/>
            </a:pPr>
            <a:r>
              <a:rPr lang="uk-UA" altLang="ru-RU" smtClean="0"/>
              <a:t>У верхній частині 12-палої кишки відбувається вилуження кислого шлункового хімусу – підготовка до впливу ферментів підшлункової залози і змішування  з жовчю. </a:t>
            </a:r>
          </a:p>
          <a:p>
            <a:pPr marL="0" indent="0" algn="just">
              <a:lnSpc>
                <a:spcPct val="75000"/>
              </a:lnSpc>
              <a:spcBef>
                <a:spcPts val="800"/>
              </a:spcBef>
              <a:buFont typeface="Arial" charset="0"/>
              <a:buNone/>
            </a:pPr>
            <a:r>
              <a:rPr lang="uk-UA" altLang="ru-RU" smtClean="0"/>
              <a:t>Складки слизової оболонки у новонароджених менше, ніж у дітей старшого віку; дуоденальні (12-палої кишки) залози мають невеликі розміри і розгалужені менше, ніж у дорослих.</a:t>
            </a:r>
            <a:endParaRPr lang="ru-RU" altLang="ru-RU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>
          <a:xfrm>
            <a:off x="628650" y="228600"/>
            <a:ext cx="7886700" cy="520700"/>
          </a:xfrm>
        </p:spPr>
        <p:txBody>
          <a:bodyPr/>
          <a:lstStyle/>
          <a:p>
            <a:pPr algn="ctr"/>
            <a:r>
              <a:rPr lang="uk-UA" sz="3200" b="1" smtClean="0"/>
              <a:t>Товстий кишечник у дітей</a:t>
            </a:r>
            <a:endParaRPr lang="ru-RU" sz="3200" b="1" smtClean="0"/>
          </a:p>
        </p:txBody>
      </p:sp>
      <p:sp>
        <p:nvSpPr>
          <p:cNvPr id="35842" name="Rectangle 3"/>
          <p:cNvSpPr>
            <a:spLocks noGrp="1"/>
          </p:cNvSpPr>
          <p:nvPr>
            <p:ph type="body" idx="1"/>
          </p:nvPr>
        </p:nvSpPr>
        <p:spPr>
          <a:xfrm>
            <a:off x="125413" y="728663"/>
            <a:ext cx="8902700" cy="6129337"/>
          </a:xfrm>
        </p:spPr>
        <p:txBody>
          <a:bodyPr/>
          <a:lstStyle/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000" smtClean="0"/>
              <a:t>Його анатомічна будова відповідає дорослому після 3-4 -річного віку.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000" b="1" smtClean="0"/>
              <a:t>Довжина товстої кишки</a:t>
            </a:r>
            <a:r>
              <a:rPr lang="ru-RU" sz="2000" smtClean="0"/>
              <a:t> в будь-якому віці дорівнює зросту дитини.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000" u="sng" smtClean="0"/>
              <a:t>Частини товстої кишки розвинені у різному ступені</a:t>
            </a:r>
            <a:r>
              <a:rPr lang="ru-RU" sz="2000" smtClean="0"/>
              <a:t>.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000" b="1" smtClean="0"/>
              <a:t>У новонародженого</a:t>
            </a:r>
            <a:r>
              <a:rPr lang="ru-RU" sz="2000" smtClean="0"/>
              <a:t> немає сальникових відростків, стрічки ободової кишки ледь намічені, гаустри відсутні до 6 місячного віку.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000" b="1" smtClean="0"/>
              <a:t>Сліпа кишка</a:t>
            </a:r>
            <a:r>
              <a:rPr lang="ru-RU" sz="2000" smtClean="0"/>
              <a:t> у дітей лійкоподібної форми, розташована тим вище, чим менша дитина (у новонародженого вона розташована безпосередньо під печінкою). У дітей раннього віку вона більш рухлива, ніж у дорослих. </a:t>
            </a:r>
            <a:r>
              <a:rPr lang="ru-RU" sz="2000" u="sng" smtClean="0"/>
              <a:t>Остаточне формування закінчується до кінця 1 року життя.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000" smtClean="0"/>
              <a:t>Висхідна частка </a:t>
            </a:r>
            <a:r>
              <a:rPr lang="ru-RU" sz="2000" b="1" smtClean="0"/>
              <a:t>ободової кишки</a:t>
            </a:r>
            <a:r>
              <a:rPr lang="ru-RU" sz="2000" smtClean="0"/>
              <a:t> до 4 років                                                             більше низхідної частки.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000" smtClean="0"/>
              <a:t>Поперечна частка займає горизонтальне                                                          положення тільки у 2 роки.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000" b="1" smtClean="0"/>
              <a:t>Сигмоподібна кишка</a:t>
            </a:r>
            <a:r>
              <a:rPr lang="ru-RU" sz="2000" smtClean="0"/>
              <a:t> у новонародженого                                                                          дуже довга і рухлива, до 5 років розташована                                                              у черевній порожнині, а потім опускається                                                                             у малий таз.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000" b="1" smtClean="0"/>
              <a:t>Моторика</a:t>
            </a:r>
            <a:r>
              <a:rPr lang="ru-RU" sz="2000" smtClean="0"/>
              <a:t> у дітей раннього віку досить                                                                           енергійна, що викликає часте випорожнення                                                         кишечника. У дітей грудного віку </a:t>
            </a:r>
            <a:r>
              <a:rPr lang="ru-RU" sz="2000" b="1" smtClean="0"/>
              <a:t>дефекація</a:t>
            </a:r>
            <a:r>
              <a:rPr lang="ru-RU" sz="2000" smtClean="0"/>
              <a:t>                                                        відбувається рефлекторно; у перші 2 тижні                                                                        життя до 6 разів на добу, потім рідше; до                                                                            кінця першого року - стає довільним актом.                                                                                  У більш старших дітей стілець 1-2 рази на добу.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000" b="1" smtClean="0"/>
              <a:t>Час проходження їжі</a:t>
            </a:r>
            <a:r>
              <a:rPr lang="ru-RU" sz="2000" smtClean="0"/>
              <a:t> по шлунково-кишкового                                                                тракту становить, у середньому, 15 годин, з них                                                                         по тонкому кишечнику - 7-8 год, по товстому -                                                                   4-2 год.</a:t>
            </a:r>
          </a:p>
        </p:txBody>
      </p:sp>
      <p:pic>
        <p:nvPicPr>
          <p:cNvPr id="35843" name="Picture 11" descr="Результат пошуку зображень за запитом &quot;афоризми про кишечник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26238" y="3863975"/>
            <a:ext cx="2417762" cy="288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7363" y="2698750"/>
            <a:ext cx="3576637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388" y="447675"/>
            <a:ext cx="8296275" cy="588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363" y="696913"/>
            <a:ext cx="8359775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AutoShape 5" descr="Будова травної системи людини схем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891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638" y="393700"/>
            <a:ext cx="8439150" cy="618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238125"/>
            <a:ext cx="8734425" cy="644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80984" y="148801"/>
            <a:ext cx="8143932" cy="1025881"/>
          </a:xfrm>
          <a:gradFill>
            <a:gsLst>
              <a:gs pos="0">
                <a:schemeClr val="accent1">
                  <a:shade val="45000"/>
                  <a:satMod val="155000"/>
                </a:schemeClr>
              </a:gs>
              <a:gs pos="60000">
                <a:schemeClr val="accent1">
                  <a:shade val="95000"/>
                  <a:satMod val="150000"/>
                </a:schemeClr>
              </a:gs>
              <a:gs pos="100000">
                <a:schemeClr val="accent1">
                  <a:tint val="87000"/>
                  <a:satMod val="250000"/>
                </a:schemeClr>
              </a:gs>
            </a:gsLst>
          </a:gradFill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Ctr="1">
            <a:normAutofit/>
          </a:bodyPr>
          <a:lstStyle/>
          <a:p>
            <a:pPr algn="ctr" eaLnBrk="1" hangingPunct="1">
              <a:lnSpc>
                <a:spcPct val="100000"/>
              </a:lnSpc>
              <a:defRPr/>
            </a:pPr>
            <a:r>
              <a:rPr lang="uk-UA" sz="28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БУДОВА ПЕЧІНКИ, ЖОВЧНОГО МІХУРА І ПІДШЛУНКОВОЇ ЗАЛОЗИ</a:t>
            </a:r>
            <a:endParaRPr lang="ru-RU" sz="2800" b="1" smtClean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" name="Дата 2"/>
          <p:cNvSpPr txBox="1">
            <a:spLocks noGrp="1"/>
          </p:cNvSpPr>
          <p:nvPr/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8799AFD-C06A-4716-BFB7-4B900F5B9E34}" type="datetime1">
              <a:rPr lang="ru-RU" sz="1000" b="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20.04.2021</a:t>
            </a:fld>
            <a:endParaRPr lang="ru-RU" sz="1000" b="0">
              <a:solidFill>
                <a:schemeClr val="bg2">
                  <a:shade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C51AEA0-8DC1-4B23-9C85-85D8BF5DF834}" type="slidenum">
              <a:rPr lang="ru-RU" sz="1000" b="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26</a:t>
            </a:fld>
            <a:endParaRPr lang="ru-RU" sz="1000" b="0">
              <a:solidFill>
                <a:schemeClr val="bg2">
                  <a:shade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40966" name="Picture 12" descr="bl_01161_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268413"/>
            <a:ext cx="4176713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1196975"/>
            <a:ext cx="4716462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63" y="115888"/>
            <a:ext cx="8143875" cy="433387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4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 Light"/>
              </a:rPr>
              <a:t>Печінка (</a:t>
            </a:r>
            <a:r>
              <a:rPr lang="en-US" sz="4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 Light"/>
              </a:rPr>
              <a:t>hepar</a:t>
            </a:r>
            <a:r>
              <a:rPr lang="uk-UA" sz="4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 Light"/>
              </a:rPr>
              <a:t>)</a:t>
            </a:r>
            <a:endParaRPr lang="ru-RU" sz="400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 Light"/>
            </a:endParaRPr>
          </a:p>
        </p:txBody>
      </p:sp>
      <p:sp>
        <p:nvSpPr>
          <p:cNvPr id="3" name="Дата 2"/>
          <p:cNvSpPr txBox="1">
            <a:spLocks noGrp="1"/>
          </p:cNvSpPr>
          <p:nvPr/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8799AFD-C06A-4716-BFB7-4B900F5B9E34}" type="datetime1">
              <a:rPr lang="ru-RU" sz="1000" b="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20.04.2021</a:t>
            </a:fld>
            <a:endParaRPr lang="ru-RU" sz="1000" b="0">
              <a:solidFill>
                <a:schemeClr val="bg2">
                  <a:shade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338629A-2A97-4892-BB75-64A1F4ADECF4}" type="slidenum">
              <a:rPr lang="ru-RU" sz="1000" b="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27</a:t>
            </a:fld>
            <a:endParaRPr lang="ru-RU" sz="1000" b="0">
              <a:solidFill>
                <a:schemeClr val="bg2">
                  <a:shade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0825" y="692150"/>
            <a:ext cx="2160588" cy="531971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uk-UA" b="0">
                <a:solidFill>
                  <a:srgbClr val="FFFFFF"/>
                </a:solidFill>
                <a:cs typeface="Arial" charset="0"/>
              </a:rPr>
              <a:t> </a:t>
            </a:r>
            <a:r>
              <a:rPr lang="uk-UA">
                <a:solidFill>
                  <a:srgbClr val="FFFFFF"/>
                </a:solidFill>
                <a:cs typeface="Arial" charset="0"/>
              </a:rPr>
              <a:t>Печінка - м'який, але щільний орган червоно-коричневого кольору і складається звичайно із чотирьох часток: великої правої частки, меншої лівої і набагато менших хвостатою і квадратною часткою, що утворюють задню нижню поверхню печінки</a:t>
            </a: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4198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620713"/>
            <a:ext cx="6516687" cy="623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0100" y="-147339"/>
            <a:ext cx="7239000" cy="854903"/>
          </a:xfrm>
        </p:spPr>
        <p:txBody>
          <a:bodyPr lIns="45720" tIns="0" rIns="45720" bIns="0" anchor="b">
            <a:normAutofit/>
          </a:bodyPr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uk-UA" sz="3800" b="1" kern="1200" cap="all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>Печінка</a:t>
            </a:r>
            <a:endParaRPr lang="ru-RU" sz="3800" b="1" kern="1200" cap="all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714375"/>
            <a:ext cx="5907088" cy="5741988"/>
          </a:xfrm>
        </p:spPr>
        <p:txBody>
          <a:bodyPr/>
          <a:lstStyle/>
          <a:p>
            <a:pPr marL="273050" indent="-273050" eaLnBrk="1" hangingPunct="1">
              <a:lnSpc>
                <a:spcPct val="75000"/>
              </a:lnSpc>
              <a:spcBef>
                <a:spcPts val="800"/>
              </a:spcBef>
            </a:pPr>
            <a:r>
              <a:rPr lang="ru-RU" altLang="ru-RU" sz="2000" b="1" smtClean="0">
                <a:latin typeface="Arial" charset="0"/>
                <a:cs typeface="Arial" charset="0"/>
              </a:rPr>
              <a:t>Відносно велика</a:t>
            </a:r>
            <a:r>
              <a:rPr lang="ru-RU" altLang="ru-RU" sz="2000" smtClean="0"/>
              <a:t> (відповідно, у новонародженого і дорослого 4,4% і 2,8% маси тіла); займає до 1/3-1/2 об’єму черевної порожнини. Ліва частка печінки зменшується у віці 1,5 року. </a:t>
            </a:r>
          </a:p>
          <a:p>
            <a:pPr marL="273050" indent="-273050" eaLnBrk="1" hangingPunct="1">
              <a:lnSpc>
                <a:spcPct val="75000"/>
              </a:lnSpc>
              <a:spcBef>
                <a:spcPts val="800"/>
              </a:spcBef>
            </a:pPr>
            <a:r>
              <a:rPr lang="uk-UA" altLang="ru-RU" sz="2000" b="1" smtClean="0">
                <a:latin typeface="Trebuchet MS" pitchFamily="34" charset="0"/>
              </a:rPr>
              <a:t>До 5-7 річного віку виступає з-під реберного краю</a:t>
            </a:r>
            <a:r>
              <a:rPr lang="uk-UA" altLang="ru-RU" sz="2000" smtClean="0">
                <a:latin typeface="Trebuchet MS" pitchFamily="34" charset="0"/>
              </a:rPr>
              <a:t> (</a:t>
            </a:r>
            <a:r>
              <a:rPr lang="ru-RU" altLang="ru-RU" sz="2000" i="1" smtClean="0"/>
              <a:t>Швидкість збільшення маси печінки нижче швидкості наростання маси тіла дитини. Тому до 7 років нижній край печінки легко пропальпувати. У нормі нижній край печінки до 7 років по правій середньоключичній лінії пальпується нижче за край правої ребрової дуги: до 6 міс. — на 2-3 см, з 6 міс. до 2 років — на 1,5 см, з 3-7 до років – на 0,5-1см, надалі — не виступає з-під ребрової дуги. По серединній лінії живота з 7 років печінка не опускається нижче за верхню третину відстані між пупком і мечовидним відростком</a:t>
            </a:r>
            <a:r>
              <a:rPr lang="ru-RU" altLang="ru-RU" sz="2000" smtClean="0"/>
              <a:t> </a:t>
            </a:r>
            <a:r>
              <a:rPr lang="uk-UA" altLang="ru-RU" sz="2000" smtClean="0">
                <a:latin typeface="Trebuchet MS" pitchFamily="34" charset="0"/>
              </a:rPr>
              <a:t>)</a:t>
            </a:r>
          </a:p>
          <a:p>
            <a:pPr marL="273050" indent="-273050" eaLnBrk="1" hangingPunct="1">
              <a:lnSpc>
                <a:spcPct val="75000"/>
              </a:lnSpc>
              <a:spcBef>
                <a:spcPts val="800"/>
              </a:spcBef>
            </a:pPr>
            <a:r>
              <a:rPr lang="uk-UA" altLang="ru-RU" sz="2000" b="1" smtClean="0">
                <a:latin typeface="Trebuchet MS" pitchFamily="34" charset="0"/>
              </a:rPr>
              <a:t>Виражена гетерогенність</a:t>
            </a:r>
            <a:r>
              <a:rPr lang="uk-UA" altLang="ru-RU" sz="2000" smtClean="0">
                <a:latin typeface="Trebuchet MS" pitchFamily="34" charset="0"/>
              </a:rPr>
              <a:t> (</a:t>
            </a:r>
            <a:r>
              <a:rPr lang="ru-RU" altLang="ru-RU" sz="2000" smtClean="0">
                <a:latin typeface="Trebuchet MS" pitchFamily="34" charset="0"/>
              </a:rPr>
              <a:t>неоднорідність) </a:t>
            </a:r>
            <a:r>
              <a:rPr lang="uk-UA" altLang="ru-RU" sz="2000" b="1" smtClean="0">
                <a:latin typeface="Trebuchet MS" pitchFamily="34" charset="0"/>
              </a:rPr>
              <a:t>ферментних систем</a:t>
            </a:r>
          </a:p>
          <a:p>
            <a:pPr marL="273050" indent="-273050" eaLnBrk="1" hangingPunct="1">
              <a:lnSpc>
                <a:spcPct val="75000"/>
              </a:lnSpc>
              <a:spcBef>
                <a:spcPts val="800"/>
              </a:spcBef>
            </a:pPr>
            <a:r>
              <a:rPr lang="uk-UA" altLang="ru-RU" sz="2000" b="1" smtClean="0">
                <a:latin typeface="Trebuchet MS" pitchFamily="34" charset="0"/>
              </a:rPr>
              <a:t>Залежність від виду вигодовування</a:t>
            </a:r>
            <a:r>
              <a:rPr lang="uk-UA" altLang="ru-RU" sz="2000" smtClean="0">
                <a:latin typeface="Trebuchet MS" pitchFamily="34" charset="0"/>
              </a:rPr>
              <a:t>  (</a:t>
            </a:r>
            <a:r>
              <a:rPr lang="uk-UA" altLang="ru-RU" sz="2000" i="1" smtClean="0">
                <a:latin typeface="Trebuchet MS" pitchFamily="34" charset="0"/>
              </a:rPr>
              <a:t>штучне вигодовування стимулює ранній розвиток ферментних систем</a:t>
            </a:r>
            <a:r>
              <a:rPr lang="uk-UA" altLang="ru-RU" sz="2000" smtClean="0">
                <a:latin typeface="Trebuchet MS" pitchFamily="34" charset="0"/>
              </a:rPr>
              <a:t>) </a:t>
            </a:r>
            <a:endParaRPr lang="ru-RU" altLang="ru-RU" sz="2000" smtClean="0">
              <a:latin typeface="Trebuchet MS" pitchFamily="34" charset="0"/>
            </a:endParaRPr>
          </a:p>
        </p:txBody>
      </p:sp>
      <p:pic>
        <p:nvPicPr>
          <p:cNvPr id="43011" name="Picture 2" descr="D:\ПИРОГОВКА\ПДБ и ОФЗД\КРУЖОК\АФО пищеварительной системы\5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9125" y="925513"/>
            <a:ext cx="3444875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075" y="1455738"/>
            <a:ext cx="7991475" cy="430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Объект 2"/>
          <p:cNvSpPr>
            <a:spLocks/>
          </p:cNvSpPr>
          <p:nvPr/>
        </p:nvSpPr>
        <p:spPr bwMode="auto">
          <a:xfrm>
            <a:off x="288925" y="863600"/>
            <a:ext cx="86407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algn="ctr" defTabSz="685800" eaLnBrk="0" hangingPunct="0">
              <a:buFont typeface="Arial" charset="0"/>
              <a:buChar char="•"/>
            </a:pPr>
            <a:r>
              <a:rPr lang="ru-RU" sz="30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роки           6 років             після 7 років</a:t>
            </a:r>
            <a:endParaRPr lang="ru-RU" sz="13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ъект 1"/>
          <p:cNvSpPr>
            <a:spLocks noGrp="1"/>
          </p:cNvSpPr>
          <p:nvPr>
            <p:ph idx="4294967295"/>
          </p:nvPr>
        </p:nvSpPr>
        <p:spPr>
          <a:xfrm>
            <a:off x="628650" y="811213"/>
            <a:ext cx="7886700" cy="5365750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 typeface="Arial" charset="0"/>
              <a:buNone/>
            </a:pPr>
            <a:r>
              <a:rPr lang="uk-UA" smtClean="0">
                <a:latin typeface="Times New Roman" pitchFamily="18" charset="0"/>
                <a:cs typeface="Times New Roman" pitchFamily="18" charset="0"/>
              </a:rPr>
              <a:t>Усі органи тісно пов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mtClean="0">
                <a:latin typeface="Times New Roman" pitchFamily="18" charset="0"/>
                <a:cs typeface="Times New Roman" pitchFamily="18" charset="0"/>
              </a:rPr>
              <a:t>язані між собою анатомічно і функціонально.</a:t>
            </a:r>
            <a:r>
              <a:rPr lang="uk-UA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lnSpc>
                <a:spcPct val="80000"/>
              </a:lnSpc>
              <a:buFont typeface="Arial" charset="0"/>
              <a:buNone/>
            </a:pPr>
            <a:r>
              <a:rPr lang="uk-UA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Анатомічний зв</a:t>
            </a:r>
            <a:r>
              <a:rPr lang="en-US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язок полягає у тому, що основою системи органів травлення є травний канал, який починається від порожнини рота і сягає відхідника.</a:t>
            </a:r>
          </a:p>
          <a:p>
            <a:pPr marL="0" indent="0" algn="ctr">
              <a:lnSpc>
                <a:spcPct val="80000"/>
              </a:lnSpc>
              <a:buFont typeface="Arial" charset="0"/>
              <a:buNone/>
            </a:pPr>
            <a:r>
              <a:rPr lang="uk-UA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 канал впадають протоки слинних, шлункових і кишкових травних залоз, підшлункової залози і загальна жовчна протока, по якій  у дванадцятипалу кишку поступає жовч, що  виробляється в печінці. Слина, соки шлунка, кишкових і підшлункової залози, жовч містять в собі травні ферменти і забезпечують процес травлення</a:t>
            </a:r>
            <a:r>
              <a:rPr lang="uk-UA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09546" y="144324"/>
            <a:ext cx="8143932" cy="616414"/>
          </a:xfrm>
          <a:gradFill>
            <a:gsLst>
              <a:gs pos="0">
                <a:schemeClr val="accent2">
                  <a:shade val="45000"/>
                  <a:satMod val="155000"/>
                </a:schemeClr>
              </a:gs>
              <a:gs pos="60000">
                <a:schemeClr val="accent2">
                  <a:shade val="95000"/>
                  <a:satMod val="150000"/>
                </a:schemeClr>
              </a:gs>
              <a:gs pos="100000">
                <a:schemeClr val="accent2">
                  <a:tint val="87000"/>
                  <a:satMod val="250000"/>
                </a:schemeClr>
              </a:gs>
            </a:gsLst>
          </a:gradFill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Ctr="1">
            <a:normAutofit/>
          </a:bodyPr>
          <a:lstStyle/>
          <a:p>
            <a:pPr algn="ctr" eaLnBrk="1" hangingPunct="1">
              <a:lnSpc>
                <a:spcPct val="100000"/>
              </a:lnSpc>
              <a:defRPr/>
            </a:pPr>
            <a:r>
              <a:rPr lang="uk-UA" sz="32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Підшлункова залоза</a:t>
            </a:r>
            <a:r>
              <a:rPr lang="ru-RU" sz="32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3" name="Дата 2"/>
          <p:cNvSpPr txBox="1">
            <a:spLocks noGrp="1"/>
          </p:cNvSpPr>
          <p:nvPr/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8799AFD-C06A-4716-BFB7-4B900F5B9E34}" type="datetime1">
              <a:rPr lang="ru-RU" sz="1000" b="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20.04.2021</a:t>
            </a:fld>
            <a:endParaRPr lang="ru-RU" sz="1000" b="0">
              <a:solidFill>
                <a:schemeClr val="bg2">
                  <a:shade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94295F8-8D24-474C-B7DE-048043831107}" type="slidenum">
              <a:rPr lang="ru-RU" sz="1000" b="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30</a:t>
            </a:fld>
            <a:endParaRPr lang="ru-RU" sz="1000" b="0">
              <a:solidFill>
                <a:schemeClr val="bg2">
                  <a:shade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4506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8" y="909638"/>
            <a:ext cx="8697912" cy="578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96850"/>
            <a:ext cx="8462962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888" y="288925"/>
            <a:ext cx="8515350" cy="624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0"/>
            <a:ext cx="8405813" cy="681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Текст 2"/>
          <p:cNvSpPr>
            <a:spLocks noGrp="1"/>
          </p:cNvSpPr>
          <p:nvPr>
            <p:ph type="body" idx="4294967295"/>
          </p:nvPr>
        </p:nvSpPr>
        <p:spPr>
          <a:xfrm>
            <a:off x="458788" y="500063"/>
            <a:ext cx="4899025" cy="5929312"/>
          </a:xfrm>
        </p:spPr>
        <p:txBody>
          <a:bodyPr anchor="b"/>
          <a:lstStyle/>
          <a:p>
            <a:pPr marL="0" indent="0" algn="just">
              <a:lnSpc>
                <a:spcPct val="80000"/>
              </a:lnSpc>
              <a:spcBef>
                <a:spcPts val="800"/>
              </a:spcBef>
              <a:buFont typeface="Arial" charset="0"/>
              <a:buNone/>
            </a:pP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Засвоєння їжі та регулярне виведення невикористаних (незасвоєних) залишків залежить від правильного співвідношення трьох основних функцій травної системи: </a:t>
            </a:r>
            <a:r>
              <a:rPr lang="ru-RU" altLang="ru-RU" sz="260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секреторної, моторної та резорбційної (всмоктування)</a:t>
            </a:r>
          </a:p>
          <a:p>
            <a:pPr marL="0" indent="0" algn="just">
              <a:lnSpc>
                <a:spcPct val="80000"/>
              </a:lnSpc>
              <a:spcBef>
                <a:spcPts val="800"/>
              </a:spcBef>
              <a:buFont typeface="Arial" charset="0"/>
              <a:buNone/>
            </a:pPr>
            <a:endParaRPr lang="uk-UA" altLang="ru-RU" sz="140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80000"/>
              </a:lnSpc>
              <a:spcBef>
                <a:spcPts val="800"/>
              </a:spcBef>
              <a:buFont typeface="Arial" charset="0"/>
              <a:buNone/>
            </a:pPr>
            <a:r>
              <a:rPr lang="uk-UA" altLang="ru-RU" sz="2600" smtClean="0">
                <a:latin typeface="Times New Roman" pitchFamily="18" charset="0"/>
                <a:cs typeface="Times New Roman" pitchFamily="18" charset="0"/>
              </a:rPr>
              <a:t>Протягом першого року дефекація підтримується тільки рефлекторно за допомогою поперекового сегменту спинного мозку.</a:t>
            </a:r>
          </a:p>
          <a:p>
            <a:pPr marL="0" indent="0" algn="just">
              <a:lnSpc>
                <a:spcPct val="80000"/>
              </a:lnSpc>
              <a:spcBef>
                <a:spcPts val="800"/>
              </a:spcBef>
              <a:buFont typeface="Arial" charset="0"/>
              <a:buNone/>
            </a:pPr>
            <a:r>
              <a:rPr lang="uk-UA" altLang="ru-RU" sz="2600" smtClean="0">
                <a:latin typeface="Times New Roman" pitchFamily="18" charset="0"/>
                <a:cs typeface="Times New Roman" pitchFamily="18" charset="0"/>
              </a:rPr>
              <a:t> З віком рефлекс стримується за допомогою волевого контролю зовнішнього та внутрішнього анальних сфінктерів.</a:t>
            </a:r>
            <a:endParaRPr lang="ru-RU" altLang="ru-RU" sz="26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6550" y="771525"/>
            <a:ext cx="3613150" cy="58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ъект 1"/>
          <p:cNvSpPr>
            <a:spLocks noGrp="1"/>
          </p:cNvSpPr>
          <p:nvPr>
            <p:ph idx="4294967295"/>
          </p:nvPr>
        </p:nvSpPr>
        <p:spPr>
          <a:xfrm>
            <a:off x="173038" y="546100"/>
            <a:ext cx="8970962" cy="5907088"/>
          </a:xfrm>
        </p:spPr>
        <p:txBody>
          <a:bodyPr/>
          <a:lstStyle/>
          <a:p>
            <a:pPr marL="0" indent="0">
              <a:lnSpc>
                <a:spcPct val="75000"/>
              </a:lnSpc>
              <a:buFont typeface="Arial" charset="0"/>
              <a:buNone/>
            </a:pPr>
            <a:r>
              <a:rPr lang="uk-UA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Функціональний з</a:t>
            </a:r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язок між органами травлення здійснюється нервовою системою. </a:t>
            </a:r>
          </a:p>
          <a:p>
            <a:pPr marL="0" indent="0">
              <a:lnSpc>
                <a:spcPct val="75000"/>
              </a:lnSpc>
              <a:buFont typeface="Arial" charset="0"/>
              <a:buNone/>
            </a:pPr>
            <a:r>
              <a:rPr lang="uk-UA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Основними функціями</a:t>
            </a:r>
            <a:r>
              <a:rPr lang="uk-UA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органів травлення є перетравлювання їжі, тобто розчеплення білків, жирів і вуглеводів на прості складові частини, придатні для засвоєння організмом людини.</a:t>
            </a:r>
          </a:p>
          <a:p>
            <a:pPr marL="0" indent="0">
              <a:lnSpc>
                <a:spcPct val="75000"/>
              </a:lnSpc>
              <a:buFont typeface="Arial" charset="0"/>
              <a:buNone/>
            </a:pPr>
            <a:r>
              <a:rPr lang="uk-UA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Травлення починається уже у ротовій порожнині, а найактивніший цей процес у тонкій кишці, де, в основному, відбувається всмоктування поживних речовин у кров.</a:t>
            </a:r>
          </a:p>
          <a:p>
            <a:pPr marL="0" indent="0">
              <a:lnSpc>
                <a:spcPct val="75000"/>
              </a:lnSpc>
              <a:buFont typeface="Arial" charset="0"/>
              <a:buNone/>
            </a:pPr>
            <a:r>
              <a:rPr lang="uk-UA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Нормальна функція органів травлення у дітей має велике значення для їх розвитку тому, що порушення травлення веде до розладу обміну речовин і харчування.</a:t>
            </a:r>
          </a:p>
          <a:p>
            <a:pPr marL="0" indent="0">
              <a:lnSpc>
                <a:spcPct val="75000"/>
              </a:lnSpc>
              <a:buFont typeface="Arial" charset="0"/>
              <a:buNone/>
            </a:pPr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 моменту народження травний тракт дитини є однією з найбільш зрілих систем організму, але адаптований до харчування виключно грудним молоком.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Дата 2"/>
          <p:cNvSpPr txBox="1">
            <a:spLocks noGrp="1"/>
          </p:cNvSpPr>
          <p:nvPr/>
        </p:nvSpPr>
        <p:spPr bwMode="auto">
          <a:xfrm>
            <a:off x="4246563" y="6557963"/>
            <a:ext cx="2001837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 anchor="b"/>
          <a:lstStyle/>
          <a:p>
            <a:fld id="{13AB0E8C-3059-4E50-9F98-75AB228D9A8C}" type="datetime1">
              <a:rPr lang="ru-RU" sz="1000" b="0">
                <a:solidFill>
                  <a:schemeClr val="tx2"/>
                </a:solidFill>
                <a:latin typeface="Trebuchet MS" pitchFamily="34" charset="0"/>
              </a:rPr>
              <a:pPr/>
              <a:t>20.04.2021</a:t>
            </a:fld>
            <a:endParaRPr lang="ru-RU" sz="1000" b="0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19458" name="Номер слайда 3"/>
          <p:cNvSpPr txBox="1">
            <a:spLocks noGrp="1"/>
          </p:cNvSpPr>
          <p:nvPr/>
        </p:nvSpPr>
        <p:spPr bwMode="auto">
          <a:xfrm>
            <a:off x="6251575" y="6556375"/>
            <a:ext cx="5889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/>
            <a:fld id="{2867CD28-B43F-48B8-8E7A-8A063545EBED}" type="slidenum">
              <a:rPr lang="ru-RU" sz="1100" b="0">
                <a:solidFill>
                  <a:schemeClr val="tx2"/>
                </a:solidFill>
                <a:latin typeface="Trebuchet MS" pitchFamily="34" charset="0"/>
              </a:rPr>
              <a:pPr algn="r"/>
              <a:t>5</a:t>
            </a:fld>
            <a:endParaRPr lang="ru-RU" sz="1100" b="0">
              <a:solidFill>
                <a:schemeClr val="tx2"/>
              </a:solidFill>
              <a:latin typeface="Trebuchet MS" pitchFamily="34" charset="0"/>
            </a:endParaRPr>
          </a:p>
        </p:txBody>
      </p:sp>
      <p:pic>
        <p:nvPicPr>
          <p:cNvPr id="19459" name="Picture 2" descr="D:\Учеба\анатомия\лекции\пищеварительная система\кар\Рисунок1.e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6975"/>
            <a:ext cx="4643438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9"/>
          <p:cNvSpPr>
            <a:spLocks noChangeArrowheads="1"/>
          </p:cNvSpPr>
          <p:nvPr/>
        </p:nvSpPr>
        <p:spPr bwMode="auto">
          <a:xfrm>
            <a:off x="2087563" y="333375"/>
            <a:ext cx="42910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65125" algn="ctr"/>
            <a:r>
              <a:rPr lang="uk-UA" sz="3600">
                <a:solidFill>
                  <a:schemeClr val="tx1"/>
                </a:solidFill>
              </a:rPr>
              <a:t>Порожнина рота</a:t>
            </a:r>
            <a:endParaRPr lang="ru-RU" sz="3600">
              <a:solidFill>
                <a:schemeClr val="tx1"/>
              </a:solidFill>
            </a:endParaRPr>
          </a:p>
        </p:txBody>
      </p:sp>
      <p:pic>
        <p:nvPicPr>
          <p:cNvPr id="19461" name="Picture 8" descr="ÐÐ°ÑÑÐ¸Ð½ÐºÐ¸ Ð¿Ð¾ Ð·Ð°Ð¿ÑÐ¾ÑÑ ÑÑÐ°Ð²Ð½Ð° ÑÐ¸ÑÑÐµÐ¼Ð° Ð»ÑÐ´Ð¸Ð½Ð¸ Ð°Ð½Ð°ÑÐ¾Ð¼ÑÑ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1268413"/>
            <a:ext cx="4319587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5" descr="Середні терміни появи тимчасових зубів та їх заміни на постійні зуби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8" y="354013"/>
            <a:ext cx="8367712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Дата 2"/>
          <p:cNvSpPr txBox="1">
            <a:spLocks noGrp="1"/>
          </p:cNvSpPr>
          <p:nvPr/>
        </p:nvSpPr>
        <p:spPr bwMode="auto">
          <a:xfrm>
            <a:off x="4246563" y="6557963"/>
            <a:ext cx="2001837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 anchor="b"/>
          <a:lstStyle/>
          <a:p>
            <a:fld id="{531023BB-3FE9-4E9A-BF0D-81EB35B26745}" type="datetime1">
              <a:rPr lang="ru-RU" sz="1000" b="0">
                <a:solidFill>
                  <a:schemeClr val="tx2"/>
                </a:solidFill>
                <a:latin typeface="Trebuchet MS" pitchFamily="34" charset="0"/>
              </a:rPr>
              <a:pPr/>
              <a:t>20.04.2021</a:t>
            </a:fld>
            <a:endParaRPr lang="ru-RU" sz="1000" b="0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21506" name="Номер слайда 3"/>
          <p:cNvSpPr txBox="1">
            <a:spLocks noGrp="1"/>
          </p:cNvSpPr>
          <p:nvPr/>
        </p:nvSpPr>
        <p:spPr bwMode="auto">
          <a:xfrm>
            <a:off x="6251575" y="6556375"/>
            <a:ext cx="5889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/>
            <a:fld id="{DFAB24F6-DA98-416E-8C03-734280C783CA}" type="slidenum">
              <a:rPr lang="ru-RU" sz="1100" b="0">
                <a:solidFill>
                  <a:schemeClr val="tx2"/>
                </a:solidFill>
                <a:latin typeface="Trebuchet MS" pitchFamily="34" charset="0"/>
              </a:rPr>
              <a:pPr algn="r"/>
              <a:t>7</a:t>
            </a:fld>
            <a:endParaRPr lang="ru-RU" sz="1100" b="0">
              <a:solidFill>
                <a:schemeClr val="tx2"/>
              </a:solidFill>
              <a:latin typeface="Trebuchet MS" pitchFamily="34" charset="0"/>
            </a:endParaRPr>
          </a:p>
        </p:txBody>
      </p:sp>
      <p:pic>
        <p:nvPicPr>
          <p:cNvPr id="21507" name="Picture 2" descr="D:\Учеба\анатомия\лекции\пищеварительная система\кар\4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4500563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4572000" y="1268413"/>
            <a:ext cx="45720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uk-UA" sz="2800" b="0">
                <a:solidFill>
                  <a:schemeClr val="folHlink"/>
                </a:solidFill>
              </a:rPr>
              <a:t>Бере участь у смаковому сприйманні їжі,  перемішуванні її зі слиною  і  в утворенні мови.  </a:t>
            </a:r>
          </a:p>
          <a:p>
            <a:pPr>
              <a:lnSpc>
                <a:spcPct val="90000"/>
              </a:lnSpc>
            </a:pPr>
            <a:r>
              <a:rPr lang="uk-UA" sz="2800" b="0">
                <a:solidFill>
                  <a:schemeClr val="folHlink"/>
                </a:solidFill>
              </a:rPr>
              <a:t>Задня частина  язика – </a:t>
            </a:r>
            <a:r>
              <a:rPr lang="uk-UA" sz="2800" i="1" u="sng">
                <a:solidFill>
                  <a:schemeClr val="folHlink"/>
                </a:solidFill>
              </a:rPr>
              <a:t>корінь </a:t>
            </a:r>
            <a:r>
              <a:rPr lang="uk-UA" sz="2800" b="0" i="1" u="sng">
                <a:solidFill>
                  <a:schemeClr val="folHlink"/>
                </a:solidFill>
              </a:rPr>
              <a:t>язика</a:t>
            </a:r>
            <a:r>
              <a:rPr lang="uk-UA" sz="2800" b="0">
                <a:solidFill>
                  <a:schemeClr val="folHlink"/>
                </a:solidFill>
              </a:rPr>
              <a:t>,  середня </a:t>
            </a:r>
            <a:r>
              <a:rPr lang="uk-UA" sz="2800">
                <a:solidFill>
                  <a:schemeClr val="folHlink"/>
                </a:solidFill>
              </a:rPr>
              <a:t>– </a:t>
            </a:r>
            <a:r>
              <a:rPr lang="uk-UA" sz="2800" i="1" u="sng">
                <a:solidFill>
                  <a:schemeClr val="folHlink"/>
                </a:solidFill>
              </a:rPr>
              <a:t>тіло</a:t>
            </a:r>
            <a:r>
              <a:rPr lang="uk-UA" sz="2800" b="0">
                <a:solidFill>
                  <a:schemeClr val="folHlink"/>
                </a:solidFill>
              </a:rPr>
              <a:t>,  передня – </a:t>
            </a:r>
            <a:r>
              <a:rPr lang="uk-UA" sz="2800" i="1" u="sng">
                <a:solidFill>
                  <a:schemeClr val="folHlink"/>
                </a:solidFill>
              </a:rPr>
              <a:t>верхівка</a:t>
            </a:r>
            <a:r>
              <a:rPr lang="uk-UA" sz="2800">
                <a:solidFill>
                  <a:schemeClr val="folHlink"/>
                </a:solidFill>
              </a:rPr>
              <a:t>.</a:t>
            </a:r>
            <a:r>
              <a:rPr lang="uk-UA" sz="2800" b="0">
                <a:solidFill>
                  <a:schemeClr val="folHlink"/>
                </a:solidFill>
              </a:rPr>
              <a:t> Верхня поверхня називається </a:t>
            </a:r>
            <a:r>
              <a:rPr lang="uk-UA" sz="2800" i="1" u="sng">
                <a:solidFill>
                  <a:schemeClr val="folHlink"/>
                </a:solidFill>
              </a:rPr>
              <a:t>спинкою</a:t>
            </a:r>
            <a:r>
              <a:rPr lang="uk-UA" sz="2800" b="0" i="1" u="sng">
                <a:solidFill>
                  <a:schemeClr val="folHlink"/>
                </a:solidFill>
              </a:rPr>
              <a:t> язика</a:t>
            </a:r>
            <a:r>
              <a:rPr lang="uk-UA" sz="2800" b="0">
                <a:solidFill>
                  <a:schemeClr val="folHlink"/>
                </a:solidFill>
              </a:rPr>
              <a:t>, тут маються особливі вирости – </a:t>
            </a:r>
            <a:r>
              <a:rPr lang="uk-UA" sz="2800" i="1" u="sng">
                <a:solidFill>
                  <a:schemeClr val="folHlink"/>
                </a:solidFill>
              </a:rPr>
              <a:t>сосочки</a:t>
            </a:r>
            <a:r>
              <a:rPr lang="uk-UA" sz="2800" b="0" i="1" u="sng">
                <a:solidFill>
                  <a:schemeClr val="folHlink"/>
                </a:solidFill>
              </a:rPr>
              <a:t> язика</a:t>
            </a:r>
            <a:r>
              <a:rPr lang="uk-UA" sz="2800" b="0">
                <a:solidFill>
                  <a:schemeClr val="folHlink"/>
                </a:solidFill>
              </a:rPr>
              <a:t>.</a:t>
            </a:r>
            <a:r>
              <a:rPr lang="uk-UA" sz="2800" b="0">
                <a:solidFill>
                  <a:srgbClr val="FFFF00"/>
                </a:solidFill>
              </a:rPr>
              <a:t>  </a:t>
            </a: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4140200" y="444500"/>
            <a:ext cx="5003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55600" algn="ctr"/>
            <a:r>
              <a:rPr lang="uk-UA" sz="3600">
                <a:solidFill>
                  <a:schemeClr val="tx1"/>
                </a:solidFill>
              </a:rPr>
              <a:t>Язик</a:t>
            </a:r>
            <a:endParaRPr lang="ru-RU" sz="36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013" y="111125"/>
            <a:ext cx="8181975" cy="663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4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85813"/>
          </a:xfrm>
        </p:spPr>
        <p:txBody>
          <a:bodyPr/>
          <a:lstStyle/>
          <a:p>
            <a:r>
              <a:rPr lang="uk-UA" sz="3600" b="1" u="sng" smtClean="0"/>
              <a:t>Порожнина рота у дітей</a:t>
            </a:r>
            <a:endParaRPr lang="ru-RU" sz="3600" b="1" u="sng" smtClean="0"/>
          </a:p>
        </p:txBody>
      </p:sp>
      <p:sp>
        <p:nvSpPr>
          <p:cNvPr id="2355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57188" y="1341438"/>
            <a:ext cx="8561387" cy="5327650"/>
          </a:xfrm>
        </p:spPr>
        <p:txBody>
          <a:bodyPr/>
          <a:lstStyle/>
          <a:p>
            <a:pPr marL="273050" indent="-273050"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- відносно мала</a:t>
            </a:r>
          </a:p>
          <a:p>
            <a:pPr marL="273050" indent="-273050"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- язик великий</a:t>
            </a:r>
          </a:p>
          <a:p>
            <a:pPr marL="273050" indent="-273050"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- добре розвинуті мязи рота та щок</a:t>
            </a:r>
          </a:p>
          <a:p>
            <a:pPr marL="273050" indent="-273050"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- валикоподібні дублікатури </a:t>
            </a: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(2 шари) </a:t>
            </a: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слизової оболонки ясен</a:t>
            </a:r>
          </a:p>
          <a:p>
            <a:pPr marL="273050" indent="-273050"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- поперечні складки на слизовій губ</a:t>
            </a:r>
          </a:p>
          <a:p>
            <a:pPr marL="273050" indent="-273050"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- у товщині щік - комочки (тільця) Біша (сприяє акту смоктання)</a:t>
            </a:r>
          </a:p>
          <a:p>
            <a:pPr marL="273050" indent="-273050"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- інша топографія гортані (може дихати й  проковтувати їжу під час смоктання)</a:t>
            </a:r>
          </a:p>
          <a:p>
            <a:pPr marL="273050" indent="-273050"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- слинні залози функціонують з перших днів життя дитини, проте в перші 3 місяця секреція слини незначна. З 3-6 місяців вона посилюється, оскільки в дитини ще не виробився автоматизм її проковтування. Слина місить фермент амілазу, що розчеплює вуглеводи, а токаж лізоцим який забезпечує бактерицидні властивості і запобігає карієсу зубів.</a:t>
            </a:r>
            <a:r>
              <a:rPr lang="uk-UA" altLang="ru-RU" sz="240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4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2094</TotalTime>
  <Words>1563</Words>
  <Application>Microsoft Office PowerPoint</Application>
  <PresentationFormat>Экран (4:3)</PresentationFormat>
  <Paragraphs>123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2" baseType="lpstr">
      <vt:lpstr>Arial</vt:lpstr>
      <vt:lpstr>Calibri Light</vt:lpstr>
      <vt:lpstr>Calibri</vt:lpstr>
      <vt:lpstr>Wingdings</vt:lpstr>
      <vt:lpstr>Trebuchet MS</vt:lpstr>
      <vt:lpstr>Times New Roman</vt:lpstr>
      <vt:lpstr>Verdana</vt:lpstr>
      <vt:lpstr>Тема Office</vt:lpstr>
      <vt:lpstr>Вікові морфофункціональні особливості травної системи дитини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Порожнина рота у дітей</vt:lpstr>
      <vt:lpstr>Слайд 10</vt:lpstr>
      <vt:lpstr>Слайд 11</vt:lpstr>
      <vt:lpstr>Слайд 12</vt:lpstr>
      <vt:lpstr>Слайд 13</vt:lpstr>
      <vt:lpstr>Слайд 14</vt:lpstr>
      <vt:lpstr>“Кишечник – другий мозок” Девід Перлмуттер</vt:lpstr>
      <vt:lpstr>Слайд 16</vt:lpstr>
      <vt:lpstr>Слайд 17</vt:lpstr>
      <vt:lpstr>Слайд 18</vt:lpstr>
      <vt:lpstr>Слайд 19</vt:lpstr>
      <vt:lpstr>Слайд 20</vt:lpstr>
      <vt:lpstr>Товстий кишечник у дітей</vt:lpstr>
      <vt:lpstr>Слайд 22</vt:lpstr>
      <vt:lpstr>Слайд 23</vt:lpstr>
      <vt:lpstr>Слайд 24</vt:lpstr>
      <vt:lpstr>Слайд 25</vt:lpstr>
      <vt:lpstr>Слайд 26</vt:lpstr>
      <vt:lpstr>Печінка (hepar)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1</cp:lastModifiedBy>
  <cp:revision>43</cp:revision>
  <dcterms:created xsi:type="dcterms:W3CDTF">2016-11-12T15:02:45Z</dcterms:created>
  <dcterms:modified xsi:type="dcterms:W3CDTF">2021-04-20T06:27:28Z</dcterms:modified>
</cp:coreProperties>
</file>