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3" r:id="rId5"/>
    <p:sldId id="260" r:id="rId6"/>
    <p:sldId id="261" r:id="rId7"/>
    <p:sldId id="265" r:id="rId8"/>
    <p:sldId id="266" r:id="rId9"/>
    <p:sldId id="267" r:id="rId10"/>
    <p:sldId id="268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1910" y="2514601"/>
            <a:ext cx="668654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1910" y="4777380"/>
            <a:ext cx="668654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1"/>
            <a:ext cx="1308489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4529541"/>
            <a:ext cx="584825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013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609600"/>
            <a:ext cx="668654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10" y="4354046"/>
            <a:ext cx="668654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31781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3244140"/>
            <a:ext cx="584825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763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7462" y="609600"/>
            <a:ext cx="6295445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56259" y="3505200"/>
            <a:ext cx="5652416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10" y="4354046"/>
            <a:ext cx="668654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3141" y="31781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3244140"/>
            <a:ext cx="584825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50739" y="648005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36139" y="290530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825452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2438401"/>
            <a:ext cx="668655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5181600"/>
            <a:ext cx="668655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491172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4983088"/>
            <a:ext cx="584825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1389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137462" y="609600"/>
            <a:ext cx="6295445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1909" y="4343400"/>
            <a:ext cx="668655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5181600"/>
            <a:ext cx="668655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3141" y="491172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4983088"/>
            <a:ext cx="584825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1850739" y="648005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336139" y="290530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909746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627407"/>
            <a:ext cx="668654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1909" y="4343400"/>
            <a:ext cx="668655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5181600"/>
            <a:ext cx="668655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491172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4983088"/>
            <a:ext cx="584825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4938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6602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1109" y="627406"/>
            <a:ext cx="16557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1909" y="627406"/>
            <a:ext cx="485775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699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4694" y="624110"/>
            <a:ext cx="6683765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1909" y="2133600"/>
            <a:ext cx="668655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860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2058750"/>
            <a:ext cx="668654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10" y="3530129"/>
            <a:ext cx="668654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31781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3244140"/>
            <a:ext cx="584825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817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1909" y="2133600"/>
            <a:ext cx="3235398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3060" y="2126222"/>
            <a:ext cx="3235398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787783"/>
            <a:ext cx="584825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528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4530" y="1972703"/>
            <a:ext cx="299454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1909" y="2548966"/>
            <a:ext cx="3257170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29972" y="1969475"/>
            <a:ext cx="29992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75218" y="2545738"/>
            <a:ext cx="3254006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8860" y="787783"/>
            <a:ext cx="584825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422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010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800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446088"/>
            <a:ext cx="26288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259" y="446089"/>
            <a:ext cx="38862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1598613"/>
            <a:ext cx="26288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995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910" y="4800600"/>
            <a:ext cx="668655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1909" y="634965"/>
            <a:ext cx="668655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910" y="5367338"/>
            <a:ext cx="668655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141" y="491172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98860" y="4983088"/>
            <a:ext cx="584825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798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138637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0416" y="-786"/>
            <a:ext cx="1767506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3716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4694" y="624110"/>
            <a:ext cx="6683765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909" y="2133600"/>
            <a:ext cx="668655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1210" y="6130437"/>
            <a:ext cx="859712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1910" y="6135809"/>
            <a:ext cx="571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398860" y="787783"/>
            <a:ext cx="5848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285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Зобов’язання</a:t>
            </a:r>
            <a:r>
              <a:rPr lang="ru-RU" dirty="0"/>
              <a:t> </a:t>
            </a:r>
            <a:r>
              <a:rPr lang="ru-RU" dirty="0" err="1"/>
              <a:t>держави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права на свободу думки, </a:t>
            </a:r>
            <a:r>
              <a:rPr lang="ru-RU" dirty="0" err="1"/>
              <a:t>совісті</a:t>
            </a:r>
            <a:r>
              <a:rPr lang="ru-RU" dirty="0"/>
              <a:t> і </a:t>
            </a:r>
            <a:r>
              <a:rPr lang="ru-RU" dirty="0" err="1"/>
              <a:t>релігії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2452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/>
              <a:t>Негативне зобов’язання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Свобода </a:t>
            </a:r>
            <a:r>
              <a:rPr lang="ru-RU" dirty="0" err="1"/>
              <a:t>релігії</a:t>
            </a:r>
            <a:r>
              <a:rPr lang="ru-RU" dirty="0"/>
              <a:t> </a:t>
            </a:r>
            <a:r>
              <a:rPr lang="ru-RU" dirty="0" err="1"/>
              <a:t>передбачає</a:t>
            </a:r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 і </a:t>
            </a:r>
            <a:r>
              <a:rPr lang="ru-RU" dirty="0" err="1"/>
              <a:t>негативні</a:t>
            </a:r>
            <a:r>
              <a:rPr lang="ru-RU" dirty="0"/>
              <a:t> права, </a:t>
            </a:r>
            <a:r>
              <a:rPr lang="ru-RU" dirty="0" err="1"/>
              <a:t>тобто</a:t>
            </a:r>
            <a:r>
              <a:rPr lang="ru-RU" dirty="0"/>
              <a:t> право не </a:t>
            </a:r>
            <a:r>
              <a:rPr lang="ru-RU" dirty="0" err="1"/>
              <a:t>належати</a:t>
            </a:r>
            <a:r>
              <a:rPr lang="ru-RU" dirty="0"/>
              <a:t> до </a:t>
            </a:r>
            <a:r>
              <a:rPr lang="ru-RU" dirty="0" err="1"/>
              <a:t>релігії</a:t>
            </a:r>
            <a:r>
              <a:rPr lang="ru-RU" dirty="0"/>
              <a:t> і право не </a:t>
            </a:r>
            <a:r>
              <a:rPr lang="ru-RU" dirty="0" err="1"/>
              <a:t>практикувати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(</a:t>
            </a:r>
            <a:r>
              <a:rPr lang="en-US" dirty="0" err="1"/>
              <a:t>Alexandridis</a:t>
            </a:r>
            <a:r>
              <a:rPr lang="en-US" dirty="0"/>
              <a:t> </a:t>
            </a:r>
            <a:r>
              <a:rPr lang="ru-RU" dirty="0" err="1"/>
              <a:t>проти</a:t>
            </a:r>
            <a:r>
              <a:rPr lang="ru-RU" dirty="0"/>
              <a:t> </a:t>
            </a:r>
            <a:r>
              <a:rPr lang="ru-RU" dirty="0" err="1"/>
              <a:t>Греції</a:t>
            </a:r>
            <a:r>
              <a:rPr lang="ru-RU" dirty="0"/>
              <a:t>, § 32). Тому </a:t>
            </a:r>
            <a:r>
              <a:rPr lang="ru-RU" b="1" dirty="0"/>
              <a:t>держава не </a:t>
            </a:r>
            <a:r>
              <a:rPr lang="ru-RU" b="1" dirty="0" err="1"/>
              <a:t>може</a:t>
            </a:r>
            <a:r>
              <a:rPr lang="ru-RU" b="1" dirty="0"/>
              <a:t> </a:t>
            </a:r>
            <a:r>
              <a:rPr lang="ru-RU" b="1" dirty="0" err="1"/>
              <a:t>зобов’язати</a:t>
            </a:r>
            <a:r>
              <a:rPr lang="ru-RU" b="1" dirty="0"/>
              <a:t> </a:t>
            </a:r>
            <a:r>
              <a:rPr lang="ru-RU" dirty="0"/>
              <a:t>особу </a:t>
            </a:r>
            <a:r>
              <a:rPr lang="ru-RU" dirty="0" err="1"/>
              <a:t>вчинити</a:t>
            </a:r>
            <a:r>
              <a:rPr lang="ru-RU" dirty="0"/>
              <a:t> </a:t>
            </a:r>
            <a:r>
              <a:rPr lang="ru-RU" dirty="0" err="1"/>
              <a:t>дію</a:t>
            </a:r>
            <a:r>
              <a:rPr lang="ru-RU" dirty="0"/>
              <a:t>, яку є </a:t>
            </a:r>
            <a:r>
              <a:rPr lang="ru-RU" dirty="0" err="1"/>
              <a:t>підстави</a:t>
            </a:r>
            <a:r>
              <a:rPr lang="ru-RU" dirty="0"/>
              <a:t> </a:t>
            </a:r>
            <a:r>
              <a:rPr lang="ru-RU" dirty="0" err="1"/>
              <a:t>тлумачити</a:t>
            </a:r>
            <a:r>
              <a:rPr lang="ru-RU" dirty="0"/>
              <a:t> як </a:t>
            </a:r>
            <a:r>
              <a:rPr lang="ru-RU" dirty="0" err="1"/>
              <a:t>приналежність</a:t>
            </a:r>
            <a:r>
              <a:rPr lang="ru-RU" dirty="0"/>
              <a:t> до </a:t>
            </a:r>
            <a:r>
              <a:rPr lang="ru-RU" dirty="0" err="1"/>
              <a:t>певної</a:t>
            </a:r>
            <a:r>
              <a:rPr lang="ru-RU" dirty="0"/>
              <a:t> </a:t>
            </a:r>
            <a:r>
              <a:rPr lang="ru-RU" dirty="0" err="1"/>
              <a:t>релігії</a:t>
            </a:r>
            <a:r>
              <a:rPr lang="ru-RU" dirty="0"/>
              <a:t>.</a:t>
            </a:r>
          </a:p>
          <a:p>
            <a:r>
              <a:rPr lang="ru-RU" dirty="0" err="1"/>
              <a:t>Негативний</a:t>
            </a:r>
            <a:r>
              <a:rPr lang="ru-RU" dirty="0"/>
              <a:t> аспект </a:t>
            </a:r>
            <a:r>
              <a:rPr lang="ru-RU" dirty="0" err="1"/>
              <a:t>свободи</a:t>
            </a:r>
            <a:r>
              <a:rPr lang="ru-RU" dirty="0"/>
              <a:t> </a:t>
            </a:r>
            <a:r>
              <a:rPr lang="ru-RU" dirty="0" err="1"/>
              <a:t>сповідувати</a:t>
            </a:r>
            <a:r>
              <a:rPr lang="ru-RU" dirty="0"/>
              <a:t> </a:t>
            </a:r>
            <a:r>
              <a:rPr lang="ru-RU" dirty="0" err="1"/>
              <a:t>свої</a:t>
            </a:r>
            <a:r>
              <a:rPr lang="ru-RU" dirty="0"/>
              <a:t> </a:t>
            </a:r>
            <a:r>
              <a:rPr lang="ru-RU" dirty="0" err="1"/>
              <a:t>релігійні</a:t>
            </a:r>
            <a:r>
              <a:rPr lang="ru-RU" dirty="0"/>
              <a:t> </a:t>
            </a:r>
            <a:r>
              <a:rPr lang="ru-RU" dirty="0" err="1"/>
              <a:t>переконання</a:t>
            </a:r>
            <a:r>
              <a:rPr lang="ru-RU" dirty="0"/>
              <a:t> </a:t>
            </a:r>
            <a:r>
              <a:rPr lang="ru-RU" dirty="0" err="1"/>
              <a:t>означає</a:t>
            </a:r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особу не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зобов’язати</a:t>
            </a:r>
            <a:r>
              <a:rPr lang="ru-RU" dirty="0"/>
              <a:t> </a:t>
            </a:r>
            <a:r>
              <a:rPr lang="ru-RU" dirty="0" err="1"/>
              <a:t>розкривати</a:t>
            </a:r>
            <a:r>
              <a:rPr lang="ru-RU" dirty="0"/>
              <a:t> </a:t>
            </a:r>
            <a:r>
              <a:rPr lang="ru-RU" dirty="0" err="1"/>
              <a:t>свої</a:t>
            </a:r>
            <a:r>
              <a:rPr lang="ru-RU" dirty="0"/>
              <a:t> </a:t>
            </a:r>
            <a:r>
              <a:rPr lang="ru-RU" dirty="0" err="1"/>
              <a:t>релігійні</a:t>
            </a:r>
            <a:r>
              <a:rPr lang="ru-RU" dirty="0"/>
              <a:t> </a:t>
            </a:r>
            <a:r>
              <a:rPr lang="ru-RU" dirty="0" err="1"/>
              <a:t>приналежність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переконання</a:t>
            </a:r>
            <a:r>
              <a:rPr lang="ru-RU" dirty="0"/>
              <a:t>; </a:t>
            </a:r>
            <a:r>
              <a:rPr lang="ru-RU" dirty="0" err="1"/>
              <a:t>її</a:t>
            </a:r>
            <a:r>
              <a:rPr lang="ru-RU" dirty="0"/>
              <a:t> не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змушувати</a:t>
            </a:r>
            <a:r>
              <a:rPr lang="ru-RU" dirty="0"/>
              <a:t> </a:t>
            </a:r>
            <a:r>
              <a:rPr lang="ru-RU" dirty="0" err="1"/>
              <a:t>приймати</a:t>
            </a:r>
            <a:r>
              <a:rPr lang="ru-RU" dirty="0"/>
              <a:t> </a:t>
            </a:r>
            <a:r>
              <a:rPr lang="ru-RU" dirty="0" err="1"/>
              <a:t>спосіб</a:t>
            </a:r>
            <a:r>
              <a:rPr lang="ru-RU" dirty="0"/>
              <a:t> </a:t>
            </a:r>
            <a:r>
              <a:rPr lang="ru-RU" dirty="0" err="1"/>
              <a:t>життя</a:t>
            </a:r>
            <a:r>
              <a:rPr lang="ru-RU" dirty="0"/>
              <a:t>, з </a:t>
            </a:r>
            <a:r>
              <a:rPr lang="ru-RU" dirty="0" err="1"/>
              <a:t>якого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зробити</a:t>
            </a:r>
            <a:r>
              <a:rPr lang="ru-RU" dirty="0"/>
              <a:t> </a:t>
            </a:r>
            <a:r>
              <a:rPr lang="ru-RU" dirty="0" err="1"/>
              <a:t>висновок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вона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не </a:t>
            </a:r>
            <a:r>
              <a:rPr lang="ru-RU" dirty="0" err="1"/>
              <a:t>має</a:t>
            </a:r>
            <a:r>
              <a:rPr lang="ru-RU" dirty="0"/>
              <a:t> таких </a:t>
            </a:r>
            <a:r>
              <a:rPr lang="ru-RU" dirty="0" err="1"/>
              <a:t>переконань</a:t>
            </a:r>
            <a:r>
              <a:rPr lang="ru-RU" dirty="0"/>
              <a:t>. </a:t>
            </a:r>
            <a:r>
              <a:rPr lang="ru-RU" dirty="0" err="1"/>
              <a:t>Державні</a:t>
            </a:r>
            <a:r>
              <a:rPr lang="ru-RU" dirty="0"/>
              <a:t> </a:t>
            </a:r>
            <a:r>
              <a:rPr lang="ru-RU" dirty="0" err="1"/>
              <a:t>органи</a:t>
            </a:r>
            <a:r>
              <a:rPr lang="ru-RU" dirty="0"/>
              <a:t> не </a:t>
            </a:r>
            <a:r>
              <a:rPr lang="ru-RU" dirty="0" err="1"/>
              <a:t>мають</a:t>
            </a:r>
            <a:r>
              <a:rPr lang="ru-RU" dirty="0"/>
              <a:t> права </a:t>
            </a:r>
            <a:r>
              <a:rPr lang="ru-RU" dirty="0" err="1"/>
              <a:t>втручатись</a:t>
            </a:r>
            <a:r>
              <a:rPr lang="ru-RU" dirty="0"/>
              <a:t> у свободу </a:t>
            </a:r>
            <a:r>
              <a:rPr lang="ru-RU" dirty="0" err="1"/>
              <a:t>совісті</a:t>
            </a:r>
            <a:r>
              <a:rPr lang="ru-RU" dirty="0"/>
              <a:t> особи, </a:t>
            </a:r>
            <a:r>
              <a:rPr lang="ru-RU" dirty="0" err="1"/>
              <a:t>запитуючи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про </a:t>
            </a:r>
            <a:r>
              <a:rPr lang="ru-RU" dirty="0" err="1"/>
              <a:t>релігійні</a:t>
            </a:r>
            <a:r>
              <a:rPr lang="ru-RU" dirty="0"/>
              <a:t> </a:t>
            </a:r>
            <a:r>
              <a:rPr lang="ru-RU" dirty="0" err="1"/>
              <a:t>переконання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зобов’язуючи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сповідувати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(</a:t>
            </a:r>
            <a:r>
              <a:rPr lang="en-US" dirty="0" err="1"/>
              <a:t>Alexandridis</a:t>
            </a:r>
            <a:r>
              <a:rPr lang="en-US" dirty="0"/>
              <a:t> </a:t>
            </a:r>
            <a:r>
              <a:rPr lang="ru-RU" dirty="0" err="1"/>
              <a:t>проти</a:t>
            </a:r>
            <a:r>
              <a:rPr lang="ru-RU" dirty="0"/>
              <a:t> </a:t>
            </a:r>
            <a:r>
              <a:rPr lang="ru-RU" dirty="0" err="1"/>
              <a:t>Греції</a:t>
            </a:r>
            <a:r>
              <a:rPr lang="ru-RU" dirty="0"/>
              <a:t>, § 38; </a:t>
            </a:r>
            <a:r>
              <a:rPr lang="en-US" dirty="0" err="1"/>
              <a:t>Dimitras</a:t>
            </a:r>
            <a:r>
              <a:rPr lang="en-US" dirty="0"/>
              <a:t> </a:t>
            </a:r>
            <a:r>
              <a:rPr lang="ru-RU" dirty="0"/>
              <a:t>і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проти</a:t>
            </a:r>
            <a:r>
              <a:rPr lang="ru-RU" dirty="0"/>
              <a:t> </a:t>
            </a:r>
            <a:r>
              <a:rPr lang="ru-RU" dirty="0" err="1"/>
              <a:t>Греції</a:t>
            </a:r>
            <a:r>
              <a:rPr lang="ru-RU" dirty="0"/>
              <a:t>, § 78).</a:t>
            </a:r>
          </a:p>
        </p:txBody>
      </p:sp>
    </p:spTree>
    <p:extLst>
      <p:ext uri="{BB962C8B-B14F-4D97-AF65-F5344CB8AC3E}">
        <p14:creationId xmlns:p14="http://schemas.microsoft.com/office/powerpoint/2010/main" val="24330324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83765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Закон </a:t>
            </a:r>
            <a:r>
              <a:rPr lang="ru-RU" b="1" dirty="0" err="1"/>
              <a:t>України</a:t>
            </a:r>
            <a:r>
              <a:rPr lang="ru-RU" b="1" dirty="0"/>
              <a:t> «Про свободу </a:t>
            </a:r>
            <a:r>
              <a:rPr lang="ru-RU" b="1" dirty="0" err="1"/>
              <a:t>совісті</a:t>
            </a:r>
            <a:r>
              <a:rPr lang="ru-RU" b="1" dirty="0"/>
              <a:t> та </a:t>
            </a:r>
            <a:r>
              <a:rPr lang="ru-RU" b="1" dirty="0" err="1"/>
              <a:t>релігійні</a:t>
            </a:r>
            <a:r>
              <a:rPr lang="ru-RU" b="1" dirty="0"/>
              <a:t> </a:t>
            </a:r>
            <a:r>
              <a:rPr lang="ru-RU" b="1" dirty="0" err="1"/>
              <a:t>організації</a:t>
            </a:r>
            <a:r>
              <a:rPr lang="ru-RU" b="1" dirty="0"/>
              <a:t>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Закон </a:t>
            </a:r>
            <a:r>
              <a:rPr lang="ru-RU" dirty="0" err="1"/>
              <a:t>покликаний</a:t>
            </a:r>
            <a:r>
              <a:rPr lang="ru-RU" dirty="0"/>
              <a:t> </a:t>
            </a:r>
            <a:r>
              <a:rPr lang="ru-RU" b="1" dirty="0" err="1"/>
              <a:t>гарантувати</a:t>
            </a:r>
            <a:r>
              <a:rPr lang="ru-RU" dirty="0"/>
              <a:t> право на свободу </a:t>
            </a:r>
            <a:r>
              <a:rPr lang="ru-RU" dirty="0" err="1"/>
              <a:t>совісті</a:t>
            </a:r>
            <a:r>
              <a:rPr lang="ru-RU" dirty="0"/>
              <a:t> </a:t>
            </a:r>
            <a:r>
              <a:rPr lang="ru-RU" dirty="0" err="1"/>
              <a:t>громадянам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 та </a:t>
            </a:r>
            <a:r>
              <a:rPr lang="ru-RU" dirty="0" err="1"/>
              <a:t>реалізацію</a:t>
            </a:r>
            <a:r>
              <a:rPr lang="ru-RU" dirty="0"/>
              <a:t> ними </a:t>
            </a:r>
            <a:r>
              <a:rPr lang="ru-RU" dirty="0" err="1"/>
              <a:t>цього</a:t>
            </a:r>
            <a:r>
              <a:rPr lang="ru-RU" dirty="0"/>
              <a:t> права,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забезпечувати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Конституції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, </a:t>
            </a:r>
            <a:r>
              <a:rPr lang="ru-RU" dirty="0" err="1"/>
              <a:t>Декларації</a:t>
            </a:r>
            <a:r>
              <a:rPr lang="ru-RU" dirty="0"/>
              <a:t> про </a:t>
            </a:r>
            <a:r>
              <a:rPr lang="ru-RU" dirty="0" err="1"/>
              <a:t>державний</a:t>
            </a:r>
            <a:r>
              <a:rPr lang="ru-RU" dirty="0"/>
              <a:t> </a:t>
            </a:r>
            <a:r>
              <a:rPr lang="ru-RU" dirty="0" err="1"/>
              <a:t>суверенітет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 та норм </a:t>
            </a:r>
            <a:r>
              <a:rPr lang="ru-RU" dirty="0" err="1"/>
              <a:t>міжнародного</a:t>
            </a:r>
            <a:r>
              <a:rPr lang="ru-RU" dirty="0"/>
              <a:t> права, </a:t>
            </a:r>
            <a:r>
              <a:rPr lang="ru-RU" dirty="0" err="1"/>
              <a:t>визнаних</a:t>
            </a:r>
            <a:r>
              <a:rPr lang="ru-RU" dirty="0"/>
              <a:t> </a:t>
            </a:r>
            <a:r>
              <a:rPr lang="ru-RU" dirty="0" err="1"/>
              <a:t>Україною</a:t>
            </a:r>
            <a:r>
              <a:rPr lang="ru-RU" dirty="0"/>
              <a:t>, </a:t>
            </a:r>
            <a:r>
              <a:rPr lang="ru-RU" dirty="0" err="1"/>
              <a:t>соціальної</a:t>
            </a:r>
            <a:r>
              <a:rPr lang="ru-RU" dirty="0"/>
              <a:t> </a:t>
            </a:r>
            <a:r>
              <a:rPr lang="ru-RU" dirty="0" err="1"/>
              <a:t>справедливості</a:t>
            </a:r>
            <a:r>
              <a:rPr lang="ru-RU" dirty="0"/>
              <a:t>, </a:t>
            </a:r>
            <a:r>
              <a:rPr lang="ru-RU" dirty="0" err="1"/>
              <a:t>рівності</a:t>
            </a:r>
            <a:r>
              <a:rPr lang="ru-RU" dirty="0"/>
              <a:t>, </a:t>
            </a:r>
            <a:r>
              <a:rPr lang="ru-RU" dirty="0" err="1"/>
              <a:t>захисту</a:t>
            </a:r>
            <a:r>
              <a:rPr lang="ru-RU" dirty="0"/>
              <a:t> прав і </a:t>
            </a:r>
            <a:r>
              <a:rPr lang="ru-RU" dirty="0" err="1"/>
              <a:t>законних</a:t>
            </a:r>
            <a:r>
              <a:rPr lang="ru-RU" dirty="0"/>
              <a:t> </a:t>
            </a:r>
            <a:r>
              <a:rPr lang="ru-RU" dirty="0" err="1"/>
              <a:t>інтересів</a:t>
            </a:r>
            <a:r>
              <a:rPr lang="ru-RU" dirty="0"/>
              <a:t> </a:t>
            </a:r>
            <a:r>
              <a:rPr lang="ru-RU" dirty="0" err="1"/>
              <a:t>громадян</a:t>
            </a:r>
            <a:r>
              <a:rPr lang="ru-RU" dirty="0"/>
              <a:t> </a:t>
            </a:r>
            <a:r>
              <a:rPr lang="ru-RU" dirty="0" err="1"/>
              <a:t>незалежно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ставлення</a:t>
            </a:r>
            <a:r>
              <a:rPr lang="ru-RU" dirty="0"/>
              <a:t> до </a:t>
            </a:r>
            <a:r>
              <a:rPr lang="ru-RU" dirty="0" err="1"/>
              <a:t>релігії</a:t>
            </a:r>
            <a:r>
              <a:rPr lang="ru-RU" dirty="0"/>
              <a:t>.</a:t>
            </a:r>
          </a:p>
          <a:p>
            <a:r>
              <a:rPr lang="ru-RU" dirty="0" err="1"/>
              <a:t>Крім</a:t>
            </a:r>
            <a:r>
              <a:rPr lang="ru-RU" dirty="0"/>
              <a:t> того, </a:t>
            </a:r>
            <a:r>
              <a:rPr lang="ru-RU" dirty="0" err="1"/>
              <a:t>нормативний</a:t>
            </a:r>
            <a:r>
              <a:rPr lang="ru-RU" dirty="0"/>
              <a:t> акт </a:t>
            </a:r>
            <a:r>
              <a:rPr lang="ru-RU" dirty="0" err="1"/>
              <a:t>визначає</a:t>
            </a:r>
            <a:r>
              <a:rPr lang="ru-RU" dirty="0"/>
              <a:t> низку </a:t>
            </a:r>
            <a:r>
              <a:rPr lang="ru-RU" b="1" dirty="0" err="1"/>
              <a:t>обов’язків</a:t>
            </a:r>
            <a:r>
              <a:rPr lang="ru-RU" b="1" dirty="0"/>
              <a:t> </a:t>
            </a:r>
            <a:r>
              <a:rPr lang="ru-RU" dirty="0" err="1"/>
              <a:t>держави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релігійних</a:t>
            </a:r>
            <a:r>
              <a:rPr lang="ru-RU" dirty="0"/>
              <a:t> </a:t>
            </a:r>
            <a:r>
              <a:rPr lang="ru-RU" dirty="0" err="1"/>
              <a:t>організацій</a:t>
            </a:r>
            <a:r>
              <a:rPr lang="ru-RU" dirty="0"/>
              <a:t> та </a:t>
            </a:r>
            <a:r>
              <a:rPr lang="ru-RU" dirty="0" err="1"/>
              <a:t>обов’язків</a:t>
            </a:r>
            <a:r>
              <a:rPr lang="ru-RU" dirty="0"/>
              <a:t> </a:t>
            </a:r>
            <a:r>
              <a:rPr lang="ru-RU" dirty="0" err="1"/>
              <a:t>релігійних</a:t>
            </a:r>
            <a:r>
              <a:rPr lang="ru-RU" dirty="0"/>
              <a:t> </a:t>
            </a:r>
            <a:r>
              <a:rPr lang="ru-RU" dirty="0" err="1"/>
              <a:t>організацій</a:t>
            </a:r>
            <a:r>
              <a:rPr lang="ru-RU" dirty="0"/>
              <a:t> перед державою і </a:t>
            </a:r>
            <a:r>
              <a:rPr lang="ru-RU" dirty="0" err="1"/>
              <a:t>суспільством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7568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404664"/>
            <a:ext cx="6686550" cy="1584176"/>
          </a:xfrm>
        </p:spPr>
        <p:txBody>
          <a:bodyPr>
            <a:normAutofit/>
          </a:bodyPr>
          <a:lstStyle/>
          <a:p>
            <a:r>
              <a:rPr lang="en-US" b="1" dirty="0"/>
              <a:t>C</a:t>
            </a:r>
            <a:r>
              <a:rPr lang="ru-RU" b="1" dirty="0" err="1"/>
              <a:t>вобода</a:t>
            </a:r>
            <a:r>
              <a:rPr lang="ru-RU" b="1" dirty="0"/>
              <a:t> думки, </a:t>
            </a:r>
            <a:r>
              <a:rPr lang="ru-RU" b="1" dirty="0" err="1"/>
              <a:t>совісті</a:t>
            </a:r>
            <a:r>
              <a:rPr lang="ru-RU" b="1" dirty="0"/>
              <a:t> та </a:t>
            </a:r>
            <a:r>
              <a:rPr lang="ru-RU" b="1" dirty="0" err="1"/>
              <a:t>релігії</a:t>
            </a:r>
            <a:r>
              <a:rPr lang="ru-RU" b="1" dirty="0"/>
              <a:t> </a:t>
            </a:r>
            <a:r>
              <a:rPr lang="ru-RU" dirty="0"/>
              <a:t>є </a:t>
            </a:r>
            <a:r>
              <a:rPr lang="ru-RU" dirty="0" err="1"/>
              <a:t>основоположним</a:t>
            </a:r>
            <a:r>
              <a:rPr lang="ru-RU" dirty="0"/>
              <a:t> правом, до </a:t>
            </a:r>
            <a:r>
              <a:rPr lang="ru-RU" dirty="0" err="1"/>
              <a:t>якого</a:t>
            </a:r>
            <a:r>
              <a:rPr lang="ru-RU" dirty="0"/>
              <a:t> </a:t>
            </a:r>
            <a:r>
              <a:rPr lang="ru-RU" dirty="0" err="1"/>
              <a:t>звертається</a:t>
            </a:r>
            <a:r>
              <a:rPr lang="ru-RU" dirty="0"/>
              <a:t> не </a:t>
            </a:r>
            <a:r>
              <a:rPr lang="ru-RU" dirty="0" err="1"/>
              <a:t>лише</a:t>
            </a:r>
            <a:r>
              <a:rPr lang="ru-RU" dirty="0"/>
              <a:t> </a:t>
            </a:r>
            <a:r>
              <a:rPr lang="ru-RU" dirty="0" err="1"/>
              <a:t>Європейська</a:t>
            </a:r>
            <a:r>
              <a:rPr lang="ru-RU" dirty="0"/>
              <a:t> </a:t>
            </a:r>
            <a:r>
              <a:rPr lang="ru-RU" dirty="0" err="1"/>
              <a:t>конвенція</a:t>
            </a:r>
            <a:r>
              <a:rPr lang="ru-RU" dirty="0"/>
              <a:t> з прав </a:t>
            </a:r>
            <a:r>
              <a:rPr lang="ru-RU" dirty="0" err="1"/>
              <a:t>людини</a:t>
            </a:r>
            <a:r>
              <a:rPr lang="ru-RU" dirty="0"/>
              <a:t> (</a:t>
            </a:r>
            <a:r>
              <a:rPr lang="ru-RU" dirty="0" err="1"/>
              <a:t>далі</a:t>
            </a:r>
            <a:r>
              <a:rPr lang="ru-RU" dirty="0"/>
              <a:t> - «</a:t>
            </a:r>
            <a:r>
              <a:rPr lang="ru-RU" dirty="0" err="1"/>
              <a:t>Конвенція</a:t>
            </a:r>
            <a:r>
              <a:rPr lang="ru-RU" dirty="0"/>
              <a:t>»), а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численні</a:t>
            </a:r>
            <a:r>
              <a:rPr lang="ru-RU" dirty="0"/>
              <a:t> </a:t>
            </a:r>
            <a:r>
              <a:rPr lang="ru-RU" dirty="0" err="1"/>
              <a:t>національні</a:t>
            </a:r>
            <a:r>
              <a:rPr lang="ru-RU" dirty="0"/>
              <a:t>, </a:t>
            </a:r>
            <a:r>
              <a:rPr lang="ru-RU" dirty="0" err="1"/>
              <a:t>міжнародні</a:t>
            </a:r>
            <a:r>
              <a:rPr lang="ru-RU" dirty="0"/>
              <a:t> і </a:t>
            </a:r>
            <a:r>
              <a:rPr lang="ru-RU" dirty="0" err="1"/>
              <a:t>європейські</a:t>
            </a:r>
            <a:r>
              <a:rPr lang="ru-RU" dirty="0"/>
              <a:t> </a:t>
            </a:r>
            <a:r>
              <a:rPr lang="ru-RU" dirty="0" err="1"/>
              <a:t>документи</a:t>
            </a:r>
            <a:r>
              <a:rPr lang="ru-RU" dirty="0"/>
              <a:t>.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475656" y="2276872"/>
            <a:ext cx="6686550" cy="3777622"/>
          </a:xfrm>
          <a:prstGeom prst="rect">
            <a:avLst/>
          </a:prstGeom>
          <a:ln w="28575">
            <a:solidFill>
              <a:schemeClr val="accent1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статті</a:t>
            </a:r>
            <a:r>
              <a:rPr lang="ru-RU" dirty="0"/>
              <a:t> 9 </a:t>
            </a:r>
            <a:r>
              <a:rPr lang="ru-RU" dirty="0" err="1"/>
              <a:t>Конвенції</a:t>
            </a:r>
            <a:r>
              <a:rPr lang="ru-RU" dirty="0"/>
              <a:t>, </a:t>
            </a:r>
          </a:p>
          <a:p>
            <a:r>
              <a:rPr lang="ru-RU" dirty="0"/>
              <a:t>«1. </a:t>
            </a:r>
            <a:r>
              <a:rPr lang="ru-RU" dirty="0" err="1"/>
              <a:t>Кожен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право на свободу думки, </a:t>
            </a:r>
            <a:r>
              <a:rPr lang="ru-RU" dirty="0" err="1"/>
              <a:t>совісті</a:t>
            </a:r>
            <a:r>
              <a:rPr lang="ru-RU" dirty="0"/>
              <a:t> та </a:t>
            </a:r>
            <a:r>
              <a:rPr lang="ru-RU" dirty="0" err="1"/>
              <a:t>релігії</a:t>
            </a:r>
            <a:r>
              <a:rPr lang="ru-RU" dirty="0"/>
              <a:t>; </a:t>
            </a:r>
            <a:r>
              <a:rPr lang="ru-RU" dirty="0" err="1"/>
              <a:t>це</a:t>
            </a:r>
            <a:r>
              <a:rPr lang="ru-RU" dirty="0"/>
              <a:t> право </a:t>
            </a:r>
            <a:r>
              <a:rPr lang="ru-RU" dirty="0" err="1"/>
              <a:t>включає</a:t>
            </a:r>
            <a:r>
              <a:rPr lang="ru-RU" dirty="0"/>
              <a:t> свободу </a:t>
            </a:r>
            <a:r>
              <a:rPr lang="ru-RU" dirty="0" err="1"/>
              <a:t>змінювати</a:t>
            </a:r>
            <a:r>
              <a:rPr lang="ru-RU" dirty="0"/>
              <a:t> свою </a:t>
            </a:r>
            <a:r>
              <a:rPr lang="ru-RU" dirty="0" err="1"/>
              <a:t>релігію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переконання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свободу </a:t>
            </a:r>
            <a:r>
              <a:rPr lang="ru-RU" dirty="0" err="1"/>
              <a:t>сповідувати</a:t>
            </a:r>
            <a:r>
              <a:rPr lang="ru-RU" dirty="0"/>
              <a:t> свою </a:t>
            </a:r>
            <a:r>
              <a:rPr lang="ru-RU" dirty="0" err="1"/>
              <a:t>релігію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переконання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богослужіння</a:t>
            </a:r>
            <a:r>
              <a:rPr lang="ru-RU" dirty="0"/>
              <a:t>, </a:t>
            </a:r>
            <a:r>
              <a:rPr lang="ru-RU" dirty="0" err="1"/>
              <a:t>навчання</a:t>
            </a:r>
            <a:r>
              <a:rPr lang="ru-RU" dirty="0"/>
              <a:t>, </a:t>
            </a:r>
            <a:r>
              <a:rPr lang="ru-RU" dirty="0" err="1"/>
              <a:t>виконання</a:t>
            </a:r>
            <a:r>
              <a:rPr lang="ru-RU" dirty="0"/>
              <a:t> та </a:t>
            </a:r>
            <a:r>
              <a:rPr lang="ru-RU" dirty="0" err="1"/>
              <a:t>дотримання</a:t>
            </a:r>
            <a:r>
              <a:rPr lang="ru-RU" dirty="0"/>
              <a:t> </a:t>
            </a:r>
            <a:r>
              <a:rPr lang="ru-RU" dirty="0" err="1"/>
              <a:t>релігійної</a:t>
            </a:r>
            <a:r>
              <a:rPr lang="ru-RU" dirty="0"/>
              <a:t> практики і </a:t>
            </a:r>
            <a:r>
              <a:rPr lang="ru-RU" dirty="0" err="1"/>
              <a:t>ритуальних</a:t>
            </a:r>
            <a:r>
              <a:rPr lang="ru-RU" dirty="0"/>
              <a:t> </a:t>
            </a:r>
            <a:r>
              <a:rPr lang="ru-RU" dirty="0" err="1"/>
              <a:t>обрядів</a:t>
            </a:r>
            <a:r>
              <a:rPr lang="ru-RU" dirty="0"/>
              <a:t> як </a:t>
            </a:r>
            <a:r>
              <a:rPr lang="ru-RU" dirty="0" err="1"/>
              <a:t>одноособово</a:t>
            </a:r>
            <a:r>
              <a:rPr lang="ru-RU" dirty="0"/>
              <a:t>, так і </a:t>
            </a:r>
            <a:r>
              <a:rPr lang="ru-RU" dirty="0" err="1"/>
              <a:t>спільно</a:t>
            </a:r>
            <a:r>
              <a:rPr lang="ru-RU" dirty="0"/>
              <a:t> з </a:t>
            </a:r>
            <a:r>
              <a:rPr lang="ru-RU" dirty="0" err="1"/>
              <a:t>іншими</a:t>
            </a:r>
            <a:r>
              <a:rPr lang="ru-RU" dirty="0"/>
              <a:t>, як прилюдно, так і приватно. </a:t>
            </a:r>
          </a:p>
          <a:p>
            <a:r>
              <a:rPr lang="ru-RU" dirty="0"/>
              <a:t>2. Свобода </a:t>
            </a:r>
            <a:r>
              <a:rPr lang="ru-RU" dirty="0" err="1"/>
              <a:t>сповідувати</a:t>
            </a:r>
            <a:r>
              <a:rPr lang="ru-RU" dirty="0"/>
              <a:t> свою </a:t>
            </a:r>
            <a:r>
              <a:rPr lang="ru-RU" dirty="0" err="1"/>
              <a:t>релігію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переконання</a:t>
            </a:r>
            <a:r>
              <a:rPr lang="ru-RU" dirty="0"/>
              <a:t> </a:t>
            </a:r>
            <a:r>
              <a:rPr lang="ru-RU" dirty="0" err="1"/>
              <a:t>підлягає</a:t>
            </a:r>
            <a:r>
              <a:rPr lang="ru-RU" dirty="0"/>
              <a:t> </a:t>
            </a:r>
            <a:r>
              <a:rPr lang="ru-RU" dirty="0" err="1"/>
              <a:t>лише</a:t>
            </a:r>
            <a:r>
              <a:rPr lang="ru-RU" dirty="0"/>
              <a:t> таким </a:t>
            </a:r>
            <a:r>
              <a:rPr lang="ru-RU" dirty="0" err="1"/>
              <a:t>обмеженням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встановлені</a:t>
            </a:r>
            <a:r>
              <a:rPr lang="ru-RU" dirty="0"/>
              <a:t> законом і є </a:t>
            </a:r>
            <a:r>
              <a:rPr lang="ru-RU" dirty="0" err="1"/>
              <a:t>необхідними</a:t>
            </a:r>
            <a:r>
              <a:rPr lang="ru-RU" dirty="0"/>
              <a:t> в демократичному </a:t>
            </a:r>
            <a:r>
              <a:rPr lang="ru-RU" dirty="0" err="1"/>
              <a:t>суспільстві</a:t>
            </a:r>
            <a:r>
              <a:rPr lang="ru-RU" dirty="0"/>
              <a:t> в </a:t>
            </a:r>
            <a:r>
              <a:rPr lang="ru-RU" dirty="0" err="1"/>
              <a:t>інтересах</a:t>
            </a:r>
            <a:r>
              <a:rPr lang="ru-RU" dirty="0"/>
              <a:t> </a:t>
            </a:r>
            <a:r>
              <a:rPr lang="ru-RU" dirty="0" err="1"/>
              <a:t>громадської</a:t>
            </a:r>
            <a:r>
              <a:rPr lang="ru-RU" dirty="0"/>
              <a:t> </a:t>
            </a:r>
            <a:r>
              <a:rPr lang="ru-RU" dirty="0" err="1"/>
              <a:t>безпеки</a:t>
            </a:r>
            <a:r>
              <a:rPr lang="ru-RU" dirty="0"/>
              <a:t>, для </a:t>
            </a:r>
            <a:r>
              <a:rPr lang="ru-RU" dirty="0" err="1"/>
              <a:t>охорони</a:t>
            </a:r>
            <a:r>
              <a:rPr lang="ru-RU" dirty="0"/>
              <a:t> </a:t>
            </a:r>
            <a:r>
              <a:rPr lang="ru-RU" dirty="0" err="1"/>
              <a:t>публічного</a:t>
            </a:r>
            <a:r>
              <a:rPr lang="ru-RU" dirty="0"/>
              <a:t> порядку, </a:t>
            </a:r>
            <a:r>
              <a:rPr lang="ru-RU" dirty="0" err="1"/>
              <a:t>здоров'я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моралі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для </a:t>
            </a:r>
            <a:r>
              <a:rPr lang="ru-RU" dirty="0" err="1"/>
              <a:t>захисту</a:t>
            </a:r>
            <a:r>
              <a:rPr lang="ru-RU" dirty="0"/>
              <a:t> прав і свобод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осіб</a:t>
            </a:r>
            <a:r>
              <a:rPr lang="ru-RU" dirty="0"/>
              <a:t>.»</a:t>
            </a:r>
          </a:p>
        </p:txBody>
      </p:sp>
    </p:spTree>
    <p:extLst>
      <p:ext uri="{BB962C8B-B14F-4D97-AF65-F5344CB8AC3E}">
        <p14:creationId xmlns:p14="http://schemas.microsoft.com/office/powerpoint/2010/main" val="328787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5696" y="332656"/>
            <a:ext cx="6686550" cy="2663552"/>
          </a:xfrm>
          <a:ln w="28575"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err="1"/>
              <a:t>Стаття</a:t>
            </a:r>
            <a:r>
              <a:rPr lang="ru-RU" b="1" dirty="0"/>
              <a:t> 18 </a:t>
            </a:r>
            <a:r>
              <a:rPr lang="ru-RU" b="1" dirty="0" err="1"/>
              <a:t>Загальної</a:t>
            </a:r>
            <a:r>
              <a:rPr lang="ru-RU" b="1" dirty="0"/>
              <a:t> </a:t>
            </a:r>
            <a:r>
              <a:rPr lang="ru-RU" b="1" dirty="0" err="1"/>
              <a:t>декларації</a:t>
            </a:r>
            <a:r>
              <a:rPr lang="ru-RU" b="1" dirty="0"/>
              <a:t> прав </a:t>
            </a:r>
            <a:r>
              <a:rPr lang="ru-RU" b="1" dirty="0" err="1"/>
              <a:t>людини</a:t>
            </a:r>
            <a:r>
              <a:rPr lang="ru-RU" b="1" dirty="0"/>
              <a:t> </a:t>
            </a:r>
            <a:r>
              <a:rPr lang="ru-RU" b="1" dirty="0" err="1"/>
              <a:t>визначає</a:t>
            </a:r>
            <a:r>
              <a:rPr lang="ru-RU" dirty="0"/>
              <a:t>: «</a:t>
            </a:r>
            <a:r>
              <a:rPr lang="ru-RU" dirty="0" err="1"/>
              <a:t>Кожна</a:t>
            </a:r>
            <a:r>
              <a:rPr lang="ru-RU" dirty="0"/>
              <a:t> </a:t>
            </a:r>
            <a:r>
              <a:rPr lang="ru-RU" dirty="0" err="1"/>
              <a:t>людина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право на свободу думки, </a:t>
            </a:r>
            <a:r>
              <a:rPr lang="ru-RU" dirty="0" err="1"/>
              <a:t>совісті</a:t>
            </a:r>
            <a:r>
              <a:rPr lang="ru-RU" dirty="0"/>
              <a:t> і </a:t>
            </a:r>
            <a:r>
              <a:rPr lang="ru-RU" dirty="0" err="1"/>
              <a:t>релігії</a:t>
            </a:r>
            <a:r>
              <a:rPr lang="ru-RU" dirty="0"/>
              <a:t>; </a:t>
            </a:r>
            <a:r>
              <a:rPr lang="ru-RU" dirty="0" err="1"/>
              <a:t>це</a:t>
            </a:r>
            <a:r>
              <a:rPr lang="ru-RU" dirty="0"/>
              <a:t> право </a:t>
            </a:r>
            <a:r>
              <a:rPr lang="ru-RU" dirty="0" err="1"/>
              <a:t>включає</a:t>
            </a:r>
            <a:r>
              <a:rPr lang="ru-RU" dirty="0"/>
              <a:t> свободу </a:t>
            </a:r>
            <a:r>
              <a:rPr lang="ru-RU" dirty="0" err="1"/>
              <a:t>змінювати</a:t>
            </a:r>
            <a:r>
              <a:rPr lang="ru-RU" dirty="0"/>
              <a:t> свою </a:t>
            </a:r>
            <a:r>
              <a:rPr lang="ru-RU" dirty="0" err="1"/>
              <a:t>релігію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переконання</a:t>
            </a:r>
            <a:r>
              <a:rPr lang="ru-RU" dirty="0"/>
              <a:t> і свободу </a:t>
            </a:r>
            <a:r>
              <a:rPr lang="ru-RU" dirty="0" err="1"/>
              <a:t>сповідувати</a:t>
            </a:r>
            <a:r>
              <a:rPr lang="ru-RU" dirty="0"/>
              <a:t> свою </a:t>
            </a:r>
            <a:r>
              <a:rPr lang="ru-RU" dirty="0" err="1"/>
              <a:t>релігію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переконання</a:t>
            </a:r>
            <a:r>
              <a:rPr lang="ru-RU" dirty="0"/>
              <a:t> як </a:t>
            </a:r>
            <a:r>
              <a:rPr lang="ru-RU" dirty="0" err="1"/>
              <a:t>одноособово</a:t>
            </a:r>
            <a:r>
              <a:rPr lang="ru-RU" dirty="0"/>
              <a:t>, так і разом з </a:t>
            </a:r>
            <a:r>
              <a:rPr lang="ru-RU" dirty="0" err="1"/>
              <a:t>іншими</a:t>
            </a:r>
            <a:r>
              <a:rPr lang="ru-RU" dirty="0"/>
              <a:t>, </a:t>
            </a:r>
            <a:r>
              <a:rPr lang="ru-RU" dirty="0" err="1"/>
              <a:t>прилюдним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приватним</a:t>
            </a:r>
            <a:r>
              <a:rPr lang="ru-RU" dirty="0"/>
              <a:t> порядком в </a:t>
            </a:r>
            <a:r>
              <a:rPr lang="ru-RU" dirty="0" err="1"/>
              <a:t>ученні</a:t>
            </a:r>
            <a:r>
              <a:rPr lang="ru-RU" dirty="0"/>
              <a:t>, </a:t>
            </a:r>
            <a:r>
              <a:rPr lang="ru-RU" dirty="0" err="1"/>
              <a:t>богослужінні</a:t>
            </a:r>
            <a:r>
              <a:rPr lang="ru-RU" dirty="0"/>
              <a:t> і </a:t>
            </a:r>
            <a:r>
              <a:rPr lang="ru-RU" dirty="0" err="1"/>
              <a:t>виконанні</a:t>
            </a:r>
            <a:r>
              <a:rPr lang="ru-RU" dirty="0"/>
              <a:t> </a:t>
            </a:r>
            <a:r>
              <a:rPr lang="ru-RU" dirty="0" err="1"/>
              <a:t>релігійних</a:t>
            </a:r>
            <a:r>
              <a:rPr lang="ru-RU" dirty="0"/>
              <a:t> та </a:t>
            </a:r>
            <a:r>
              <a:rPr lang="ru-RU" dirty="0" err="1"/>
              <a:t>ритуальних</a:t>
            </a:r>
            <a:r>
              <a:rPr lang="ru-RU" dirty="0"/>
              <a:t> </a:t>
            </a:r>
            <a:r>
              <a:rPr lang="ru-RU" dirty="0" err="1"/>
              <a:t>обрядів</a:t>
            </a:r>
            <a:r>
              <a:rPr lang="ru-RU" dirty="0"/>
              <a:t>».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115616" y="3284984"/>
            <a:ext cx="7704856" cy="2952328"/>
          </a:xfrm>
          <a:prstGeom prst="rect">
            <a:avLst/>
          </a:prstGeom>
          <a:ln w="28575">
            <a:solidFill>
              <a:schemeClr val="accent1"/>
            </a:solidFill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b="1" dirty="0"/>
              <a:t>В</a:t>
            </a:r>
            <a:r>
              <a:rPr lang="ru-RU" b="1" dirty="0" err="1"/>
              <a:t>ідповідно</a:t>
            </a:r>
            <a:r>
              <a:rPr lang="ru-RU" b="1" dirty="0"/>
              <a:t> до </a:t>
            </a:r>
            <a:r>
              <a:rPr lang="ru-RU" b="1" dirty="0" err="1"/>
              <a:t>статті</a:t>
            </a:r>
            <a:r>
              <a:rPr lang="ru-RU" b="1" dirty="0"/>
              <a:t> 18 </a:t>
            </a:r>
            <a:r>
              <a:rPr lang="ru-RU" b="1" dirty="0" err="1"/>
              <a:t>Міжнародного</a:t>
            </a:r>
            <a:r>
              <a:rPr lang="ru-RU" b="1" dirty="0"/>
              <a:t> пакту про </a:t>
            </a:r>
            <a:r>
              <a:rPr lang="ru-RU" b="1" dirty="0" err="1"/>
              <a:t>громадянські</a:t>
            </a:r>
            <a:r>
              <a:rPr lang="ru-RU" b="1" dirty="0"/>
              <a:t> і </a:t>
            </a:r>
            <a:r>
              <a:rPr lang="ru-RU" b="1" dirty="0" err="1"/>
              <a:t>політичні</a:t>
            </a:r>
            <a:r>
              <a:rPr lang="ru-RU" b="1" dirty="0"/>
              <a:t> права </a:t>
            </a:r>
            <a:r>
              <a:rPr lang="ru-RU" dirty="0" err="1"/>
              <a:t>кожна</a:t>
            </a:r>
            <a:r>
              <a:rPr lang="ru-RU" dirty="0"/>
              <a:t> </a:t>
            </a:r>
            <a:r>
              <a:rPr lang="ru-RU" dirty="0" err="1"/>
              <a:t>людина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право на свободу думки, </a:t>
            </a:r>
            <a:r>
              <a:rPr lang="ru-RU" dirty="0" err="1"/>
              <a:t>совісті</a:t>
            </a:r>
            <a:r>
              <a:rPr lang="ru-RU" dirty="0"/>
              <a:t> і </a:t>
            </a:r>
            <a:r>
              <a:rPr lang="ru-RU" dirty="0" err="1"/>
              <a:t>релігії</a:t>
            </a:r>
            <a:r>
              <a:rPr lang="ru-RU" dirty="0"/>
              <a:t>. </a:t>
            </a:r>
            <a:r>
              <a:rPr lang="ru-RU" dirty="0" err="1"/>
              <a:t>Це</a:t>
            </a:r>
            <a:r>
              <a:rPr lang="ru-RU" dirty="0"/>
              <a:t> право </a:t>
            </a:r>
            <a:r>
              <a:rPr lang="ru-RU" dirty="0" err="1"/>
              <a:t>включає</a:t>
            </a:r>
            <a:r>
              <a:rPr lang="ru-RU" dirty="0"/>
              <a:t> свободу </a:t>
            </a:r>
            <a:r>
              <a:rPr lang="ru-RU" dirty="0" err="1"/>
              <a:t>мати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приймати</a:t>
            </a:r>
            <a:r>
              <a:rPr lang="ru-RU" dirty="0"/>
              <a:t> </a:t>
            </a:r>
            <a:r>
              <a:rPr lang="ru-RU" dirty="0" err="1"/>
              <a:t>релігію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переконання</a:t>
            </a:r>
            <a:r>
              <a:rPr lang="ru-RU" dirty="0"/>
              <a:t> на </a:t>
            </a:r>
            <a:r>
              <a:rPr lang="ru-RU" dirty="0" err="1"/>
              <a:t>свій</a:t>
            </a:r>
            <a:r>
              <a:rPr lang="ru-RU" dirty="0"/>
              <a:t> </a:t>
            </a:r>
            <a:r>
              <a:rPr lang="ru-RU" dirty="0" err="1"/>
              <a:t>вибір</a:t>
            </a:r>
            <a:r>
              <a:rPr lang="ru-RU" dirty="0"/>
              <a:t> і свободу </a:t>
            </a:r>
            <a:r>
              <a:rPr lang="ru-RU" dirty="0" err="1"/>
              <a:t>сповідувати</a:t>
            </a:r>
            <a:r>
              <a:rPr lang="ru-RU" dirty="0"/>
              <a:t> свою </a:t>
            </a:r>
            <a:r>
              <a:rPr lang="ru-RU" dirty="0" err="1"/>
              <a:t>релігію</a:t>
            </a:r>
            <a:r>
              <a:rPr lang="ru-RU" dirty="0"/>
              <a:t> та </a:t>
            </a:r>
            <a:r>
              <a:rPr lang="ru-RU" dirty="0" err="1"/>
              <a:t>переконання</a:t>
            </a:r>
            <a:r>
              <a:rPr lang="ru-RU" dirty="0"/>
              <a:t> як </a:t>
            </a:r>
            <a:r>
              <a:rPr lang="ru-RU" dirty="0" err="1"/>
              <a:t>одноосібно</a:t>
            </a:r>
            <a:r>
              <a:rPr lang="ru-RU" dirty="0"/>
              <a:t>, так і </a:t>
            </a:r>
            <a:r>
              <a:rPr lang="ru-RU" dirty="0" err="1"/>
              <a:t>спільно</a:t>
            </a:r>
            <a:r>
              <a:rPr lang="ru-RU" dirty="0"/>
              <a:t> з </a:t>
            </a:r>
            <a:r>
              <a:rPr lang="ru-RU" dirty="0" err="1"/>
              <a:t>іншими</a:t>
            </a:r>
            <a:r>
              <a:rPr lang="ru-RU" dirty="0"/>
              <a:t>, </a:t>
            </a:r>
            <a:r>
              <a:rPr lang="ru-RU" dirty="0" err="1"/>
              <a:t>публічно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приватно, у </a:t>
            </a:r>
            <a:r>
              <a:rPr lang="ru-RU" dirty="0" err="1"/>
              <a:t>відправленні</a:t>
            </a:r>
            <a:r>
              <a:rPr lang="ru-RU" dirty="0"/>
              <a:t> культу, </a:t>
            </a:r>
            <a:r>
              <a:rPr lang="ru-RU" dirty="0" err="1"/>
              <a:t>виконанні</a:t>
            </a:r>
            <a:r>
              <a:rPr lang="ru-RU" dirty="0"/>
              <a:t> </a:t>
            </a:r>
            <a:r>
              <a:rPr lang="ru-RU" dirty="0" err="1"/>
              <a:t>релігійних</a:t>
            </a:r>
            <a:r>
              <a:rPr lang="ru-RU" dirty="0"/>
              <a:t> і </a:t>
            </a:r>
            <a:r>
              <a:rPr lang="ru-RU" dirty="0" err="1"/>
              <a:t>ритуальних</a:t>
            </a:r>
            <a:r>
              <a:rPr lang="ru-RU" dirty="0"/>
              <a:t> </a:t>
            </a:r>
            <a:r>
              <a:rPr lang="ru-RU" dirty="0" err="1"/>
              <a:t>обрядів</a:t>
            </a:r>
            <a:r>
              <a:rPr lang="ru-RU" dirty="0"/>
              <a:t> та </a:t>
            </a:r>
            <a:r>
              <a:rPr lang="ru-RU" dirty="0" err="1"/>
              <a:t>вчень</a:t>
            </a:r>
            <a:r>
              <a:rPr lang="ru-RU" dirty="0"/>
              <a:t>. </a:t>
            </a:r>
            <a:r>
              <a:rPr lang="ru-RU" dirty="0" err="1"/>
              <a:t>Ніхто</a:t>
            </a:r>
            <a:r>
              <a:rPr lang="ru-RU" dirty="0"/>
              <a:t> не повинен </a:t>
            </a:r>
            <a:r>
              <a:rPr lang="ru-RU" dirty="0" err="1"/>
              <a:t>зазнавати</a:t>
            </a:r>
            <a:r>
              <a:rPr lang="ru-RU" dirty="0"/>
              <a:t> примусу,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принижує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свободу </a:t>
            </a:r>
            <a:r>
              <a:rPr lang="ru-RU" dirty="0" err="1"/>
              <a:t>мати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приймати</a:t>
            </a:r>
            <a:r>
              <a:rPr lang="ru-RU" dirty="0"/>
              <a:t> </a:t>
            </a:r>
            <a:r>
              <a:rPr lang="ru-RU" dirty="0" err="1"/>
              <a:t>релігію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переконання</a:t>
            </a:r>
            <a:r>
              <a:rPr lang="ru-RU" dirty="0"/>
              <a:t> на </a:t>
            </a:r>
            <a:r>
              <a:rPr lang="ru-RU" dirty="0" err="1"/>
              <a:t>свій</a:t>
            </a:r>
            <a:r>
              <a:rPr lang="ru-RU" dirty="0"/>
              <a:t> </a:t>
            </a:r>
            <a:r>
              <a:rPr lang="ru-RU" dirty="0" err="1"/>
              <a:t>вибір</a:t>
            </a:r>
            <a:r>
              <a:rPr lang="ru-RU" dirty="0"/>
              <a:t>. Свобода </a:t>
            </a:r>
            <a:r>
              <a:rPr lang="ru-RU" dirty="0" err="1"/>
              <a:t>сповідувати</a:t>
            </a:r>
            <a:r>
              <a:rPr lang="ru-RU" dirty="0"/>
              <a:t> </a:t>
            </a:r>
            <a:r>
              <a:rPr lang="ru-RU" dirty="0" err="1"/>
              <a:t>релігію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переконання</a:t>
            </a:r>
            <a:r>
              <a:rPr lang="ru-RU" dirty="0"/>
              <a:t> </a:t>
            </a:r>
            <a:r>
              <a:rPr lang="ru-RU" dirty="0" err="1"/>
              <a:t>підлягає</a:t>
            </a:r>
            <a:r>
              <a:rPr lang="ru-RU" dirty="0"/>
              <a:t> </a:t>
            </a:r>
            <a:r>
              <a:rPr lang="ru-RU" dirty="0" err="1"/>
              <a:t>лише</a:t>
            </a:r>
            <a:r>
              <a:rPr lang="ru-RU" dirty="0"/>
              <a:t> </a:t>
            </a:r>
            <a:r>
              <a:rPr lang="ru-RU" dirty="0" err="1"/>
              <a:t>обмеженням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встановлено</a:t>
            </a:r>
            <a:r>
              <a:rPr lang="ru-RU" dirty="0"/>
              <a:t> законом і </a:t>
            </a:r>
            <a:r>
              <a:rPr lang="ru-RU" dirty="0" err="1"/>
              <a:t>які</a:t>
            </a:r>
            <a:r>
              <a:rPr lang="ru-RU" dirty="0"/>
              <a:t> є </a:t>
            </a:r>
            <a:r>
              <a:rPr lang="ru-RU" dirty="0" err="1"/>
              <a:t>необхідними</a:t>
            </a:r>
            <a:r>
              <a:rPr lang="ru-RU" dirty="0"/>
              <a:t> для </a:t>
            </a:r>
            <a:r>
              <a:rPr lang="ru-RU" dirty="0" err="1"/>
              <a:t>охорони</a:t>
            </a:r>
            <a:r>
              <a:rPr lang="ru-RU" dirty="0"/>
              <a:t> </a:t>
            </a:r>
            <a:r>
              <a:rPr lang="ru-RU" dirty="0" err="1"/>
              <a:t>суспільної</a:t>
            </a:r>
            <a:r>
              <a:rPr lang="ru-RU" dirty="0"/>
              <a:t> </a:t>
            </a:r>
            <a:r>
              <a:rPr lang="ru-RU" dirty="0" err="1"/>
              <a:t>безпеки</a:t>
            </a:r>
            <a:r>
              <a:rPr lang="ru-RU" dirty="0"/>
              <a:t>, порядку, </a:t>
            </a:r>
            <a:r>
              <a:rPr lang="ru-RU" dirty="0" err="1"/>
              <a:t>здоров'я</a:t>
            </a:r>
            <a:r>
              <a:rPr lang="ru-RU" dirty="0"/>
              <a:t> і </a:t>
            </a:r>
            <a:r>
              <a:rPr lang="ru-RU" dirty="0" err="1"/>
              <a:t>моралі</a:t>
            </a:r>
            <a:r>
              <a:rPr lang="ru-RU" dirty="0"/>
              <a:t>, так само як і </a:t>
            </a:r>
            <a:r>
              <a:rPr lang="ru-RU" dirty="0" err="1"/>
              <a:t>основних</a:t>
            </a:r>
            <a:r>
              <a:rPr lang="ru-RU" dirty="0"/>
              <a:t> прав та свобод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осіб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415598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ln w="28575">
            <a:solidFill>
              <a:schemeClr val="accent1"/>
            </a:solidFill>
          </a:ln>
        </p:spPr>
        <p:txBody>
          <a:bodyPr/>
          <a:lstStyle/>
          <a:p>
            <a:r>
              <a:rPr lang="uk-UA" dirty="0"/>
              <a:t>У ст. 1 Конвенції зазначено, що Високі Договірні Сторони гарантують кожному, хто перебуває під їхньою юрисдикцією, права і свободи, визначені в розділі </a:t>
            </a:r>
            <a:r>
              <a:rPr lang="ru-RU" dirty="0"/>
              <a:t>I</a:t>
            </a:r>
            <a:r>
              <a:rPr lang="uk-UA" dirty="0"/>
              <a:t> цієї Конвенції. Отже дотримання коректної реалізації даних у Конвенції прав (зокрема прав передбачених у ст. 9) </a:t>
            </a:r>
            <a:r>
              <a:rPr lang="uk-UA" b="1" dirty="0"/>
              <a:t>є зобов’язанням держав учасниць.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638390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0188" y="451582"/>
            <a:ext cx="6683765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err="1"/>
              <a:t>Міжнародний</a:t>
            </a:r>
            <a:r>
              <a:rPr lang="ru-RU" b="1" dirty="0"/>
              <a:t> пакт про </a:t>
            </a:r>
            <a:r>
              <a:rPr lang="ru-RU" b="1" dirty="0" err="1"/>
              <a:t>громадянські</a:t>
            </a:r>
            <a:r>
              <a:rPr lang="ru-RU" b="1" dirty="0"/>
              <a:t> і </a:t>
            </a:r>
            <a:r>
              <a:rPr lang="ru-RU" b="1" dirty="0" err="1"/>
              <a:t>політичні</a:t>
            </a:r>
            <a:r>
              <a:rPr lang="ru-RU" b="1" dirty="0"/>
              <a:t> права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2040" y="2780928"/>
            <a:ext cx="3768427" cy="2664296"/>
          </a:xfrm>
          <a:ln w="28575"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err="1"/>
              <a:t>уточнює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держави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беруть</a:t>
            </a:r>
            <a:r>
              <a:rPr lang="ru-RU" dirty="0"/>
              <a:t> участь у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Пакті</a:t>
            </a:r>
            <a:r>
              <a:rPr lang="ru-RU" dirty="0"/>
              <a:t>, </a:t>
            </a:r>
            <a:r>
              <a:rPr lang="ru-RU" b="1" dirty="0" err="1"/>
              <a:t>зобов'язуються</a:t>
            </a:r>
            <a:r>
              <a:rPr lang="ru-RU" dirty="0"/>
              <a:t> </a:t>
            </a:r>
            <a:r>
              <a:rPr lang="ru-RU" dirty="0" err="1"/>
              <a:t>поважати</a:t>
            </a:r>
            <a:r>
              <a:rPr lang="ru-RU" dirty="0"/>
              <a:t> свободу </a:t>
            </a:r>
            <a:r>
              <a:rPr lang="ru-RU" dirty="0" err="1"/>
              <a:t>батьків</a:t>
            </a:r>
            <a:r>
              <a:rPr lang="ru-RU" dirty="0"/>
              <a:t> і у </a:t>
            </a:r>
            <a:r>
              <a:rPr lang="ru-RU" dirty="0" err="1"/>
              <a:t>відповідних</a:t>
            </a:r>
            <a:r>
              <a:rPr lang="ru-RU" dirty="0"/>
              <a:t> </a:t>
            </a:r>
            <a:r>
              <a:rPr lang="ru-RU" dirty="0" err="1"/>
              <a:t>випадках</a:t>
            </a:r>
            <a:r>
              <a:rPr lang="ru-RU" dirty="0"/>
              <a:t> </a:t>
            </a:r>
            <a:r>
              <a:rPr lang="ru-RU" dirty="0" err="1"/>
              <a:t>законних</a:t>
            </a:r>
            <a:r>
              <a:rPr lang="ru-RU" dirty="0"/>
              <a:t> </a:t>
            </a:r>
            <a:r>
              <a:rPr lang="ru-RU" dirty="0" err="1"/>
              <a:t>опікунів</a:t>
            </a:r>
            <a:r>
              <a:rPr lang="ru-RU" dirty="0"/>
              <a:t> </a:t>
            </a:r>
            <a:r>
              <a:rPr lang="ru-RU" dirty="0" err="1"/>
              <a:t>забезпечувати</a:t>
            </a:r>
            <a:r>
              <a:rPr lang="ru-RU" dirty="0"/>
              <a:t> </a:t>
            </a:r>
            <a:r>
              <a:rPr lang="ru-RU" dirty="0" err="1"/>
              <a:t>релігійне</a:t>
            </a:r>
            <a:r>
              <a:rPr lang="ru-RU" dirty="0"/>
              <a:t> і </a:t>
            </a:r>
            <a:r>
              <a:rPr lang="ru-RU" dirty="0" err="1"/>
              <a:t>моральне</a:t>
            </a:r>
            <a:r>
              <a:rPr lang="ru-RU" dirty="0"/>
              <a:t> </a:t>
            </a:r>
            <a:r>
              <a:rPr lang="ru-RU" dirty="0" err="1"/>
              <a:t>виховання</a:t>
            </a:r>
            <a:r>
              <a:rPr lang="ru-RU" dirty="0"/>
              <a:t> </a:t>
            </a:r>
            <a:r>
              <a:rPr lang="ru-RU" dirty="0" err="1"/>
              <a:t>своїх</a:t>
            </a:r>
            <a:r>
              <a:rPr lang="ru-RU" dirty="0"/>
              <a:t> </a:t>
            </a:r>
            <a:r>
              <a:rPr lang="ru-RU" dirty="0" err="1"/>
              <a:t>дітей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своїх</a:t>
            </a:r>
            <a:r>
              <a:rPr lang="ru-RU" dirty="0"/>
              <a:t> </a:t>
            </a:r>
            <a:r>
              <a:rPr lang="ru-RU" dirty="0" err="1"/>
              <a:t>власних</a:t>
            </a:r>
            <a:r>
              <a:rPr lang="ru-RU" dirty="0"/>
              <a:t> </a:t>
            </a:r>
            <a:r>
              <a:rPr lang="ru-RU" dirty="0" err="1"/>
              <a:t>переконань</a:t>
            </a:r>
            <a:r>
              <a:rPr lang="ru-RU" dirty="0"/>
              <a:t>.</a:t>
            </a:r>
          </a:p>
        </p:txBody>
      </p:sp>
      <p:cxnSp>
        <p:nvCxnSpPr>
          <p:cNvPr id="5" name="Прямая соединительная линия 4"/>
          <p:cNvCxnSpPr>
            <a:stCxn id="2" idx="2"/>
          </p:cNvCxnSpPr>
          <p:nvPr/>
        </p:nvCxnSpPr>
        <p:spPr>
          <a:xfrm>
            <a:off x="5252071" y="1732472"/>
            <a:ext cx="389604" cy="42413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148064" y="2060848"/>
            <a:ext cx="1217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Стаття 18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5801416" y="2348880"/>
            <a:ext cx="308501" cy="36004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бъект 2"/>
          <p:cNvSpPr txBox="1">
            <a:spLocks/>
          </p:cNvSpPr>
          <p:nvPr/>
        </p:nvSpPr>
        <p:spPr>
          <a:xfrm>
            <a:off x="755576" y="2780928"/>
            <a:ext cx="3768427" cy="2664296"/>
          </a:xfrm>
          <a:prstGeom prst="rect">
            <a:avLst/>
          </a:prstGeom>
          <a:ln w="28575"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err="1"/>
              <a:t>проголошує</a:t>
            </a:r>
            <a:r>
              <a:rPr lang="ru-RU" dirty="0"/>
              <a:t> </a:t>
            </a:r>
            <a:r>
              <a:rPr lang="ru-RU" dirty="0" err="1"/>
              <a:t>загальний</a:t>
            </a:r>
            <a:r>
              <a:rPr lang="ru-RU" dirty="0"/>
              <a:t> принцип </a:t>
            </a:r>
            <a:r>
              <a:rPr lang="ru-RU" b="1" dirty="0"/>
              <a:t>заборони </a:t>
            </a:r>
            <a:r>
              <a:rPr lang="ru-RU" b="1" dirty="0" err="1"/>
              <a:t>дискримінації</a:t>
            </a:r>
            <a:r>
              <a:rPr lang="ru-RU" dirty="0"/>
              <a:t>, </a:t>
            </a:r>
            <a:r>
              <a:rPr lang="ru-RU" dirty="0" err="1"/>
              <a:t>зокрема</a:t>
            </a:r>
            <a:r>
              <a:rPr lang="ru-RU" dirty="0"/>
              <a:t> за </a:t>
            </a:r>
            <a:r>
              <a:rPr lang="ru-RU" dirty="0" err="1"/>
              <a:t>ознакою</a:t>
            </a:r>
            <a:r>
              <a:rPr lang="ru-RU" dirty="0"/>
              <a:t> </a:t>
            </a:r>
            <a:r>
              <a:rPr lang="ru-RU" dirty="0" err="1"/>
              <a:t>релігії</a:t>
            </a:r>
            <a:endParaRPr lang="ru-RU" dirty="0"/>
          </a:p>
        </p:txBody>
      </p:sp>
      <p:cxnSp>
        <p:nvCxnSpPr>
          <p:cNvPr id="13" name="Прямая соединительная линия 12"/>
          <p:cNvCxnSpPr>
            <a:stCxn id="2" idx="2"/>
          </p:cNvCxnSpPr>
          <p:nvPr/>
        </p:nvCxnSpPr>
        <p:spPr>
          <a:xfrm flipH="1">
            <a:off x="4860032" y="1732472"/>
            <a:ext cx="392039" cy="42413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3839051" y="2069475"/>
            <a:ext cx="12170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/>
              <a:t>Стаття 26</a:t>
            </a:r>
            <a:endParaRPr lang="ru-RU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 flipH="1">
            <a:off x="4355975" y="2348880"/>
            <a:ext cx="309600" cy="36004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81887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7340540" cy="1728192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У </a:t>
            </a:r>
            <a:r>
              <a:rPr lang="ru-RU" sz="2400" dirty="0" err="1"/>
              <a:t>розумінні</a:t>
            </a:r>
            <a:r>
              <a:rPr lang="ru-RU" sz="2400" dirty="0"/>
              <a:t> </a:t>
            </a:r>
            <a:r>
              <a:rPr lang="ru-RU" sz="2400" dirty="0" err="1"/>
              <a:t>статті</a:t>
            </a:r>
            <a:r>
              <a:rPr lang="ru-RU" sz="2400" dirty="0"/>
              <a:t> 9 </a:t>
            </a:r>
            <a:r>
              <a:rPr lang="ru-RU" sz="2400" dirty="0" err="1"/>
              <a:t>Конвенції</a:t>
            </a:r>
            <a:r>
              <a:rPr lang="ru-RU" sz="2400" dirty="0"/>
              <a:t>, </a:t>
            </a:r>
            <a:r>
              <a:rPr lang="ru-RU" sz="2400" dirty="0" err="1"/>
              <a:t>законними</a:t>
            </a:r>
            <a:r>
              <a:rPr lang="ru-RU" sz="2400" dirty="0"/>
              <a:t> </a:t>
            </a:r>
            <a:r>
              <a:rPr lang="ru-RU" sz="2400" dirty="0" err="1"/>
              <a:t>цілями</a:t>
            </a:r>
            <a:r>
              <a:rPr lang="ru-RU" sz="2400" dirty="0"/>
              <a:t>, </a:t>
            </a:r>
            <a:r>
              <a:rPr lang="ru-RU" sz="2400" dirty="0" err="1"/>
              <a:t>які</a:t>
            </a:r>
            <a:r>
              <a:rPr lang="ru-RU" sz="2400" dirty="0"/>
              <a:t> </a:t>
            </a:r>
            <a:r>
              <a:rPr lang="ru-RU" sz="2400" dirty="0" err="1"/>
              <a:t>можуть</a:t>
            </a:r>
            <a:r>
              <a:rPr lang="ru-RU" sz="2400" dirty="0"/>
              <a:t> </a:t>
            </a:r>
            <a:r>
              <a:rPr lang="ru-RU" sz="2400" dirty="0" err="1"/>
              <a:t>виправдовувати</a:t>
            </a:r>
            <a:r>
              <a:rPr lang="ru-RU" sz="2400" dirty="0"/>
              <a:t> </a:t>
            </a:r>
            <a:r>
              <a:rPr lang="ru-RU" sz="2400" dirty="0" err="1"/>
              <a:t>втручання</a:t>
            </a:r>
            <a:r>
              <a:rPr lang="ru-RU" sz="2400" dirty="0"/>
              <a:t> у </a:t>
            </a:r>
            <a:r>
              <a:rPr lang="ru-RU" sz="2400" dirty="0" err="1"/>
              <a:t>сповідування</a:t>
            </a:r>
            <a:r>
              <a:rPr lang="ru-RU" sz="2400" dirty="0"/>
              <a:t> особою </a:t>
            </a:r>
            <a:r>
              <a:rPr lang="ru-RU" sz="2400" dirty="0" err="1"/>
              <a:t>своєї</a:t>
            </a:r>
            <a:r>
              <a:rPr lang="ru-RU" sz="2400" dirty="0"/>
              <a:t> </a:t>
            </a:r>
            <a:r>
              <a:rPr lang="ru-RU" sz="2400" dirty="0" err="1"/>
              <a:t>релігії</a:t>
            </a:r>
            <a:r>
              <a:rPr lang="ru-RU" sz="2400" dirty="0"/>
              <a:t> 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dirty="0" err="1"/>
              <a:t>своїх</a:t>
            </a:r>
            <a:r>
              <a:rPr lang="ru-RU" sz="2400" dirty="0"/>
              <a:t> </a:t>
            </a:r>
            <a:r>
              <a:rPr lang="ru-RU" sz="2400" dirty="0" err="1"/>
              <a:t>переконань</a:t>
            </a:r>
            <a:r>
              <a:rPr lang="ru-RU" sz="2400" dirty="0"/>
              <a:t>, є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921567"/>
            <a:ext cx="1656184" cy="648072"/>
          </a:xfrm>
          <a:ln w="28575">
            <a:solidFill>
              <a:schemeClr val="accent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uk-UA" b="1" dirty="0"/>
              <a:t>Громадська безпека</a:t>
            </a:r>
            <a:endParaRPr lang="ru-RU" b="1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627784" y="3573016"/>
            <a:ext cx="1656184" cy="648072"/>
          </a:xfrm>
          <a:prstGeom prst="rect">
            <a:avLst/>
          </a:prstGeom>
          <a:ln w="28575">
            <a:solidFill>
              <a:schemeClr val="accent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uk-UA" b="1" dirty="0"/>
              <a:t>Охорона публічного порядку</a:t>
            </a:r>
            <a:endParaRPr lang="ru-RU" b="1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644008" y="2924944"/>
            <a:ext cx="1656184" cy="648072"/>
          </a:xfrm>
          <a:prstGeom prst="rect">
            <a:avLst/>
          </a:prstGeom>
          <a:ln w="28575"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uk-UA" b="1" dirty="0"/>
              <a:t>Здоров’я чи мораль</a:t>
            </a:r>
            <a:endParaRPr lang="ru-RU" b="1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6660232" y="3573016"/>
            <a:ext cx="1656184" cy="648072"/>
          </a:xfrm>
          <a:prstGeom prst="rect">
            <a:avLst/>
          </a:prstGeom>
          <a:ln w="28575">
            <a:solidFill>
              <a:schemeClr val="accent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uk-UA" b="1" dirty="0"/>
              <a:t>Захист прав і свобод інших осіб</a:t>
            </a:r>
            <a:endParaRPr lang="ru-RU" b="1" dirty="0"/>
          </a:p>
        </p:txBody>
      </p:sp>
      <p:cxnSp>
        <p:nvCxnSpPr>
          <p:cNvPr id="8" name="Прямая со стрелкой 7"/>
          <p:cNvCxnSpPr>
            <a:stCxn id="2" idx="2"/>
            <a:endCxn id="3" idx="0"/>
          </p:cNvCxnSpPr>
          <p:nvPr/>
        </p:nvCxnSpPr>
        <p:spPr>
          <a:xfrm flipH="1">
            <a:off x="1439652" y="1988840"/>
            <a:ext cx="3706274" cy="93272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2" idx="2"/>
            <a:endCxn id="4" idx="0"/>
          </p:cNvCxnSpPr>
          <p:nvPr/>
        </p:nvCxnSpPr>
        <p:spPr>
          <a:xfrm flipH="1">
            <a:off x="3455876" y="1988840"/>
            <a:ext cx="1690050" cy="158417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2" idx="2"/>
            <a:endCxn id="5" idx="0"/>
          </p:cNvCxnSpPr>
          <p:nvPr/>
        </p:nvCxnSpPr>
        <p:spPr>
          <a:xfrm>
            <a:off x="5145926" y="1988840"/>
            <a:ext cx="326174" cy="93610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2" idx="2"/>
            <a:endCxn id="6" idx="0"/>
          </p:cNvCxnSpPr>
          <p:nvPr/>
        </p:nvCxnSpPr>
        <p:spPr>
          <a:xfrm>
            <a:off x="5145926" y="1988840"/>
            <a:ext cx="2342398" cy="158417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9551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692696"/>
            <a:ext cx="6683765" cy="720080"/>
          </a:xfrm>
        </p:spPr>
        <p:txBody>
          <a:bodyPr/>
          <a:lstStyle/>
          <a:p>
            <a:pPr algn="ctr"/>
            <a:r>
              <a:rPr lang="uk-UA" b="1" dirty="0"/>
              <a:t>Типи зобов’язань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1988840"/>
            <a:ext cx="6686550" cy="3777622"/>
          </a:xfrm>
        </p:spPr>
        <p:txBody>
          <a:bodyPr/>
          <a:lstStyle/>
          <a:p>
            <a:r>
              <a:rPr lang="ru-RU" b="1" dirty="0" err="1"/>
              <a:t>Зобов'язання</a:t>
            </a:r>
            <a:r>
              <a:rPr lang="ru-RU" b="1" dirty="0"/>
              <a:t> </a:t>
            </a:r>
            <a:r>
              <a:rPr lang="ru-RU" b="1" dirty="0" err="1"/>
              <a:t>поважати</a:t>
            </a:r>
            <a:r>
              <a:rPr lang="ru-RU" b="1" dirty="0"/>
              <a:t> права </a:t>
            </a:r>
            <a:r>
              <a:rPr lang="ru-RU" b="1" dirty="0" err="1"/>
              <a:t>людини</a:t>
            </a:r>
            <a:r>
              <a:rPr lang="ru-RU" dirty="0"/>
              <a:t> - </a:t>
            </a:r>
            <a:r>
              <a:rPr lang="ru-RU" dirty="0" err="1"/>
              <a:t>утримання</a:t>
            </a:r>
            <a:r>
              <a:rPr lang="ru-RU" dirty="0"/>
              <a:t> </a:t>
            </a:r>
            <a:r>
              <a:rPr lang="ru-RU" dirty="0" err="1"/>
              <a:t>державних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, </a:t>
            </a:r>
            <a:r>
              <a:rPr lang="ru-RU" dirty="0" err="1"/>
              <a:t>підприємств</a:t>
            </a:r>
            <a:r>
              <a:rPr lang="ru-RU" dirty="0"/>
              <a:t>, </a:t>
            </a:r>
            <a:r>
              <a:rPr lang="ru-RU" dirty="0" err="1"/>
              <a:t>установ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порушень</a:t>
            </a:r>
            <a:r>
              <a:rPr lang="ru-RU" dirty="0"/>
              <a:t> прав </a:t>
            </a:r>
            <a:r>
              <a:rPr lang="ru-RU" dirty="0" err="1"/>
              <a:t>людини</a:t>
            </a:r>
            <a:r>
              <a:rPr lang="ru-RU" dirty="0"/>
              <a:t> при </a:t>
            </a:r>
            <a:r>
              <a:rPr lang="ru-RU" dirty="0" err="1"/>
              <a:t>виконанні</a:t>
            </a:r>
            <a:r>
              <a:rPr lang="ru-RU" dirty="0"/>
              <a:t> </a:t>
            </a:r>
            <a:r>
              <a:rPr lang="ru-RU" dirty="0" err="1"/>
              <a:t>своїх</a:t>
            </a:r>
            <a:r>
              <a:rPr lang="ru-RU" dirty="0"/>
              <a:t> </a:t>
            </a:r>
            <a:r>
              <a:rPr lang="ru-RU" dirty="0" err="1"/>
              <a:t>повноважень</a:t>
            </a:r>
            <a:r>
              <a:rPr lang="ru-RU" dirty="0"/>
              <a:t>.</a:t>
            </a:r>
          </a:p>
          <a:p>
            <a:r>
              <a:rPr lang="ru-RU" b="1" dirty="0" err="1"/>
              <a:t>Зобов'язання</a:t>
            </a:r>
            <a:r>
              <a:rPr lang="ru-RU" b="1" dirty="0"/>
              <a:t> </a:t>
            </a:r>
            <a:r>
              <a:rPr lang="ru-RU" b="1" dirty="0" err="1"/>
              <a:t>захищати</a:t>
            </a:r>
            <a:r>
              <a:rPr lang="ru-RU" b="1" dirty="0"/>
              <a:t> права </a:t>
            </a:r>
            <a:r>
              <a:rPr lang="ru-RU" b="1" dirty="0" err="1"/>
              <a:t>людини</a:t>
            </a:r>
            <a:r>
              <a:rPr lang="ru-RU" dirty="0"/>
              <a:t> - </a:t>
            </a:r>
            <a:r>
              <a:rPr lang="ru-RU" dirty="0" err="1"/>
              <a:t>захист</a:t>
            </a:r>
            <a:r>
              <a:rPr lang="ru-RU" dirty="0"/>
              <a:t> </a:t>
            </a:r>
            <a:r>
              <a:rPr lang="ru-RU" dirty="0" err="1"/>
              <a:t>носіїв</a:t>
            </a:r>
            <a:r>
              <a:rPr lang="ru-RU" dirty="0"/>
              <a:t> прав </a:t>
            </a:r>
            <a:r>
              <a:rPr lang="ru-RU" dirty="0" err="1"/>
              <a:t>людини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протиправного</a:t>
            </a:r>
            <a:r>
              <a:rPr lang="ru-RU" dirty="0"/>
              <a:t> </a:t>
            </a:r>
            <a:r>
              <a:rPr lang="ru-RU" dirty="0" err="1"/>
              <a:t>втручання</a:t>
            </a:r>
            <a:r>
              <a:rPr lang="ru-RU" dirty="0"/>
              <a:t> </a:t>
            </a:r>
            <a:r>
              <a:rPr lang="ru-RU" dirty="0" err="1"/>
              <a:t>третіх</a:t>
            </a:r>
            <a:r>
              <a:rPr lang="ru-RU" dirty="0"/>
              <a:t> </a:t>
            </a:r>
            <a:r>
              <a:rPr lang="ru-RU" dirty="0" err="1"/>
              <a:t>осіб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реалізації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застосування</a:t>
            </a:r>
            <a:r>
              <a:rPr lang="ru-RU" dirty="0"/>
              <a:t> </a:t>
            </a:r>
            <a:r>
              <a:rPr lang="ru-RU" dirty="0" err="1"/>
              <a:t>санкцій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правопорушників</a:t>
            </a:r>
            <a:r>
              <a:rPr lang="ru-RU" dirty="0"/>
              <a:t>.</a:t>
            </a:r>
          </a:p>
          <a:p>
            <a:r>
              <a:rPr lang="ru-RU" b="1" dirty="0" err="1"/>
              <a:t>Зобов'язання</a:t>
            </a:r>
            <a:r>
              <a:rPr lang="ru-RU" b="1" dirty="0"/>
              <a:t> </a:t>
            </a:r>
            <a:r>
              <a:rPr lang="ru-RU" b="1" dirty="0" err="1"/>
              <a:t>забезпечувати</a:t>
            </a:r>
            <a:r>
              <a:rPr lang="ru-RU" b="1" dirty="0"/>
              <a:t> </a:t>
            </a:r>
            <a:r>
              <a:rPr lang="ru-RU" b="1" dirty="0" err="1"/>
              <a:t>здійснення</a:t>
            </a:r>
            <a:r>
              <a:rPr lang="ru-RU" b="1" dirty="0"/>
              <a:t> прав </a:t>
            </a:r>
            <a:r>
              <a:rPr lang="ru-RU" b="1" dirty="0" err="1"/>
              <a:t>людини</a:t>
            </a:r>
            <a:r>
              <a:rPr lang="ru-RU" dirty="0"/>
              <a:t> - </a:t>
            </a:r>
            <a:r>
              <a:rPr lang="ru-RU" dirty="0" err="1"/>
              <a:t>активні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 з боку </a:t>
            </a:r>
            <a:r>
              <a:rPr lang="ru-RU" dirty="0" err="1"/>
              <a:t>держави</a:t>
            </a:r>
            <a:r>
              <a:rPr lang="ru-RU" dirty="0"/>
              <a:t> метою </a:t>
            </a:r>
            <a:r>
              <a:rPr lang="ru-RU" dirty="0" err="1"/>
              <a:t>яких</a:t>
            </a:r>
            <a:r>
              <a:rPr lang="ru-RU" dirty="0"/>
              <a:t> є </a:t>
            </a:r>
            <a:r>
              <a:rPr lang="ru-RU" dirty="0" err="1"/>
              <a:t>сприяння</a:t>
            </a:r>
            <a:r>
              <a:rPr lang="ru-RU" dirty="0"/>
              <a:t> </a:t>
            </a:r>
            <a:r>
              <a:rPr lang="ru-RU" dirty="0" err="1"/>
              <a:t>реалізацій</a:t>
            </a:r>
            <a:r>
              <a:rPr lang="ru-RU" dirty="0"/>
              <a:t> прав </a:t>
            </a:r>
            <a:r>
              <a:rPr lang="ru-RU" dirty="0" err="1"/>
              <a:t>людини</a:t>
            </a:r>
            <a:r>
              <a:rPr lang="ru-RU" dirty="0"/>
              <a:t> в </a:t>
            </a:r>
            <a:r>
              <a:rPr lang="ru-RU" dirty="0" err="1"/>
              <a:t>повному</a:t>
            </a:r>
            <a:r>
              <a:rPr lang="ru-RU" dirty="0"/>
              <a:t> </a:t>
            </a:r>
            <a:r>
              <a:rPr lang="ru-RU" dirty="0" err="1"/>
              <a:t>обсязі</a:t>
            </a:r>
            <a:r>
              <a:rPr lang="ru-RU" dirty="0"/>
              <a:t>, </a:t>
            </a:r>
            <a:r>
              <a:rPr lang="ru-RU" dirty="0" err="1"/>
              <a:t>досягнення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кінцевого</a:t>
            </a:r>
            <a:r>
              <a:rPr lang="ru-RU" dirty="0"/>
              <a:t> результату.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61790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5696" y="908720"/>
            <a:ext cx="6686550" cy="863352"/>
          </a:xfrm>
          <a:ln w="28575">
            <a:solidFill>
              <a:schemeClr val="accent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ru-RU" b="1" dirty="0" err="1"/>
              <a:t>Класифікація</a:t>
            </a:r>
            <a:r>
              <a:rPr lang="ru-RU" b="1" dirty="0"/>
              <a:t> </a:t>
            </a:r>
            <a:r>
              <a:rPr lang="ru-RU" b="1" dirty="0" err="1"/>
              <a:t>зобов'язань</a:t>
            </a:r>
            <a:r>
              <a:rPr lang="ru-RU" b="1" dirty="0"/>
              <a:t> </a:t>
            </a:r>
            <a:r>
              <a:rPr lang="ru-RU" b="1" dirty="0" err="1"/>
              <a:t>держави</a:t>
            </a:r>
            <a:r>
              <a:rPr lang="ru-RU" b="1" dirty="0"/>
              <a:t> в </a:t>
            </a:r>
            <a:r>
              <a:rPr lang="ru-RU" b="1" dirty="0" err="1"/>
              <a:t>сфері</a:t>
            </a:r>
            <a:r>
              <a:rPr lang="ru-RU" b="1" dirty="0"/>
              <a:t> прав </a:t>
            </a:r>
            <a:r>
              <a:rPr lang="ru-RU" b="1" dirty="0" err="1"/>
              <a:t>людини</a:t>
            </a:r>
            <a:endParaRPr lang="ru-RU" b="1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835696" y="2276872"/>
            <a:ext cx="2016224" cy="863352"/>
          </a:xfrm>
          <a:prstGeom prst="rect">
            <a:avLst/>
          </a:prstGeom>
          <a:ln w="28575"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ru-RU" b="1" dirty="0" err="1"/>
              <a:t>Позитивні</a:t>
            </a:r>
            <a:r>
              <a:rPr lang="ru-RU" b="1" dirty="0"/>
              <a:t> </a:t>
            </a:r>
            <a:r>
              <a:rPr lang="ru-RU" b="1" dirty="0" err="1"/>
              <a:t>обов’язки</a:t>
            </a:r>
            <a:endParaRPr lang="ru-RU" b="1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516216" y="2273495"/>
            <a:ext cx="2016224" cy="863352"/>
          </a:xfrm>
          <a:prstGeom prst="rect">
            <a:avLst/>
          </a:prstGeom>
          <a:ln w="28575"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ru-RU" b="1" dirty="0" err="1"/>
              <a:t>Негативні</a:t>
            </a:r>
            <a:r>
              <a:rPr lang="ru-RU" b="1" dirty="0"/>
              <a:t> </a:t>
            </a:r>
            <a:r>
              <a:rPr lang="ru-RU" b="1" dirty="0" err="1"/>
              <a:t>обов’язки</a:t>
            </a:r>
            <a:endParaRPr lang="ru-RU" b="1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5364088" y="3356992"/>
            <a:ext cx="3600400" cy="28169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err="1"/>
              <a:t>Негативні</a:t>
            </a:r>
            <a:r>
              <a:rPr lang="ru-RU" dirty="0"/>
              <a:t> </a:t>
            </a:r>
            <a:r>
              <a:rPr lang="ru-RU" dirty="0">
                <a:solidFill>
                  <a:schemeClr val="tx1"/>
                </a:solidFill>
              </a:rPr>
              <a:t>права </a:t>
            </a:r>
            <a:r>
              <a:rPr lang="ru-RU" dirty="0" err="1">
                <a:solidFill>
                  <a:schemeClr val="tx1"/>
                </a:solidFill>
              </a:rPr>
              <a:t>людини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/>
              <a:t>зазвичай</a:t>
            </a:r>
            <a:r>
              <a:rPr lang="ru-RU" dirty="0"/>
              <a:t> </a:t>
            </a:r>
            <a:r>
              <a:rPr lang="ru-RU" dirty="0" err="1"/>
              <a:t>передбачають</a:t>
            </a:r>
            <a:r>
              <a:rPr lang="ru-RU" i="1" dirty="0"/>
              <a:t> </a:t>
            </a:r>
            <a:r>
              <a:rPr lang="ru-RU" i="1" dirty="0" err="1"/>
              <a:t>негативні</a:t>
            </a:r>
            <a:r>
              <a:rPr lang="ru-RU" i="1" dirty="0"/>
              <a:t> </a:t>
            </a:r>
            <a:r>
              <a:rPr lang="ru-RU" i="1" dirty="0" err="1"/>
              <a:t>зобов'язання</a:t>
            </a:r>
            <a:r>
              <a:rPr lang="ru-RU" i="1" dirty="0"/>
              <a:t> </a:t>
            </a:r>
            <a:r>
              <a:rPr lang="ru-RU" i="1" dirty="0" err="1"/>
              <a:t>держави</a:t>
            </a:r>
            <a:r>
              <a:rPr lang="ru-RU" dirty="0"/>
              <a:t> та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представників</a:t>
            </a:r>
            <a:r>
              <a:rPr lang="ru-RU" dirty="0"/>
              <a:t> </a:t>
            </a:r>
            <a:r>
              <a:rPr lang="ru-RU" dirty="0" err="1"/>
              <a:t>утримуватися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будь-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дій</a:t>
            </a:r>
            <a:r>
              <a:rPr lang="ru-RU" dirty="0"/>
              <a:t>, </a:t>
            </a:r>
            <a:r>
              <a:rPr lang="ru-RU" dirty="0" err="1"/>
              <a:t>спрямованих</a:t>
            </a:r>
            <a:r>
              <a:rPr lang="ru-RU" dirty="0"/>
              <a:t> на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порушення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незаконне</a:t>
            </a:r>
            <a:r>
              <a:rPr lang="ru-RU" dirty="0"/>
              <a:t> </a:t>
            </a:r>
            <a:r>
              <a:rPr lang="ru-RU" dirty="0" err="1"/>
              <a:t>обмеження</a:t>
            </a:r>
            <a:r>
              <a:rPr lang="ru-RU" dirty="0"/>
              <a:t>.</a:t>
            </a: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1115616" y="3429000"/>
            <a:ext cx="3600400" cy="28169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err="1"/>
              <a:t>Позитивні</a:t>
            </a:r>
            <a:r>
              <a:rPr lang="ru-RU" dirty="0"/>
              <a:t> </a:t>
            </a:r>
            <a:r>
              <a:rPr lang="ru-RU" dirty="0" err="1"/>
              <a:t>зобов'язаня</a:t>
            </a:r>
            <a:r>
              <a:rPr lang="ru-RU" dirty="0"/>
              <a:t> </a:t>
            </a:r>
            <a:r>
              <a:rPr lang="ru-RU" dirty="0" err="1"/>
              <a:t>держави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прав </a:t>
            </a:r>
            <a:r>
              <a:rPr lang="ru-RU" dirty="0" err="1"/>
              <a:t>людини</a:t>
            </a:r>
            <a:r>
              <a:rPr lang="ru-RU" dirty="0"/>
              <a:t> -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обов'язки</a:t>
            </a:r>
            <a:r>
              <a:rPr lang="ru-RU" dirty="0"/>
              <a:t> </a:t>
            </a:r>
            <a:r>
              <a:rPr lang="ru-RU" dirty="0" err="1"/>
              <a:t>держави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вимагають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влади</a:t>
            </a:r>
            <a:r>
              <a:rPr lang="ru-RU" dirty="0"/>
              <a:t> </a:t>
            </a:r>
            <a:r>
              <a:rPr lang="ru-RU" dirty="0" err="1"/>
              <a:t>застосовувати</a:t>
            </a:r>
            <a:r>
              <a:rPr lang="ru-RU" dirty="0"/>
              <a:t> </a:t>
            </a:r>
            <a:r>
              <a:rPr lang="ru-RU" dirty="0" err="1"/>
              <a:t>необхідні</a:t>
            </a:r>
            <a:r>
              <a:rPr lang="ru-RU" dirty="0"/>
              <a:t> </a:t>
            </a:r>
            <a:r>
              <a:rPr lang="ru-RU" dirty="0" err="1"/>
              <a:t>засоби</a:t>
            </a:r>
            <a:r>
              <a:rPr lang="ru-RU" dirty="0"/>
              <a:t> для </a:t>
            </a:r>
            <a:r>
              <a:rPr lang="ru-RU" dirty="0" err="1"/>
              <a:t>гарантування</a:t>
            </a:r>
            <a:r>
              <a:rPr lang="ru-RU" dirty="0"/>
              <a:t> прав </a:t>
            </a:r>
            <a:r>
              <a:rPr lang="ru-RU" dirty="0" err="1"/>
              <a:t>людини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757078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/>
              <a:t>Позитивне зобов’язання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2420888"/>
            <a:ext cx="6686550" cy="1728192"/>
          </a:xfrm>
        </p:spPr>
        <p:txBody>
          <a:bodyPr/>
          <a:lstStyle/>
          <a:p>
            <a:r>
              <a:rPr lang="uk-UA" dirty="0"/>
              <a:t>Прикладом позитивного зобов’язання як зазначалося вище, може слугувати стаття 1 </a:t>
            </a:r>
            <a:r>
              <a:rPr lang="ru-RU" dirty="0"/>
              <a:t> </a:t>
            </a:r>
            <a:r>
              <a:rPr lang="ru-RU" dirty="0" err="1"/>
              <a:t>Конвенції</a:t>
            </a:r>
            <a:r>
              <a:rPr lang="ru-RU" dirty="0"/>
              <a:t>, </a:t>
            </a:r>
            <a:r>
              <a:rPr lang="ru-RU" dirty="0" err="1"/>
              <a:t>держави-учасниці</a:t>
            </a:r>
            <a:r>
              <a:rPr lang="ru-RU" dirty="0"/>
              <a:t> «</a:t>
            </a:r>
            <a:r>
              <a:rPr lang="ru-RU" dirty="0" err="1"/>
              <a:t>гарантують</a:t>
            </a:r>
            <a:r>
              <a:rPr lang="ru-RU" dirty="0"/>
              <a:t> кожному, </a:t>
            </a:r>
            <a:r>
              <a:rPr lang="ru-RU" dirty="0" err="1"/>
              <a:t>хто</a:t>
            </a:r>
            <a:r>
              <a:rPr lang="ru-RU" dirty="0"/>
              <a:t> </a:t>
            </a:r>
            <a:r>
              <a:rPr lang="ru-RU" dirty="0" err="1"/>
              <a:t>перебуває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їхньою</a:t>
            </a:r>
            <a:r>
              <a:rPr lang="ru-RU" dirty="0"/>
              <a:t> </a:t>
            </a:r>
            <a:r>
              <a:rPr lang="ru-RU" dirty="0" err="1"/>
              <a:t>юрисдикцією</a:t>
            </a:r>
            <a:r>
              <a:rPr lang="ru-RU" dirty="0"/>
              <a:t>, права і </a:t>
            </a:r>
            <a:r>
              <a:rPr lang="ru-RU" dirty="0" err="1"/>
              <a:t>свободи</a:t>
            </a:r>
            <a:r>
              <a:rPr lang="ru-RU" dirty="0"/>
              <a:t>, </a:t>
            </a:r>
            <a:r>
              <a:rPr lang="ru-RU" dirty="0" err="1"/>
              <a:t>визначені</a:t>
            </a:r>
            <a:r>
              <a:rPr lang="ru-RU" dirty="0"/>
              <a:t> в </a:t>
            </a:r>
            <a:r>
              <a:rPr lang="ru-RU" dirty="0" err="1"/>
              <a:t>розділі</a:t>
            </a:r>
            <a:r>
              <a:rPr lang="ru-RU" dirty="0"/>
              <a:t> I </a:t>
            </a:r>
            <a:r>
              <a:rPr lang="ru-RU" dirty="0" err="1"/>
              <a:t>цієї</a:t>
            </a:r>
            <a:r>
              <a:rPr lang="ru-RU" dirty="0"/>
              <a:t> </a:t>
            </a:r>
            <a:r>
              <a:rPr lang="ru-RU" dirty="0" err="1"/>
              <a:t>Конвенції</a:t>
            </a:r>
            <a:r>
              <a:rPr lang="ru-RU" dirty="0"/>
              <a:t>.»</a:t>
            </a:r>
          </a:p>
        </p:txBody>
      </p:sp>
    </p:spTree>
    <p:extLst>
      <p:ext uri="{BB962C8B-B14F-4D97-AF65-F5344CB8AC3E}">
        <p14:creationId xmlns:p14="http://schemas.microsoft.com/office/powerpoint/2010/main" val="328790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96</TotalTime>
  <Words>789</Words>
  <Application>Microsoft Office PowerPoint</Application>
  <PresentationFormat>Экран (4:3)</PresentationFormat>
  <Paragraphs>35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Тема1</vt:lpstr>
      <vt:lpstr>Зобов’язання держави щодо права на свободу думки, совісті і релігії</vt:lpstr>
      <vt:lpstr>Презентация PowerPoint</vt:lpstr>
      <vt:lpstr>Презентация PowerPoint</vt:lpstr>
      <vt:lpstr>Презентация PowerPoint</vt:lpstr>
      <vt:lpstr>Міжнародний пакт про громадянські і політичні права</vt:lpstr>
      <vt:lpstr>У розумінні статті 9 Конвенції, законними цілями, які можуть виправдовувати втручання у сповідування особою своєї релігії або своїх переконань, є</vt:lpstr>
      <vt:lpstr>Типи зобов’язань</vt:lpstr>
      <vt:lpstr>Презентация PowerPoint</vt:lpstr>
      <vt:lpstr>Позитивне зобов’язання</vt:lpstr>
      <vt:lpstr>Негативне зобов’язання </vt:lpstr>
      <vt:lpstr>Закон України «Про свободу совісті та релігійні організації»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Владислав</dc:creator>
  <cp:lastModifiedBy>Asus</cp:lastModifiedBy>
  <cp:revision>10</cp:revision>
  <dcterms:created xsi:type="dcterms:W3CDTF">2021-10-11T13:07:29Z</dcterms:created>
  <dcterms:modified xsi:type="dcterms:W3CDTF">2021-10-13T10:01:44Z</dcterms:modified>
</cp:coreProperties>
</file>