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8"/>
  </p:notesMasterIdLst>
  <p:sldIdLst>
    <p:sldId id="256" r:id="rId2"/>
    <p:sldId id="272" r:id="rId3"/>
    <p:sldId id="274" r:id="rId4"/>
    <p:sldId id="291" r:id="rId5"/>
    <p:sldId id="294" r:id="rId6"/>
    <p:sldId id="292" r:id="rId7"/>
    <p:sldId id="298" r:id="rId8"/>
    <p:sldId id="300" r:id="rId9"/>
    <p:sldId id="296" r:id="rId10"/>
    <p:sldId id="324" r:id="rId11"/>
    <p:sldId id="353" r:id="rId12"/>
    <p:sldId id="363" r:id="rId13"/>
    <p:sldId id="343" r:id="rId14"/>
    <p:sldId id="346" r:id="rId15"/>
    <p:sldId id="357" r:id="rId16"/>
    <p:sldId id="347" r:id="rId17"/>
    <p:sldId id="348" r:id="rId18"/>
    <p:sldId id="362" r:id="rId19"/>
    <p:sldId id="360" r:id="rId20"/>
    <p:sldId id="349" r:id="rId21"/>
    <p:sldId id="351" r:id="rId22"/>
    <p:sldId id="361" r:id="rId23"/>
    <p:sldId id="355" r:id="rId24"/>
    <p:sldId id="359" r:id="rId25"/>
    <p:sldId id="358" r:id="rId26"/>
    <p:sldId id="325" r:id="rId27"/>
    <p:sldId id="326" r:id="rId28"/>
    <p:sldId id="356" r:id="rId29"/>
    <p:sldId id="350" r:id="rId30"/>
    <p:sldId id="327" r:id="rId31"/>
    <p:sldId id="342" r:id="rId32"/>
    <p:sldId id="302" r:id="rId33"/>
    <p:sldId id="323" r:id="rId34"/>
    <p:sldId id="321" r:id="rId35"/>
    <p:sldId id="322" r:id="rId36"/>
    <p:sldId id="352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6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7943AB-A07A-43B5-90C5-1F9D5D9E18BF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61FCAAC-10A8-4A53-B441-8ACDA8529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602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/>
            <a:fld id="{508ACF5C-73DA-4CCD-AA5F-A3D35753A4ED}" type="slidenum">
              <a:rPr lang="ru-RU" sz="1200" b="0">
                <a:solidFill>
                  <a:schemeClr val="tx1"/>
                </a:solidFill>
              </a:rPr>
              <a:pPr algn="r"/>
              <a:t>11</a:t>
            </a:fld>
            <a:endParaRPr lang="ru-RU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2D8FF-4B24-4F07-A41F-5214B34495B7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F2AFC-6870-47EF-8952-665F45A89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81E64-DE5B-4872-8EE0-093575072325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6176-506D-4E36-BF9C-23B6F1A4A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4905C-FC37-4492-A0CD-8BBFA6FF4648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63634-FF7D-4CBC-A916-50DB2317D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5BBC-AC8C-4764-96FB-75B18F497627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55674-F5D2-4971-8377-BB84A946E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8E50-8BF8-42DA-8569-B6CC5E153AFA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C7AD-B154-44AC-AA37-6CBD46668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C000F-750F-4FB9-99DB-2119C290DBF9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DD95A-F0A4-4A66-ABD1-155BC1D07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F84C9-52B7-45DC-A4F2-EE212E34046C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9961-DE3B-4C43-BF97-157130D95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7AC9-1560-430A-880A-7BC9F385EBFD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B7062-6021-47A7-8D8B-79153399E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23B61-620D-4F14-9E2D-A6FE0224B2BA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ECBBC-B318-4D47-80D5-A6D869EF8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2299-8E1F-4626-A058-51672CB0F053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23B85-77F5-434C-8749-D9F173E60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52D0-AFDE-466C-8D00-9BCAE8D2E47B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FFEBD-F622-473E-98C0-ED6078576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AC7D9-8C4B-41BB-A309-38353F20A88D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ED4D8-6245-4C88-8489-7BF654632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80E9D6-EE37-4C2A-AB99-5F3620B2BEBA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A58F58-5A78-4E7A-8967-4E96D31CD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92088"/>
            <a:ext cx="9144000" cy="1282700"/>
          </a:xfrm>
        </p:spPr>
        <p:txBody>
          <a:bodyPr anchor="b"/>
          <a:lstStyle/>
          <a:p>
            <a:pPr algn="ctr" eaLnBrk="1" hangingPunct="1">
              <a:lnSpc>
                <a:spcPct val="70000"/>
              </a:lnSpc>
            </a:pPr>
            <a:r>
              <a:rPr lang="uk-UA" sz="3600" b="1" smtClean="0"/>
              <a:t>Вікові морфофункціональні особливості організації нервової системи</a:t>
            </a:r>
            <a:endParaRPr lang="ru-RU" sz="3600" smtClean="0"/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4443413" y="1571625"/>
            <a:ext cx="4700587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lnSpc>
                <a:spcPct val="80000"/>
              </a:lnSpc>
            </a:pPr>
            <a:r>
              <a:rPr lang="uk-UA" sz="2800">
                <a:solidFill>
                  <a:schemeClr val="tx1"/>
                </a:solidFill>
              </a:rPr>
              <a:t>План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Загальні відомості про нервову систему.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ru-RU" sz="3200">
                <a:solidFill>
                  <a:schemeClr val="tx1"/>
                </a:solidFill>
              </a:rPr>
              <a:t>Нервова тканина.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uk-UA" sz="3200">
                <a:solidFill>
                  <a:schemeClr val="tx1"/>
                </a:solidFill>
              </a:rPr>
              <a:t>Будова нейрону. Класифікація нейронів.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Будова нейроглії, її розташування та функції.</a:t>
            </a:r>
          </a:p>
          <a:p>
            <a:pPr indent="449263">
              <a:lnSpc>
                <a:spcPct val="80000"/>
              </a:lnSpc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Поняття про синапс, рецептор, рефлекторну дугу.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1288"/>
            <a:ext cx="4502150" cy="544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xfrm>
            <a:off x="115888" y="109538"/>
            <a:ext cx="8872537" cy="6592887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ru-RU" sz="2400" b="1" smtClean="0"/>
              <a:t>	У НС, крім нервових клітин, на порядок більше клітин, назва яких </a:t>
            </a:r>
            <a:r>
              <a:rPr lang="ru-RU" sz="2800" b="1" i="1" u="sng" smtClean="0"/>
              <a:t>глія</a:t>
            </a:r>
            <a:r>
              <a:rPr lang="ru-RU" sz="2400" b="1" smtClean="0"/>
              <a:t> (від грец. glia – клей), або </a:t>
            </a:r>
            <a:r>
              <a:rPr lang="ru-RU" sz="2400" b="1" u="sng" smtClean="0"/>
              <a:t>гліальні клітини</a:t>
            </a:r>
            <a:r>
              <a:rPr lang="ru-RU" sz="2400" b="1" smtClean="0"/>
              <a:t>. Така назва цих клітин цілком виправдана, оскільки гліальні клітини майже цілком заповнюють проміжки між нейронами, зв'язуючи їх один з одним, ніби склеюючи. Загалом нейроглія становить близько 40 % від об'єму головного мозку.</a:t>
            </a:r>
            <a:br>
              <a:rPr lang="ru-RU" sz="2400" b="1" smtClean="0"/>
            </a:br>
            <a:r>
              <a:rPr lang="ru-RU" sz="2400" b="1" smtClean="0"/>
              <a:t>	</a:t>
            </a:r>
            <a:r>
              <a:rPr lang="ru-RU" sz="2400" b="1" u="sng" smtClean="0"/>
              <a:t>Нейроглії (гліоцити, або гліальні клітини)</a:t>
            </a:r>
            <a:r>
              <a:rPr lang="ru-RU" sz="2400" b="1" smtClean="0"/>
              <a:t> виконують численні </a:t>
            </a:r>
            <a:r>
              <a:rPr lang="ru-RU" sz="2400" b="1" i="1" u="sng" smtClean="0"/>
              <a:t>функції </a:t>
            </a:r>
            <a:r>
              <a:rPr lang="ru-RU" sz="2400" b="1" smtClean="0"/>
              <a:t>в НС. </a:t>
            </a:r>
            <a:br>
              <a:rPr lang="ru-RU" sz="2400" b="1" smtClean="0"/>
            </a:br>
            <a:r>
              <a:rPr lang="ru-RU" sz="2400" b="1" smtClean="0"/>
              <a:t>	На відміну від нервових клітин, гліальні клітини зберігають здатність до мітотичного поділу в дорослому  організмі, тобто вони можуть розмножуватись. </a:t>
            </a:r>
            <a:br>
              <a:rPr lang="ru-RU" sz="2400" b="1" smtClean="0"/>
            </a:br>
            <a:r>
              <a:rPr lang="ru-RU" sz="2400" b="1" smtClean="0"/>
              <a:t>	</a:t>
            </a:r>
            <a:r>
              <a:rPr lang="ru-RU" sz="2400" b="1" u="sng" smtClean="0"/>
              <a:t>Розрізняють 4 типи нейроглії</a:t>
            </a:r>
            <a:r>
              <a:rPr lang="ru-RU" sz="2400" b="1" smtClean="0"/>
              <a:t>: астроглія (від грец. astro – зірка і glia – клей), олігодендроглія (від грец. olygos – незначний, dendron – дерево і glia – клей), мікроглія  (від грец. micros – малий і glia – клей ) і епендима (від грец. ependyma – верхній одяг)</a:t>
            </a:r>
            <a:r>
              <a:rPr lang="ru-RU" sz="2400" smtClean="0"/>
              <a:t> 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153988" y="6683375"/>
            <a:ext cx="8836025" cy="174625"/>
          </a:xfrm>
        </p:spPr>
        <p:txBody>
          <a:bodyPr/>
          <a:lstStyle/>
          <a:p>
            <a:pPr>
              <a:lnSpc>
                <a:spcPct val="70000"/>
              </a:lnSpc>
            </a:pPr>
            <a:endParaRPr lang="ru-RU" sz="8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28650" y="365125"/>
            <a:ext cx="7886700" cy="484188"/>
          </a:xfrm>
        </p:spPr>
        <p:txBody>
          <a:bodyPr/>
          <a:lstStyle/>
          <a:p>
            <a:pPr eaLnBrk="1" hangingPunct="1"/>
            <a:r>
              <a:rPr lang="ru-RU" sz="28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Функції клітин нервової тканини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884238"/>
            <a:ext cx="8928100" cy="5973762"/>
          </a:xfrm>
        </p:spPr>
        <p:txBody>
          <a:bodyPr/>
          <a:lstStyle/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  <a:buFontTx/>
              <a:buAutoNum type="arabicPeriod"/>
            </a:pPr>
            <a:r>
              <a:rPr lang="ru-RU" sz="2400" b="1" smtClean="0"/>
              <a:t>Функції нейронів:</a:t>
            </a:r>
            <a:endParaRPr lang="ru-RU" sz="2400" smtClean="0"/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Рецепція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Збудження й гальмування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Проведення збудження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Передача сигналу (</a:t>
            </a:r>
            <a:r>
              <a:rPr lang="ru-RU" sz="2000" smtClean="0"/>
              <a:t>шляхом прямого контакту й непряма дія - через кров)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  <a:buFont typeface="Arial" charset="0"/>
              <a:buNone/>
            </a:pPr>
            <a:r>
              <a:rPr lang="ru-RU" sz="2400" b="1" smtClean="0"/>
              <a:t>2. Функції глії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Опорна 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Трофічна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Захисна </a:t>
            </a:r>
            <a:r>
              <a:rPr lang="ru-RU" sz="2000" smtClean="0"/>
              <a:t>(</a:t>
            </a:r>
            <a:r>
              <a:rPr lang="ru-RU" sz="2000" i="1" smtClean="0"/>
              <a:t>формування гематенцефалічного бар'єра та знищення чужорідних антигенів, відновлення пошкоджень</a:t>
            </a:r>
            <a:r>
              <a:rPr lang="ru-RU" sz="2000" smtClean="0"/>
              <a:t>)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uk-UA" sz="2400" smtClean="0"/>
              <a:t>Електроізоляційна </a:t>
            </a:r>
            <a:endParaRPr lang="ru-RU" sz="2400" smtClean="0"/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</a:pPr>
            <a:r>
              <a:rPr lang="ru-RU" sz="2400" smtClean="0"/>
              <a:t>Секреторна (</a:t>
            </a:r>
            <a:r>
              <a:rPr lang="ru-RU" sz="2000" i="1" smtClean="0"/>
              <a:t>деякі гліоцити утворюють ліквор</a:t>
            </a:r>
            <a:r>
              <a:rPr lang="ru-RU" sz="2400" smtClean="0"/>
              <a:t>)</a:t>
            </a:r>
          </a:p>
          <a:p>
            <a:pPr marL="609600" indent="-609600" eaLnBrk="1" hangingPunct="1">
              <a:lnSpc>
                <a:spcPct val="70000"/>
              </a:lnSpc>
              <a:spcBef>
                <a:spcPts val="300"/>
              </a:spcBef>
              <a:buFont typeface="Arial" charset="0"/>
              <a:buNone/>
            </a:pPr>
            <a:r>
              <a:rPr lang="uk-UA" sz="2400" smtClean="0"/>
              <a:t>3. </a:t>
            </a:r>
            <a:r>
              <a:rPr lang="uk-UA" sz="2400" b="1" smtClean="0"/>
              <a:t>Способи передачі інформації</a:t>
            </a:r>
          </a:p>
          <a:p>
            <a:pPr marL="609600" indent="-609600" algn="just" eaLnBrk="1" hangingPunct="1">
              <a:lnSpc>
                <a:spcPct val="70000"/>
              </a:lnSpc>
              <a:spcBef>
                <a:spcPts val="300"/>
              </a:spcBef>
            </a:pPr>
            <a:r>
              <a:rPr lang="uk-UA" sz="2400" b="1" i="1" smtClean="0"/>
              <a:t>Прямий контакт </a:t>
            </a:r>
            <a:r>
              <a:rPr lang="uk-UA" sz="2400" smtClean="0"/>
              <a:t>з об’єктом (відросток нейрону створює безпосередній контакт (синапс) з відповідним об»єктом. Передатчиком сигналу є хімічна речовина, яка називається </a:t>
            </a:r>
            <a:r>
              <a:rPr lang="uk-UA" sz="2400" b="1" i="1" smtClean="0"/>
              <a:t>медіатором</a:t>
            </a:r>
            <a:r>
              <a:rPr lang="uk-UA" sz="2400" smtClean="0"/>
              <a:t>.</a:t>
            </a:r>
          </a:p>
          <a:p>
            <a:pPr marL="609600" indent="-609600" algn="just" eaLnBrk="1" hangingPunct="1">
              <a:lnSpc>
                <a:spcPct val="70000"/>
              </a:lnSpc>
              <a:spcBef>
                <a:spcPts val="300"/>
              </a:spcBef>
            </a:pPr>
            <a:r>
              <a:rPr lang="uk-UA" sz="2400" b="1" i="1" smtClean="0"/>
              <a:t>Непряма дія </a:t>
            </a:r>
            <a:r>
              <a:rPr lang="uk-UA" sz="2400" smtClean="0"/>
              <a:t>через кров (нейрони створюють контакти з кровоносними судинами і виділяють відповідно речовину (нейрогормон) в кров.</a:t>
            </a:r>
            <a:endParaRPr lang="ru-RU" sz="24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" y="136525"/>
            <a:ext cx="9020175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/>
          </p:cNvSpPr>
          <p:nvPr>
            <p:ph type="body" idx="1"/>
          </p:nvPr>
        </p:nvSpPr>
        <p:spPr>
          <a:xfrm>
            <a:off x="290513" y="469900"/>
            <a:ext cx="5343525" cy="6164263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z="2400" smtClean="0"/>
              <a:t>Співвідношення  між  гліальними  і  нервовими  клітинами у процесі постнатального розвитку  змінюється.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z="2400" smtClean="0"/>
              <a:t>Так, у новонародженого кількість нервових клітин більша, ніж клітин глії. 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z="2400" smtClean="0"/>
              <a:t>У 20-30  років їх співвідношення стає приблизно однаковим  (1:1). 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z="2400" smtClean="0"/>
              <a:t>Після 30 років переважає кількість клітин глії.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z="2400" smtClean="0"/>
              <a:t>У людини 70-річного віку, н-д, нейрони головного мозку складають лише 30%, що впливає на процеси запам’ятовування і утворення умовних рефлексів.</a:t>
            </a:r>
          </a:p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</a:pPr>
            <a:r>
              <a:rPr lang="ru-RU" sz="24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Важлива властивість НС</a:t>
            </a:r>
            <a:r>
              <a:rPr lang="ru-RU" sz="2400" u="sng" smtClean="0"/>
              <a:t> – здатність до проведення збудження між нейронами завдяки синапсам.</a:t>
            </a: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7988" y="468313"/>
            <a:ext cx="3535362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19513" y="173038"/>
            <a:ext cx="4795837" cy="457200"/>
          </a:xfrm>
        </p:spPr>
        <p:txBody>
          <a:bodyPr/>
          <a:lstStyle/>
          <a:p>
            <a:pPr algn="ctr"/>
            <a:r>
              <a:rPr lang="uk-UA" sz="4000" b="1" smtClean="0"/>
              <a:t>Синапс</a:t>
            </a:r>
            <a:endParaRPr lang="ru-RU" sz="4000" b="1" smtClean="0"/>
          </a:p>
        </p:txBody>
      </p:sp>
      <p:sp>
        <p:nvSpPr>
          <p:cNvPr id="77827" name="Прямоугольник 2"/>
          <p:cNvSpPr>
            <a:spLocks noChangeArrowheads="1"/>
          </p:cNvSpPr>
          <p:nvPr/>
        </p:nvSpPr>
        <p:spPr bwMode="auto">
          <a:xfrm>
            <a:off x="3667125" y="623888"/>
            <a:ext cx="54229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>
              <a:lnSpc>
                <a:spcPct val="90000"/>
              </a:lnSpc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Окремі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нейрони з'єднуються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один з одним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складні контактні механізми —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синапси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які можуть бути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аксодендритними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(коли розгалуження аксонів одного нейрона контактують з дендритами інших) або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аксосоматичними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(коли ці контакти знаходяться на самому тілі клітини).</a:t>
            </a:r>
            <a:endParaRPr lang="ru-RU" sz="20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90000"/>
              </a:lnSpc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НС кожний нейрон анатомічно відокремлений від інших нейронів та іннервованих тканин. </a:t>
            </a:r>
          </a:p>
          <a:p>
            <a:pPr indent="449263">
              <a:lnSpc>
                <a:spcPct val="90000"/>
              </a:lnSpc>
            </a:pP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Збудження і гальмівний вплив передаються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 однієї нервової клітини на іншу або з рухових нервових закінчень на клітини ефекторних органів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спеціальні структури міжклітинних фізіологічних контактів.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Залежно від їхньої спеціалізації розрізняють </a:t>
            </a:r>
            <a:r>
              <a:rPr lang="uk-UA" sz="20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хімічний та електричний механізми передачі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збудження і гальмування.</a:t>
            </a:r>
            <a:endParaRPr lang="ru-RU" sz="20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90000"/>
              </a:lnSpc>
            </a:pPr>
            <a:r>
              <a:rPr lang="uk-UA" sz="20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Така міжклітинна передача здійснюється за допомогою трьох типів фізіологічних контактів: хімічних і електричних синапсів та нексусів.</a:t>
            </a:r>
            <a:endParaRPr lang="ru-RU" sz="20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7828" name="Рисунок 399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004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6"/>
          <p:cNvSpPr>
            <a:spLocks noChangeArrowheads="1"/>
          </p:cNvSpPr>
          <p:nvPr/>
        </p:nvSpPr>
        <p:spPr bwMode="auto">
          <a:xfrm>
            <a:off x="0" y="4516438"/>
            <a:ext cx="3621088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>
                <a:solidFill>
                  <a:schemeClr val="tx1"/>
                </a:solidFill>
              </a:rPr>
              <a:t>1 – мікротрубочки; 2 – мітохондрії; 3 – синаптичні міхурці з медіатором; 4 – пресинаптична мембрана; 5 – постсинаптична мембрана; 6 – рецептори; 7 – синаптична щілина.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6" descr="Snap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166688"/>
            <a:ext cx="8685213" cy="669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Групувати 39949"/>
          <p:cNvGrpSpPr>
            <a:grpSpLocks/>
          </p:cNvGrpSpPr>
          <p:nvPr/>
        </p:nvGrpSpPr>
        <p:grpSpPr bwMode="auto">
          <a:xfrm>
            <a:off x="319088" y="274638"/>
            <a:ext cx="8824912" cy="6583362"/>
            <a:chOff x="0" y="0"/>
            <a:chExt cx="62198" cy="31337"/>
          </a:xfrm>
        </p:grpSpPr>
        <p:sp>
          <p:nvSpPr>
            <p:cNvPr id="78851" name="Поле 39950"/>
            <p:cNvSpPr txBox="1">
              <a:spLocks noChangeArrowheads="1"/>
            </p:cNvSpPr>
            <p:nvPr/>
          </p:nvSpPr>
          <p:spPr bwMode="auto">
            <a:xfrm>
              <a:off x="22860" y="0"/>
              <a:ext cx="10668" cy="2952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Синапси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2" name="Поле 39951"/>
            <p:cNvSpPr txBox="1">
              <a:spLocks noChangeArrowheads="1"/>
            </p:cNvSpPr>
            <p:nvPr/>
          </p:nvSpPr>
          <p:spPr bwMode="auto">
            <a:xfrm>
              <a:off x="0" y="6572"/>
              <a:ext cx="13525" cy="504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За місцем розміщення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3" name="Поле 39952"/>
            <p:cNvSpPr txBox="1">
              <a:spLocks noChangeArrowheads="1"/>
            </p:cNvSpPr>
            <p:nvPr/>
          </p:nvSpPr>
          <p:spPr bwMode="auto">
            <a:xfrm>
              <a:off x="15144" y="6572"/>
              <a:ext cx="12097" cy="504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За місцем контакту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4" name="Поле 39953"/>
            <p:cNvSpPr txBox="1">
              <a:spLocks noChangeArrowheads="1"/>
            </p:cNvSpPr>
            <p:nvPr/>
          </p:nvSpPr>
          <p:spPr bwMode="auto">
            <a:xfrm>
              <a:off x="28575" y="6572"/>
              <a:ext cx="14954" cy="504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За фізіологічною дією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5" name="Поле 39954"/>
            <p:cNvSpPr txBox="1">
              <a:spLocks noChangeArrowheads="1"/>
            </p:cNvSpPr>
            <p:nvPr/>
          </p:nvSpPr>
          <p:spPr bwMode="auto">
            <a:xfrm>
              <a:off x="45053" y="6477"/>
              <a:ext cx="17145" cy="6953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За видом медіатора, який виділяється у синаптичну щілину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6" name="Поле 39955"/>
            <p:cNvSpPr txBox="1">
              <a:spLocks noChangeArrowheads="1"/>
            </p:cNvSpPr>
            <p:nvPr/>
          </p:nvSpPr>
          <p:spPr bwMode="auto">
            <a:xfrm>
              <a:off x="39528" y="0"/>
              <a:ext cx="10668" cy="2952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Хімічні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7" name="Поле 39956"/>
            <p:cNvSpPr txBox="1">
              <a:spLocks noChangeArrowheads="1"/>
            </p:cNvSpPr>
            <p:nvPr/>
          </p:nvSpPr>
          <p:spPr bwMode="auto">
            <a:xfrm>
              <a:off x="5524" y="0"/>
              <a:ext cx="10668" cy="2952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Електричні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8" name="Поле 39957"/>
            <p:cNvSpPr txBox="1">
              <a:spLocks noChangeArrowheads="1"/>
            </p:cNvSpPr>
            <p:nvPr/>
          </p:nvSpPr>
          <p:spPr bwMode="auto">
            <a:xfrm>
              <a:off x="0" y="14763"/>
              <a:ext cx="12192" cy="504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6000" rIns="36000"/>
            <a:lstStyle/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центральні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периферійні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59" name="Поле 39958"/>
            <p:cNvSpPr txBox="1">
              <a:spLocks noChangeArrowheads="1"/>
            </p:cNvSpPr>
            <p:nvPr/>
          </p:nvSpPr>
          <p:spPr bwMode="auto">
            <a:xfrm>
              <a:off x="13049" y="14859"/>
              <a:ext cx="16383" cy="1266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6000" rIns="0"/>
            <a:lstStyle/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аксодендретичні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аксосоматичні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аксоаксонні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дендродендретичні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сомосоматичні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60" name="Поле 39959"/>
            <p:cNvSpPr txBox="1">
              <a:spLocks noChangeArrowheads="1"/>
            </p:cNvSpPr>
            <p:nvPr/>
          </p:nvSpPr>
          <p:spPr bwMode="auto">
            <a:xfrm>
              <a:off x="30480" y="14859"/>
              <a:ext cx="11715" cy="504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збудливі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гальмівні</a:t>
              </a: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861" name="Поле 39960"/>
            <p:cNvSpPr txBox="1">
              <a:spLocks noChangeArrowheads="1"/>
            </p:cNvSpPr>
            <p:nvPr/>
          </p:nvSpPr>
          <p:spPr bwMode="auto">
            <a:xfrm>
              <a:off x="43529" y="16192"/>
              <a:ext cx="18669" cy="15145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адренергічні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норадренергічні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ацетилхолінергічні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серетонінергічні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гліцинергічні </a:t>
              </a:r>
            </a:p>
            <a:p>
              <a:pPr>
                <a:spcAft>
                  <a:spcPts val="1000"/>
                </a:spcAft>
                <a:buFont typeface="Times New Roman" pitchFamily="18" charset="0"/>
                <a:buChar char="-"/>
              </a:pPr>
              <a:r>
                <a:rPr lang="uk-UA">
                  <a:solidFill>
                    <a:schemeClr val="tx1"/>
                  </a:solidFill>
                  <a:latin typeface="Times New Roman" pitchFamily="18" charset="0"/>
                </a:rPr>
                <a:t>гама-аміномасляна кислота</a:t>
              </a:r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78862" name="Пряма зі стрілкою 39965"/>
            <p:cNvCxnSpPr>
              <a:cxnSpLocks noChangeShapeType="1"/>
            </p:cNvCxnSpPr>
            <p:nvPr/>
          </p:nvCxnSpPr>
          <p:spPr bwMode="auto">
            <a:xfrm flipH="1">
              <a:off x="6381" y="2952"/>
              <a:ext cx="18479" cy="3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3" name="Пряма зі стрілкою 39966"/>
            <p:cNvCxnSpPr>
              <a:cxnSpLocks noChangeShapeType="1"/>
            </p:cNvCxnSpPr>
            <p:nvPr/>
          </p:nvCxnSpPr>
          <p:spPr bwMode="auto">
            <a:xfrm flipH="1">
              <a:off x="21240" y="2952"/>
              <a:ext cx="6763" cy="36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4" name="Пряма зі стрілкою 39967"/>
            <p:cNvCxnSpPr>
              <a:cxnSpLocks noChangeShapeType="1"/>
            </p:cNvCxnSpPr>
            <p:nvPr/>
          </p:nvCxnSpPr>
          <p:spPr bwMode="auto">
            <a:xfrm>
              <a:off x="28003" y="2952"/>
              <a:ext cx="8572" cy="3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5" name="Пряма зі стрілкою 39968"/>
            <p:cNvCxnSpPr>
              <a:cxnSpLocks noChangeShapeType="1"/>
            </p:cNvCxnSpPr>
            <p:nvPr/>
          </p:nvCxnSpPr>
          <p:spPr bwMode="auto">
            <a:xfrm>
              <a:off x="33528" y="1619"/>
              <a:ext cx="600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6" name="Пряма зі стрілкою 39969"/>
            <p:cNvCxnSpPr>
              <a:cxnSpLocks noChangeShapeType="1"/>
            </p:cNvCxnSpPr>
            <p:nvPr/>
          </p:nvCxnSpPr>
          <p:spPr bwMode="auto">
            <a:xfrm flipH="1">
              <a:off x="16192" y="1476"/>
              <a:ext cx="666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7" name="Пряма зі стрілкою 39970"/>
            <p:cNvCxnSpPr>
              <a:cxnSpLocks noChangeShapeType="1"/>
            </p:cNvCxnSpPr>
            <p:nvPr/>
          </p:nvCxnSpPr>
          <p:spPr bwMode="auto">
            <a:xfrm>
              <a:off x="45053" y="2952"/>
              <a:ext cx="8483" cy="3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8" name="Пряма зі стрілкою 39971"/>
            <p:cNvCxnSpPr>
              <a:cxnSpLocks noChangeShapeType="1"/>
            </p:cNvCxnSpPr>
            <p:nvPr/>
          </p:nvCxnSpPr>
          <p:spPr bwMode="auto">
            <a:xfrm>
              <a:off x="6381" y="11620"/>
              <a:ext cx="0" cy="31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69" name="Пряма зі стрілкою 39972"/>
            <p:cNvCxnSpPr>
              <a:cxnSpLocks noChangeShapeType="1"/>
            </p:cNvCxnSpPr>
            <p:nvPr/>
          </p:nvCxnSpPr>
          <p:spPr bwMode="auto">
            <a:xfrm>
              <a:off x="21240" y="11715"/>
              <a:ext cx="0" cy="314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70" name="Пряма зі стрілкою 39973"/>
            <p:cNvCxnSpPr>
              <a:cxnSpLocks noChangeShapeType="1"/>
            </p:cNvCxnSpPr>
            <p:nvPr/>
          </p:nvCxnSpPr>
          <p:spPr bwMode="auto">
            <a:xfrm>
              <a:off x="36576" y="11620"/>
              <a:ext cx="0" cy="31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  <p:cxnSp>
          <p:nvCxnSpPr>
            <p:cNvPr id="78871" name="Пряма зі стрілкою 39974"/>
            <p:cNvCxnSpPr>
              <a:cxnSpLocks noChangeShapeType="1"/>
            </p:cNvCxnSpPr>
            <p:nvPr/>
          </p:nvCxnSpPr>
          <p:spPr bwMode="auto">
            <a:xfrm>
              <a:off x="53816" y="13335"/>
              <a:ext cx="0" cy="285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6" descr="ÐÐ°ÑÑÐ¸Ð½ÐºÐ¸ Ð¿Ð¾ Ð·Ð°Ð¿ÑÐ¾ÑÑ ÐÐ¾ÑÐ»ÑÐ´Ð¾Ð²Ð½Ñ ÑÐ°Ð·Ð¸ ÑÐ¾ÑÐ¼ÑÐ²Ð°Ð½Ð½Ñ Ð¾Ð±Ð¾Ð»Ð¾Ð½ÐºÐ¸ Ð¼ÑÑÐ»ÑÐ½Ð¾Ð²Ð¾Ð³Ð¾ Ð½ÐµÑÐ²Ð¾Ð²Ð¾Ð³Ð¾ Ð²Ð¾Ð»Ð¾Ðº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0500"/>
            <a:ext cx="8766175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363538"/>
            <a:ext cx="86233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315913"/>
            <a:ext cx="8816975" cy="654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idx="4294967295"/>
          </p:nvPr>
        </p:nvSpPr>
        <p:spPr>
          <a:xfrm>
            <a:off x="152400" y="390525"/>
            <a:ext cx="8856663" cy="6316663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sz="3200" b="1" u="sng" smtClean="0"/>
              <a:t>Основними  функціями</a:t>
            </a:r>
            <a:r>
              <a:rPr lang="uk-UA" sz="3200" b="1" smtClean="0"/>
              <a:t> є: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uk-UA" sz="3200" b="1" smtClean="0"/>
              <a:t>забезпечення інтеграції всіх органів і систем організму, що дає можливість сприймати його як єдине ціле;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uk-UA" sz="3200" b="1" smtClean="0"/>
              <a:t>здійснювати тісний взаємозв'язок організму з навколишнім середовищем.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sz="3200" b="1" smtClean="0"/>
              <a:t>Діяльність нервової системи рефлекторна. Рефлекторний зв'язок органів між собою і з центральною нервовою системою можливий завдяки таким </a:t>
            </a:r>
            <a:r>
              <a:rPr lang="uk-UA" sz="3200" b="1" i="1" u="sng" smtClean="0"/>
              <a:t>специфічним її властивостям</a:t>
            </a:r>
            <a:r>
              <a:rPr lang="uk-UA" sz="3200" b="1" smtClean="0"/>
              <a:t>, як </a:t>
            </a:r>
            <a:r>
              <a:rPr lang="uk-UA" sz="3200" b="1" u="sng" smtClean="0"/>
              <a:t>збудження</a:t>
            </a:r>
            <a:r>
              <a:rPr lang="uk-UA" sz="3200" b="1" smtClean="0"/>
              <a:t> і </a:t>
            </a:r>
            <a:r>
              <a:rPr lang="uk-UA" sz="3200" b="1" u="sng" smtClean="0"/>
              <a:t>передавання імпульсу</a:t>
            </a:r>
            <a:r>
              <a:rPr lang="uk-UA" sz="3200" b="1" smtClean="0"/>
              <a:t> на певну відстань і відповідь на подразнення</a:t>
            </a:r>
            <a:endParaRPr lang="ru-RU" sz="3200" b="1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body" idx="1"/>
          </p:nvPr>
        </p:nvSpPr>
        <p:spPr>
          <a:xfrm>
            <a:off x="346075" y="774700"/>
            <a:ext cx="8616950" cy="5402263"/>
          </a:xfrm>
        </p:spPr>
        <p:txBody>
          <a:bodyPr/>
          <a:lstStyle/>
          <a:p>
            <a:r>
              <a:rPr lang="ru-RU" smtClean="0"/>
              <a:t>Кількість синапсів може бути дуже велика – близько 80 % мембрани нейрона вкрито синапсами. </a:t>
            </a:r>
          </a:p>
          <a:p>
            <a:r>
              <a:rPr lang="ru-RU" smtClean="0"/>
              <a:t>У процесі постнатального розвитку кількість і розміри синапсів збільшуються.  </a:t>
            </a:r>
          </a:p>
          <a:p>
            <a:r>
              <a:rPr lang="ru-RU" smtClean="0"/>
              <a:t>У дорослої людини кількість контактів одного  нейрона може сягати 10000.  </a:t>
            </a:r>
          </a:p>
          <a:p>
            <a:r>
              <a:rPr lang="ru-RU" smtClean="0"/>
              <a:t>Кількість синапсів також залежить від навчання: чим інтенсивніший процес навчання, тим більша кількість синапсів.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/>
          </p:cNvSpPr>
          <p:nvPr>
            <p:ph type="body" idx="1"/>
          </p:nvPr>
        </p:nvSpPr>
        <p:spPr>
          <a:xfrm>
            <a:off x="190500" y="546100"/>
            <a:ext cx="8716963" cy="6070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u="sng" smtClean="0"/>
              <a:t>Синаптичний  апарат</a:t>
            </a:r>
            <a:r>
              <a:rPr lang="ru-RU" smtClean="0"/>
              <a:t> ЦНС </a:t>
            </a:r>
            <a:r>
              <a:rPr lang="ru-RU" u="sng" smtClean="0"/>
              <a:t>формується у дітей до 15-18 років</a:t>
            </a:r>
            <a:r>
              <a:rPr lang="ru-RU" smtClean="0"/>
              <a:t> постнатального періоду  життя.  </a:t>
            </a:r>
          </a:p>
          <a:p>
            <a:pPr>
              <a:buFont typeface="Arial" charset="0"/>
              <a:buNone/>
            </a:pPr>
            <a:r>
              <a:rPr lang="ru-RU" smtClean="0"/>
              <a:t>Найважливіший вплив на формування синаптичних  структур створює рівень зовнішньої інформації.</a:t>
            </a:r>
          </a:p>
          <a:p>
            <a:pPr>
              <a:buFont typeface="Arial" charset="0"/>
              <a:buNone/>
            </a:pPr>
            <a:r>
              <a:rPr lang="ru-RU" u="sng" smtClean="0"/>
              <a:t>Першими</a:t>
            </a:r>
            <a:r>
              <a:rPr lang="ru-RU" smtClean="0"/>
              <a:t> у онтогенезі дитини </a:t>
            </a:r>
            <a:r>
              <a:rPr lang="ru-RU" u="sng" smtClean="0"/>
              <a:t>дозрівають</a:t>
            </a:r>
            <a:r>
              <a:rPr lang="ru-RU" smtClean="0"/>
              <a:t> </a:t>
            </a:r>
            <a:r>
              <a:rPr lang="ru-RU" i="1" smtClean="0"/>
              <a:t>збуджуючі  синапси</a:t>
            </a:r>
            <a:r>
              <a:rPr lang="ru-RU" smtClean="0"/>
              <a:t> (найбільш інтенсивно у період від 1 до 10  років), а </a:t>
            </a:r>
            <a:r>
              <a:rPr lang="ru-RU" u="sng" smtClean="0"/>
              <a:t>пізніше</a:t>
            </a:r>
            <a:r>
              <a:rPr lang="ru-RU" smtClean="0"/>
              <a:t> – </a:t>
            </a:r>
            <a:r>
              <a:rPr lang="ru-RU" i="1" smtClean="0"/>
              <a:t>гальмівні</a:t>
            </a:r>
            <a:r>
              <a:rPr lang="ru-RU" smtClean="0"/>
              <a:t> (у 12-15 років). Ця  нерівномірність проявляється особливостями зовнішньої поведінки дітей:  </a:t>
            </a:r>
          </a:p>
          <a:p>
            <a:pPr>
              <a:buFont typeface="Arial" charset="0"/>
              <a:buNone/>
            </a:pPr>
            <a:r>
              <a:rPr lang="ru-RU" smtClean="0"/>
              <a:t>молодші школярі, н-д, мало здатні стримувати свої дії, не вгамовані, не здатні до глибокого аналізу інформації, до концентрації уваги.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409575"/>
            <a:ext cx="8648700" cy="616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84163"/>
            <a:ext cx="8796338" cy="4927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charset="0"/>
              <a:buNone/>
            </a:pPr>
            <a:r>
              <a:rPr lang="ru-RU" sz="2600" smtClean="0">
                <a:latin typeface="Comic Sans MS" pitchFamily="66" charset="0"/>
              </a:rPr>
              <a:t> </a:t>
            </a:r>
            <a:r>
              <a:rPr lang="ru-RU" b="1" smtClean="0"/>
              <a:t>Відростки нервових клітин, покриті оболонками, називаються </a:t>
            </a:r>
            <a:r>
              <a:rPr lang="ru-RU" b="1" i="1" u="sng" smtClean="0"/>
              <a:t>нервовими волокнами</a:t>
            </a:r>
            <a:r>
              <a:rPr lang="ru-RU" smtClean="0"/>
              <a:t>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u="sng" smtClean="0"/>
              <a:t>За будовою оболонок разрізняють</a:t>
            </a:r>
            <a:r>
              <a:rPr lang="ru-RU" smtClean="0"/>
              <a:t>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b="1" smtClean="0"/>
              <a:t>Мієлінові нервові волокна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b="1" smtClean="0"/>
              <a:t>Безмієлінові нервові волокна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Мієлінові волокна покриті оболонками                                    особливих клітин глії - шванівскими клітинами.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Безммієлінові  лише занурені в товщу                                        гліальних клітин - леммоцитів.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Мієлінові  входять до складу нервів, що                                 іннервують органи чуття і м’язи скелету.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Безмієлінові належать, в основному,                                                 до симпатичної нервової системи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Функції мієлінової оболонки: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         -живлення нервового волокна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000" smtClean="0">
                <a:latin typeface="Comic Sans MS" pitchFamily="66" charset="0"/>
              </a:rPr>
              <a:t>         - Ізоляція.</a:t>
            </a:r>
          </a:p>
        </p:txBody>
      </p:sp>
      <p:pic>
        <p:nvPicPr>
          <p:cNvPr id="88068" name="Picture 6" descr="ÐÐ°ÑÑÐ¸Ð½ÐºÐ¸ Ð¿Ð¾ Ð·Ð°Ð¿ÑÐ¾ÑÑ ÐÐ¾ÑÐ»ÑÐ´Ð¾Ð²Ð½Ñ ÑÐ°Ð·Ð¸ ÑÐ¾ÑÐ¼ÑÐ²Ð°Ð½Ð½Ñ Ð¾Ð±Ð¾Ð»Ð¾Ð½ÐºÐ¸ Ð¼ÑÑÐ»ÑÐ½Ð¾Ð²Ð¾Ð³Ð¾ Ð½ÐµÑÐ²Ð¾Ð²Ð¾Ð³Ð¾ Ð²Ð¾Ð»Ð¾Ðº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" y="4679950"/>
            <a:ext cx="8904288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1638" y="2528888"/>
            <a:ext cx="3662362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" y="396875"/>
            <a:ext cx="8710613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" y="223838"/>
            <a:ext cx="8699500" cy="647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ÐÐ°ÑÑÐ¸Ð½ÐºÐ¸ Ð¿Ð¾ Ð·Ð°Ð¿ÑÐ¾ÑÑ ÑÐ²Ð°Ð½ÑÐ²ÑÑÐºÐ° ÐºÐ»ÑÑÐ¸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50813"/>
            <a:ext cx="8801100" cy="657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68313" y="4343400"/>
            <a:ext cx="83185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sz="2000" i="1" u="sng">
                <a:solidFill>
                  <a:schemeClr val="tx1"/>
                </a:solidFill>
              </a:rPr>
              <a:t>М’якітні (м</a:t>
            </a:r>
            <a:r>
              <a:rPr lang="uk-UA" sz="2000" i="1" u="sng">
                <a:solidFill>
                  <a:schemeClr val="tx1"/>
                </a:solidFill>
              </a:rPr>
              <a:t>ієлінові) </a:t>
            </a:r>
            <a:r>
              <a:rPr lang="ru-RU" sz="2000" i="1" u="sng">
                <a:solidFill>
                  <a:schemeClr val="tx1"/>
                </a:solidFill>
              </a:rPr>
              <a:t>нейрони</a:t>
            </a:r>
            <a:r>
              <a:rPr lang="ru-RU" sz="2000" b="0">
                <a:solidFill>
                  <a:schemeClr val="tx1"/>
                </a:solidFill>
              </a:rPr>
              <a:t>, на відміну від безм’якітних, мають не тільки кращу ізольованість проведення нервових імпульсів, а  ще і значно більшу швидкість їх проведення (до 120-150 м/сек, тоді як по безм’якітним нейронам ця швидкість не перебільшує 1-2 м/сек).  Останнє  обумовлено тим, що мієлинова оболонка не суцільна, а через кожні 0,5-15 мм має так звані  перехвати Ранв’є, де мієлін відсутній і через які  нервові  імпульси  перескакують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385763"/>
            <a:ext cx="8497888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28650" y="365125"/>
            <a:ext cx="3927475" cy="568325"/>
          </a:xfrm>
        </p:spPr>
        <p:txBody>
          <a:bodyPr/>
          <a:lstStyle/>
          <a:p>
            <a:pPr eaLnBrk="1" hangingPunct="1"/>
            <a:r>
              <a:rPr lang="ru-RU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Нервові волокна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8588" y="957263"/>
            <a:ext cx="4633912" cy="5900737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Bef>
                <a:spcPts val="100"/>
              </a:spcBef>
              <a:buFont typeface="Arial" charset="0"/>
              <a:buNone/>
            </a:pPr>
            <a:r>
              <a:rPr lang="uk-UA" b="1" smtClean="0"/>
              <a:t>Функції</a:t>
            </a:r>
            <a:r>
              <a:rPr lang="uk-UA" smtClean="0"/>
              <a:t> </a:t>
            </a:r>
            <a:r>
              <a:rPr lang="uk-UA" b="1" smtClean="0"/>
              <a:t>основних структурних елементів нервового волокна </a:t>
            </a:r>
            <a:r>
              <a:rPr lang="uk-UA" smtClean="0"/>
              <a:t>(мієлінової оболонки, мембрани осьового циліндра, нейрофібріл):</a:t>
            </a:r>
          </a:p>
          <a:p>
            <a:pPr eaLnBrk="1" hangingPunct="1">
              <a:lnSpc>
                <a:spcPct val="70000"/>
              </a:lnSpc>
              <a:spcBef>
                <a:spcPts val="100"/>
              </a:spcBef>
            </a:pPr>
            <a:r>
              <a:rPr lang="uk-UA" smtClean="0"/>
              <a:t>МО – є електричним ізолятором, виконує трофічну і опорну функцію</a:t>
            </a:r>
          </a:p>
          <a:p>
            <a:pPr eaLnBrk="1" hangingPunct="1">
              <a:lnSpc>
                <a:spcPct val="70000"/>
              </a:lnSpc>
              <a:spcBef>
                <a:spcPts val="100"/>
              </a:spcBef>
            </a:pPr>
            <a:r>
              <a:rPr lang="uk-UA" smtClean="0"/>
              <a:t>МОЦ – проведення збудження</a:t>
            </a:r>
          </a:p>
          <a:p>
            <a:pPr eaLnBrk="1" hangingPunct="1">
              <a:lnSpc>
                <a:spcPct val="70000"/>
              </a:lnSpc>
              <a:spcBef>
                <a:spcPts val="100"/>
              </a:spcBef>
            </a:pPr>
            <a:r>
              <a:rPr lang="uk-UA" smtClean="0"/>
              <a:t>Н – транспортують речовини</a:t>
            </a:r>
          </a:p>
          <a:p>
            <a:pPr eaLnBrk="1" hangingPunct="1">
              <a:lnSpc>
                <a:spcPct val="70000"/>
              </a:lnSpc>
              <a:spcBef>
                <a:spcPts val="100"/>
              </a:spcBef>
              <a:buFont typeface="Arial" charset="0"/>
              <a:buNone/>
            </a:pPr>
            <a:r>
              <a:rPr lang="uk-UA" b="1" smtClean="0"/>
              <a:t>Властивості нервового волокна</a:t>
            </a:r>
            <a:r>
              <a:rPr lang="uk-UA" smtClean="0"/>
              <a:t> – збудження і провідність</a:t>
            </a:r>
          </a:p>
          <a:p>
            <a:pPr eaLnBrk="1" hangingPunct="1">
              <a:lnSpc>
                <a:spcPct val="70000"/>
              </a:lnSpc>
              <a:spcBef>
                <a:spcPts val="100"/>
              </a:spcBef>
              <a:buFont typeface="Arial" charset="0"/>
              <a:buNone/>
            </a:pPr>
            <a:r>
              <a:rPr lang="uk-UA" b="1" smtClean="0"/>
              <a:t>Функції нервового волокна</a:t>
            </a:r>
            <a:r>
              <a:rPr lang="uk-UA" smtClean="0"/>
              <a:t> – проведення збудження і транспорт речовин.</a:t>
            </a:r>
            <a:endParaRPr lang="ru-RU" b="1" smtClean="0"/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7713" y="3100388"/>
            <a:ext cx="4473575" cy="36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5825" y="401638"/>
            <a:ext cx="3979863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/>
          </p:cNvSpPr>
          <p:nvPr>
            <p:ph type="body" idx="1"/>
          </p:nvPr>
        </p:nvSpPr>
        <p:spPr>
          <a:xfrm>
            <a:off x="125413" y="325438"/>
            <a:ext cx="9018587" cy="6327775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Процеси мієлінізації нейронів</a:t>
            </a:r>
            <a:r>
              <a:rPr lang="ru-RU" sz="2400" u="sng" smtClean="0"/>
              <a:t> найбільш інтенсивні у перші 10-12 років життя дитини.</a:t>
            </a:r>
            <a:r>
              <a:rPr lang="ru-RU" sz="2400" smtClean="0"/>
              <a:t> Розвиток міжнейронних структур (дендритів,  шипиків, синапсів) </a:t>
            </a:r>
            <a:r>
              <a:rPr lang="ru-RU" sz="2400" u="sng" smtClean="0"/>
              <a:t>сприяє розвитку розумових здібностей дітей</a:t>
            </a:r>
            <a:r>
              <a:rPr lang="ru-RU" sz="2400" smtClean="0"/>
              <a:t>: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зростає об’єм пам’яті,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глибина і всебічність аналізу  інформації,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виникає мислення, у тому числі, абстрактне.  </a:t>
            </a:r>
          </a:p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u="sng" smtClean="0"/>
              <a:t>Мієлінізація нервових волокон сприяє</a:t>
            </a:r>
            <a:r>
              <a:rPr lang="ru-RU" sz="2400" smtClean="0"/>
              <a:t> підвищенню швидкості і точності проведення нервових імпульсів, що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покращує  координацію  рухів,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дає можливість  ускладнювати трудові і спортивні рухи,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сприяє формуванню остаточного почерку письма.  </a:t>
            </a:r>
          </a:p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u="sng" smtClean="0"/>
              <a:t>Мієлінізація нервових відростків відбувається у наступній  послідовності</a:t>
            </a:r>
            <a:r>
              <a:rPr lang="ru-RU" sz="2400" smtClean="0"/>
              <a:t>: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спочатку мієлінізуються відростки нейронів, що формують  периферійну частину НС,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потім відростки власних нейронів спинного мозку, довгастого  мозку, мозочка,  </a:t>
            </a:r>
          </a:p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ru-RU" sz="2400" smtClean="0"/>
              <a:t>а пізніше всіх – відростки нейронів великих півкуль головного  мозку.  </a:t>
            </a:r>
          </a:p>
          <a:p>
            <a:pPr>
              <a:lnSpc>
                <a:spcPct val="7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Відростки рухових (еферентних) нейронів мієлінізуються раніше  чутливих  (аферентних).  Еферентні  нервові волокна  вкриваються мієліновою оболонкою до народження, аферентні  – протягом перших місяців життя. Мієлінізація, у основному,  завершується  до трирічного віку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244475" y="234950"/>
            <a:ext cx="8783638" cy="635317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3200" b="1" smtClean="0"/>
              <a:t>Можливість здійснювати свою життєдіяльність під впливом зовнішніх подразників – це основна властивість усіх живих організмів. Ця властивість називається </a:t>
            </a:r>
            <a:r>
              <a:rPr lang="ru-RU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подразливістю</a:t>
            </a:r>
            <a:r>
              <a:rPr lang="ru-RU" sz="3200" b="1" smtClean="0"/>
              <a:t> і притаманна як одноклітинним організмам, так і рослинам та тваринам. </a:t>
            </a:r>
          </a:p>
          <a:p>
            <a:pPr>
              <a:buFont typeface="Arial" charset="0"/>
              <a:buNone/>
              <a:defRPr/>
            </a:pPr>
            <a:r>
              <a:rPr lang="ru-RU" sz="3200" b="1" smtClean="0"/>
              <a:t>У процесі еволюції в багатоклітинних тварин розвинулись </a:t>
            </a:r>
            <a:r>
              <a:rPr lang="ru-RU" sz="3200" b="1" i="1" u="sng" smtClean="0"/>
              <a:t>тканини, у клітинах яких</a:t>
            </a:r>
            <a:r>
              <a:rPr lang="ru-RU" sz="3200" b="1" smtClean="0"/>
              <a:t> у відповідь на подразнення </a:t>
            </a:r>
            <a:r>
              <a:rPr lang="ru-RU" sz="3200" b="1" i="1" u="sng" smtClean="0"/>
              <a:t>виникають активні реакції</a:t>
            </a:r>
            <a:r>
              <a:rPr lang="ru-RU" sz="3200" b="1" smtClean="0"/>
              <a:t>, які включають зміни властивостей мембрани і прилеглої цитоплазми. Ці реакції називаються </a:t>
            </a:r>
            <a:r>
              <a:rPr lang="ru-RU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збудженням</a:t>
            </a:r>
            <a:r>
              <a:rPr lang="ru-RU" sz="3200" b="1" smtClean="0"/>
              <a:t>, і для нервової системи вони стають основною функцією.</a:t>
            </a:r>
            <a:r>
              <a:rPr lang="ru-RU" sz="2400" smtClean="0"/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188913"/>
            <a:ext cx="830421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76313"/>
            <a:ext cx="914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5"/>
          <p:cNvSpPr>
            <a:spLocks noGrp="1"/>
          </p:cNvSpPr>
          <p:nvPr>
            <p:ph type="title"/>
          </p:nvPr>
        </p:nvSpPr>
        <p:spPr>
          <a:xfrm>
            <a:off x="1031875" y="336550"/>
            <a:ext cx="7886700" cy="547688"/>
          </a:xfrm>
        </p:spPr>
        <p:txBody>
          <a:bodyPr/>
          <a:lstStyle/>
          <a:p>
            <a:r>
              <a:rPr lang="ru-RU" sz="3600" b="1" smtClean="0"/>
              <a:t>У дітей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3988" y="146050"/>
            <a:ext cx="8845550" cy="793750"/>
          </a:xfrm>
        </p:spPr>
        <p:txBody>
          <a:bodyPr/>
          <a:lstStyle/>
          <a:p>
            <a:r>
              <a:rPr lang="uk-UA" b="1" smtClean="0">
                <a:latin typeface="Times New Roman" pitchFamily="18" charset="0"/>
                <a:cs typeface="Calibri" pitchFamily="34" charset="0"/>
              </a:rPr>
              <a:t>Рефлекс та рефлекторний шлях</a:t>
            </a:r>
            <a:endParaRPr lang="ru-RU" smtClean="0"/>
          </a:p>
        </p:txBody>
      </p:sp>
      <p:sp>
        <p:nvSpPr>
          <p:cNvPr id="30722" name="Прямоугольник 2"/>
          <p:cNvSpPr>
            <a:spLocks noChangeArrowheads="1"/>
          </p:cNvSpPr>
          <p:nvPr/>
        </p:nvSpPr>
        <p:spPr bwMode="auto">
          <a:xfrm>
            <a:off x="4437063" y="869950"/>
            <a:ext cx="45720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>
              <a:lnSpc>
                <a:spcPct val="75000"/>
              </a:lnSpc>
            </a:pP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викладеного вище випливає, що </a:t>
            </a:r>
            <a:r>
              <a:rPr lang="uk-UA" sz="2400" b="0" u="sng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кожний нейрон виконує тільки одну, специфічну для нього функцію</a:t>
            </a: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(чутливий ‑ сприймає інформацію, вставний передає її, руховий – відповідає на подразнення). </a:t>
            </a:r>
          </a:p>
          <a:p>
            <a:pPr indent="449263">
              <a:lnSpc>
                <a:spcPct val="75000"/>
              </a:lnSpc>
            </a:pP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того, щоб нервова система працювала, необхідна сукупність принаймні двох типів нейронів (протонейрона, який сприймає інформацію, і мотонейрона, який відповідає на неї). Така </a:t>
            </a:r>
            <a:r>
              <a:rPr lang="uk-UA" sz="2400" b="0" u="sng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сукупність нейронів, які сприймають інформацію і здійснюють відповідь на подразнення, називається </a:t>
            </a:r>
            <a:r>
              <a:rPr lang="uk-UA" sz="2400" u="sng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рефлекторною дугою</a:t>
            </a:r>
            <a:r>
              <a:rPr lang="uk-UA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2" descr="Картинки по запросу рефлекс челов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1044575"/>
            <a:ext cx="4121150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0" y="219075"/>
            <a:ext cx="9144000" cy="2268538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2800" b="1" smtClean="0"/>
              <a:t>Структурною основою рефлексу є </a:t>
            </a:r>
            <a:r>
              <a:rPr lang="ru-RU" sz="2800" b="1" i="1" u="sng" smtClean="0"/>
              <a:t>рефлекторна дуга</a:t>
            </a:r>
            <a:r>
              <a:rPr lang="ru-RU" sz="2800" b="1" smtClean="0"/>
              <a:t> — послідовно з'єднаний ланцюг нервових клітин, що забезпечують здійснення реакції на подразнення. Це шлях, по якому збудження проходить від рецептора через ЦНС до органа-ефектора і який має декілька функціональних ланок</a:t>
            </a:r>
            <a:r>
              <a:rPr lang="ru-RU" sz="2800" smtClean="0"/>
              <a:t> 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 flipV="1">
            <a:off x="0" y="6726238"/>
            <a:ext cx="8982075" cy="131762"/>
          </a:xfrm>
        </p:spPr>
        <p:txBody>
          <a:bodyPr/>
          <a:lstStyle/>
          <a:p>
            <a:pPr>
              <a:lnSpc>
                <a:spcPct val="70000"/>
              </a:lnSpc>
              <a:buFont typeface="Arial" charset="0"/>
              <a:buNone/>
            </a:pPr>
            <a:endParaRPr lang="ru-RU" sz="800" smtClean="0"/>
          </a:p>
        </p:txBody>
      </p:sp>
      <p:sp>
        <p:nvSpPr>
          <p:cNvPr id="33795" name="AutoShape 5" descr="ÐÐ°ÑÑÐ¸Ð½ÐºÐ¸ Ð¿Ð¾ Ð·Ð°Ð¿ÑÐ¾ÑÑ Ð¡ÑÐµÐ¼Ð° ÑÐµÑÐ»ÐµÐºÑÐ¾ÑÐ½Ð¾Ñ Ð´ÑÐ³Ð¸ ÑÐ¿Ð¸Ð½Ð½Ð¾Ð¼Ð¾Ð·ÐºÐ¾Ð²Ð¾Ð³Ð¾ ÑÐµÑÐ»ÐµÐºÑÐ°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AutoShape 7" descr="ÐÐ°ÑÑÐ¸Ð½ÐºÐ¸ Ð¿Ð¾ Ð·Ð°Ð¿ÑÐ¾ÑÑ Ð¡ÑÐµÐ¼Ð° ÑÐµÑÐ»ÐµÐºÑÐ¾ÑÐ½Ð¾Ñ Ð´ÑÐ³Ð¸ ÑÐ¿Ð¸Ð½Ð½Ð¾Ð¼Ð¾Ð·ÐºÐ¾Ð²Ð¾Ð³Ð¾ ÑÐµÑÐ»ÐµÐºÑÐ°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3797" name="Picture 9" descr="ÐÐ°ÑÑÐ¸Ð½ÐºÐ¸ Ð¿Ð¾ Ð·Ð°Ð¿ÑÐ¾ÑÑ Ð¡ÑÐµÐ¼Ð° ÑÐµÑÐ»ÐµÐºÑÐ¾ÑÐ½Ð¾Ñ Ð´ÑÐ³Ð¸ ÑÐ¿Ð¸Ð½Ð½Ð¾Ð¼Ð¾Ð·ÐºÐ¾Ð²Ð¾Ð³Ð¾ ÑÐµÑÐ»ÐµÐºÑ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2497138"/>
            <a:ext cx="9034462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109538" y="273050"/>
            <a:ext cx="9034462" cy="161925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b="1" u="sng" smtClean="0"/>
              <a:t>Рефлекс</a:t>
            </a:r>
            <a:r>
              <a:rPr lang="ru-RU" sz="3200" b="1" smtClean="0"/>
              <a:t> </a:t>
            </a:r>
            <a:r>
              <a:rPr lang="ru-RU" sz="2400" b="1" i="1" smtClean="0"/>
              <a:t>(від лат. reflecto – відбиття)</a:t>
            </a:r>
            <a:r>
              <a:rPr lang="ru-RU" sz="3200" b="1" smtClean="0"/>
              <a:t> – реакція організму у відповідь на зовнішне або внутрішне подразнення за обов’язковою участю ЦНС.</a:t>
            </a:r>
            <a:r>
              <a:rPr lang="ru-RU" sz="2800" smtClean="0"/>
              <a:t> 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0" y="1952625"/>
            <a:ext cx="8990013" cy="4773613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ru-RU" sz="3200" b="1" i="1" u="sng" smtClean="0"/>
              <a:t>У залежності від анатомічного розташування центральної частини рефлекторних дуг</a:t>
            </a:r>
            <a:r>
              <a:rPr lang="ru-RU" sz="3200" b="1" smtClean="0"/>
              <a:t> (нервових центрів) розрізняють: 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 </a:t>
            </a:r>
            <a:r>
              <a:rPr lang="ru-RU" sz="3200" b="1" u="sng" smtClean="0"/>
              <a:t>спінальні</a:t>
            </a:r>
            <a:r>
              <a:rPr lang="ru-RU" sz="3200" b="1" smtClean="0"/>
              <a:t>, в здійсненні яких беруть участь нейрони, розташовані в спинному мозку; 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 </a:t>
            </a:r>
            <a:r>
              <a:rPr lang="ru-RU" sz="3200" b="1" u="sng" smtClean="0"/>
              <a:t>бульбарні</a:t>
            </a:r>
            <a:r>
              <a:rPr lang="ru-RU" sz="3200" b="1" smtClean="0"/>
              <a:t>, які здійснюються за участю нейронів довгастого мозку; 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 </a:t>
            </a:r>
            <a:r>
              <a:rPr lang="ru-RU" sz="3200" b="1" u="sng" smtClean="0"/>
              <a:t>мезенцефальні</a:t>
            </a:r>
            <a:r>
              <a:rPr lang="ru-RU" sz="3200" b="1" smtClean="0"/>
              <a:t> — за участю нейронів середнього мозку; </a:t>
            </a:r>
          </a:p>
          <a:p>
            <a:pPr>
              <a:lnSpc>
                <a:spcPct val="70000"/>
              </a:lnSpc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 </a:t>
            </a:r>
            <a:r>
              <a:rPr lang="ru-RU" sz="3200" b="1" u="sng" smtClean="0"/>
              <a:t>кортікальні</a:t>
            </a:r>
            <a:r>
              <a:rPr lang="ru-RU" sz="3200" b="1" smtClean="0"/>
              <a:t> — за участю нейронів кори великих півкуль головного мозку.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0" y="119063"/>
            <a:ext cx="9399588" cy="128905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600" b="1" u="sng" smtClean="0"/>
              <a:t>В залежності від типу і функціональної ролі ефекторів виділяють:</a:t>
            </a:r>
            <a:r>
              <a:rPr lang="ru-RU" sz="3200" smtClean="0"/>
              <a:t> 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0" y="1458913"/>
            <a:ext cx="9253538" cy="5275262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600"/>
              </a:spcBef>
              <a:buFont typeface="Arial" charset="0"/>
              <a:buNone/>
            </a:pPr>
            <a:r>
              <a:rPr lang="ru-RU" b="1" smtClean="0"/>
              <a:t>* </a:t>
            </a:r>
            <a:r>
              <a:rPr lang="ru-RU" b="1" u="sng" smtClean="0"/>
              <a:t>соматичні, або рухові</a:t>
            </a:r>
            <a:r>
              <a:rPr lang="ru-RU" b="1" smtClean="0"/>
              <a:t> рефлекси скелетних м'язів (н-д, флексорні, екстензорні, локомоторні, статокінетічні та ін.); </a:t>
            </a:r>
          </a:p>
          <a:p>
            <a:pPr>
              <a:lnSpc>
                <a:spcPct val="75000"/>
              </a:lnSpc>
              <a:spcBef>
                <a:spcPts val="600"/>
              </a:spcBef>
              <a:buFontTx/>
              <a:buNone/>
            </a:pPr>
            <a:r>
              <a:rPr lang="ru-RU" b="1" smtClean="0"/>
              <a:t> *</a:t>
            </a:r>
            <a:r>
              <a:rPr lang="ru-RU" b="1" u="sng" smtClean="0"/>
              <a:t>вегетативні</a:t>
            </a:r>
            <a:r>
              <a:rPr lang="ru-RU" b="1" smtClean="0"/>
              <a:t> рефлекси (травні, серцево-судинні, секреторні та ін.)</a:t>
            </a:r>
            <a:r>
              <a:rPr lang="ru-RU" smtClean="0"/>
              <a:t> </a:t>
            </a:r>
          </a:p>
          <a:p>
            <a:pPr>
              <a:lnSpc>
                <a:spcPct val="75000"/>
              </a:lnSpc>
              <a:spcBef>
                <a:spcPts val="600"/>
              </a:spcBef>
              <a:buFontTx/>
              <a:buNone/>
            </a:pPr>
            <a:r>
              <a:rPr lang="ru-RU" sz="3600" b="1" u="sng" smtClean="0"/>
              <a:t>Від складності нейронної організації рефлекторних дуг розрізняють:</a:t>
            </a:r>
          </a:p>
          <a:p>
            <a:pPr>
              <a:lnSpc>
                <a:spcPct val="75000"/>
              </a:lnSpc>
              <a:spcBef>
                <a:spcPts val="600"/>
              </a:spcBef>
              <a:buFontTx/>
              <a:buNone/>
            </a:pPr>
            <a:r>
              <a:rPr lang="ru-RU" b="1" smtClean="0"/>
              <a:t>* </a:t>
            </a:r>
            <a:r>
              <a:rPr lang="ru-RU" b="1" u="sng" smtClean="0"/>
              <a:t>моносинаптичні</a:t>
            </a:r>
            <a:r>
              <a:rPr lang="ru-RU" b="1" smtClean="0"/>
              <a:t> рефлекси, в складі дуги яких знаходяться лише аферентний і еферентний нейрони; </a:t>
            </a:r>
          </a:p>
          <a:p>
            <a:pPr>
              <a:lnSpc>
                <a:spcPct val="75000"/>
              </a:lnSpc>
              <a:spcBef>
                <a:spcPts val="600"/>
              </a:spcBef>
              <a:buFontTx/>
              <a:buNone/>
            </a:pPr>
            <a:r>
              <a:rPr lang="ru-RU" b="1" smtClean="0"/>
              <a:t>* </a:t>
            </a:r>
            <a:r>
              <a:rPr lang="ru-RU" b="1" u="sng" smtClean="0"/>
              <a:t>полісинаптичн</a:t>
            </a:r>
            <a:r>
              <a:rPr lang="ru-RU" b="1" smtClean="0"/>
              <a:t>і рефлекси, дуги яких містять один або декілька вставних нейронів і мають два або декілька синаптичних перемикань.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/>
          </p:cNvSpPr>
          <p:nvPr>
            <p:ph type="body" idx="1"/>
          </p:nvPr>
        </p:nvSpPr>
        <p:spPr>
          <a:xfrm>
            <a:off x="171450" y="417513"/>
            <a:ext cx="8810625" cy="6097587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800"/>
              </a:spcBef>
              <a:buFont typeface="Arial" charset="0"/>
              <a:buNone/>
            </a:pPr>
            <a:r>
              <a:rPr lang="ru-RU" smtClean="0"/>
              <a:t>Нервові центри, та прояв на їх базі процесів збудження і гальмування,  забезпечує </a:t>
            </a:r>
            <a:r>
              <a:rPr lang="ru-RU" u="sng" smtClean="0"/>
              <a:t>найважливішу функціональну якість НС</a:t>
            </a:r>
            <a:r>
              <a:rPr lang="ru-RU" smtClean="0"/>
              <a:t> – </a:t>
            </a:r>
            <a:r>
              <a:rPr lang="ru-RU" b="1" i="1" u="sng" smtClean="0"/>
              <a:t>координацію функцій діяльності усіх систем організму</a:t>
            </a:r>
            <a:r>
              <a:rPr lang="ru-RU" smtClean="0"/>
              <a:t>, у тому числі, при змінних умовах зовнішнього середовища.</a:t>
            </a:r>
          </a:p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smtClean="0"/>
              <a:t>Збудження кожного нервового центру майже завжди поширюється на сусідні центри. Цей процес називається </a:t>
            </a:r>
            <a:r>
              <a:rPr lang="ru-RU" b="1" i="1" u="sng" smtClean="0"/>
              <a:t>іррадіацією</a:t>
            </a:r>
            <a:r>
              <a:rPr lang="ru-RU" smtClean="0"/>
              <a:t> і обумовлений безліччю нейронів, що зв’язують  окремі  частини  мозку.  </a:t>
            </a:r>
          </a:p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smtClean="0"/>
              <a:t>Іррадіація у дорослих людей обмежується гальмуванням, тоді як у дітей, особливо у дошкільному та молодшому шкільному віці, іррадіація мало обмежується, що проявляється нестриманістю їх поведінки.</a:t>
            </a:r>
          </a:p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smtClean="0"/>
              <a:t>Завдяки наступній віковій диференціації і поступовому розвитку  гальмівних якостей у дітей з 9-10 років формуються механізми і здатність до концентрації збудження, н-д, здатність до концентрації уваги, до адекватних дій на конкретні подразнення.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88" y="173038"/>
            <a:ext cx="8847137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4294967295"/>
          </p:nvPr>
        </p:nvSpPr>
        <p:spPr>
          <a:xfrm>
            <a:off x="141288" y="1503363"/>
            <a:ext cx="4862512" cy="5083175"/>
          </a:xfrm>
        </p:spPr>
        <p:txBody>
          <a:bodyPr/>
          <a:lstStyle/>
          <a:p>
            <a:pPr algn="just">
              <a:lnSpc>
                <a:spcPct val="75000"/>
              </a:lnSpc>
              <a:spcBef>
                <a:spcPct val="0"/>
              </a:spcBef>
            </a:pPr>
            <a:r>
              <a:rPr lang="ru-RU" sz="2400" b="1" smtClean="0"/>
              <a:t>Функції нейрона: </a:t>
            </a:r>
            <a:r>
              <a:rPr lang="kk-KZ" sz="2400" b="1" smtClean="0"/>
              <a:t>сприйняття, обробка, зберігання, передача та інтеграція інформацїї</a:t>
            </a:r>
          </a:p>
          <a:p>
            <a:pPr algn="just">
              <a:lnSpc>
                <a:spcPct val="75000"/>
              </a:lnSpc>
              <a:spcBef>
                <a:spcPct val="0"/>
              </a:spcBef>
            </a:pPr>
            <a:r>
              <a:rPr lang="kk-KZ" sz="2400" b="1" smtClean="0">
                <a:solidFill>
                  <a:srgbClr val="FF0000"/>
                </a:solidFill>
              </a:rPr>
              <a:t>Будова нейрона: </a:t>
            </a:r>
          </a:p>
          <a:p>
            <a:pPr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kk-KZ" sz="2400" b="1" u="sng" smtClean="0">
                <a:solidFill>
                  <a:srgbClr val="00B050"/>
                </a:solidFill>
              </a:rPr>
              <a:t>*Тіло нейрона (сома)</a:t>
            </a:r>
          </a:p>
          <a:p>
            <a:pPr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b="1" u="sng" smtClean="0">
                <a:solidFill>
                  <a:srgbClr val="00B050"/>
                </a:solidFill>
              </a:rPr>
              <a:t>*Аксон</a:t>
            </a:r>
            <a:r>
              <a:rPr lang="ru-RU" sz="2400" b="1" smtClean="0"/>
              <a:t>—довгий відросток – проведення збудження від  тіла нейрона до виконавчого органу.</a:t>
            </a:r>
          </a:p>
          <a:p>
            <a:pPr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b="1" u="sng" smtClean="0">
                <a:solidFill>
                  <a:srgbClr val="00B050"/>
                </a:solidFill>
              </a:rPr>
              <a:t>*Дендрити</a:t>
            </a:r>
            <a:r>
              <a:rPr lang="ru-RU" sz="2400" b="1" smtClean="0">
                <a:solidFill>
                  <a:srgbClr val="00B050"/>
                </a:solidFill>
              </a:rPr>
              <a:t> </a:t>
            </a:r>
            <a:r>
              <a:rPr lang="ru-RU" sz="2400" b="1" smtClean="0"/>
              <a:t>— як правило, короткі і сильно розгалуджені відростки, які передают збудження до тіла нейрона. </a:t>
            </a:r>
          </a:p>
          <a:p>
            <a:pPr>
              <a:lnSpc>
                <a:spcPct val="75000"/>
              </a:lnSpc>
              <a:spcBef>
                <a:spcPts val="475"/>
              </a:spcBef>
              <a:buFont typeface="Arial" charset="0"/>
              <a:buNone/>
            </a:pPr>
            <a:r>
              <a:rPr lang="ru-RU" sz="2400" b="1" u="sng" smtClean="0">
                <a:solidFill>
                  <a:srgbClr val="00B050"/>
                </a:solidFill>
              </a:rPr>
              <a:t>Аксональний пагорб </a:t>
            </a:r>
            <a:r>
              <a:rPr lang="ru-RU" sz="2400" b="1" smtClean="0">
                <a:solidFill>
                  <a:srgbClr val="000000"/>
                </a:solidFill>
              </a:rPr>
              <a:t>– ділянка аксона, що прилягає до соми, де відбувається генерація нервного імпульсу;</a:t>
            </a:r>
            <a:endParaRPr lang="ru-RU" sz="2400" b="1" smtClean="0"/>
          </a:p>
        </p:txBody>
      </p:sp>
      <p:sp>
        <p:nvSpPr>
          <p:cNvPr id="19458" name="Прямоугольник 4"/>
          <p:cNvSpPr>
            <a:spLocks noChangeArrowheads="1"/>
          </p:cNvSpPr>
          <p:nvPr/>
        </p:nvSpPr>
        <p:spPr bwMode="auto">
          <a:xfrm>
            <a:off x="468313" y="446088"/>
            <a:ext cx="813593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Нейрон </a:t>
            </a:r>
            <a:r>
              <a:rPr lang="ru-RU" sz="2800">
                <a:solidFill>
                  <a:schemeClr val="tx1"/>
                </a:solidFill>
                <a:latin typeface="Times New Roman" pitchFamily="18" charset="0"/>
              </a:rPr>
              <a:t>– структурна і функціональна одиниця нервової системи</a:t>
            </a:r>
          </a:p>
        </p:txBody>
      </p:sp>
      <p:pic>
        <p:nvPicPr>
          <p:cNvPr id="19459" name="Picture 2" descr="F:\Физиология+гигиена\Общая\презентации\08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7613" y="1196975"/>
            <a:ext cx="4116387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413" y="119063"/>
            <a:ext cx="8893175" cy="115252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4000" b="1" smtClean="0"/>
              <a:t>Нейронна організація нервової системи.</a:t>
            </a:r>
            <a:endParaRPr lang="ru-RU" sz="4000" smtClean="0"/>
          </a:p>
        </p:txBody>
      </p:sp>
      <p:pic>
        <p:nvPicPr>
          <p:cNvPr id="2050" name="Picture 2" descr="Картинки по запросу нервова ткан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75" y="1182688"/>
            <a:ext cx="8840788" cy="5675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0513" y="200025"/>
            <a:ext cx="8636000" cy="649288"/>
          </a:xfrm>
        </p:spPr>
        <p:txBody>
          <a:bodyPr/>
          <a:lstStyle/>
          <a:p>
            <a:r>
              <a:rPr lang="uk-UA" sz="4000" b="1" u="sng" smtClean="0"/>
              <a:t>Класифікація нейронів</a:t>
            </a:r>
            <a:endParaRPr lang="ru-RU" sz="4000" u="sng" smtClean="0"/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4148138" y="827088"/>
            <a:ext cx="4995862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>
              <a:lnSpc>
                <a:spcPct val="75000"/>
              </a:lnSpc>
            </a:pPr>
            <a:r>
              <a:rPr lang="uk-UA" sz="2400" i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кількістю відростків</a:t>
            </a: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нейрони поділяють на:</a:t>
            </a:r>
            <a:endParaRPr lang="ru-RU" sz="24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75000"/>
              </a:lnSpc>
            </a:pP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sz="24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уніполярні</a:t>
            </a: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з 1 відростком - аксоном (нейробласти, лише в ембріональному періоді); </a:t>
            </a:r>
            <a:endParaRPr lang="ru-RU" sz="24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75000"/>
              </a:lnSpc>
            </a:pP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sz="24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біполярні </a:t>
            </a: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 2ма відростками - дендритом і аксоном (в сітківці ока і спіральному ганглії внутрішнього вуха);</a:t>
            </a:r>
            <a:endParaRPr lang="ru-RU" sz="24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75000"/>
              </a:lnSpc>
            </a:pP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sz="24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псевдоуніполярні</a:t>
            </a: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від тіла відходить один відросток, який Т-подібно галузиться на дендрит і аксон (нейрони спинномозкових вузлів);</a:t>
            </a:r>
            <a:endParaRPr lang="ru-RU" sz="24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>
              <a:lnSpc>
                <a:spcPct val="75000"/>
              </a:lnSpc>
            </a:pP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sz="2400" u="sng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мультиполярні</a:t>
            </a:r>
            <a:r>
              <a:rPr lang="uk-UA" sz="240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мають багато дендритів і один аксон (найбільш розповсюджена група нейронів. Наприклад, нейрони рухових ядер спинного мозку).</a:t>
            </a:r>
            <a:endParaRPr lang="ru-RU" sz="240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07" name="Picture 2" descr="Картинки по запросу кількістю відростків нейрони поділяють 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4550"/>
            <a:ext cx="412115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0" y="5492750"/>
            <a:ext cx="42513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uk-UA" u="sng">
                <a:solidFill>
                  <a:schemeClr val="tx1"/>
                </a:solidFill>
              </a:rPr>
              <a:t>У периферичній нервовій системі домінують нейрони з довгими аксонами, а в центральній - так звані мультиполярні клітини з багатьма відростками.</a:t>
            </a:r>
            <a:endParaRPr lang="ru-RU" u="sng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307975"/>
            <a:ext cx="8229600" cy="568325"/>
          </a:xfrm>
        </p:spPr>
        <p:txBody>
          <a:bodyPr/>
          <a:lstStyle/>
          <a:p>
            <a:r>
              <a:rPr lang="uk-UA" sz="3200" b="1" u="sng" smtClean="0"/>
              <a:t>За функціональним значенням:</a:t>
            </a:r>
            <a:endParaRPr lang="ru-RU" sz="2800" b="1" smtClean="0">
              <a:solidFill>
                <a:srgbClr val="000000"/>
              </a:solidFill>
            </a:endParaRPr>
          </a:p>
        </p:txBody>
      </p:sp>
      <p:sp>
        <p:nvSpPr>
          <p:cNvPr id="22530" name="Text Box 2"/>
          <p:cNvSpPr>
            <a:spLocks noGrp="1" noChangeArrowheads="1"/>
          </p:cNvSpPr>
          <p:nvPr>
            <p:ph idx="4294967295"/>
          </p:nvPr>
        </p:nvSpPr>
        <p:spPr>
          <a:xfrm>
            <a:off x="11113" y="760413"/>
            <a:ext cx="2905125" cy="2927350"/>
          </a:xfrm>
        </p:spPr>
        <p:txBody>
          <a:bodyPr/>
          <a:lstStyle/>
          <a:p>
            <a:pPr marL="342900" indent="-342900" algn="ctr">
              <a:spcBef>
                <a:spcPts val="45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uk-UA" sz="2000" b="1" smtClean="0">
                <a:solidFill>
                  <a:schemeClr val="hlink"/>
                </a:solidFill>
                <a:latin typeface="Times New Roman" pitchFamily="18" charset="0"/>
              </a:rPr>
              <a:t>рецепторні (аферентні, чутливі</a:t>
            </a:r>
            <a:r>
              <a:rPr lang="uk-UA" sz="2000" b="1" smtClean="0">
                <a:latin typeface="Times New Roman" pitchFamily="18" charset="0"/>
              </a:rPr>
              <a:t>) - сприймають подразнення і трансформують їх у нервові імпульси, передають нервові імпульси до ЦНС</a:t>
            </a:r>
            <a:r>
              <a:rPr lang="ru-RU" sz="200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;</a:t>
            </a:r>
            <a:r>
              <a:rPr lang="ru-RU" sz="140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marL="342900" indent="-342900" algn="ctr">
              <a:spcBef>
                <a:spcPts val="45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- част</a:t>
            </a:r>
            <a:r>
              <a:rPr lang="uk-UA" sz="2000" b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іш</a:t>
            </a:r>
            <a:r>
              <a:rPr lang="ru-RU" sz="2000" b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е псевдоуніполярні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951163" y="857250"/>
            <a:ext cx="17462" cy="6000750"/>
          </a:xfrm>
          <a:prstGeom prst="line">
            <a:avLst/>
          </a:prstGeom>
          <a:noFill/>
          <a:ln w="38160">
            <a:solidFill>
              <a:srgbClr val="8DC6FF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6130925" y="866775"/>
            <a:ext cx="71438" cy="5991225"/>
          </a:xfrm>
          <a:prstGeom prst="line">
            <a:avLst/>
          </a:prstGeom>
          <a:noFill/>
          <a:ln w="38160">
            <a:solidFill>
              <a:srgbClr val="8DC6FF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3116263" y="868363"/>
            <a:ext cx="29718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000">
                <a:solidFill>
                  <a:schemeClr val="hlink"/>
                </a:solidFill>
                <a:latin typeface="Times New Roman" pitchFamily="18" charset="0"/>
              </a:rPr>
              <a:t>* ефекторні (еферентні, рухові)</a:t>
            </a:r>
            <a:r>
              <a:rPr lang="uk-UA" sz="2000">
                <a:solidFill>
                  <a:schemeClr val="tx1"/>
                </a:solidFill>
              </a:rPr>
              <a:t>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000">
                <a:solidFill>
                  <a:schemeClr val="tx1"/>
                </a:solidFill>
              </a:rPr>
              <a:t>- передають нервові імпульси (інформацію) від ЦНС до робочих органів (ефекторам);</a:t>
            </a:r>
            <a:endParaRPr lang="ru-RU" sz="2000">
              <a:solidFill>
                <a:srgbClr val="0070C0"/>
              </a:solidFill>
              <a:latin typeface="Calibri" pitchFamily="34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000000"/>
                </a:solidFill>
                <a:latin typeface="Calibri" pitchFamily="34" charset="0"/>
              </a:rPr>
              <a:t>- частіше мультиполяри</a:t>
            </a:r>
          </a:p>
        </p:txBody>
      </p:sp>
      <p:sp>
        <p:nvSpPr>
          <p:cNvPr id="22534" name="Text Box 4"/>
          <p:cNvSpPr txBox="1">
            <a:spLocks noChangeArrowheads="1"/>
          </p:cNvSpPr>
          <p:nvPr/>
        </p:nvSpPr>
        <p:spPr bwMode="auto">
          <a:xfrm>
            <a:off x="6030913" y="841375"/>
            <a:ext cx="3113087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8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000">
                <a:solidFill>
                  <a:schemeClr val="hlink"/>
                </a:solidFill>
                <a:latin typeface="Times New Roman" pitchFamily="18" charset="0"/>
              </a:rPr>
              <a:t>* асоціативні (інтернейрони,вставні, проміжні)</a:t>
            </a:r>
            <a:r>
              <a:rPr lang="uk-UA" sz="200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chemeClr val="tx1"/>
                </a:solidFill>
                <a:latin typeface="Times New Roman" pitchFamily="18" charset="0"/>
              </a:rPr>
              <a:t>– взаємодія між нейронами ЦНС           (передають інформацію з псевдоуніполярів на мультиполяри (їх 90%);    </a:t>
            </a:r>
          </a:p>
          <a:p>
            <a:pPr algn="ctr">
              <a:lnSpc>
                <a:spcPct val="8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chemeClr val="tx1"/>
                </a:solidFill>
                <a:latin typeface="Times New Roman" pitchFamily="18" charset="0"/>
              </a:rPr>
              <a:t> - частіше біполяри</a:t>
            </a:r>
          </a:p>
        </p:txBody>
      </p:sp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2"/>
          <a:srcRect t="47997" r="52301"/>
          <a:stretch>
            <a:fillRect/>
          </a:stretch>
        </p:blipFill>
        <p:spPr bwMode="auto">
          <a:xfrm>
            <a:off x="150813" y="3743325"/>
            <a:ext cx="2654300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2"/>
          <p:cNvPicPr>
            <a:picLocks noChangeAspect="1" noChangeArrowheads="1"/>
          </p:cNvPicPr>
          <p:nvPr/>
        </p:nvPicPr>
        <p:blipFill>
          <a:blip r:embed="rId2"/>
          <a:srcRect l="38712" t="35434"/>
          <a:stretch>
            <a:fillRect/>
          </a:stretch>
        </p:blipFill>
        <p:spPr bwMode="auto">
          <a:xfrm>
            <a:off x="3146425" y="3762375"/>
            <a:ext cx="28448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1"/>
          <p:cNvPicPr>
            <a:picLocks noChangeAspect="1" noChangeArrowheads="1"/>
          </p:cNvPicPr>
          <p:nvPr/>
        </p:nvPicPr>
        <p:blipFill>
          <a:blip r:embed="rId2"/>
          <a:srcRect r="40601" b="61874"/>
          <a:stretch>
            <a:fillRect/>
          </a:stretch>
        </p:blipFill>
        <p:spPr bwMode="auto">
          <a:xfrm>
            <a:off x="6278563" y="3817938"/>
            <a:ext cx="27432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3" y="141288"/>
            <a:ext cx="8815387" cy="660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2047</TotalTime>
  <Words>1533</Words>
  <Application>Microsoft Office PowerPoint</Application>
  <PresentationFormat>Экран (4:3)</PresentationFormat>
  <Paragraphs>148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 Light</vt:lpstr>
      <vt:lpstr>Calibri</vt:lpstr>
      <vt:lpstr>Times New Roman</vt:lpstr>
      <vt:lpstr>Comic Sans MS</vt:lpstr>
      <vt:lpstr>Тема Office</vt:lpstr>
      <vt:lpstr>Вікові морфофункціональні особливості організації нервової системи</vt:lpstr>
      <vt:lpstr>Слайд 2</vt:lpstr>
      <vt:lpstr>Слайд 3</vt:lpstr>
      <vt:lpstr>Слайд 4</vt:lpstr>
      <vt:lpstr>Слайд 5</vt:lpstr>
      <vt:lpstr>Нейронна організація нервової системи.</vt:lpstr>
      <vt:lpstr>Класифікація нейронів</vt:lpstr>
      <vt:lpstr>За функціональним значенням:</vt:lpstr>
      <vt:lpstr>Слайд 9</vt:lpstr>
      <vt:lpstr> У НС, крім нервових клітин, на порядок більше клітин, назва яких глія (від грец. glia – клей), або гліальні клітини. Така назва цих клітин цілком виправдана, оскільки гліальні клітини майже цілком заповнюють проміжки між нейронами, зв'язуючи їх один з одним, ніби склеюючи. Загалом нейроглія становить близько 40 % від об'єму головного мозку.  Нейроглії (гліоцити, або гліальні клітини) виконують численні функції в НС.   На відміну від нервових клітин, гліальні клітини зберігають здатність до мітотичного поділу в дорослому  організмі, тобто вони можуть розмножуватись.   Розрізняють 4 типи нейроглії: астроглія (від грец. astro – зірка і glia – клей), олігодендроглія (від грец. olygos – незначний, dendron – дерево і glia – клей), мікроглія  (від грец. micros – малий і glia – клей ) і епендима (від грец. ependyma – верхній одяг) </vt:lpstr>
      <vt:lpstr>Функції клітин нервової тканини</vt:lpstr>
      <vt:lpstr>Слайд 12</vt:lpstr>
      <vt:lpstr>Слайд 13</vt:lpstr>
      <vt:lpstr>Синапс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Нервові волокна</vt:lpstr>
      <vt:lpstr>Слайд 29</vt:lpstr>
      <vt:lpstr>Слайд 30</vt:lpstr>
      <vt:lpstr>У дітей</vt:lpstr>
      <vt:lpstr>Рефлекс та рефлекторний шлях</vt:lpstr>
      <vt:lpstr>Структурною основою рефлексу є рефлекторна дуга — послідовно з'єднаний ланцюг нервових клітин, що забезпечують здійснення реакції на подразнення. Це шлях, по якому збудження проходить від рецептора через ЦНС до органа-ефектора і який має декілька функціональних ланок </vt:lpstr>
      <vt:lpstr>Рефлекс (від лат. reflecto – відбиття) – реакція організму у відповідь на зовнішне або внутрішне подразнення за обов’язковою участю ЦНС. </vt:lpstr>
      <vt:lpstr>В залежності від типу і функціональної ролі ефекторів виділяють: 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37</cp:revision>
  <dcterms:created xsi:type="dcterms:W3CDTF">2016-11-12T15:02:45Z</dcterms:created>
  <dcterms:modified xsi:type="dcterms:W3CDTF">2021-03-29T19:05:30Z</dcterms:modified>
</cp:coreProperties>
</file>