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9850"/>
  <p:notesSz cx="9144000" cy="514985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1" d="100"/>
          <a:sy n="141" d="100"/>
        </p:scale>
        <p:origin x="-108" y="-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6453"/>
            <a:ext cx="7772400" cy="10814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3916"/>
            <a:ext cx="6400800" cy="12874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365F9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365F9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365F9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1/19/2021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365F9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1/19/2021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1/19/2021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31188" y="51257"/>
            <a:ext cx="6603365" cy="3917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365F9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18540" y="825830"/>
            <a:ext cx="8035925" cy="2145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365F9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9360"/>
            <a:ext cx="292608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3" Type="http://schemas.openxmlformats.org/officeDocument/2006/relationships/image" Target="../media/image1.jpg"/><Relationship Id="rId7" Type="http://schemas.openxmlformats.org/officeDocument/2006/relationships/image" Target="../media/image13.png"/><Relationship Id="rId12" Type="http://schemas.openxmlformats.org/officeDocument/2006/relationships/image" Target="../media/image18.jpg"/><Relationship Id="rId17" Type="http://schemas.openxmlformats.org/officeDocument/2006/relationships/image" Target="../media/image23.png"/><Relationship Id="rId2" Type="http://schemas.openxmlformats.org/officeDocument/2006/relationships/image" Target="../media/image8.jp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11" Type="http://schemas.openxmlformats.org/officeDocument/2006/relationships/image" Target="../media/image17.jp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34439" y="1185747"/>
            <a:ext cx="5535930" cy="1449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8750">
              <a:lnSpc>
                <a:spcPts val="5645"/>
              </a:lnSpc>
              <a:spcBef>
                <a:spcPts val="100"/>
              </a:spcBef>
            </a:pPr>
            <a:r>
              <a:rPr sz="4800" b="0" spc="-5" dirty="0">
                <a:latin typeface="Arial Narrow"/>
                <a:cs typeface="Arial Narrow"/>
              </a:rPr>
              <a:t>навчальна</a:t>
            </a:r>
            <a:r>
              <a:rPr sz="4800" b="0" spc="-25" dirty="0">
                <a:latin typeface="Arial Narrow"/>
                <a:cs typeface="Arial Narrow"/>
              </a:rPr>
              <a:t> </a:t>
            </a:r>
            <a:r>
              <a:rPr sz="4800" b="0" spc="-5" dirty="0">
                <a:latin typeface="Arial Narrow"/>
                <a:cs typeface="Arial Narrow"/>
              </a:rPr>
              <a:t>дисципліна</a:t>
            </a:r>
            <a:endParaRPr sz="4800" dirty="0">
              <a:latin typeface="Arial Narrow"/>
              <a:cs typeface="Arial Narrow"/>
            </a:endParaRPr>
          </a:p>
          <a:p>
            <a:pPr marL="12700">
              <a:lnSpc>
                <a:spcPts val="5645"/>
              </a:lnSpc>
            </a:pPr>
            <a:r>
              <a:rPr sz="4800" spc="-5" dirty="0" smtClean="0"/>
              <a:t>«ПСИХОЛОГІЯ</a:t>
            </a:r>
            <a:r>
              <a:rPr lang="uk-UA" sz="4800" spc="-5" smtClean="0"/>
              <a:t> МАС</a:t>
            </a:r>
            <a:r>
              <a:rPr sz="4800" spc="-5" smtClean="0"/>
              <a:t>»</a:t>
            </a:r>
            <a:endParaRPr sz="4800" dirty="0"/>
          </a:p>
        </p:txBody>
      </p:sp>
      <p:sp>
        <p:nvSpPr>
          <p:cNvPr id="3" name="object 3"/>
          <p:cNvSpPr/>
          <p:nvPr/>
        </p:nvSpPr>
        <p:spPr>
          <a:xfrm>
            <a:off x="107313" y="3497008"/>
            <a:ext cx="1044994" cy="10496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845425" y="3665283"/>
            <a:ext cx="1003185" cy="7035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17956" y="481406"/>
            <a:ext cx="1725930" cy="3625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200" b="0" spc="-5" dirty="0">
                <a:latin typeface="Arial Narrow"/>
                <a:cs typeface="Arial Narrow"/>
              </a:rPr>
              <a:t>Викладач</a:t>
            </a:r>
            <a:r>
              <a:rPr sz="2200" b="0" spc="-170" dirty="0">
                <a:latin typeface="Arial Narrow"/>
                <a:cs typeface="Arial Narrow"/>
              </a:rPr>
              <a:t> </a:t>
            </a:r>
            <a:r>
              <a:rPr sz="2200" b="0" spc="-5" dirty="0">
                <a:latin typeface="Arial Narrow"/>
                <a:cs typeface="Arial Narrow"/>
              </a:rPr>
              <a:t>курсу</a:t>
            </a:r>
            <a:r>
              <a:rPr sz="2200" b="0" spc="-5" dirty="0">
                <a:latin typeface="Impact"/>
                <a:cs typeface="Impact"/>
              </a:rPr>
              <a:t>:</a:t>
            </a:r>
            <a:endParaRPr sz="2200">
              <a:latin typeface="Impact"/>
              <a:cs typeface="Impac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044645" y="4062439"/>
            <a:ext cx="120720" cy="13238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76085" y="4050027"/>
            <a:ext cx="3145031" cy="19858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369491" y="4050027"/>
            <a:ext cx="4222363" cy="19858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345429" y="4236910"/>
            <a:ext cx="3377564" cy="30797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688069" y="3937825"/>
            <a:ext cx="0" cy="648335"/>
          </a:xfrm>
          <a:custGeom>
            <a:avLst/>
            <a:gdLst/>
            <a:ahLst/>
            <a:cxnLst/>
            <a:rect l="l" t="t" r="r" b="b"/>
            <a:pathLst>
              <a:path h="648335">
                <a:moveTo>
                  <a:pt x="0" y="0"/>
                </a:moveTo>
                <a:lnTo>
                  <a:pt x="0" y="648335"/>
                </a:lnTo>
              </a:path>
            </a:pathLst>
          </a:custGeom>
          <a:ln w="19050">
            <a:solidFill>
              <a:srgbClr val="487CB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809615" y="895603"/>
            <a:ext cx="2815590" cy="251421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23875" y="898524"/>
            <a:ext cx="1917700" cy="269544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98372" y="1045540"/>
            <a:ext cx="8157209" cy="2142490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700" marR="5080">
              <a:lnSpc>
                <a:spcPts val="2760"/>
              </a:lnSpc>
              <a:spcBef>
                <a:spcPts val="295"/>
              </a:spcBef>
              <a:buFont typeface="Wingdings"/>
              <a:buChar char=""/>
              <a:tabLst>
                <a:tab pos="573405" algn="l"/>
                <a:tab pos="574040" algn="l"/>
              </a:tabLst>
            </a:pPr>
            <a:r>
              <a:rPr sz="2400" spc="-5" dirty="0">
                <a:solidFill>
                  <a:srgbClr val="365F91"/>
                </a:solidFill>
                <a:latin typeface="Arial Narrow"/>
                <a:cs typeface="Arial Narrow"/>
              </a:rPr>
              <a:t>розуміння механізмів мас-медійного впливу </a:t>
            </a:r>
            <a:r>
              <a:rPr sz="2400" dirty="0">
                <a:solidFill>
                  <a:srgbClr val="365F91"/>
                </a:solidFill>
                <a:latin typeface="Arial Narrow"/>
                <a:cs typeface="Arial Narrow"/>
              </a:rPr>
              <a:t>на </a:t>
            </a:r>
            <a:r>
              <a:rPr sz="2400" spc="-5" dirty="0">
                <a:solidFill>
                  <a:srgbClr val="365F91"/>
                </a:solidFill>
                <a:latin typeface="Arial Narrow"/>
                <a:cs typeface="Arial Narrow"/>
              </a:rPr>
              <a:t>психіку людини, </a:t>
            </a:r>
            <a:r>
              <a:rPr sz="2400" dirty="0">
                <a:solidFill>
                  <a:srgbClr val="365F91"/>
                </a:solidFill>
                <a:latin typeface="Arial Narrow"/>
                <a:cs typeface="Arial Narrow"/>
              </a:rPr>
              <a:t>а  </a:t>
            </a:r>
            <a:r>
              <a:rPr sz="2400" spc="-5" dirty="0">
                <a:solidFill>
                  <a:srgbClr val="365F91"/>
                </a:solidFill>
                <a:latin typeface="Arial Narrow"/>
                <a:cs typeface="Arial Narrow"/>
              </a:rPr>
              <a:t>також психологічних закономірностей</a:t>
            </a:r>
            <a:r>
              <a:rPr sz="2400" spc="5" dirty="0">
                <a:solidFill>
                  <a:srgbClr val="365F91"/>
                </a:solidFill>
                <a:latin typeface="Arial Narrow"/>
                <a:cs typeface="Arial Narrow"/>
              </a:rPr>
              <a:t> </a:t>
            </a:r>
            <a:r>
              <a:rPr sz="2400" spc="-5" dirty="0">
                <a:solidFill>
                  <a:srgbClr val="365F91"/>
                </a:solidFill>
                <a:latin typeface="Arial Narrow"/>
                <a:cs typeface="Arial Narrow"/>
              </a:rPr>
              <a:t>медіавиробництва;</a:t>
            </a:r>
            <a:endParaRPr sz="2400">
              <a:latin typeface="Arial Narrow"/>
              <a:cs typeface="Arial Narrow"/>
            </a:endParaRPr>
          </a:p>
          <a:p>
            <a:pPr marL="573405" indent="-561340">
              <a:lnSpc>
                <a:spcPts val="2630"/>
              </a:lnSpc>
              <a:buFont typeface="Wingdings"/>
              <a:buChar char=""/>
              <a:tabLst>
                <a:tab pos="573405" algn="l"/>
                <a:tab pos="574040" algn="l"/>
              </a:tabLst>
            </a:pPr>
            <a:r>
              <a:rPr sz="2400" spc="-5" dirty="0">
                <a:solidFill>
                  <a:srgbClr val="365F91"/>
                </a:solidFill>
                <a:latin typeface="Arial Narrow"/>
                <a:cs typeface="Arial Narrow"/>
              </a:rPr>
              <a:t>орієнтування </a:t>
            </a:r>
            <a:r>
              <a:rPr sz="2400" dirty="0">
                <a:solidFill>
                  <a:srgbClr val="365F91"/>
                </a:solidFill>
                <a:latin typeface="Arial Narrow"/>
                <a:cs typeface="Arial Narrow"/>
              </a:rPr>
              <a:t>у </a:t>
            </a:r>
            <a:r>
              <a:rPr sz="2400" spc="-5" dirty="0">
                <a:solidFill>
                  <a:srgbClr val="365F91"/>
                </a:solidFill>
                <a:latin typeface="Arial Narrow"/>
                <a:cs typeface="Arial Narrow"/>
              </a:rPr>
              <a:t>психічних масовидних</a:t>
            </a:r>
            <a:r>
              <a:rPr sz="2400" spc="-15" dirty="0">
                <a:solidFill>
                  <a:srgbClr val="365F91"/>
                </a:solidFill>
                <a:latin typeface="Arial Narrow"/>
                <a:cs typeface="Arial Narrow"/>
              </a:rPr>
              <a:t> </a:t>
            </a:r>
            <a:r>
              <a:rPr sz="2400" spc="-5" dirty="0">
                <a:solidFill>
                  <a:srgbClr val="365F91"/>
                </a:solidFill>
                <a:latin typeface="Arial Narrow"/>
                <a:cs typeface="Arial Narrow"/>
              </a:rPr>
              <a:t>феноменах;</a:t>
            </a:r>
            <a:endParaRPr sz="2400">
              <a:latin typeface="Arial Narrow"/>
              <a:cs typeface="Arial Narrow"/>
            </a:endParaRPr>
          </a:p>
          <a:p>
            <a:pPr marL="12700" marR="751840">
              <a:lnSpc>
                <a:spcPct val="95500"/>
              </a:lnSpc>
              <a:spcBef>
                <a:spcPts val="70"/>
              </a:spcBef>
              <a:buFont typeface="Wingdings"/>
              <a:buChar char=""/>
              <a:tabLst>
                <a:tab pos="573405" algn="l"/>
                <a:tab pos="574040" algn="l"/>
              </a:tabLst>
            </a:pPr>
            <a:r>
              <a:rPr sz="2400" spc="-5" dirty="0">
                <a:solidFill>
                  <a:srgbClr val="365F91"/>
                </a:solidFill>
                <a:latin typeface="Arial Narrow"/>
                <a:cs typeface="Arial Narrow"/>
              </a:rPr>
              <a:t>усвідомлення </a:t>
            </a:r>
            <a:r>
              <a:rPr sz="2400" spc="5" dirty="0">
                <a:solidFill>
                  <a:srgbClr val="365F91"/>
                </a:solidFill>
                <a:latin typeface="Arial Narrow"/>
                <a:cs typeface="Arial Narrow"/>
              </a:rPr>
              <a:t>та </a:t>
            </a:r>
            <a:r>
              <a:rPr sz="2400" spc="-10" dirty="0">
                <a:solidFill>
                  <a:srgbClr val="365F91"/>
                </a:solidFill>
                <a:latin typeface="Arial Narrow"/>
                <a:cs typeface="Arial Narrow"/>
              </a:rPr>
              <a:t>розуміння </a:t>
            </a:r>
            <a:r>
              <a:rPr sz="2400" spc="-5" dirty="0">
                <a:solidFill>
                  <a:srgbClr val="365F91"/>
                </a:solidFill>
                <a:latin typeface="Arial Narrow"/>
                <a:cs typeface="Arial Narrow"/>
              </a:rPr>
              <a:t>механізмів утворення </a:t>
            </a:r>
            <a:r>
              <a:rPr sz="2400" spc="5" dirty="0">
                <a:solidFill>
                  <a:srgbClr val="365F91"/>
                </a:solidFill>
                <a:latin typeface="Arial Narrow"/>
                <a:cs typeface="Arial Narrow"/>
              </a:rPr>
              <a:t>та  </a:t>
            </a:r>
            <a:r>
              <a:rPr sz="2400" spc="-5" dirty="0">
                <a:solidFill>
                  <a:srgbClr val="365F91"/>
                </a:solidFill>
                <a:latin typeface="Arial Narrow"/>
                <a:cs typeface="Arial Narrow"/>
              </a:rPr>
              <a:t>нейтралізації патогенних текстів </a:t>
            </a:r>
            <a:r>
              <a:rPr sz="2400" dirty="0">
                <a:solidFill>
                  <a:srgbClr val="365F91"/>
                </a:solidFill>
                <a:latin typeface="Arial Narrow"/>
                <a:cs typeface="Arial Narrow"/>
              </a:rPr>
              <a:t>у </a:t>
            </a:r>
            <a:r>
              <a:rPr sz="2400" spc="-5" dirty="0">
                <a:solidFill>
                  <a:srgbClr val="365F91"/>
                </a:solidFill>
                <a:latin typeface="Arial Narrow"/>
                <a:cs typeface="Arial Narrow"/>
              </a:rPr>
              <a:t>медіасередовищі, моральної  паніки, </a:t>
            </a:r>
            <a:r>
              <a:rPr sz="2400" spc="-10" dirty="0">
                <a:solidFill>
                  <a:srgbClr val="365F91"/>
                </a:solidFill>
                <a:latin typeface="Arial Narrow"/>
                <a:cs typeface="Arial Narrow"/>
              </a:rPr>
              <a:t>яка </a:t>
            </a:r>
            <a:r>
              <a:rPr sz="2400" spc="-5" dirty="0">
                <a:solidFill>
                  <a:srgbClr val="365F91"/>
                </a:solidFill>
                <a:latin typeface="Arial Narrow"/>
                <a:cs typeface="Arial Narrow"/>
              </a:rPr>
              <a:t>інспірується</a:t>
            </a:r>
            <a:r>
              <a:rPr sz="2400" spc="15" dirty="0">
                <a:solidFill>
                  <a:srgbClr val="365F91"/>
                </a:solidFill>
                <a:latin typeface="Arial Narrow"/>
                <a:cs typeface="Arial Narrow"/>
              </a:rPr>
              <a:t> </a:t>
            </a:r>
            <a:r>
              <a:rPr sz="2400" spc="-10" dirty="0">
                <a:solidFill>
                  <a:srgbClr val="365F91"/>
                </a:solidFill>
                <a:latin typeface="Arial Narrow"/>
                <a:cs typeface="Arial Narrow"/>
              </a:rPr>
              <a:t>медіа</a:t>
            </a:r>
            <a:endParaRPr sz="2400">
              <a:latin typeface="Arial Narrow"/>
              <a:cs typeface="Arial Narrow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58800" y="330199"/>
            <a:ext cx="2611501" cy="75374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93025" y="3282746"/>
            <a:ext cx="981075" cy="6877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У </a:t>
            </a:r>
            <a:r>
              <a:rPr spc="-5" dirty="0"/>
              <a:t>результаті вивчення курсу студент повинен</a:t>
            </a:r>
            <a:r>
              <a:rPr spc="90" dirty="0"/>
              <a:t> </a:t>
            </a:r>
            <a:r>
              <a:rPr spc="-10" dirty="0"/>
              <a:t>знати: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46963" y="404825"/>
            <a:ext cx="8298815" cy="3837304"/>
          </a:xfrm>
          <a:prstGeom prst="rect">
            <a:avLst/>
          </a:prstGeom>
        </p:spPr>
        <p:txBody>
          <a:bodyPr vert="horz" wrap="square" lIns="0" tIns="31115" rIns="0" bIns="0" rtlCol="0">
            <a:spAutoFit/>
          </a:bodyPr>
          <a:lstStyle/>
          <a:p>
            <a:pPr marL="12700" marR="8255" indent="539750">
              <a:lnSpc>
                <a:spcPts val="2310"/>
              </a:lnSpc>
              <a:spcBef>
                <a:spcPts val="245"/>
              </a:spcBef>
              <a:buAutoNum type="arabicPeriod"/>
              <a:tabLst>
                <a:tab pos="844550" algn="l"/>
              </a:tabLst>
            </a:pPr>
            <a:r>
              <a:rPr sz="2000" spc="-10" dirty="0">
                <a:solidFill>
                  <a:srgbClr val="365F91"/>
                </a:solidFill>
                <a:latin typeface="Times New Roman"/>
                <a:cs typeface="Times New Roman"/>
              </a:rPr>
              <a:t>Особливості </a:t>
            </a:r>
            <a:r>
              <a:rPr sz="2000" dirty="0">
                <a:solidFill>
                  <a:srgbClr val="365F91"/>
                </a:solidFill>
                <a:latin typeface="Times New Roman"/>
                <a:cs typeface="Times New Roman"/>
              </a:rPr>
              <a:t>розвитку </a:t>
            </a: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медіапсихології, </a:t>
            </a:r>
            <a:r>
              <a:rPr sz="2000" spc="-10" dirty="0">
                <a:solidFill>
                  <a:srgbClr val="365F91"/>
                </a:solidFill>
                <a:latin typeface="Times New Roman"/>
                <a:cs typeface="Times New Roman"/>
              </a:rPr>
              <a:t>та психології </a:t>
            </a: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мас як галузі  </a:t>
            </a:r>
            <a:r>
              <a:rPr sz="2000" spc="-10" dirty="0">
                <a:solidFill>
                  <a:srgbClr val="365F91"/>
                </a:solidFill>
                <a:latin typeface="Times New Roman"/>
                <a:cs typeface="Times New Roman"/>
              </a:rPr>
              <a:t>психології.</a:t>
            </a:r>
            <a:endParaRPr sz="2000">
              <a:latin typeface="Times New Roman"/>
              <a:cs typeface="Times New Roman"/>
            </a:endParaRPr>
          </a:p>
          <a:p>
            <a:pPr marL="807720" indent="-255904">
              <a:lnSpc>
                <a:spcPts val="2190"/>
              </a:lnSpc>
              <a:buAutoNum type="arabicPeriod"/>
              <a:tabLst>
                <a:tab pos="808355" algn="l"/>
              </a:tabLst>
            </a:pPr>
            <a:r>
              <a:rPr sz="2000" spc="-10" dirty="0">
                <a:solidFill>
                  <a:srgbClr val="365F91"/>
                </a:solidFill>
                <a:latin typeface="Times New Roman"/>
                <a:cs typeface="Times New Roman"/>
              </a:rPr>
              <a:t>Основні </a:t>
            </a: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положення теоретичних засад</a:t>
            </a:r>
            <a:r>
              <a:rPr sz="2000" spc="-25" dirty="0">
                <a:solidFill>
                  <a:srgbClr val="365F91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курсу:</a:t>
            </a:r>
            <a:endParaRPr sz="2000">
              <a:latin typeface="Times New Roman"/>
              <a:cs typeface="Times New Roman"/>
            </a:endParaRPr>
          </a:p>
          <a:p>
            <a:pPr marL="567690" indent="-424815">
              <a:lnSpc>
                <a:spcPts val="2295"/>
              </a:lnSpc>
              <a:buSzPct val="50000"/>
              <a:buFont typeface="Wingdings"/>
              <a:buChar char=""/>
              <a:tabLst>
                <a:tab pos="567055" algn="l"/>
                <a:tab pos="568325" algn="l"/>
              </a:tabLst>
            </a:pP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механізми мас-медійного впливу </a:t>
            </a:r>
            <a:r>
              <a:rPr sz="2000" spc="-15" dirty="0">
                <a:solidFill>
                  <a:srgbClr val="365F91"/>
                </a:solidFill>
                <a:latin typeface="Times New Roman"/>
                <a:cs typeface="Times New Roman"/>
              </a:rPr>
              <a:t>на </a:t>
            </a: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психіку</a:t>
            </a:r>
            <a:r>
              <a:rPr sz="2000" dirty="0">
                <a:solidFill>
                  <a:srgbClr val="365F91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365F91"/>
                </a:solidFill>
                <a:latin typeface="Times New Roman"/>
                <a:cs typeface="Times New Roman"/>
              </a:rPr>
              <a:t>людини;</a:t>
            </a:r>
            <a:endParaRPr sz="2000">
              <a:latin typeface="Times New Roman"/>
              <a:cs typeface="Times New Roman"/>
            </a:endParaRPr>
          </a:p>
          <a:p>
            <a:pPr marL="567690" indent="-424815">
              <a:lnSpc>
                <a:spcPts val="2295"/>
              </a:lnSpc>
              <a:buSzPct val="50000"/>
              <a:buFont typeface="Wingdings"/>
              <a:buChar char=""/>
              <a:tabLst>
                <a:tab pos="567055" algn="l"/>
                <a:tab pos="568325" algn="l"/>
              </a:tabLst>
            </a:pPr>
            <a:r>
              <a:rPr sz="2000" spc="-10" dirty="0">
                <a:solidFill>
                  <a:srgbClr val="365F91"/>
                </a:solidFill>
                <a:latin typeface="Times New Roman"/>
                <a:cs typeface="Times New Roman"/>
              </a:rPr>
              <a:t>психологічні </a:t>
            </a: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закономірності медіа </a:t>
            </a:r>
            <a:r>
              <a:rPr sz="2000" spc="-10" dirty="0">
                <a:solidFill>
                  <a:srgbClr val="365F91"/>
                </a:solidFill>
                <a:latin typeface="Times New Roman"/>
                <a:cs typeface="Times New Roman"/>
              </a:rPr>
              <a:t>виробництва </a:t>
            </a: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та</a:t>
            </a:r>
            <a:r>
              <a:rPr sz="2000" spc="70" dirty="0">
                <a:solidFill>
                  <a:srgbClr val="365F91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медіаспоживання;</a:t>
            </a:r>
            <a:endParaRPr sz="2000">
              <a:latin typeface="Times New Roman"/>
              <a:cs typeface="Times New Roman"/>
            </a:endParaRPr>
          </a:p>
          <a:p>
            <a:pPr marL="567690" indent="-424815">
              <a:lnSpc>
                <a:spcPts val="2305"/>
              </a:lnSpc>
              <a:buSzPct val="50000"/>
              <a:buFont typeface="Wingdings"/>
              <a:buChar char=""/>
              <a:tabLst>
                <a:tab pos="567055" algn="l"/>
                <a:tab pos="568325" algn="l"/>
              </a:tabLst>
            </a:pP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принципи</a:t>
            </a:r>
            <a:r>
              <a:rPr sz="2000" spc="-20" dirty="0">
                <a:solidFill>
                  <a:srgbClr val="365F91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медіазахисту;</a:t>
            </a:r>
            <a:endParaRPr sz="2000">
              <a:latin typeface="Times New Roman"/>
              <a:cs typeface="Times New Roman"/>
            </a:endParaRPr>
          </a:p>
          <a:p>
            <a:pPr marL="567690" indent="-424815">
              <a:lnSpc>
                <a:spcPts val="2305"/>
              </a:lnSpc>
              <a:buSzPct val="50000"/>
              <a:buFont typeface="Wingdings"/>
              <a:buChar char=""/>
              <a:tabLst>
                <a:tab pos="567055" algn="l"/>
                <a:tab pos="568325" algn="l"/>
              </a:tabLst>
            </a:pP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критерії</a:t>
            </a:r>
            <a:r>
              <a:rPr sz="2000" spc="-10" dirty="0">
                <a:solidFill>
                  <a:srgbClr val="365F91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медіаграмотності;</a:t>
            </a:r>
            <a:endParaRPr sz="2000">
              <a:latin typeface="Times New Roman"/>
              <a:cs typeface="Times New Roman"/>
            </a:endParaRPr>
          </a:p>
          <a:p>
            <a:pPr marL="567690" indent="-424815">
              <a:lnSpc>
                <a:spcPts val="2305"/>
              </a:lnSpc>
              <a:buSzPct val="50000"/>
              <a:buFont typeface="Wingdings"/>
              <a:buChar char=""/>
              <a:tabLst>
                <a:tab pos="567055" algn="l"/>
                <a:tab pos="568325" algn="l"/>
              </a:tabLst>
            </a:pP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роль і місце мас у системі масової </a:t>
            </a:r>
            <a:r>
              <a:rPr sz="2000" spc="-10" dirty="0">
                <a:solidFill>
                  <a:srgbClr val="365F91"/>
                </a:solidFill>
                <a:latin typeface="Times New Roman"/>
                <a:cs typeface="Times New Roman"/>
              </a:rPr>
              <a:t>комунікації;</a:t>
            </a:r>
            <a:endParaRPr sz="2000">
              <a:latin typeface="Times New Roman"/>
              <a:cs typeface="Times New Roman"/>
            </a:endParaRPr>
          </a:p>
          <a:p>
            <a:pPr marL="12700" marR="5080" indent="130810">
              <a:lnSpc>
                <a:spcPts val="2300"/>
              </a:lnSpc>
              <a:spcBef>
                <a:spcPts val="115"/>
              </a:spcBef>
              <a:buSzPct val="50000"/>
              <a:buFont typeface="Wingdings"/>
              <a:buChar char=""/>
              <a:tabLst>
                <a:tab pos="567055" algn="l"/>
                <a:tab pos="568325" algn="l"/>
                <a:tab pos="2019935" algn="l"/>
                <a:tab pos="3328670" algn="l"/>
                <a:tab pos="4400550" algn="l"/>
                <a:tab pos="4625975" algn="l"/>
                <a:tab pos="5444490" algn="l"/>
                <a:tab pos="5989320" algn="l"/>
                <a:tab pos="6269990" algn="l"/>
                <a:tab pos="7454265" algn="l"/>
              </a:tabLst>
            </a:pPr>
            <a:r>
              <a:rPr sz="2000" dirty="0">
                <a:solidFill>
                  <a:srgbClr val="365F91"/>
                </a:solidFill>
                <a:latin typeface="Times New Roman"/>
                <a:cs typeface="Times New Roman"/>
              </a:rPr>
              <a:t>о</a:t>
            </a: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с</a:t>
            </a:r>
            <a:r>
              <a:rPr sz="2000" spc="5" dirty="0">
                <a:solidFill>
                  <a:srgbClr val="365F91"/>
                </a:solidFill>
                <a:latin typeface="Times New Roman"/>
                <a:cs typeface="Times New Roman"/>
              </a:rPr>
              <a:t>о</a:t>
            </a:r>
            <a:r>
              <a:rPr sz="2000" spc="-15" dirty="0">
                <a:solidFill>
                  <a:srgbClr val="365F91"/>
                </a:solidFill>
                <a:latin typeface="Times New Roman"/>
                <a:cs typeface="Times New Roman"/>
              </a:rPr>
              <a:t>б</a:t>
            </a:r>
            <a:r>
              <a:rPr sz="2000" spc="-20" dirty="0">
                <a:solidFill>
                  <a:srgbClr val="365F91"/>
                </a:solidFill>
                <a:latin typeface="Times New Roman"/>
                <a:cs typeface="Times New Roman"/>
              </a:rPr>
              <a:t>ли</a:t>
            </a:r>
            <a:r>
              <a:rPr sz="2000" spc="-10" dirty="0">
                <a:solidFill>
                  <a:srgbClr val="365F91"/>
                </a:solidFill>
                <a:latin typeface="Times New Roman"/>
                <a:cs typeface="Times New Roman"/>
              </a:rPr>
              <a:t>во</a:t>
            </a:r>
            <a:r>
              <a:rPr sz="2000" dirty="0">
                <a:solidFill>
                  <a:srgbClr val="365F91"/>
                </a:solidFill>
                <a:latin typeface="Times New Roman"/>
                <a:cs typeface="Times New Roman"/>
              </a:rPr>
              <a:t>с</a:t>
            </a:r>
            <a:r>
              <a:rPr sz="2000" spc="-15" dirty="0">
                <a:solidFill>
                  <a:srgbClr val="365F91"/>
                </a:solidFill>
                <a:latin typeface="Times New Roman"/>
                <a:cs typeface="Times New Roman"/>
              </a:rPr>
              <a:t>т</a:t>
            </a: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і</a:t>
            </a:r>
            <a:r>
              <a:rPr sz="2000" dirty="0">
                <a:solidFill>
                  <a:srgbClr val="365F91"/>
                </a:solidFill>
                <a:latin typeface="Times New Roman"/>
                <a:cs typeface="Times New Roman"/>
              </a:rPr>
              <a:t>	</a:t>
            </a:r>
            <a:r>
              <a:rPr sz="2000" spc="-20" dirty="0">
                <a:solidFill>
                  <a:srgbClr val="365F91"/>
                </a:solidFill>
                <a:latin typeface="Times New Roman"/>
                <a:cs typeface="Times New Roman"/>
              </a:rPr>
              <a:t>п</a:t>
            </a:r>
            <a:r>
              <a:rPr sz="2000" dirty="0">
                <a:solidFill>
                  <a:srgbClr val="365F91"/>
                </a:solidFill>
                <a:latin typeface="Times New Roman"/>
                <a:cs typeface="Times New Roman"/>
              </a:rPr>
              <a:t>о</a:t>
            </a:r>
            <a:r>
              <a:rPr sz="2000" spc="-10" dirty="0">
                <a:solidFill>
                  <a:srgbClr val="365F91"/>
                </a:solidFill>
                <a:latin typeface="Times New Roman"/>
                <a:cs typeface="Times New Roman"/>
              </a:rPr>
              <a:t>ве</a:t>
            </a:r>
            <a:r>
              <a:rPr sz="2000" spc="5" dirty="0">
                <a:solidFill>
                  <a:srgbClr val="365F91"/>
                </a:solidFill>
                <a:latin typeface="Times New Roman"/>
                <a:cs typeface="Times New Roman"/>
              </a:rPr>
              <a:t>д</a:t>
            </a: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і</a:t>
            </a:r>
            <a:r>
              <a:rPr sz="2000" dirty="0">
                <a:solidFill>
                  <a:srgbClr val="365F91"/>
                </a:solidFill>
                <a:latin typeface="Times New Roman"/>
                <a:cs typeface="Times New Roman"/>
              </a:rPr>
              <a:t>н</a:t>
            </a:r>
            <a:r>
              <a:rPr sz="2000" spc="-15" dirty="0">
                <a:solidFill>
                  <a:srgbClr val="365F91"/>
                </a:solidFill>
                <a:latin typeface="Times New Roman"/>
                <a:cs typeface="Times New Roman"/>
              </a:rPr>
              <a:t>к</a:t>
            </a:r>
            <a:r>
              <a:rPr sz="2000" spc="-20" dirty="0">
                <a:solidFill>
                  <a:srgbClr val="365F91"/>
                </a:solidFill>
                <a:latin typeface="Times New Roman"/>
                <a:cs typeface="Times New Roman"/>
              </a:rPr>
              <a:t>и</a:t>
            </a: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,</a:t>
            </a:r>
            <a:r>
              <a:rPr sz="2000" dirty="0">
                <a:solidFill>
                  <a:srgbClr val="365F91"/>
                </a:solidFill>
                <a:latin typeface="Times New Roman"/>
                <a:cs typeface="Times New Roman"/>
              </a:rPr>
              <a:t>	</a:t>
            </a:r>
            <a:r>
              <a:rPr sz="2000" spc="-20" dirty="0">
                <a:solidFill>
                  <a:srgbClr val="365F91"/>
                </a:solidFill>
                <a:latin typeface="Times New Roman"/>
                <a:cs typeface="Times New Roman"/>
              </a:rPr>
              <a:t>н</a:t>
            </a:r>
            <a:r>
              <a:rPr sz="2000" spc="15" dirty="0">
                <a:solidFill>
                  <a:srgbClr val="365F91"/>
                </a:solidFill>
                <a:latin typeface="Times New Roman"/>
                <a:cs typeface="Times New Roman"/>
              </a:rPr>
              <a:t>а</a:t>
            </a: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стр</a:t>
            </a:r>
            <a:r>
              <a:rPr sz="2000" spc="5" dirty="0">
                <a:solidFill>
                  <a:srgbClr val="365F91"/>
                </a:solidFill>
                <a:latin typeface="Times New Roman"/>
                <a:cs typeface="Times New Roman"/>
              </a:rPr>
              <a:t>о</a:t>
            </a: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ю</a:t>
            </a:r>
            <a:r>
              <a:rPr sz="2000" dirty="0">
                <a:solidFill>
                  <a:srgbClr val="365F91"/>
                </a:solidFill>
                <a:latin typeface="Times New Roman"/>
                <a:cs typeface="Times New Roman"/>
              </a:rPr>
              <a:t>	</a:t>
            </a: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і</a:t>
            </a:r>
            <a:r>
              <a:rPr sz="2000" dirty="0">
                <a:solidFill>
                  <a:srgbClr val="365F91"/>
                </a:solidFill>
                <a:latin typeface="Times New Roman"/>
                <a:cs typeface="Times New Roman"/>
              </a:rPr>
              <a:t>	</a:t>
            </a:r>
            <a:r>
              <a:rPr sz="2000" spc="5" dirty="0">
                <a:solidFill>
                  <a:srgbClr val="365F91"/>
                </a:solidFill>
                <a:latin typeface="Times New Roman"/>
                <a:cs typeface="Times New Roman"/>
              </a:rPr>
              <a:t>д</a:t>
            </a:r>
            <a:r>
              <a:rPr sz="2000" spc="-45" dirty="0">
                <a:solidFill>
                  <a:srgbClr val="365F91"/>
                </a:solidFill>
                <a:latin typeface="Times New Roman"/>
                <a:cs typeface="Times New Roman"/>
              </a:rPr>
              <a:t>у</a:t>
            </a:r>
            <a:r>
              <a:rPr sz="2000" dirty="0">
                <a:solidFill>
                  <a:srgbClr val="365F91"/>
                </a:solidFill>
                <a:latin typeface="Times New Roman"/>
                <a:cs typeface="Times New Roman"/>
              </a:rPr>
              <a:t>мо</a:t>
            </a: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к</a:t>
            </a:r>
            <a:r>
              <a:rPr sz="2000" dirty="0">
                <a:solidFill>
                  <a:srgbClr val="365F91"/>
                </a:solidFill>
                <a:latin typeface="Times New Roman"/>
                <a:cs typeface="Times New Roman"/>
              </a:rPr>
              <a:t>	м</a:t>
            </a: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ас</a:t>
            </a:r>
            <a:r>
              <a:rPr sz="2000" dirty="0">
                <a:solidFill>
                  <a:srgbClr val="365F91"/>
                </a:solidFill>
                <a:latin typeface="Times New Roman"/>
                <a:cs typeface="Times New Roman"/>
              </a:rPr>
              <a:t>	</a:t>
            </a: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у</a:t>
            </a:r>
            <a:r>
              <a:rPr sz="2000" dirty="0">
                <a:solidFill>
                  <a:srgbClr val="365F91"/>
                </a:solidFill>
                <a:latin typeface="Times New Roman"/>
                <a:cs typeface="Times New Roman"/>
              </a:rPr>
              <a:t>	</a:t>
            </a:r>
            <a:r>
              <a:rPr sz="2000" spc="-15" dirty="0">
                <a:solidFill>
                  <a:srgbClr val="365F91"/>
                </a:solidFill>
                <a:latin typeface="Times New Roman"/>
                <a:cs typeface="Times New Roman"/>
              </a:rPr>
              <a:t>к</a:t>
            </a:r>
            <a:r>
              <a:rPr sz="2000" spc="25" dirty="0">
                <a:solidFill>
                  <a:srgbClr val="365F91"/>
                </a:solidFill>
                <a:latin typeface="Times New Roman"/>
                <a:cs typeface="Times New Roman"/>
              </a:rPr>
              <a:t>о</a:t>
            </a:r>
            <a:r>
              <a:rPr sz="2000" spc="5" dirty="0">
                <a:solidFill>
                  <a:srgbClr val="365F91"/>
                </a:solidFill>
                <a:latin typeface="Times New Roman"/>
                <a:cs typeface="Times New Roman"/>
              </a:rPr>
              <a:t>н</a:t>
            </a:r>
            <a:r>
              <a:rPr sz="2000" spc="-15" dirty="0">
                <a:solidFill>
                  <a:srgbClr val="365F91"/>
                </a:solidFill>
                <a:latin typeface="Times New Roman"/>
                <a:cs typeface="Times New Roman"/>
              </a:rPr>
              <a:t>т</a:t>
            </a: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е</a:t>
            </a:r>
            <a:r>
              <a:rPr sz="2000" spc="-15" dirty="0">
                <a:solidFill>
                  <a:srgbClr val="365F91"/>
                </a:solidFill>
                <a:latin typeface="Times New Roman"/>
                <a:cs typeface="Times New Roman"/>
              </a:rPr>
              <a:t>к</a:t>
            </a: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сті</a:t>
            </a:r>
            <a:r>
              <a:rPr sz="2000" dirty="0">
                <a:solidFill>
                  <a:srgbClr val="365F91"/>
                </a:solidFill>
                <a:latin typeface="Times New Roman"/>
                <a:cs typeface="Times New Roman"/>
              </a:rPr>
              <a:t>	м</a:t>
            </a: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ас</a:t>
            </a:r>
            <a:r>
              <a:rPr sz="2000" spc="5" dirty="0">
                <a:solidFill>
                  <a:srgbClr val="365F91"/>
                </a:solidFill>
                <a:latin typeface="Times New Roman"/>
                <a:cs typeface="Times New Roman"/>
              </a:rPr>
              <a:t>о</a:t>
            </a:r>
            <a:r>
              <a:rPr sz="2000" spc="-10" dirty="0">
                <a:solidFill>
                  <a:srgbClr val="365F91"/>
                </a:solidFill>
                <a:latin typeface="Times New Roman"/>
                <a:cs typeface="Times New Roman"/>
              </a:rPr>
              <a:t>вої  </a:t>
            </a: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комунікації;</a:t>
            </a:r>
            <a:endParaRPr sz="2000">
              <a:latin typeface="Times New Roman"/>
              <a:cs typeface="Times New Roman"/>
            </a:endParaRPr>
          </a:p>
          <a:p>
            <a:pPr marL="567690" indent="-424815">
              <a:lnSpc>
                <a:spcPts val="2180"/>
              </a:lnSpc>
              <a:buSzPct val="50000"/>
              <a:buFont typeface="Wingdings"/>
              <a:buChar char=""/>
              <a:tabLst>
                <a:tab pos="567055" algn="l"/>
                <a:tab pos="568325" algn="l"/>
              </a:tabLst>
            </a:pP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специфіку комунікаційного </a:t>
            </a:r>
            <a:r>
              <a:rPr sz="2000" spc="-10" dirty="0">
                <a:solidFill>
                  <a:srgbClr val="365F91"/>
                </a:solidFill>
                <a:latin typeface="Times New Roman"/>
                <a:cs typeface="Times New Roman"/>
              </a:rPr>
              <a:t>впливу </a:t>
            </a:r>
            <a:r>
              <a:rPr sz="2000" spc="-15" dirty="0">
                <a:solidFill>
                  <a:srgbClr val="365F91"/>
                </a:solidFill>
                <a:latin typeface="Times New Roman"/>
                <a:cs typeface="Times New Roman"/>
              </a:rPr>
              <a:t>на</a:t>
            </a:r>
            <a:r>
              <a:rPr sz="2000" spc="40" dirty="0">
                <a:solidFill>
                  <a:srgbClr val="365F91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маси;</a:t>
            </a:r>
            <a:endParaRPr sz="2000">
              <a:latin typeface="Times New Roman"/>
              <a:cs typeface="Times New Roman"/>
            </a:endParaRPr>
          </a:p>
          <a:p>
            <a:pPr marL="567690" indent="-424815">
              <a:lnSpc>
                <a:spcPts val="2305"/>
              </a:lnSpc>
              <a:buSzPct val="50000"/>
              <a:buFont typeface="Wingdings"/>
              <a:buChar char=""/>
              <a:tabLst>
                <a:tab pos="567055" algn="l"/>
                <a:tab pos="568325" algn="l"/>
              </a:tabLst>
            </a:pP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методи впливу </a:t>
            </a:r>
            <a:r>
              <a:rPr sz="2000" spc="-10" dirty="0">
                <a:solidFill>
                  <a:srgbClr val="365F91"/>
                </a:solidFill>
                <a:latin typeface="Times New Roman"/>
                <a:cs typeface="Times New Roman"/>
              </a:rPr>
              <a:t>на </a:t>
            </a:r>
            <a:r>
              <a:rPr sz="2000" dirty="0">
                <a:solidFill>
                  <a:srgbClr val="365F91"/>
                </a:solidFill>
                <a:latin typeface="Times New Roman"/>
                <a:cs typeface="Times New Roman"/>
              </a:rPr>
              <a:t>масову</a:t>
            </a:r>
            <a:r>
              <a:rPr sz="2000" spc="-60" dirty="0">
                <a:solidFill>
                  <a:srgbClr val="365F91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свідомість;</a:t>
            </a:r>
            <a:endParaRPr sz="2000">
              <a:latin typeface="Times New Roman"/>
              <a:cs typeface="Times New Roman"/>
            </a:endParaRPr>
          </a:p>
          <a:p>
            <a:pPr marL="567690" indent="-424815">
              <a:lnSpc>
                <a:spcPts val="2355"/>
              </a:lnSpc>
              <a:buSzPct val="50000"/>
              <a:buFont typeface="Wingdings"/>
              <a:buChar char=""/>
              <a:tabLst>
                <a:tab pos="567055" algn="l"/>
                <a:tab pos="568325" algn="l"/>
              </a:tabLst>
            </a:pP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маніпулятивні технології, що використовуються різними</a:t>
            </a:r>
            <a:r>
              <a:rPr sz="2000" dirty="0">
                <a:solidFill>
                  <a:srgbClr val="365F91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365F91"/>
                </a:solidFill>
                <a:latin typeface="Times New Roman"/>
                <a:cs typeface="Times New Roman"/>
              </a:rPr>
              <a:t>ЗМІ.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502525" y="4275023"/>
            <a:ext cx="981075" cy="6877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86764" y="252425"/>
            <a:ext cx="3225800" cy="4210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600" spc="-10" dirty="0"/>
              <a:t>Студент </a:t>
            </a:r>
            <a:r>
              <a:rPr sz="2600" spc="-5" dirty="0"/>
              <a:t>повинен</a:t>
            </a:r>
            <a:r>
              <a:rPr sz="2600" spc="-20" dirty="0"/>
              <a:t> </a:t>
            </a:r>
            <a:r>
              <a:rPr sz="2600" spc="-5" dirty="0"/>
              <a:t>уміти:</a:t>
            </a:r>
            <a:endParaRPr sz="260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53110" indent="-473075" algn="just">
              <a:lnSpc>
                <a:spcPts val="2820"/>
              </a:lnSpc>
              <a:spcBef>
                <a:spcPts val="100"/>
              </a:spcBef>
              <a:buFont typeface="Wingdings"/>
              <a:buChar char=""/>
              <a:tabLst>
                <a:tab pos="753745" algn="l"/>
              </a:tabLst>
            </a:pPr>
            <a:r>
              <a:rPr dirty="0"/>
              <a:t>практично </a:t>
            </a:r>
            <a:r>
              <a:rPr spc="-10" dirty="0"/>
              <a:t>застосовувати набуті </a:t>
            </a:r>
            <a:r>
              <a:rPr spc="-5" dirty="0"/>
              <a:t>теоретичні</a:t>
            </a:r>
            <a:r>
              <a:rPr spc="-130" dirty="0"/>
              <a:t> </a:t>
            </a:r>
            <a:r>
              <a:rPr dirty="0"/>
              <a:t>знання;</a:t>
            </a:r>
          </a:p>
          <a:p>
            <a:pPr marL="12700" marR="6350" indent="267970" algn="just">
              <a:lnSpc>
                <a:spcPts val="2760"/>
              </a:lnSpc>
              <a:spcBef>
                <a:spcPts val="135"/>
              </a:spcBef>
              <a:buFont typeface="Wingdings"/>
              <a:buChar char=""/>
              <a:tabLst>
                <a:tab pos="753745" algn="l"/>
                <a:tab pos="3048000" algn="l"/>
                <a:tab pos="6563995" algn="l"/>
              </a:tabLst>
            </a:pPr>
            <a:r>
              <a:rPr spc="-5" dirty="0"/>
              <a:t>в</a:t>
            </a:r>
            <a:r>
              <a:rPr dirty="0"/>
              <a:t>пр</a:t>
            </a:r>
            <a:r>
              <a:rPr spc="5" dirty="0"/>
              <a:t>а</a:t>
            </a:r>
            <a:r>
              <a:rPr spc="-5" dirty="0"/>
              <a:t>в</a:t>
            </a:r>
            <a:r>
              <a:rPr spc="-15" dirty="0"/>
              <a:t>н</a:t>
            </a:r>
            <a:r>
              <a:rPr dirty="0"/>
              <a:t>о	</a:t>
            </a:r>
            <a:r>
              <a:rPr spc="-5" dirty="0"/>
              <a:t>ви</a:t>
            </a:r>
            <a:r>
              <a:rPr spc="-25" dirty="0"/>
              <a:t>к</a:t>
            </a:r>
            <a:r>
              <a:rPr dirty="0"/>
              <a:t>о</a:t>
            </a:r>
            <a:r>
              <a:rPr spc="-20" dirty="0"/>
              <a:t>р</a:t>
            </a:r>
            <a:r>
              <a:rPr dirty="0"/>
              <a:t>ист</a:t>
            </a:r>
            <a:r>
              <a:rPr spc="10" dirty="0"/>
              <a:t>о</a:t>
            </a:r>
            <a:r>
              <a:rPr spc="-5" dirty="0"/>
              <a:t>в</a:t>
            </a:r>
            <a:r>
              <a:rPr spc="-30" dirty="0"/>
              <a:t>у</a:t>
            </a:r>
            <a:r>
              <a:rPr spc="-5" dirty="0"/>
              <a:t>ва</a:t>
            </a:r>
            <a:r>
              <a:rPr dirty="0"/>
              <a:t>ти	</a:t>
            </a:r>
            <a:r>
              <a:rPr spc="-5" dirty="0"/>
              <a:t>з</a:t>
            </a:r>
            <a:r>
              <a:rPr spc="-15" dirty="0"/>
              <a:t>а</a:t>
            </a:r>
            <a:r>
              <a:rPr dirty="0"/>
              <a:t>своєний  </a:t>
            </a:r>
            <a:r>
              <a:rPr spc="-5" dirty="0"/>
              <a:t>термінологічний</a:t>
            </a:r>
            <a:r>
              <a:rPr spc="-10" dirty="0"/>
              <a:t> </a:t>
            </a:r>
            <a:r>
              <a:rPr spc="-5" dirty="0"/>
              <a:t>апарат;</a:t>
            </a:r>
          </a:p>
          <a:p>
            <a:pPr marL="12700" marR="5080" indent="267970" algn="just">
              <a:lnSpc>
                <a:spcPts val="2760"/>
              </a:lnSpc>
              <a:buFont typeface="Wingdings"/>
              <a:buChar char=""/>
              <a:tabLst>
                <a:tab pos="753745" algn="l"/>
              </a:tabLst>
            </a:pPr>
            <a:r>
              <a:rPr dirty="0"/>
              <a:t>визначати </a:t>
            </a:r>
            <a:r>
              <a:rPr spc="-5" dirty="0"/>
              <a:t>методи </a:t>
            </a:r>
            <a:r>
              <a:rPr spc="-10" dirty="0"/>
              <a:t>впливу </a:t>
            </a:r>
            <a:r>
              <a:rPr spc="-5" dirty="0"/>
              <a:t>на </a:t>
            </a:r>
            <a:r>
              <a:rPr dirty="0"/>
              <a:t>масову </a:t>
            </a:r>
            <a:r>
              <a:rPr spc="-5" dirty="0"/>
              <a:t>свідомість </a:t>
            </a:r>
            <a:r>
              <a:rPr dirty="0"/>
              <a:t>у  </a:t>
            </a:r>
            <a:r>
              <a:rPr spc="-5" dirty="0"/>
              <a:t>сфері соціальних комунікацій, виявляти маніпуляційні  технології, що використовуються різними</a:t>
            </a:r>
            <a:r>
              <a:rPr spc="20" dirty="0"/>
              <a:t> </a:t>
            </a:r>
            <a:r>
              <a:rPr spc="5" dirty="0"/>
              <a:t>ЗМІ;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18540" y="3280994"/>
            <a:ext cx="620331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214245" algn="l"/>
              </a:tabLst>
            </a:pPr>
            <a:r>
              <a:rPr sz="2400" spc="-5" dirty="0">
                <a:solidFill>
                  <a:srgbClr val="365F91"/>
                </a:solidFill>
                <a:latin typeface="Arial"/>
                <a:cs typeface="Arial"/>
              </a:rPr>
              <a:t>організації	інформаційно-психологічної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86764" y="2930093"/>
            <a:ext cx="7769225" cy="7429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72440" marR="10795" indent="-472440" algn="r">
              <a:lnSpc>
                <a:spcPts val="2820"/>
              </a:lnSpc>
              <a:spcBef>
                <a:spcPts val="100"/>
              </a:spcBef>
              <a:buFont typeface="Wingdings"/>
              <a:buChar char=""/>
              <a:tabLst>
                <a:tab pos="472440" algn="l"/>
                <a:tab pos="473075" algn="l"/>
                <a:tab pos="2765425" algn="l"/>
                <a:tab pos="4736465" algn="l"/>
                <a:tab pos="5960745" algn="l"/>
                <a:tab pos="6545580" algn="l"/>
              </a:tabLst>
            </a:pPr>
            <a:r>
              <a:rPr sz="2400" dirty="0">
                <a:solidFill>
                  <a:srgbClr val="365F91"/>
                </a:solidFill>
                <a:latin typeface="Arial"/>
                <a:cs typeface="Arial"/>
              </a:rPr>
              <a:t>заст</a:t>
            </a:r>
            <a:r>
              <a:rPr sz="2400" spc="5" dirty="0">
                <a:solidFill>
                  <a:srgbClr val="365F91"/>
                </a:solidFill>
                <a:latin typeface="Arial"/>
                <a:cs typeface="Arial"/>
              </a:rPr>
              <a:t>о</a:t>
            </a:r>
            <a:r>
              <a:rPr sz="2400" spc="-25" dirty="0">
                <a:solidFill>
                  <a:srgbClr val="365F91"/>
                </a:solidFill>
                <a:latin typeface="Arial"/>
                <a:cs typeface="Arial"/>
              </a:rPr>
              <a:t>с</a:t>
            </a:r>
            <a:r>
              <a:rPr sz="2400" dirty="0">
                <a:solidFill>
                  <a:srgbClr val="365F91"/>
                </a:solidFill>
                <a:latin typeface="Arial"/>
                <a:cs typeface="Arial"/>
              </a:rPr>
              <a:t>о</a:t>
            </a:r>
            <a:r>
              <a:rPr sz="2400" spc="-5" dirty="0">
                <a:solidFill>
                  <a:srgbClr val="365F91"/>
                </a:solidFill>
                <a:latin typeface="Arial"/>
                <a:cs typeface="Arial"/>
              </a:rPr>
              <a:t>в</a:t>
            </a:r>
            <a:r>
              <a:rPr sz="2400" spc="-30" dirty="0">
                <a:solidFill>
                  <a:srgbClr val="365F91"/>
                </a:solidFill>
                <a:latin typeface="Arial"/>
                <a:cs typeface="Arial"/>
              </a:rPr>
              <a:t>у</a:t>
            </a:r>
            <a:r>
              <a:rPr sz="2400" spc="-5" dirty="0">
                <a:solidFill>
                  <a:srgbClr val="365F91"/>
                </a:solidFill>
                <a:latin typeface="Arial"/>
                <a:cs typeface="Arial"/>
              </a:rPr>
              <a:t>ва</a:t>
            </a:r>
            <a:r>
              <a:rPr sz="2400" dirty="0">
                <a:solidFill>
                  <a:srgbClr val="365F91"/>
                </a:solidFill>
                <a:latin typeface="Arial"/>
                <a:cs typeface="Arial"/>
              </a:rPr>
              <a:t>ти	п</a:t>
            </a:r>
            <a:r>
              <a:rPr sz="2400" spc="-10" dirty="0">
                <a:solidFill>
                  <a:srgbClr val="365F91"/>
                </a:solidFill>
                <a:latin typeface="Arial"/>
                <a:cs typeface="Arial"/>
              </a:rPr>
              <a:t>с</a:t>
            </a:r>
            <a:r>
              <a:rPr sz="2400" dirty="0">
                <a:solidFill>
                  <a:srgbClr val="365F91"/>
                </a:solidFill>
                <a:latin typeface="Arial"/>
                <a:cs typeface="Arial"/>
              </a:rPr>
              <a:t>и</a:t>
            </a:r>
            <a:r>
              <a:rPr sz="2400" spc="-25" dirty="0">
                <a:solidFill>
                  <a:srgbClr val="365F91"/>
                </a:solidFill>
                <a:latin typeface="Arial"/>
                <a:cs typeface="Arial"/>
              </a:rPr>
              <a:t>х</a:t>
            </a:r>
            <a:r>
              <a:rPr sz="2400" dirty="0">
                <a:solidFill>
                  <a:srgbClr val="365F91"/>
                </a:solidFill>
                <a:latin typeface="Arial"/>
                <a:cs typeface="Arial"/>
              </a:rPr>
              <a:t>о</a:t>
            </a:r>
            <a:r>
              <a:rPr sz="2400" spc="-15" dirty="0">
                <a:solidFill>
                  <a:srgbClr val="365F91"/>
                </a:solidFill>
                <a:latin typeface="Arial"/>
                <a:cs typeface="Arial"/>
              </a:rPr>
              <a:t>л</a:t>
            </a:r>
            <a:r>
              <a:rPr sz="2400" dirty="0">
                <a:solidFill>
                  <a:srgbClr val="365F91"/>
                </a:solidFill>
                <a:latin typeface="Arial"/>
                <a:cs typeface="Arial"/>
              </a:rPr>
              <a:t>о</a:t>
            </a:r>
            <a:r>
              <a:rPr sz="2400" spc="-15" dirty="0">
                <a:solidFill>
                  <a:srgbClr val="365F91"/>
                </a:solidFill>
                <a:latin typeface="Arial"/>
                <a:cs typeface="Arial"/>
              </a:rPr>
              <a:t>г</a:t>
            </a:r>
            <a:r>
              <a:rPr sz="2400" spc="-5" dirty="0">
                <a:solidFill>
                  <a:srgbClr val="365F91"/>
                </a:solidFill>
                <a:latin typeface="Arial"/>
                <a:cs typeface="Arial"/>
              </a:rPr>
              <a:t>і</a:t>
            </a:r>
            <a:r>
              <a:rPr sz="2400" spc="-10" dirty="0">
                <a:solidFill>
                  <a:srgbClr val="365F91"/>
                </a:solidFill>
                <a:latin typeface="Arial"/>
                <a:cs typeface="Arial"/>
              </a:rPr>
              <a:t>ч</a:t>
            </a:r>
            <a:r>
              <a:rPr sz="2400" spc="-5" dirty="0">
                <a:solidFill>
                  <a:srgbClr val="365F91"/>
                </a:solidFill>
                <a:latin typeface="Arial"/>
                <a:cs typeface="Arial"/>
              </a:rPr>
              <a:t>н</a:t>
            </a:r>
            <a:r>
              <a:rPr sz="2400" dirty="0">
                <a:solidFill>
                  <a:srgbClr val="365F91"/>
                </a:solidFill>
                <a:latin typeface="Arial"/>
                <a:cs typeface="Arial"/>
              </a:rPr>
              <a:t>і	</a:t>
            </a:r>
            <a:r>
              <a:rPr sz="2400" spc="-5" dirty="0">
                <a:solidFill>
                  <a:srgbClr val="365F91"/>
                </a:solidFill>
                <a:latin typeface="Arial"/>
                <a:cs typeface="Arial"/>
              </a:rPr>
              <a:t>знанн</a:t>
            </a:r>
            <a:r>
              <a:rPr sz="2400" dirty="0">
                <a:solidFill>
                  <a:srgbClr val="365F91"/>
                </a:solidFill>
                <a:latin typeface="Arial"/>
                <a:cs typeface="Arial"/>
              </a:rPr>
              <a:t>я	</a:t>
            </a:r>
            <a:r>
              <a:rPr sz="2400" spc="-5" dirty="0">
                <a:solidFill>
                  <a:srgbClr val="365F91"/>
                </a:solidFill>
                <a:latin typeface="Arial"/>
                <a:cs typeface="Arial"/>
              </a:rPr>
              <a:t>н</a:t>
            </a:r>
            <a:r>
              <a:rPr sz="2400" dirty="0">
                <a:solidFill>
                  <a:srgbClr val="365F91"/>
                </a:solidFill>
                <a:latin typeface="Arial"/>
                <a:cs typeface="Arial"/>
              </a:rPr>
              <a:t>а	пр</a:t>
            </a:r>
            <a:r>
              <a:rPr sz="2400" spc="5" dirty="0">
                <a:solidFill>
                  <a:srgbClr val="365F91"/>
                </a:solidFill>
                <a:latin typeface="Arial"/>
                <a:cs typeface="Arial"/>
              </a:rPr>
              <a:t>а</a:t>
            </a:r>
            <a:r>
              <a:rPr sz="2400" dirty="0">
                <a:solidFill>
                  <a:srgbClr val="365F91"/>
                </a:solidFill>
                <a:latin typeface="Arial"/>
                <a:cs typeface="Arial"/>
              </a:rPr>
              <a:t>к</a:t>
            </a:r>
            <a:r>
              <a:rPr sz="2400" spc="5" dirty="0">
                <a:solidFill>
                  <a:srgbClr val="365F91"/>
                </a:solidFill>
                <a:latin typeface="Arial"/>
                <a:cs typeface="Arial"/>
              </a:rPr>
              <a:t>т</a:t>
            </a:r>
            <a:r>
              <a:rPr sz="2400" dirty="0">
                <a:solidFill>
                  <a:srgbClr val="365F91"/>
                </a:solidFill>
                <a:latin typeface="Arial"/>
                <a:cs typeface="Arial"/>
              </a:rPr>
              <a:t>и</a:t>
            </a:r>
            <a:r>
              <a:rPr sz="2400" spc="-10" dirty="0">
                <a:solidFill>
                  <a:srgbClr val="365F91"/>
                </a:solidFill>
                <a:latin typeface="Arial"/>
                <a:cs typeface="Arial"/>
              </a:rPr>
              <a:t>ц</a:t>
            </a:r>
            <a:r>
              <a:rPr sz="2400" dirty="0">
                <a:solidFill>
                  <a:srgbClr val="365F91"/>
                </a:solidFill>
                <a:latin typeface="Arial"/>
                <a:cs typeface="Arial"/>
              </a:rPr>
              <a:t>і</a:t>
            </a:r>
            <a:endParaRPr sz="2400">
              <a:latin typeface="Arial"/>
              <a:cs typeface="Arial"/>
            </a:endParaRPr>
          </a:p>
          <a:p>
            <a:pPr marR="5080" algn="r">
              <a:lnSpc>
                <a:spcPts val="2820"/>
              </a:lnSpc>
            </a:pPr>
            <a:r>
              <a:rPr sz="2400" spc="-10" dirty="0">
                <a:solidFill>
                  <a:srgbClr val="365F91"/>
                </a:solidFill>
                <a:latin typeface="Arial"/>
                <a:cs typeface="Arial"/>
              </a:rPr>
              <a:t>б</a:t>
            </a:r>
            <a:r>
              <a:rPr sz="2400" dirty="0">
                <a:solidFill>
                  <a:srgbClr val="365F91"/>
                </a:solidFill>
                <a:latin typeface="Arial"/>
                <a:cs typeface="Arial"/>
              </a:rPr>
              <a:t>е</a:t>
            </a:r>
            <a:r>
              <a:rPr sz="2400" spc="-5" dirty="0">
                <a:solidFill>
                  <a:srgbClr val="365F91"/>
                </a:solidFill>
                <a:latin typeface="Arial"/>
                <a:cs typeface="Arial"/>
              </a:rPr>
              <a:t>зпе</a:t>
            </a:r>
            <a:r>
              <a:rPr sz="2400" spc="5" dirty="0">
                <a:solidFill>
                  <a:srgbClr val="365F91"/>
                </a:solidFill>
                <a:latin typeface="Arial"/>
                <a:cs typeface="Arial"/>
              </a:rPr>
              <a:t>к</a:t>
            </a:r>
            <a:r>
              <a:rPr sz="2400" dirty="0">
                <a:solidFill>
                  <a:srgbClr val="365F91"/>
                </a:solidFill>
                <a:latin typeface="Arial"/>
                <a:cs typeface="Arial"/>
              </a:rPr>
              <a:t>и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18540" y="3631793"/>
            <a:ext cx="1767839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365F91"/>
                </a:solidFill>
                <a:latin typeface="Arial"/>
                <a:cs typeface="Arial"/>
              </a:rPr>
              <a:t>особистості.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540625" y="4214329"/>
            <a:ext cx="980554" cy="6877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2716" y="295173"/>
            <a:ext cx="3354070" cy="11239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200" b="0" spc="-5" dirty="0">
                <a:latin typeface="Arial Narrow"/>
                <a:cs typeface="Arial Narrow"/>
              </a:rPr>
              <a:t>Контакти:</a:t>
            </a:r>
            <a:endParaRPr sz="7200">
              <a:latin typeface="Arial Narrow"/>
              <a:cs typeface="Arial Narrow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94970" y="2102459"/>
            <a:ext cx="1917700" cy="26954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955915" y="4008754"/>
            <a:ext cx="981075" cy="9854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96930" y="1513916"/>
            <a:ext cx="889170" cy="21071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342520" y="1499670"/>
            <a:ext cx="1381771" cy="22662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80739" y="1501520"/>
            <a:ext cx="878783" cy="16940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53790" y="1439544"/>
            <a:ext cx="106679" cy="30987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88620" y="1713864"/>
            <a:ext cx="552449" cy="30988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48994" y="1713864"/>
            <a:ext cx="270509" cy="30988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51560" y="1713864"/>
            <a:ext cx="3089910" cy="30988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211954" y="1616709"/>
            <a:ext cx="4478020" cy="110108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283709" y="1677034"/>
            <a:ext cx="1351914" cy="99885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322705" y="3137970"/>
            <a:ext cx="3559565" cy="22662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313554" y="3352164"/>
            <a:ext cx="2787014" cy="309879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308188" y="3803465"/>
            <a:ext cx="1713170" cy="26870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047251" y="3939882"/>
            <a:ext cx="74954" cy="20669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172366" y="3824135"/>
            <a:ext cx="253044" cy="198424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451111" y="3939882"/>
            <a:ext cx="74954" cy="20669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576226" y="3824135"/>
            <a:ext cx="257192" cy="198424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119</Words>
  <Application>Microsoft Office PowerPoint</Application>
  <PresentationFormat>Произвольный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навчальна дисципліна «ПСИХОЛОГІЯ МАС»</vt:lpstr>
      <vt:lpstr>Викладач курсу:</vt:lpstr>
      <vt:lpstr>Презентация PowerPoint</vt:lpstr>
      <vt:lpstr>У результаті вивчення курсу студент повинен знати:</vt:lpstr>
      <vt:lpstr>Студент повинен уміти:</vt:lpstr>
      <vt:lpstr>Контакти: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кот</dc:creator>
  <cp:lastModifiedBy>denbs2018@gmail.com</cp:lastModifiedBy>
  <cp:revision>2</cp:revision>
  <dcterms:created xsi:type="dcterms:W3CDTF">2020-09-03T13:35:04Z</dcterms:created>
  <dcterms:modified xsi:type="dcterms:W3CDTF">2021-01-19T18:21:11Z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2020-09-03T00:00:00Z</vt:filetime>
  </property>
  <property fmtid="{D5CDD505-2E9C-101B-9397-08002B2CF9AE}" pid="3" name="Creator">
    <vt:lpwstr>Microsoft® Word 2016</vt:lpwstr>
  </property>
  <property fmtid="{D5CDD505-2E9C-101B-9397-08002B2CF9AE}" pid="4" name="LastSaved">
    <vt:filetime>2020-09-03T00:00:00Z</vt:filetime>
  </property>
</Properties>
</file>