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sldIdLst>
    <p:sldId id="256" r:id="rId2"/>
    <p:sldId id="257" r:id="rId3"/>
    <p:sldId id="266" r:id="rId4"/>
    <p:sldId id="267" r:id="rId5"/>
    <p:sldId id="259" r:id="rId6"/>
    <p:sldId id="276" r:id="rId7"/>
    <p:sldId id="275" r:id="rId8"/>
    <p:sldId id="277" r:id="rId9"/>
    <p:sldId id="278" r:id="rId10"/>
    <p:sldId id="262" r:id="rId11"/>
    <p:sldId id="281" r:id="rId12"/>
    <p:sldId id="279" r:id="rId13"/>
    <p:sldId id="280" r:id="rId14"/>
    <p:sldId id="283" r:id="rId15"/>
    <p:sldId id="282" r:id="rId16"/>
    <p:sldId id="265" r:id="rId17"/>
    <p:sldId id="274" r:id="rId18"/>
    <p:sldId id="294" r:id="rId19"/>
    <p:sldId id="295" r:id="rId20"/>
    <p:sldId id="268" r:id="rId21"/>
    <p:sldId id="293" r:id="rId22"/>
    <p:sldId id="284" r:id="rId23"/>
    <p:sldId id="285" r:id="rId24"/>
    <p:sldId id="286" r:id="rId25"/>
    <p:sldId id="287" r:id="rId26"/>
    <p:sldId id="296" r:id="rId27"/>
    <p:sldId id="288" r:id="rId28"/>
    <p:sldId id="291" r:id="rId29"/>
    <p:sldId id="292" r:id="rId30"/>
    <p:sldId id="290" r:id="rId31"/>
    <p:sldId id="271" r:id="rId32"/>
    <p:sldId id="270" r:id="rId3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400" b="1" kern="1200">
        <a:solidFill>
          <a:schemeClr val="bg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400" b="1" kern="1200">
        <a:solidFill>
          <a:schemeClr val="bg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400" b="1" kern="1200">
        <a:solidFill>
          <a:schemeClr val="bg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400" b="1" kern="1200">
        <a:solidFill>
          <a:schemeClr val="bg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2" autoAdjust="0"/>
    <p:restoredTop sz="94712" autoAdjust="0"/>
  </p:normalViewPr>
  <p:slideViewPr>
    <p:cSldViewPr snapToGrid="0">
      <p:cViewPr varScale="1">
        <p:scale>
          <a:sx n="104" d="100"/>
          <a:sy n="104" d="100"/>
        </p:scale>
        <p:origin x="1218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ED6C30-DDFF-45D1-90B8-C23CE490E207}" type="datetimeFigureOut">
              <a:rPr lang="ru-RU"/>
              <a:pPr>
                <a:defRPr/>
              </a:pPr>
              <a:t>23.02.2022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9519C9-A550-4650-B071-7B8375A467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BA1919-6C67-4F43-A981-ACBB4A7D2918}" type="datetimeFigureOut">
              <a:rPr lang="ru-RU"/>
              <a:pPr>
                <a:defRPr/>
              </a:pPr>
              <a:t>23.02.2022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48B536-CC79-4D53-9F23-CAF7D984DF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EF82FE-3C1E-4E2B-B9A7-16E02DF22D3F}" type="datetimeFigureOut">
              <a:rPr lang="ru-RU"/>
              <a:pPr>
                <a:defRPr/>
              </a:pPr>
              <a:t>23.02.2022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3B91F-CADA-4885-A3D3-B2B570011B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628650" y="1825625"/>
            <a:ext cx="7886700" cy="4351338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F2855-B1F7-48F4-8BCB-3AA7587B7366}" type="datetimeFigureOut">
              <a:rPr lang="ru-RU"/>
              <a:pPr>
                <a:defRPr/>
              </a:pPr>
              <a:t>23.02.2022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37EA5A-B708-40A7-920C-983CC22F36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6733F6-2714-4778-B93A-2EA07B1572D4}" type="datetimeFigureOut">
              <a:rPr lang="ru-RU"/>
              <a:pPr>
                <a:defRPr/>
              </a:pPr>
              <a:t>23.02.2022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DC5BCB-7013-4BE3-8A8F-40B8FF9736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B61B46-6D82-45F3-943A-EB4897DE7A41}" type="datetimeFigureOut">
              <a:rPr lang="ru-RU"/>
              <a:pPr>
                <a:defRPr/>
              </a:pPr>
              <a:t>23.02.2022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97F315-3456-413F-9A99-DC8F559EE4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C662BC-B9B4-4696-BAB6-77D2D02D586D}" type="datetimeFigureOut">
              <a:rPr lang="ru-RU"/>
              <a:pPr>
                <a:defRPr/>
              </a:pPr>
              <a:t>23.02.2022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D86023-92D4-4089-8563-1C9B926572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7BC21A-BE0A-484F-ABC0-084890250880}" type="datetimeFigureOut">
              <a:rPr lang="ru-RU"/>
              <a:pPr>
                <a:defRPr/>
              </a:pPr>
              <a:t>23.02.2022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992462-71BE-407C-87AD-9F79A17824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70FE4C-C5F5-4B2E-853F-30FF77F1B9F8}" type="datetimeFigureOut">
              <a:rPr lang="ru-RU"/>
              <a:pPr>
                <a:defRPr/>
              </a:pPr>
              <a:t>23.02.2022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837CC6-963C-4BF4-9BA7-A9788119EB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8BA607-C4FE-45CC-A9F7-7F1627EB5B8B}" type="datetimeFigureOut">
              <a:rPr lang="ru-RU"/>
              <a:pPr>
                <a:defRPr/>
              </a:pPr>
              <a:t>23.02.2022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EBE951-ADFB-44D9-B77E-062510BA9E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B02FC6-D225-4411-A8A0-E5555F7FE557}" type="datetimeFigureOut">
              <a:rPr lang="ru-RU"/>
              <a:pPr>
                <a:defRPr/>
              </a:pPr>
              <a:t>23.02.2022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AB9CA0-6392-4D53-B366-80F65B4D43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998AAF-F2A2-4B90-BBED-4A3AFDC2B0E8}" type="datetimeFigureOut">
              <a:rPr lang="ru-RU"/>
              <a:pPr>
                <a:defRPr/>
              </a:pPr>
              <a:t>23.02.2022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11D10-1645-48B8-9DFF-A29935B6AF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CC8E99F-2043-41BE-8EEC-07045587F320}" type="datetimeFigureOut">
              <a:rPr lang="ru-RU"/>
              <a:pPr>
                <a:defRPr/>
              </a:pPr>
              <a:t>23.02.2022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8D21E0B-A636-4E57-9431-81CF0FDFEE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4" r:id="rId2"/>
    <p:sldLayoutId id="2147483673" r:id="rId3"/>
    <p:sldLayoutId id="2147483672" r:id="rId4"/>
    <p:sldLayoutId id="2147483671" r:id="rId5"/>
    <p:sldLayoutId id="2147483670" r:id="rId6"/>
    <p:sldLayoutId id="2147483669" r:id="rId7"/>
    <p:sldLayoutId id="2147483668" r:id="rId8"/>
    <p:sldLayoutId id="2147483667" r:id="rId9"/>
    <p:sldLayoutId id="2147483666" r:id="rId10"/>
    <p:sldLayoutId id="2147483665" r:id="rId11"/>
    <p:sldLayoutId id="2147483664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261938"/>
            <a:ext cx="9144000" cy="1174750"/>
          </a:xfrm>
        </p:spPr>
        <p:txBody>
          <a:bodyPr anchor="b"/>
          <a:lstStyle/>
          <a:p>
            <a:pPr algn="ctr" eaLnBrk="1" hangingPunct="1">
              <a:lnSpc>
                <a:spcPct val="75000"/>
              </a:lnSpc>
            </a:pPr>
            <a:r>
              <a:rPr lang="uk-UA" b="1" u="sng"/>
              <a:t>Фізичний розвиток дітей та підлітків</a:t>
            </a:r>
            <a:endParaRPr lang="ru-RU" b="1" u="sng"/>
          </a:p>
        </p:txBody>
      </p:sp>
      <p:sp>
        <p:nvSpPr>
          <p:cNvPr id="14338" name="Rectangle 9"/>
          <p:cNvSpPr>
            <a:spLocks noChangeArrowheads="1"/>
          </p:cNvSpPr>
          <p:nvPr/>
        </p:nvSpPr>
        <p:spPr bwMode="auto">
          <a:xfrm>
            <a:off x="0" y="3276600"/>
            <a:ext cx="695007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49263" algn="ctr"/>
            <a:endParaRPr lang="uk-UA" sz="2800">
              <a:solidFill>
                <a:schemeClr val="tx1"/>
              </a:solidFill>
            </a:endParaRPr>
          </a:p>
          <a:p>
            <a:pPr indent="449263" algn="ctr"/>
            <a:endParaRPr lang="ru-RU" sz="3200">
              <a:solidFill>
                <a:schemeClr val="tx1"/>
              </a:solidFill>
            </a:endParaRPr>
          </a:p>
        </p:txBody>
      </p:sp>
      <p:sp>
        <p:nvSpPr>
          <p:cNvPr id="14339" name="Rectangle 5"/>
          <p:cNvSpPr>
            <a:spLocks noChangeArrowheads="1"/>
          </p:cNvSpPr>
          <p:nvPr/>
        </p:nvSpPr>
        <p:spPr bwMode="auto">
          <a:xfrm>
            <a:off x="112713" y="1420813"/>
            <a:ext cx="4913312" cy="470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457200" indent="-457200" algn="ctr">
              <a:lnSpc>
                <a:spcPct val="105000"/>
              </a:lnSpc>
            </a:pPr>
            <a:r>
              <a:rPr lang="uk-UA" sz="3600">
                <a:solidFill>
                  <a:schemeClr val="tx1"/>
                </a:solidFill>
              </a:rPr>
              <a:t>План</a:t>
            </a:r>
            <a:r>
              <a:rPr lang="ru-RU" sz="3600">
                <a:solidFill>
                  <a:schemeClr val="tx1"/>
                </a:solidFill>
              </a:rPr>
              <a:t>:</a:t>
            </a:r>
          </a:p>
          <a:p>
            <a:pPr marL="457200" indent="-457200">
              <a:lnSpc>
                <a:spcPct val="105000"/>
              </a:lnSpc>
              <a:buFontTx/>
              <a:buAutoNum type="arabicPeriod"/>
            </a:pPr>
            <a:r>
              <a:rPr lang="uk-UA" sz="3600">
                <a:solidFill>
                  <a:schemeClr val="tx1"/>
                </a:solidFill>
              </a:rPr>
              <a:t>Поняття про фізичний розвиток.</a:t>
            </a:r>
          </a:p>
          <a:p>
            <a:pPr marL="457200" indent="-457200">
              <a:lnSpc>
                <a:spcPct val="105000"/>
              </a:lnSpc>
            </a:pPr>
            <a:r>
              <a:rPr lang="uk-UA" sz="3600">
                <a:solidFill>
                  <a:schemeClr val="tx1"/>
                </a:solidFill>
              </a:rPr>
              <a:t>2. Методи дослідження і оцінки фізичного розвитку.</a:t>
            </a:r>
            <a:endParaRPr lang="ru-RU" sz="3600">
              <a:solidFill>
                <a:schemeClr val="tx1"/>
              </a:solidFill>
            </a:endParaRPr>
          </a:p>
        </p:txBody>
      </p:sp>
      <p:pic>
        <p:nvPicPr>
          <p:cNvPr id="14340" name="Picture 6" descr="17021681_1352896418104259_2628563589025539105_n-300x22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9475" y="1452563"/>
            <a:ext cx="4230688" cy="497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4"/>
          <p:cNvSpPr>
            <a:spLocks noGrp="1"/>
          </p:cNvSpPr>
          <p:nvPr>
            <p:ph type="title"/>
          </p:nvPr>
        </p:nvSpPr>
        <p:spPr>
          <a:xfrm>
            <a:off x="182563" y="192088"/>
            <a:ext cx="8961437" cy="6364287"/>
          </a:xfrm>
        </p:spPr>
        <p:txBody>
          <a:bodyPr/>
          <a:lstStyle/>
          <a:p>
            <a:pPr>
              <a:lnSpc>
                <a:spcPct val="75000"/>
              </a:lnSpc>
            </a:pPr>
            <a:r>
              <a:rPr lang="ru-RU" sz="2800" b="1" i="1" u="sng" dirty="0"/>
              <a:t>Постава</a:t>
            </a:r>
            <a:r>
              <a:rPr lang="ru-RU" sz="2800" b="1" dirty="0"/>
              <a:t> – </a:t>
            </a:r>
            <a:r>
              <a:rPr lang="ru-RU" sz="2800" b="1" dirty="0" err="1"/>
              <a:t>це</a:t>
            </a:r>
            <a:r>
              <a:rPr lang="ru-RU" sz="2800" b="1" dirty="0"/>
              <a:t> </a:t>
            </a:r>
            <a:r>
              <a:rPr lang="ru-RU" sz="2800" b="1" dirty="0" err="1"/>
              <a:t>звична</a:t>
            </a:r>
            <a:r>
              <a:rPr lang="ru-RU" sz="2800" b="1" dirty="0"/>
              <a:t> поза </a:t>
            </a:r>
            <a:r>
              <a:rPr lang="ru-RU" sz="2800" b="1" dirty="0" err="1"/>
              <a:t>невимушено</a:t>
            </a:r>
            <a:r>
              <a:rPr lang="ru-RU" sz="2800" b="1" dirty="0"/>
              <a:t> </a:t>
            </a:r>
            <a:r>
              <a:rPr lang="ru-RU" sz="2800" b="1" dirty="0" err="1"/>
              <a:t>стоячої</a:t>
            </a:r>
            <a:r>
              <a:rPr lang="ru-RU" sz="2800" b="1" dirty="0"/>
              <a:t> </a:t>
            </a:r>
            <a:r>
              <a:rPr lang="ru-RU" sz="2800" b="1" dirty="0" err="1"/>
              <a:t>людини</a:t>
            </a:r>
            <a:r>
              <a:rPr lang="ru-RU" sz="2800" b="1" dirty="0"/>
              <a:t>. </a:t>
            </a:r>
            <a:br>
              <a:rPr lang="ru-RU" sz="2800" b="1" u="sng" dirty="0"/>
            </a:br>
            <a:r>
              <a:rPr lang="ru-RU" sz="2800" b="1" u="sng" dirty="0"/>
              <a:t>Нормальна постава</a:t>
            </a:r>
            <a:r>
              <a:rPr lang="ru-RU" sz="2800" b="1" dirty="0"/>
              <a:t> </a:t>
            </a:r>
            <a:r>
              <a:rPr lang="ru-RU" sz="2800" b="1" dirty="0" err="1"/>
              <a:t>характеризується</a:t>
            </a:r>
            <a:r>
              <a:rPr lang="ru-RU" sz="2800" b="1" dirty="0"/>
              <a:t> </a:t>
            </a:r>
            <a:r>
              <a:rPr lang="ru-RU" sz="2800" b="1" dirty="0" err="1"/>
              <a:t>помірно</a:t>
            </a:r>
            <a:r>
              <a:rPr lang="ru-RU" sz="2800" b="1" dirty="0"/>
              <a:t> </a:t>
            </a:r>
            <a:r>
              <a:rPr lang="ru-RU" sz="2800" b="1" dirty="0" err="1"/>
              <a:t>вираженими</a:t>
            </a:r>
            <a:r>
              <a:rPr lang="ru-RU" sz="2800" b="1" dirty="0"/>
              <a:t> </a:t>
            </a:r>
            <a:r>
              <a:rPr lang="ru-RU" sz="2800" b="1" dirty="0" err="1"/>
              <a:t>фізіологічними</a:t>
            </a:r>
            <a:r>
              <a:rPr lang="ru-RU" sz="2800" b="1" dirty="0"/>
              <a:t> </a:t>
            </a:r>
            <a:r>
              <a:rPr lang="ru-RU" sz="2800" b="1" dirty="0" err="1"/>
              <a:t>вигинами</a:t>
            </a:r>
            <a:r>
              <a:rPr lang="ru-RU" sz="2800" b="1" dirty="0"/>
              <a:t> хребта і </a:t>
            </a:r>
            <a:r>
              <a:rPr lang="ru-RU" sz="2800" b="1" dirty="0" err="1"/>
              <a:t>симетричним</a:t>
            </a:r>
            <a:r>
              <a:rPr lang="ru-RU" sz="2800" b="1" dirty="0"/>
              <a:t> </a:t>
            </a:r>
            <a:r>
              <a:rPr lang="ru-RU" sz="2800" b="1" dirty="0" err="1"/>
              <a:t>розташуванням</a:t>
            </a:r>
            <a:r>
              <a:rPr lang="ru-RU" sz="2800" b="1" dirty="0"/>
              <a:t> </a:t>
            </a:r>
            <a:r>
              <a:rPr lang="ru-RU" sz="2800" b="1" dirty="0" err="1"/>
              <a:t>усіх</a:t>
            </a:r>
            <a:r>
              <a:rPr lang="ru-RU" sz="2800" b="1" dirty="0"/>
              <a:t> </a:t>
            </a:r>
            <a:r>
              <a:rPr lang="ru-RU" sz="2800" b="1" dirty="0" err="1"/>
              <a:t>частин</a:t>
            </a:r>
            <a:r>
              <a:rPr lang="ru-RU" sz="2800" b="1" dirty="0"/>
              <a:t> </a:t>
            </a:r>
            <a:r>
              <a:rPr lang="ru-RU" sz="2800" b="1" dirty="0" err="1"/>
              <a:t>тіла</a:t>
            </a:r>
            <a:r>
              <a:rPr lang="ru-RU" sz="2800" b="1" dirty="0"/>
              <a:t>. </a:t>
            </a:r>
            <a:br>
              <a:rPr lang="uk-UA" sz="2800" b="1" u="sng" dirty="0"/>
            </a:br>
            <a:br>
              <a:rPr lang="uk-UA" sz="1000" b="1" u="sng" dirty="0"/>
            </a:br>
            <a:r>
              <a:rPr lang="ru-RU" sz="2800" b="1" u="sng" dirty="0"/>
              <a:t>При </a:t>
            </a:r>
            <a:r>
              <a:rPr lang="ru-RU" sz="2800" b="1" u="sng" dirty="0" err="1"/>
              <a:t>вивченні</a:t>
            </a:r>
            <a:r>
              <a:rPr lang="ru-RU" sz="2800" b="1" u="sng" dirty="0"/>
              <a:t> </a:t>
            </a:r>
            <a:r>
              <a:rPr lang="ru-RU" sz="2800" b="1" u="sng" dirty="0" err="1"/>
              <a:t>постави</a:t>
            </a:r>
            <a:r>
              <a:rPr lang="ru-RU" sz="2800" b="1" u="sng" dirty="0"/>
              <a:t> </a:t>
            </a:r>
            <a:r>
              <a:rPr lang="ru-RU" sz="2800" b="1" u="sng" dirty="0" err="1"/>
              <a:t>огляд</a:t>
            </a:r>
            <a:r>
              <a:rPr lang="ru-RU" sz="2800" b="1" u="sng" dirty="0"/>
              <a:t> </a:t>
            </a:r>
            <a:r>
              <a:rPr lang="ru-RU" sz="2800" b="1" u="sng" dirty="0" err="1"/>
              <a:t>проводять</a:t>
            </a:r>
            <a:r>
              <a:rPr lang="ru-RU" sz="2800" b="1" u="sng" dirty="0"/>
              <a:t> у </a:t>
            </a:r>
            <a:r>
              <a:rPr lang="ru-RU" sz="2800" b="1" u="sng" dirty="0" err="1"/>
              <a:t>положеннях</a:t>
            </a:r>
            <a:r>
              <a:rPr lang="ru-RU" sz="2800" b="1" u="sng" dirty="0"/>
              <a:t>: </a:t>
            </a:r>
            <a:r>
              <a:rPr lang="ru-RU" sz="2800" b="1" u="sng" dirty="0" err="1"/>
              <a:t>спереду</a:t>
            </a:r>
            <a:r>
              <a:rPr lang="ru-RU" sz="2800" b="1" u="sng" dirty="0"/>
              <a:t>, </a:t>
            </a:r>
            <a:r>
              <a:rPr lang="ru-RU" sz="2800" b="1" u="sng" dirty="0" err="1"/>
              <a:t>збоку</a:t>
            </a:r>
            <a:r>
              <a:rPr lang="ru-RU" sz="2800" b="1" u="sng" dirty="0"/>
              <a:t> і </a:t>
            </a:r>
            <a:r>
              <a:rPr lang="ru-RU" sz="2800" b="1" u="sng" dirty="0" err="1"/>
              <a:t>ззаду</a:t>
            </a:r>
            <a:r>
              <a:rPr lang="ru-RU" sz="2800" b="1" u="sng" dirty="0"/>
              <a:t>.</a:t>
            </a:r>
            <a:br>
              <a:rPr lang="ru-RU" sz="2800" b="1" u="sng" dirty="0"/>
            </a:br>
            <a:r>
              <a:rPr lang="ru-RU" sz="2800" b="1" u="sng" dirty="0"/>
              <a:t> </a:t>
            </a:r>
            <a:br>
              <a:rPr lang="ru-RU" sz="1200" b="1" u="sng" dirty="0"/>
            </a:br>
            <a:r>
              <a:rPr lang="ru-RU" sz="2800" b="1" u="sng" dirty="0" err="1"/>
              <a:t>Огляд</a:t>
            </a:r>
            <a:r>
              <a:rPr lang="ru-RU" sz="2800" b="1" u="sng" dirty="0"/>
              <a:t> </a:t>
            </a:r>
            <a:r>
              <a:rPr lang="ru-RU" sz="2800" b="1" u="sng" dirty="0" err="1"/>
              <a:t>збоку</a:t>
            </a:r>
            <a:r>
              <a:rPr lang="ru-RU" sz="2800" b="1" dirty="0"/>
              <a:t> </a:t>
            </a:r>
            <a:r>
              <a:rPr lang="ru-RU" sz="2800" b="1" dirty="0" err="1"/>
              <a:t>дозволяє</a:t>
            </a:r>
            <a:r>
              <a:rPr lang="ru-RU" sz="2800" b="1" dirty="0"/>
              <a:t> </a:t>
            </a:r>
            <a:r>
              <a:rPr lang="ru-RU" sz="2800" b="1" dirty="0" err="1"/>
              <a:t>вивчити</a:t>
            </a:r>
            <a:r>
              <a:rPr lang="ru-RU" sz="2800" b="1" dirty="0"/>
              <a:t> поставу </a:t>
            </a:r>
            <a:r>
              <a:rPr lang="ru-RU" sz="2800" b="1" u="sng" dirty="0"/>
              <a:t>у </a:t>
            </a:r>
            <a:r>
              <a:rPr lang="ru-RU" sz="2800" b="1" u="sng" dirty="0" err="1"/>
              <a:t>сагіттальній</a:t>
            </a:r>
            <a:r>
              <a:rPr lang="ru-RU" sz="2800" b="1" u="sng" dirty="0"/>
              <a:t> </a:t>
            </a:r>
            <a:r>
              <a:rPr lang="ru-RU" sz="2800" b="1" u="sng" dirty="0" err="1"/>
              <a:t>площині</a:t>
            </a:r>
            <a:r>
              <a:rPr lang="ru-RU" sz="2800" b="1" dirty="0"/>
              <a:t> і </a:t>
            </a:r>
            <a:r>
              <a:rPr lang="ru-RU" sz="2800" b="1" dirty="0" err="1"/>
              <a:t>визначити</a:t>
            </a:r>
            <a:r>
              <a:rPr lang="ru-RU" sz="2800" b="1" dirty="0"/>
              <a:t> форму </a:t>
            </a:r>
            <a:r>
              <a:rPr lang="ru-RU" sz="2800" b="1" dirty="0" err="1"/>
              <a:t>спини</a:t>
            </a:r>
            <a:r>
              <a:rPr lang="ru-RU" sz="2800" b="1" dirty="0"/>
              <a:t> за величиною </a:t>
            </a:r>
            <a:r>
              <a:rPr lang="ru-RU" sz="2800" b="1" dirty="0" err="1"/>
              <a:t>вигинів</a:t>
            </a:r>
            <a:r>
              <a:rPr lang="ru-RU" sz="2800" b="1" dirty="0"/>
              <a:t> хребта (</a:t>
            </a:r>
            <a:r>
              <a:rPr lang="ru-RU" sz="2800" b="1" dirty="0" err="1"/>
              <a:t>пласка</a:t>
            </a:r>
            <a:r>
              <a:rPr lang="ru-RU" sz="2800" b="1" dirty="0"/>
              <a:t>, кругла, сутула, </a:t>
            </a:r>
            <a:r>
              <a:rPr lang="ru-RU" sz="2800" b="1" dirty="0" err="1"/>
              <a:t>пласкоувігнута</a:t>
            </a:r>
            <a:r>
              <a:rPr lang="ru-RU" sz="2800" b="1" dirty="0"/>
              <a:t>, </a:t>
            </a:r>
            <a:r>
              <a:rPr lang="ru-RU" sz="2800" b="1" dirty="0" err="1"/>
              <a:t>круглоувігнута</a:t>
            </a:r>
            <a:r>
              <a:rPr lang="ru-RU" sz="2800" b="1" dirty="0"/>
              <a:t> та </a:t>
            </a:r>
            <a:r>
              <a:rPr lang="ru-RU" sz="2800" b="1" dirty="0" err="1"/>
              <a:t>ін</a:t>
            </a:r>
            <a:r>
              <a:rPr lang="ru-RU" sz="2800" b="1" dirty="0"/>
              <a:t>.). </a:t>
            </a:r>
            <a:br>
              <a:rPr lang="uk-UA" sz="2800" b="1" dirty="0"/>
            </a:br>
            <a:br>
              <a:rPr lang="uk-UA" sz="1200" b="1" dirty="0"/>
            </a:br>
            <a:r>
              <a:rPr lang="uk-UA" sz="2800" b="1" dirty="0"/>
              <a:t>При огляді ззаду виявляють можливі викривлення хребта </a:t>
            </a:r>
            <a:r>
              <a:rPr lang="uk-UA" sz="2800" b="1" u="sng" dirty="0"/>
              <a:t>у фронтальній площині</a:t>
            </a:r>
            <a:r>
              <a:rPr lang="uk-UA" sz="2800" b="1" dirty="0"/>
              <a:t>, характерні для сколіозу, за положенням кутів лопаток, висотою стояння плечей і симетричністю плечової лінії, напрямок викривлення хребта та його форму.</a:t>
            </a:r>
            <a:endParaRPr lang="ru-RU" sz="2800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5" descr="Danilov_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1938" y="388938"/>
            <a:ext cx="2955925" cy="519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8" name="Picture 4" descr="Изображение000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84838" y="452438"/>
            <a:ext cx="3001962" cy="5170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Rectangle 6"/>
          <p:cNvSpPr>
            <a:spLocks noChangeArrowheads="1"/>
          </p:cNvSpPr>
          <p:nvPr/>
        </p:nvSpPr>
        <p:spPr bwMode="auto">
          <a:xfrm>
            <a:off x="1706563" y="2638425"/>
            <a:ext cx="97472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4580" name="Rectangle 9"/>
          <p:cNvSpPr>
            <a:spLocks noChangeArrowheads="1"/>
          </p:cNvSpPr>
          <p:nvPr/>
        </p:nvSpPr>
        <p:spPr bwMode="auto">
          <a:xfrm>
            <a:off x="1706563" y="2638425"/>
            <a:ext cx="312102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graphicFrame>
        <p:nvGraphicFramePr>
          <p:cNvPr id="34853" name="Group 37"/>
          <p:cNvGraphicFramePr>
            <a:graphicFrameLocks noGrp="1"/>
          </p:cNvGraphicFramePr>
          <p:nvPr/>
        </p:nvGraphicFramePr>
        <p:xfrm>
          <a:off x="280988" y="5746750"/>
          <a:ext cx="8537575" cy="528638"/>
        </p:xfrm>
        <a:graphic>
          <a:graphicData uri="http://schemas.openxmlformats.org/drawingml/2006/table">
            <a:tbl>
              <a:tblPr/>
              <a:tblGrid>
                <a:gridCol w="38877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497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28638">
                <a:tc>
                  <a:txBody>
                    <a:bodyPr/>
                    <a:lstStyle/>
                    <a:p>
                      <a:pPr marL="0" marR="0" lvl="0" indent="0" algn="justLow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Фізіологічні вигини хребта</a:t>
                      </a:r>
                      <a:endParaRPr kumimoji="0" lang="uk-UA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Low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Вимірювання вигинів хребта</a:t>
                      </a:r>
                      <a:endParaRPr kumimoji="0" lang="uk-UA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4584" name="Rectangle 30"/>
          <p:cNvSpPr>
            <a:spLocks noChangeArrowheads="1"/>
          </p:cNvSpPr>
          <p:nvPr/>
        </p:nvSpPr>
        <p:spPr bwMode="auto">
          <a:xfrm>
            <a:off x="3319463" y="1354138"/>
            <a:ext cx="2257425" cy="421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75000"/>
              </a:lnSpc>
            </a:pPr>
            <a:r>
              <a:rPr lang="uk-UA">
                <a:solidFill>
                  <a:schemeClr val="tx1"/>
                </a:solidFill>
              </a:rPr>
              <a:t>Шийний лордоз</a:t>
            </a:r>
            <a:endParaRPr lang="ru-RU">
              <a:solidFill>
                <a:schemeClr val="tx1"/>
              </a:solidFill>
            </a:endParaRPr>
          </a:p>
          <a:p>
            <a:pPr>
              <a:lnSpc>
                <a:spcPct val="75000"/>
              </a:lnSpc>
            </a:pPr>
            <a:endParaRPr lang="uk-UA">
              <a:solidFill>
                <a:schemeClr val="tx1"/>
              </a:solidFill>
            </a:endParaRPr>
          </a:p>
          <a:p>
            <a:pPr>
              <a:lnSpc>
                <a:spcPct val="75000"/>
              </a:lnSpc>
            </a:pPr>
            <a:r>
              <a:rPr lang="uk-UA">
                <a:solidFill>
                  <a:schemeClr val="tx1"/>
                </a:solidFill>
              </a:rPr>
              <a:t>Грудний кіфоз</a:t>
            </a:r>
            <a:endParaRPr lang="ru-RU">
              <a:solidFill>
                <a:schemeClr val="tx1"/>
              </a:solidFill>
            </a:endParaRPr>
          </a:p>
          <a:p>
            <a:pPr>
              <a:lnSpc>
                <a:spcPct val="75000"/>
              </a:lnSpc>
            </a:pPr>
            <a:endParaRPr lang="uk-UA">
              <a:solidFill>
                <a:schemeClr val="tx1"/>
              </a:solidFill>
            </a:endParaRPr>
          </a:p>
          <a:p>
            <a:pPr>
              <a:lnSpc>
                <a:spcPct val="75000"/>
              </a:lnSpc>
            </a:pPr>
            <a:endParaRPr lang="uk-UA">
              <a:solidFill>
                <a:schemeClr val="tx1"/>
              </a:solidFill>
            </a:endParaRPr>
          </a:p>
          <a:p>
            <a:pPr>
              <a:lnSpc>
                <a:spcPct val="75000"/>
              </a:lnSpc>
            </a:pPr>
            <a:endParaRPr lang="uk-UA">
              <a:solidFill>
                <a:schemeClr val="tx1"/>
              </a:solidFill>
            </a:endParaRPr>
          </a:p>
          <a:p>
            <a:pPr>
              <a:lnSpc>
                <a:spcPct val="75000"/>
              </a:lnSpc>
            </a:pPr>
            <a:r>
              <a:rPr lang="uk-UA">
                <a:solidFill>
                  <a:schemeClr val="tx1"/>
                </a:solidFill>
              </a:rPr>
              <a:t>Поперековий лордоз</a:t>
            </a:r>
            <a:endParaRPr lang="ru-RU">
              <a:solidFill>
                <a:schemeClr val="tx1"/>
              </a:solidFill>
            </a:endParaRPr>
          </a:p>
          <a:p>
            <a:pPr>
              <a:lnSpc>
                <a:spcPct val="75000"/>
              </a:lnSpc>
            </a:pPr>
            <a:endParaRPr lang="uk-UA">
              <a:solidFill>
                <a:schemeClr val="tx1"/>
              </a:solidFill>
            </a:endParaRPr>
          </a:p>
          <a:p>
            <a:pPr>
              <a:lnSpc>
                <a:spcPct val="75000"/>
              </a:lnSpc>
            </a:pPr>
            <a:endParaRPr lang="uk-UA">
              <a:solidFill>
                <a:schemeClr val="tx1"/>
              </a:solidFill>
            </a:endParaRPr>
          </a:p>
          <a:p>
            <a:pPr>
              <a:lnSpc>
                <a:spcPct val="75000"/>
              </a:lnSpc>
            </a:pPr>
            <a:r>
              <a:rPr lang="uk-UA">
                <a:solidFill>
                  <a:schemeClr val="tx1"/>
                </a:solidFill>
              </a:rPr>
              <a:t>Крижово-куприковий</a:t>
            </a:r>
            <a:endParaRPr lang="ru-RU">
              <a:solidFill>
                <a:schemeClr val="tx1"/>
              </a:solidFill>
            </a:endParaRPr>
          </a:p>
          <a:p>
            <a:pPr>
              <a:lnSpc>
                <a:spcPct val="75000"/>
              </a:lnSpc>
            </a:pPr>
            <a:r>
              <a:rPr lang="uk-UA">
                <a:solidFill>
                  <a:schemeClr val="tx1"/>
                </a:solidFill>
              </a:rPr>
              <a:t>кіфоз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64"/>
          <p:cNvSpPr>
            <a:spLocks noChangeArrowheads="1"/>
          </p:cNvSpPr>
          <p:nvPr/>
        </p:nvSpPr>
        <p:spPr bwMode="auto">
          <a:xfrm>
            <a:off x="0" y="2781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25602" name="Picture 63" descr="Изображение000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9275" y="368300"/>
            <a:ext cx="8010525" cy="454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Rectangle 65"/>
          <p:cNvSpPr>
            <a:spLocks noChangeArrowheads="1"/>
          </p:cNvSpPr>
          <p:nvPr/>
        </p:nvSpPr>
        <p:spPr bwMode="auto">
          <a:xfrm>
            <a:off x="0" y="5099050"/>
            <a:ext cx="8951913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49263" algn="justLow">
              <a:lnSpc>
                <a:spcPct val="75000"/>
              </a:lnSpc>
            </a:pPr>
            <a:r>
              <a:rPr lang="uk-UA" sz="1400">
                <a:cs typeface="Times New Roman" pitchFamily="18" charset="0"/>
              </a:rPr>
              <a:t>      </a:t>
            </a:r>
            <a:r>
              <a:rPr lang="uk-UA" sz="1800" i="1">
                <a:solidFill>
                  <a:schemeClr val="tx1"/>
                </a:solidFill>
                <a:cs typeface="Times New Roman" pitchFamily="18" charset="0"/>
              </a:rPr>
              <a:t>а                      </a:t>
            </a:r>
            <a:r>
              <a:rPr lang="uk-UA" sz="1800" i="1">
                <a:solidFill>
                  <a:schemeClr val="tx1"/>
                </a:solidFill>
              </a:rPr>
              <a:t>               </a:t>
            </a:r>
            <a:r>
              <a:rPr lang="uk-UA" sz="1800" i="1">
                <a:solidFill>
                  <a:schemeClr val="tx1"/>
                </a:solidFill>
                <a:cs typeface="Times New Roman" pitchFamily="18" charset="0"/>
              </a:rPr>
              <a:t> б                   </a:t>
            </a:r>
            <a:r>
              <a:rPr lang="uk-UA" sz="1800" i="1">
                <a:solidFill>
                  <a:schemeClr val="tx1"/>
                </a:solidFill>
              </a:rPr>
              <a:t>            </a:t>
            </a:r>
            <a:r>
              <a:rPr lang="uk-UA" sz="1800" i="1">
                <a:solidFill>
                  <a:schemeClr val="tx1"/>
                </a:solidFill>
                <a:cs typeface="Times New Roman" pitchFamily="18" charset="0"/>
              </a:rPr>
              <a:t> в                      г</a:t>
            </a:r>
            <a:endParaRPr lang="ru-RU" sz="1800">
              <a:solidFill>
                <a:schemeClr val="tx1"/>
              </a:solidFill>
            </a:endParaRPr>
          </a:p>
          <a:p>
            <a:pPr indent="449263" algn="justLow" eaLnBrk="0" hangingPunct="0">
              <a:lnSpc>
                <a:spcPct val="75000"/>
              </a:lnSpc>
            </a:pPr>
            <a:endParaRPr lang="uk-UA" sz="1800">
              <a:solidFill>
                <a:schemeClr val="tx1"/>
              </a:solidFill>
            </a:endParaRPr>
          </a:p>
          <a:p>
            <a:pPr indent="449263" algn="justLow" eaLnBrk="0" hangingPunct="0">
              <a:lnSpc>
                <a:spcPct val="75000"/>
              </a:lnSpc>
            </a:pPr>
            <a:r>
              <a:rPr lang="uk-UA" sz="1800">
                <a:solidFill>
                  <a:schemeClr val="tx1"/>
                </a:solidFill>
                <a:cs typeface="Times New Roman" pitchFamily="18" charset="0"/>
              </a:rPr>
              <a:t>Форми спини: а – нормальна; б – кругла; в – плоска; г – кругло-увігнута</a:t>
            </a:r>
            <a:endParaRPr lang="uk-UA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8" descr="правил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9563" y="542925"/>
            <a:ext cx="1563687" cy="422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6" name="Picture 7" descr="круглая, сутулая 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98663" y="533400"/>
            <a:ext cx="1535112" cy="426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6" descr="плоская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81413" y="533400"/>
            <a:ext cx="1552575" cy="428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5" descr="кругло-вогнутая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54638" y="550863"/>
            <a:ext cx="1595437" cy="425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4" descr="вялая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037388" y="579438"/>
            <a:ext cx="1585912" cy="422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0" name="Rectangle 9"/>
          <p:cNvSpPr>
            <a:spLocks noChangeArrowheads="1"/>
          </p:cNvSpPr>
          <p:nvPr/>
        </p:nvSpPr>
        <p:spPr bwMode="auto">
          <a:xfrm>
            <a:off x="947738" y="2133600"/>
            <a:ext cx="115252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b">
            <a:spAutoFit/>
          </a:bodyPr>
          <a:lstStyle/>
          <a:p>
            <a:endParaRPr lang="ru-RU"/>
          </a:p>
        </p:txBody>
      </p:sp>
      <p:sp>
        <p:nvSpPr>
          <p:cNvPr id="26631" name="Rectangle 11"/>
          <p:cNvSpPr>
            <a:spLocks noChangeArrowheads="1"/>
          </p:cNvSpPr>
          <p:nvPr/>
        </p:nvSpPr>
        <p:spPr bwMode="auto">
          <a:xfrm>
            <a:off x="947738" y="2133600"/>
            <a:ext cx="105092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b">
            <a:spAutoFit/>
          </a:bodyPr>
          <a:lstStyle/>
          <a:p>
            <a:endParaRPr lang="ru-RU"/>
          </a:p>
        </p:txBody>
      </p:sp>
      <p:sp>
        <p:nvSpPr>
          <p:cNvPr id="26632" name="Rectangle 13"/>
          <p:cNvSpPr>
            <a:spLocks noChangeArrowheads="1"/>
          </p:cNvSpPr>
          <p:nvPr/>
        </p:nvSpPr>
        <p:spPr bwMode="auto">
          <a:xfrm>
            <a:off x="947738" y="2133600"/>
            <a:ext cx="105092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b">
            <a:spAutoFit/>
          </a:bodyPr>
          <a:lstStyle/>
          <a:p>
            <a:endParaRPr lang="ru-RU"/>
          </a:p>
        </p:txBody>
      </p:sp>
      <p:sp>
        <p:nvSpPr>
          <p:cNvPr id="26633" name="Rectangle 15"/>
          <p:cNvSpPr>
            <a:spLocks noChangeArrowheads="1"/>
          </p:cNvSpPr>
          <p:nvPr/>
        </p:nvSpPr>
        <p:spPr bwMode="auto">
          <a:xfrm>
            <a:off x="947738" y="2133600"/>
            <a:ext cx="105092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b">
            <a:spAutoFit/>
          </a:bodyPr>
          <a:lstStyle/>
          <a:p>
            <a:endParaRPr lang="ru-RU"/>
          </a:p>
        </p:txBody>
      </p:sp>
      <p:sp>
        <p:nvSpPr>
          <p:cNvPr id="26634" name="Rectangle 17"/>
          <p:cNvSpPr>
            <a:spLocks noChangeArrowheads="1"/>
          </p:cNvSpPr>
          <p:nvPr/>
        </p:nvSpPr>
        <p:spPr bwMode="auto">
          <a:xfrm>
            <a:off x="947738" y="2133600"/>
            <a:ext cx="105092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b">
            <a:spAutoFit/>
          </a:bodyPr>
          <a:lstStyle/>
          <a:p>
            <a:endParaRPr lang="ru-RU"/>
          </a:p>
        </p:txBody>
      </p:sp>
      <p:graphicFrame>
        <p:nvGraphicFramePr>
          <p:cNvPr id="33843" name="Group 51"/>
          <p:cNvGraphicFramePr>
            <a:graphicFrameLocks noGrp="1"/>
          </p:cNvGraphicFramePr>
          <p:nvPr/>
        </p:nvGraphicFramePr>
        <p:xfrm>
          <a:off x="417513" y="5138738"/>
          <a:ext cx="8264525" cy="1158240"/>
        </p:xfrm>
        <a:graphic>
          <a:graphicData uri="http://schemas.openxmlformats.org/drawingml/2006/table">
            <a:tbl>
              <a:tblPr/>
              <a:tblGrid>
                <a:gridCol w="177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224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208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224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2083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14325">
                <a:tc>
                  <a:txBody>
                    <a:bodyPr/>
                    <a:lstStyle/>
                    <a:p>
                      <a:pPr marL="0" marR="0" lvl="0" indent="0" algn="justLow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kumimoji="0" lang="uk-UA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Low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  <a:endParaRPr kumimoji="0" lang="uk-UA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Low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kumimoji="0" lang="uk-UA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Low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endParaRPr kumimoji="0" lang="uk-UA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Low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endParaRPr kumimoji="0" lang="uk-UA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5325">
                <a:tc gridSpan="5">
                  <a:txBody>
                    <a:bodyPr/>
                    <a:lstStyle/>
                    <a:p>
                      <a:pPr marL="0" marR="0" lvl="0" indent="0" algn="justLow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1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Основні види порушення постави в сагітальній площині:</a:t>
                      </a:r>
                      <a:r>
                        <a:rPr kumimoji="0" lang="uk-UA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kumimoji="0" 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Low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 </a:t>
                      </a:r>
                      <a:r>
                        <a:rPr kumimoji="0" lang="uk-UA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–</a:t>
                      </a:r>
                      <a:r>
                        <a:rPr kumimoji="0" lang="uk-UA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нормальна; б </a:t>
                      </a:r>
                      <a:r>
                        <a:rPr kumimoji="0" lang="uk-UA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–</a:t>
                      </a:r>
                      <a:r>
                        <a:rPr kumimoji="0" lang="uk-UA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кіфотична; в </a:t>
                      </a:r>
                      <a:r>
                        <a:rPr kumimoji="0" lang="uk-UA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–</a:t>
                      </a:r>
                      <a:r>
                        <a:rPr kumimoji="0" lang="uk-UA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з пласкою спиною; г </a:t>
                      </a:r>
                      <a:r>
                        <a:rPr kumimoji="0" lang="uk-UA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–</a:t>
                      </a:r>
                      <a:r>
                        <a:rPr kumimoji="0" lang="uk-UA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кіфолордотична; д </a:t>
                      </a:r>
                      <a:r>
                        <a:rPr kumimoji="0" lang="uk-UA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–</a:t>
                      </a:r>
                      <a:r>
                        <a:rPr kumimoji="0" lang="uk-UA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лордотична </a:t>
                      </a:r>
                      <a:endParaRPr kumimoji="0" lang="uk-UA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7" descr="Рис. 4. Вид со спины во фронтальной плоскости: а)правильная осанка; б) нарушения осан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4163" y="560388"/>
            <a:ext cx="3602037" cy="436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0" name="Picture 4" descr="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1550" y="642938"/>
            <a:ext cx="3097213" cy="431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Line 8"/>
          <p:cNvSpPr>
            <a:spLocks noChangeShapeType="1"/>
          </p:cNvSpPr>
          <p:nvPr/>
        </p:nvSpPr>
        <p:spPr bwMode="auto">
          <a:xfrm flipH="1">
            <a:off x="3197225" y="1566863"/>
            <a:ext cx="731838" cy="1539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7652" name="Line 9"/>
          <p:cNvSpPr>
            <a:spLocks noChangeShapeType="1"/>
          </p:cNvSpPr>
          <p:nvPr/>
        </p:nvSpPr>
        <p:spPr bwMode="auto">
          <a:xfrm flipH="1" flipV="1">
            <a:off x="3235325" y="2160588"/>
            <a:ext cx="727075" cy="6635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7653" name="Line 5"/>
          <p:cNvSpPr>
            <a:spLocks noChangeShapeType="1"/>
          </p:cNvSpPr>
          <p:nvPr/>
        </p:nvSpPr>
        <p:spPr bwMode="auto">
          <a:xfrm flipH="1" flipV="1">
            <a:off x="6834188" y="3465513"/>
            <a:ext cx="1531937" cy="9969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7654" name="Line 6"/>
          <p:cNvSpPr>
            <a:spLocks noChangeShapeType="1"/>
          </p:cNvSpPr>
          <p:nvPr/>
        </p:nvSpPr>
        <p:spPr bwMode="auto">
          <a:xfrm flipH="1" flipV="1">
            <a:off x="5483225" y="3633788"/>
            <a:ext cx="2887663" cy="8334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7655" name="Rectangle 10"/>
          <p:cNvSpPr>
            <a:spLocks noChangeArrowheads="1"/>
          </p:cNvSpPr>
          <p:nvPr/>
        </p:nvSpPr>
        <p:spPr bwMode="auto">
          <a:xfrm>
            <a:off x="1700213" y="2719388"/>
            <a:ext cx="2527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7656" name="Rectangle 11"/>
          <p:cNvSpPr>
            <a:spLocks noChangeArrowheads="1"/>
          </p:cNvSpPr>
          <p:nvPr/>
        </p:nvSpPr>
        <p:spPr bwMode="auto">
          <a:xfrm>
            <a:off x="1700213" y="2719388"/>
            <a:ext cx="2527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7657" name="Rectangle 14"/>
          <p:cNvSpPr>
            <a:spLocks noChangeArrowheads="1"/>
          </p:cNvSpPr>
          <p:nvPr/>
        </p:nvSpPr>
        <p:spPr bwMode="auto">
          <a:xfrm>
            <a:off x="1700213" y="2719388"/>
            <a:ext cx="2719387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b">
            <a:spAutoFit/>
          </a:bodyPr>
          <a:lstStyle/>
          <a:p>
            <a:endParaRPr lang="ru-RU"/>
          </a:p>
        </p:txBody>
      </p:sp>
      <p:graphicFrame>
        <p:nvGraphicFramePr>
          <p:cNvPr id="38953" name="Group 41"/>
          <p:cNvGraphicFramePr>
            <a:graphicFrameLocks noGrp="1"/>
          </p:cNvGraphicFramePr>
          <p:nvPr/>
        </p:nvGraphicFramePr>
        <p:xfrm>
          <a:off x="311150" y="5519738"/>
          <a:ext cx="8580438" cy="1006475"/>
        </p:xfrm>
        <a:graphic>
          <a:graphicData uri="http://schemas.openxmlformats.org/drawingml/2006/table">
            <a:tbl>
              <a:tblPr/>
              <a:tblGrid>
                <a:gridCol w="85804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36563">
                <a:tc>
                  <a:txBody>
                    <a:bodyPr/>
                    <a:lstStyle/>
                    <a:p>
                      <a:pPr marL="0" marR="0" lvl="0" indent="0" algn="justLow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Асиметрія надпліч і плечей </a:t>
                      </a:r>
                      <a:r>
                        <a:rPr kumimoji="0" lang="uk-UA" sz="20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(1)</a:t>
                      </a:r>
                      <a:r>
                        <a:rPr kumimoji="0" lang="uk-UA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кутів лопаток </a:t>
                      </a:r>
                      <a:r>
                        <a:rPr kumimoji="0" lang="uk-UA" sz="20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(2)</a:t>
                      </a:r>
                      <a:r>
                        <a:rPr kumimoji="0" lang="uk-UA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та різна величина трикутників талії </a:t>
                      </a:r>
                      <a:r>
                        <a:rPr kumimoji="0" lang="uk-UA" sz="20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(3) </a:t>
                      </a:r>
                      <a:r>
                        <a:rPr kumimoji="0" lang="uk-UA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 порушеннях постави (б) у порівнянні з нормою (а).</a:t>
                      </a:r>
                      <a:endParaRPr kumimoji="0" lang="uk-UA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7660" name="Rectangle 31"/>
          <p:cNvSpPr>
            <a:spLocks noChangeArrowheads="1"/>
          </p:cNvSpPr>
          <p:nvPr/>
        </p:nvSpPr>
        <p:spPr bwMode="auto">
          <a:xfrm>
            <a:off x="3810000" y="1308100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i="1">
                <a:solidFill>
                  <a:schemeClr val="tx1"/>
                </a:solidFill>
              </a:rPr>
              <a:t>1</a:t>
            </a:r>
            <a:endParaRPr lang="ru-RU" i="1">
              <a:solidFill>
                <a:schemeClr val="tx1"/>
              </a:solidFill>
            </a:endParaRPr>
          </a:p>
        </p:txBody>
      </p:sp>
      <p:sp>
        <p:nvSpPr>
          <p:cNvPr id="27661" name="Rectangle 32"/>
          <p:cNvSpPr>
            <a:spLocks noChangeArrowheads="1"/>
          </p:cNvSpPr>
          <p:nvPr/>
        </p:nvSpPr>
        <p:spPr bwMode="auto">
          <a:xfrm>
            <a:off x="3902075" y="2616200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i="1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27662" name="Rectangle 35"/>
          <p:cNvSpPr>
            <a:spLocks noChangeArrowheads="1"/>
          </p:cNvSpPr>
          <p:nvPr/>
        </p:nvSpPr>
        <p:spPr bwMode="auto">
          <a:xfrm>
            <a:off x="801688" y="494665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>
                <a:solidFill>
                  <a:schemeClr val="tx1"/>
                </a:solidFill>
              </a:rPr>
              <a:t>а</a:t>
            </a:r>
            <a:endParaRPr lang="ru-RU">
              <a:solidFill>
                <a:schemeClr val="tx1"/>
              </a:solidFill>
            </a:endParaRPr>
          </a:p>
        </p:txBody>
      </p:sp>
      <p:sp>
        <p:nvSpPr>
          <p:cNvPr id="27663" name="Rectangle 36"/>
          <p:cNvSpPr>
            <a:spLocks noChangeArrowheads="1"/>
          </p:cNvSpPr>
          <p:nvPr/>
        </p:nvSpPr>
        <p:spPr bwMode="auto">
          <a:xfrm>
            <a:off x="2830513" y="4937125"/>
            <a:ext cx="3730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>
                <a:solidFill>
                  <a:schemeClr val="tx1"/>
                </a:solidFill>
              </a:rPr>
              <a:t>б</a:t>
            </a:r>
          </a:p>
        </p:txBody>
      </p:sp>
      <p:sp>
        <p:nvSpPr>
          <p:cNvPr id="27664" name="Rectangle 38"/>
          <p:cNvSpPr>
            <a:spLocks noChangeArrowheads="1"/>
          </p:cNvSpPr>
          <p:nvPr/>
        </p:nvSpPr>
        <p:spPr bwMode="auto">
          <a:xfrm>
            <a:off x="8389938" y="4316413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27665" name="Rectangle 39"/>
          <p:cNvSpPr>
            <a:spLocks noChangeArrowheads="1"/>
          </p:cNvSpPr>
          <p:nvPr/>
        </p:nvSpPr>
        <p:spPr bwMode="auto">
          <a:xfrm>
            <a:off x="6434138" y="4983163"/>
            <a:ext cx="3730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>
                <a:solidFill>
                  <a:schemeClr val="tx1"/>
                </a:solidFill>
              </a:rPr>
              <a:t>б</a:t>
            </a: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6818" name="Group 978"/>
          <p:cNvGraphicFramePr>
            <a:graphicFrameLocks noGrp="1"/>
          </p:cNvGraphicFramePr>
          <p:nvPr>
            <p:ph idx="1"/>
          </p:nvPr>
        </p:nvGraphicFramePr>
        <p:xfrm>
          <a:off x="109538" y="207963"/>
          <a:ext cx="9036367" cy="6619628"/>
        </p:xfrm>
        <a:graphic>
          <a:graphicData uri="http://schemas.openxmlformats.org/drawingml/2006/table">
            <a:tbl>
              <a:tblPr/>
              <a:tblGrid>
                <a:gridCol w="16081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510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590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129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095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7146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159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33363">
                <a:tc gridSpan="8">
                  <a:txBody>
                    <a:bodyPr/>
                    <a:lstStyle/>
                    <a:p>
                      <a:pPr marL="228600" marR="0" lvl="0" indent="-228600" algn="justLow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9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П.І.Б.___________________________ стать __________________ вік ______________</a:t>
                      </a:r>
                      <a:endParaRPr kumimoji="0" lang="uk-UA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7488">
                <a:tc>
                  <a:txBody>
                    <a:bodyPr/>
                    <a:lstStyle/>
                    <a:p>
                      <a:pPr marL="228600" marR="0" lvl="0" indent="-228600" algn="justLow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Соматоскопічні ознаки</a:t>
                      </a:r>
                      <a:endParaRPr kumimoji="0" lang="uk-UA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228600" marR="0" lvl="0" indent="-228600" algn="justLow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Оцінка</a:t>
                      </a:r>
                      <a:endParaRPr kumimoji="0" lang="uk-UA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228600" marR="0" lvl="0" indent="-228600" algn="justLow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бали</a:t>
                      </a:r>
                      <a:endParaRPr kumimoji="0" lang="uk-UA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7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justLow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Добре (8 балів)</a:t>
                      </a:r>
                      <a:endParaRPr kumimoji="0" lang="uk-UA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justLow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Задовільно (5-4 бали)</a:t>
                      </a:r>
                      <a:endParaRPr kumimoji="0" lang="uk-UA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justLow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Погано (1-0 балів)</a:t>
                      </a:r>
                      <a:endParaRPr kumimoji="0" lang="uk-UA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7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7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7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7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2888">
                <a:tc>
                  <a:txBody>
                    <a:bodyPr/>
                    <a:lstStyle/>
                    <a:p>
                      <a:pPr marL="228600" marR="0" lvl="0" indent="-228600" algn="justLow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Положення голови</a:t>
                      </a:r>
                      <a:endParaRPr kumimoji="0" lang="uk-UA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justLow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Пряме, лінія</a:t>
                      </a:r>
                    </a:p>
                    <a:p>
                      <a:pPr marL="228600" marR="0" lvl="0" indent="-228600" algn="justLow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потиличного бугра</a:t>
                      </a:r>
                    </a:p>
                    <a:p>
                      <a:pPr marL="228600" marR="0" lvl="0" indent="-228600" algn="justLow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проходить вниз поцентру</a:t>
                      </a:r>
                      <a:endParaRPr kumimoji="0" lang="uk-UA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justLow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Трохи нахилена в бік ввігнутості хребта</a:t>
                      </a:r>
                      <a:endParaRPr kumimoji="0" lang="uk-UA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justLow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Значно нахилена в бік ввігнутості хребта</a:t>
                      </a:r>
                      <a:endParaRPr kumimoji="0" lang="uk-UA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7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7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7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7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475">
                <a:tc>
                  <a:txBody>
                    <a:bodyPr/>
                    <a:lstStyle/>
                    <a:p>
                      <a:pPr marL="228600" marR="0" lvl="0" indent="-228600" algn="justLow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Положення надпліч</a:t>
                      </a:r>
                      <a:endParaRPr kumimoji="0" lang="uk-UA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justLow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одному рівні</a:t>
                      </a:r>
                      <a:endParaRPr kumimoji="0" lang="uk-UA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justLow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Одне трохи вище</a:t>
                      </a:r>
                      <a:endParaRPr kumimoji="0" lang="uk-UA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justLow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Одне помітно вище</a:t>
                      </a:r>
                      <a:endParaRPr kumimoji="0" lang="uk-UA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7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7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7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7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228600" marR="0" lvl="0" indent="-228600" algn="justLow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Обриси шийно-плечових ліній</a:t>
                      </a:r>
                      <a:endParaRPr kumimoji="0" lang="uk-UA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justLow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Симетричні</a:t>
                      </a:r>
                      <a:endParaRPr kumimoji="0" lang="uk-UA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justLow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Незначна асиметрія</a:t>
                      </a:r>
                      <a:endParaRPr kumimoji="0" lang="uk-UA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justLow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Значна асиметрія</a:t>
                      </a:r>
                      <a:endParaRPr kumimoji="0" lang="uk-UA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7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7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7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7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marL="228600" marR="0" lvl="0" indent="-228600" algn="justLow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Рівень розміщення кутів лопаток</a:t>
                      </a:r>
                      <a:endParaRPr kumimoji="0" lang="uk-UA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justLow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одному рівні</a:t>
                      </a:r>
                      <a:endParaRPr kumimoji="0" lang="uk-UA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justLow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Один трохи вище</a:t>
                      </a:r>
                      <a:endParaRPr kumimoji="0" lang="uk-UA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justLow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Один помітно вище</a:t>
                      </a:r>
                      <a:endParaRPr kumimoji="0" lang="uk-UA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7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7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7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7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4950">
                <a:tc>
                  <a:txBody>
                    <a:bodyPr/>
                    <a:lstStyle/>
                    <a:p>
                      <a:pPr marL="228600" marR="0" lvl="0" indent="-228600" algn="justLow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Прилягання лопаток</a:t>
                      </a:r>
                      <a:endParaRPr kumimoji="0" lang="uk-UA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justLow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Однакове</a:t>
                      </a:r>
                      <a:endParaRPr kumimoji="0" lang="uk-UA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justLow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Одна виступає трохи більше</a:t>
                      </a:r>
                      <a:endParaRPr kumimoji="0" lang="uk-UA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justLow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Одна виступає помітно більше і ротована</a:t>
                      </a:r>
                      <a:endParaRPr kumimoji="0" lang="uk-UA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7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7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7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7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marL="228600" marR="0" lvl="0" indent="-228600" algn="justLow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Трикутники галії</a:t>
                      </a:r>
                      <a:endParaRPr kumimoji="0" lang="uk-UA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justLow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Симетричні та пропорціональні</a:t>
                      </a:r>
                      <a:endParaRPr kumimoji="0" lang="uk-UA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justLow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Один трохи більше</a:t>
                      </a:r>
                      <a:endParaRPr kumimoji="0" lang="uk-UA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justLow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Один помітно більше</a:t>
                      </a:r>
                      <a:endParaRPr kumimoji="0" lang="uk-UA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7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7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7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7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6850">
                <a:tc>
                  <a:txBody>
                    <a:bodyPr/>
                    <a:lstStyle/>
                    <a:p>
                      <a:pPr marL="228600" marR="0" lvl="0" indent="-228600" algn="justLow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Рівень тазу</a:t>
                      </a:r>
                      <a:endParaRPr kumimoji="0" lang="uk-UA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justLow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Горизонтальний</a:t>
                      </a:r>
                      <a:endParaRPr kumimoji="0" lang="uk-UA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justLow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Один гребінь трохи вище</a:t>
                      </a:r>
                      <a:endParaRPr kumimoji="0" lang="uk-UA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justLow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Один гребінь помітно вище</a:t>
                      </a:r>
                      <a:endParaRPr kumimoji="0" lang="uk-UA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7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7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7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7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61938">
                <a:tc>
                  <a:txBody>
                    <a:bodyPr/>
                    <a:lstStyle/>
                    <a:p>
                      <a:pPr marL="228600" marR="0" lvl="0" indent="-228600" algn="justLow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Рівень та глибина підсідничних складок</a:t>
                      </a:r>
                      <a:endParaRPr kumimoji="0" lang="uk-UA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justLow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Симетричні та однакові за глибиною</a:t>
                      </a:r>
                      <a:endParaRPr kumimoji="0" lang="uk-UA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justLow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Незначна асиметрія рівня та глибини</a:t>
                      </a:r>
                      <a:endParaRPr kumimoji="0" lang="uk-UA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justLow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Значна асиметрія рівня та глибини</a:t>
                      </a:r>
                      <a:endParaRPr kumimoji="0" lang="uk-UA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7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7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7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7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63525">
                <a:tc>
                  <a:txBody>
                    <a:bodyPr/>
                    <a:lstStyle/>
                    <a:p>
                      <a:pPr marL="228600" marR="0" lvl="0" indent="-228600" algn="justLow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Положення корпусу</a:t>
                      </a:r>
                      <a:endParaRPr kumimoji="0" lang="uk-UA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justLow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Пряме</a:t>
                      </a:r>
                      <a:endParaRPr kumimoji="0" lang="uk-UA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justLow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Трохи зміщений до</a:t>
                      </a:r>
                    </a:p>
                    <a:p>
                      <a:pPr marL="228600" marR="0" lvl="0" indent="-228600" algn="justLow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сторони випуклості хребта</a:t>
                      </a:r>
                      <a:endParaRPr kumimoji="0" lang="uk-UA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justLow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Помітне зміщення</a:t>
                      </a:r>
                      <a:endParaRPr kumimoji="0" lang="ru-RU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28600" marR="0" lvl="0" indent="-228600" algn="justLow" defTabSz="914400" rtl="0" eaLnBrk="0" fontAlgn="base" latinLnBrk="0" hangingPunct="0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 сторони випуклості хребта</a:t>
                      </a:r>
                      <a:endParaRPr kumimoji="0" lang="uk-UA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7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7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7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7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marL="228600" marR="0" lvl="0" indent="-228600" algn="justLow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Положення лінії остистих відростків</a:t>
                      </a:r>
                      <a:endParaRPr kumimoji="0" lang="uk-UA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justLow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 прямій лінії</a:t>
                      </a:r>
                      <a:endParaRPr kumimoji="0" lang="uk-UA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justLow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Є одна трохи помітна дуга</a:t>
                      </a:r>
                      <a:endParaRPr kumimoji="0" lang="uk-UA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justLow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Є одна помітна дуга чи декілька невеликих дуг</a:t>
                      </a:r>
                      <a:endParaRPr kumimoji="0" lang="uk-UA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7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7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7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7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20663">
                <a:tc>
                  <a:txBody>
                    <a:bodyPr/>
                    <a:lstStyle/>
                    <a:p>
                      <a:pPr marL="228600" marR="0" lvl="0" indent="-228600" algn="justLow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Наявність</a:t>
                      </a:r>
                    </a:p>
                    <a:p>
                      <a:pPr marL="228600" marR="0" lvl="0" indent="-228600" algn="justLow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реберного випинання</a:t>
                      </a:r>
                      <a:endParaRPr kumimoji="0" lang="uk-UA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justLow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Відсутнє</a:t>
                      </a:r>
                      <a:endParaRPr kumimoji="0" lang="uk-UA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justLow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Помірне випинання</a:t>
                      </a:r>
                      <a:endParaRPr kumimoji="0" lang="uk-UA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justLow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Наявність реберного горба</a:t>
                      </a:r>
                      <a:endParaRPr kumimoji="0" lang="uk-UA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7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7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7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7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49238">
                <a:tc>
                  <a:txBody>
                    <a:bodyPr/>
                    <a:lstStyle/>
                    <a:p>
                      <a:pPr marL="228600" marR="0" lvl="0" indent="-228600" algn="justLow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Наявність</a:t>
                      </a:r>
                    </a:p>
                    <a:p>
                      <a:pPr marL="228600" marR="0" lvl="0" indent="-228600" algn="justLow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м'язових валиків</a:t>
                      </a:r>
                      <a:endParaRPr kumimoji="0" lang="uk-UA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justLow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Відсутні</a:t>
                      </a:r>
                      <a:endParaRPr kumimoji="0" lang="uk-UA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justLow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Трохи помітні</a:t>
                      </a:r>
                      <a:endParaRPr kumimoji="0" lang="uk-UA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justLow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Виражені помітно</a:t>
                      </a:r>
                      <a:endParaRPr kumimoji="0" lang="uk-UA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7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7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7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7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69888">
                <a:tc>
                  <a:txBody>
                    <a:bodyPr/>
                    <a:lstStyle/>
                    <a:p>
                      <a:pPr marL="228600" marR="0" lvl="0" indent="-228600" algn="justLow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Положення скроні</a:t>
                      </a:r>
                      <a:endParaRPr kumimoji="0" lang="uk-UA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justLow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Скроня від 7-го шийного</a:t>
                      </a:r>
                    </a:p>
                    <a:p>
                      <a:pPr marL="228600" marR="0" lvl="0" indent="-228600" algn="justLow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хребця проходить через</a:t>
                      </a:r>
                    </a:p>
                    <a:p>
                      <a:pPr marL="228600" marR="0" lvl="0" indent="-228600" algn="justLow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міжсідничну складку</a:t>
                      </a:r>
                      <a:endParaRPr kumimoji="0" lang="uk-UA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justLow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Скроня проходить</a:t>
                      </a:r>
                    </a:p>
                    <a:p>
                      <a:pPr marL="228600" marR="0" lvl="0" indent="-228600" algn="justLow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трохи збоку від</a:t>
                      </a:r>
                    </a:p>
                    <a:p>
                      <a:pPr marL="228600" marR="0" lvl="0" indent="-228600" algn="justLow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міжсідничної складки</a:t>
                      </a:r>
                      <a:endParaRPr kumimoji="0" lang="uk-UA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justLow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Скроня проходить</a:t>
                      </a:r>
                    </a:p>
                    <a:p>
                      <a:pPr marL="228600" marR="0" lvl="0" indent="-228600" algn="justLow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помітно збоку від</a:t>
                      </a:r>
                    </a:p>
                    <a:p>
                      <a:pPr marL="228600" marR="0" lvl="0" indent="-228600" algn="justLow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міжсідничної складки</a:t>
                      </a:r>
                      <a:endParaRPr kumimoji="0" lang="uk-UA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7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7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7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7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marL="228600" marR="0" lvl="0" indent="-228600" algn="justLow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Виконання рухових тестів</a:t>
                      </a:r>
                      <a:endParaRPr kumimoji="0" lang="uk-UA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justLow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потрібні, оскільки</a:t>
                      </a:r>
                    </a:p>
                    <a:p>
                      <a:pPr marL="228600" marR="0" lvl="0" indent="-228600" algn="justLow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викривлення хребта у</a:t>
                      </a:r>
                    </a:p>
                    <a:p>
                      <a:pPr marL="228600" marR="0" lvl="0" indent="-228600" algn="justLow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фронтальній площині</a:t>
                      </a:r>
                    </a:p>
                    <a:p>
                      <a:pPr marL="228600" marR="0" lvl="0" indent="-228600" algn="justLow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візуально немає</a:t>
                      </a:r>
                      <a:endParaRPr kumimoji="0" lang="uk-UA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justLow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 нахилі тулуба вперед,</a:t>
                      </a:r>
                    </a:p>
                    <a:p>
                      <a:pPr marL="228600" marR="0" lvl="0" indent="-228600" algn="justLow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лежачи, стоячи 3 руками за</a:t>
                      </a:r>
                    </a:p>
                    <a:p>
                      <a:pPr marL="228600" marR="0" lvl="0" indent="-228600" algn="justLow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головою викривлення хребта</a:t>
                      </a:r>
                    </a:p>
                    <a:p>
                      <a:pPr marL="228600" marR="0" lvl="0" indent="-228600" algn="justLow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зникає</a:t>
                      </a:r>
                      <a:endParaRPr kumimoji="0" lang="uk-UA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justLow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Викривлення хребта не</a:t>
                      </a:r>
                    </a:p>
                    <a:p>
                      <a:pPr marL="228600" marR="0" lvl="0" indent="-228600" algn="justLow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зникає або для цього</a:t>
                      </a:r>
                    </a:p>
                    <a:p>
                      <a:pPr marL="228600" marR="0" lvl="0" indent="-228600" algn="justLow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необхідно його витягнення вагою тіла (виси)</a:t>
                      </a:r>
                      <a:endParaRPr kumimoji="0" lang="uk-UA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7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7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7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7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80975">
                <a:tc gridSpan="4">
                  <a:txBody>
                    <a:bodyPr/>
                    <a:lstStyle/>
                    <a:p>
                      <a:pPr marL="228600" marR="0" lvl="0" indent="-228600" algn="justLow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Сума балів (рейтинг постави у фронтальній площині)</a:t>
                      </a:r>
                      <a:endParaRPr kumimoji="0" lang="uk-UA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7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7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7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7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3"/>
          <p:cNvSpPr>
            <a:spLocks noGrp="1"/>
          </p:cNvSpPr>
          <p:nvPr>
            <p:ph type="body" idx="1"/>
          </p:nvPr>
        </p:nvSpPr>
        <p:spPr>
          <a:xfrm>
            <a:off x="198438" y="600364"/>
            <a:ext cx="8945562" cy="6257636"/>
          </a:xfrm>
        </p:spPr>
        <p:txBody>
          <a:bodyPr/>
          <a:lstStyle/>
          <a:p>
            <a:pPr>
              <a:lnSpc>
                <a:spcPct val="75000"/>
              </a:lnSpc>
              <a:spcBef>
                <a:spcPts val="500"/>
              </a:spcBef>
            </a:pPr>
            <a:r>
              <a:rPr lang="ru-RU" b="1" u="sng" dirty="0"/>
              <a:t>Форма </a:t>
            </a:r>
            <a:r>
              <a:rPr lang="ru-RU" b="1" i="1" u="sng" dirty="0" err="1"/>
              <a:t>ніг</a:t>
            </a:r>
            <a:r>
              <a:rPr lang="ru-RU" b="1" u="sng" dirty="0"/>
              <a:t>: </a:t>
            </a:r>
            <a:r>
              <a:rPr lang="ru-RU" b="1" u="sng" dirty="0" err="1"/>
              <a:t>прямі</a:t>
            </a:r>
            <a:r>
              <a:rPr lang="ru-RU" b="1" u="sng" dirty="0"/>
              <a:t> (</a:t>
            </a:r>
            <a:r>
              <a:rPr lang="ru-RU" b="1" u="sng" dirty="0" err="1"/>
              <a:t>рівні</a:t>
            </a:r>
            <a:r>
              <a:rPr lang="ru-RU" b="1" u="sng" dirty="0"/>
              <a:t>) ноги, ноги з Х- та О-</a:t>
            </a:r>
            <a:r>
              <a:rPr lang="ru-RU" b="1" u="sng" dirty="0" err="1"/>
              <a:t>подібним</a:t>
            </a:r>
            <a:r>
              <a:rPr lang="ru-RU" b="1" u="sng" dirty="0"/>
              <a:t> </a:t>
            </a:r>
            <a:r>
              <a:rPr lang="ru-RU" b="1" u="sng" dirty="0" err="1"/>
              <a:t>викривленням</a:t>
            </a:r>
            <a:r>
              <a:rPr lang="ru-RU" b="1" u="sng" dirty="0"/>
              <a:t>. </a:t>
            </a:r>
            <a:endParaRPr lang="uk-UA" b="1" dirty="0"/>
          </a:p>
          <a:p>
            <a:pPr>
              <a:lnSpc>
                <a:spcPct val="75000"/>
              </a:lnSpc>
              <a:spcBef>
                <a:spcPts val="500"/>
              </a:spcBef>
            </a:pPr>
            <a:r>
              <a:rPr lang="ru-RU" b="1" i="1" u="sng" dirty="0"/>
              <a:t>Форма стопи</a:t>
            </a:r>
            <a:r>
              <a:rPr lang="ru-RU" b="1" u="sng" dirty="0"/>
              <a:t>.</a:t>
            </a:r>
            <a:r>
              <a:rPr lang="ru-RU" b="1" dirty="0"/>
              <a:t> Стопа </a:t>
            </a:r>
            <a:r>
              <a:rPr lang="ru-RU" b="1" dirty="0" err="1"/>
              <a:t>може</a:t>
            </a:r>
            <a:r>
              <a:rPr lang="ru-RU" b="1" dirty="0"/>
              <a:t> </a:t>
            </a:r>
            <a:r>
              <a:rPr lang="ru-RU" b="1" dirty="0" err="1"/>
              <a:t>мати</a:t>
            </a:r>
            <a:r>
              <a:rPr lang="ru-RU" b="1" dirty="0"/>
              <a:t> </a:t>
            </a:r>
            <a:r>
              <a:rPr lang="ru-RU" b="1" dirty="0" err="1"/>
              <a:t>нормальну</a:t>
            </a:r>
            <a:r>
              <a:rPr lang="ru-RU" b="1" dirty="0"/>
              <a:t> форму, </a:t>
            </a:r>
            <a:r>
              <a:rPr lang="ru-RU" b="1" dirty="0" err="1"/>
              <a:t>уплощену</a:t>
            </a:r>
            <a:r>
              <a:rPr lang="ru-RU" b="1" dirty="0"/>
              <a:t> й </a:t>
            </a:r>
            <a:r>
              <a:rPr lang="ru-RU" b="1" dirty="0" err="1"/>
              <a:t>пласку</a:t>
            </a:r>
            <a:r>
              <a:rPr lang="ru-RU" b="1" dirty="0"/>
              <a:t>. </a:t>
            </a:r>
            <a:r>
              <a:rPr lang="uk-UA" b="1" dirty="0"/>
              <a:t>Визначають за відбитками її підошовної поверхні методом </a:t>
            </a:r>
            <a:r>
              <a:rPr lang="uk-UA" b="1" u="sng" dirty="0" err="1"/>
              <a:t>сплантографії</a:t>
            </a:r>
            <a:r>
              <a:rPr lang="uk-UA" b="1" u="sng" dirty="0"/>
              <a:t> (відбитків</a:t>
            </a:r>
            <a:r>
              <a:rPr lang="uk-UA" b="1" dirty="0"/>
              <a:t>) і виміру її розмірів – </a:t>
            </a:r>
            <a:r>
              <a:rPr lang="uk-UA" b="1" u="sng" dirty="0" err="1"/>
              <a:t>подометрії</a:t>
            </a:r>
            <a:r>
              <a:rPr lang="uk-UA" b="1" u="sng" dirty="0"/>
              <a:t>.</a:t>
            </a:r>
            <a:r>
              <a:rPr lang="uk-UA" b="1" dirty="0"/>
              <a:t> </a:t>
            </a:r>
            <a:endParaRPr lang="ru-RU" b="1" dirty="0"/>
          </a:p>
          <a:p>
            <a:pPr>
              <a:lnSpc>
                <a:spcPct val="75000"/>
              </a:lnSpc>
              <a:spcBef>
                <a:spcPts val="500"/>
              </a:spcBef>
            </a:pPr>
            <a:r>
              <a:rPr lang="ru-RU" b="1" i="1" u="sng" dirty="0" err="1"/>
              <a:t>Розвиток</a:t>
            </a:r>
            <a:r>
              <a:rPr lang="ru-RU" b="1" i="1" u="sng" dirty="0"/>
              <a:t> </a:t>
            </a:r>
            <a:r>
              <a:rPr lang="ru-RU" b="1" i="1" u="sng" dirty="0" err="1"/>
              <a:t>мускулатури</a:t>
            </a:r>
            <a:r>
              <a:rPr lang="ru-RU" b="1" dirty="0"/>
              <a:t> </a:t>
            </a:r>
            <a:r>
              <a:rPr lang="ru-RU" b="1" dirty="0" err="1"/>
              <a:t>оцінюють</a:t>
            </a:r>
            <a:r>
              <a:rPr lang="ru-RU" b="1" dirty="0"/>
              <a:t> </a:t>
            </a:r>
            <a:r>
              <a:rPr lang="uk-UA" b="1" dirty="0"/>
              <a:t>як задовільний, середній і слабкий </a:t>
            </a:r>
            <a:r>
              <a:rPr lang="uk-UA" b="1" u="sng" dirty="0"/>
              <a:t>за </a:t>
            </a:r>
          </a:p>
          <a:p>
            <a:pPr>
              <a:lnSpc>
                <a:spcPct val="75000"/>
              </a:lnSpc>
              <a:spcBef>
                <a:spcPts val="500"/>
              </a:spcBef>
              <a:buFont typeface="Arial" charset="0"/>
              <a:buNone/>
            </a:pPr>
            <a:r>
              <a:rPr lang="uk-UA" b="1" dirty="0"/>
              <a:t>**</a:t>
            </a:r>
            <a:r>
              <a:rPr lang="uk-UA" b="1" u="sng" dirty="0"/>
              <a:t>станом тонусу</a:t>
            </a:r>
            <a:r>
              <a:rPr lang="uk-UA" b="1" dirty="0"/>
              <a:t> (добрий, знижений), </a:t>
            </a:r>
            <a:endParaRPr lang="uk-UA" b="1" u="sng" dirty="0"/>
          </a:p>
          <a:p>
            <a:pPr>
              <a:lnSpc>
                <a:spcPct val="75000"/>
              </a:lnSpc>
              <a:spcBef>
                <a:spcPts val="500"/>
              </a:spcBef>
              <a:buFont typeface="Arial" charset="0"/>
              <a:buNone/>
            </a:pPr>
            <a:r>
              <a:rPr lang="uk-UA" b="1" dirty="0"/>
              <a:t>**</a:t>
            </a:r>
            <a:r>
              <a:rPr lang="uk-UA" b="1" u="sng" dirty="0"/>
              <a:t>м'язової</a:t>
            </a:r>
            <a:r>
              <a:rPr lang="uk-UA" b="1" dirty="0"/>
              <a:t> сили (за показниками динамометрії в кг), </a:t>
            </a:r>
            <a:endParaRPr lang="uk-UA" b="1" u="sng" dirty="0"/>
          </a:p>
          <a:p>
            <a:pPr>
              <a:lnSpc>
                <a:spcPct val="75000"/>
              </a:lnSpc>
              <a:spcBef>
                <a:spcPts val="500"/>
              </a:spcBef>
              <a:buFont typeface="Arial" charset="0"/>
              <a:buNone/>
            </a:pPr>
            <a:r>
              <a:rPr lang="uk-UA" b="1" dirty="0"/>
              <a:t>**</a:t>
            </a:r>
            <a:r>
              <a:rPr lang="uk-UA" b="1" u="sng" dirty="0"/>
              <a:t>вираженості рельєфу м'язів</a:t>
            </a:r>
            <a:r>
              <a:rPr lang="uk-UA" b="1" dirty="0"/>
              <a:t> (погана, гарна, відмінна),  </a:t>
            </a:r>
            <a:endParaRPr lang="uk-UA" b="1" u="sng" dirty="0"/>
          </a:p>
          <a:p>
            <a:pPr>
              <a:lnSpc>
                <a:spcPct val="75000"/>
              </a:lnSpc>
              <a:spcBef>
                <a:spcPts val="500"/>
              </a:spcBef>
              <a:buFont typeface="Arial" charset="0"/>
              <a:buNone/>
            </a:pPr>
            <a:r>
              <a:rPr lang="uk-UA" b="1" dirty="0"/>
              <a:t>**</a:t>
            </a:r>
            <a:r>
              <a:rPr lang="uk-UA" b="1" u="sng" dirty="0"/>
              <a:t>пропорційності розвитку м'язів</a:t>
            </a:r>
            <a:r>
              <a:rPr lang="uk-UA" b="1" dirty="0"/>
              <a:t> кінцівок, симетричних м'язових груп (гармонійний, негармонійний).</a:t>
            </a:r>
            <a:r>
              <a:rPr lang="ru-RU" b="1" dirty="0"/>
              <a:t> </a:t>
            </a:r>
            <a:br>
              <a:rPr lang="uk-UA" b="1" dirty="0"/>
            </a:br>
            <a:r>
              <a:rPr lang="uk-UA" b="1" i="1" u="sng" dirty="0"/>
              <a:t>Відкладання жиру</a:t>
            </a:r>
            <a:r>
              <a:rPr lang="ru-RU" b="1" dirty="0"/>
              <a:t> </a:t>
            </a:r>
            <a:r>
              <a:rPr lang="uk-UA" b="1" dirty="0"/>
              <a:t>оцінюється за товщиною підшкірно-жирової клітковини. Розрізняють нормальну, знижену і підвищену. </a:t>
            </a:r>
            <a:r>
              <a:rPr lang="ru-RU" dirty="0"/>
              <a:t>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/>
          </p:cNvSpPr>
          <p:nvPr>
            <p:ph type="body" idx="1"/>
          </p:nvPr>
        </p:nvSpPr>
        <p:spPr>
          <a:xfrm>
            <a:off x="234950" y="665018"/>
            <a:ext cx="8755063" cy="6023120"/>
          </a:xfrm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ru-RU" sz="3600" b="1" i="1" u="sng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Антропометрія</a:t>
            </a:r>
            <a:r>
              <a:rPr lang="ru-RU" sz="3600" b="1" dirty="0"/>
              <a:t> - </a:t>
            </a:r>
            <a:r>
              <a:rPr lang="ru-RU" sz="3600" b="1" dirty="0" err="1"/>
              <a:t>це</a:t>
            </a:r>
            <a:r>
              <a:rPr lang="ru-RU" sz="3600" b="1" dirty="0"/>
              <a:t> </a:t>
            </a:r>
            <a:r>
              <a:rPr lang="ru-RU" sz="3600" b="1" dirty="0" err="1"/>
              <a:t>вимір</a:t>
            </a:r>
            <a:r>
              <a:rPr lang="ru-RU" sz="3600" b="1" dirty="0"/>
              <a:t> низки </a:t>
            </a:r>
            <a:r>
              <a:rPr lang="ru-RU" sz="3600" b="1" i="1" u="sng" dirty="0" err="1"/>
              <a:t>соматометричних</a:t>
            </a:r>
            <a:r>
              <a:rPr lang="ru-RU" sz="3600" b="1" dirty="0"/>
              <a:t> </a:t>
            </a:r>
            <a:r>
              <a:rPr lang="ru-RU" sz="3600" b="1" dirty="0" err="1"/>
              <a:t>параметрів</a:t>
            </a:r>
            <a:r>
              <a:rPr lang="ru-RU" sz="3600" b="1" dirty="0"/>
              <a:t> </a:t>
            </a:r>
            <a:r>
              <a:rPr lang="ru-RU" sz="3600" b="1" dirty="0" err="1"/>
              <a:t>людського</a:t>
            </a:r>
            <a:r>
              <a:rPr lang="ru-RU" sz="3600" b="1" dirty="0"/>
              <a:t> </a:t>
            </a:r>
            <a:r>
              <a:rPr lang="ru-RU" sz="3600" b="1" dirty="0" err="1"/>
              <a:t>тіла</a:t>
            </a:r>
            <a:r>
              <a:rPr lang="ru-RU" sz="3600" b="1" dirty="0"/>
              <a:t>:</a:t>
            </a:r>
            <a:br>
              <a:rPr lang="ru-RU" sz="3600" b="1" dirty="0"/>
            </a:br>
            <a:r>
              <a:rPr lang="ru-RU" sz="3600" b="1" dirty="0"/>
              <a:t>*</a:t>
            </a:r>
            <a:r>
              <a:rPr lang="ru-RU" sz="3600" b="1" i="1" dirty="0" err="1"/>
              <a:t>маси</a:t>
            </a:r>
            <a:r>
              <a:rPr lang="ru-RU" sz="3600" b="1" i="1" dirty="0"/>
              <a:t> </a:t>
            </a:r>
            <a:r>
              <a:rPr lang="ru-RU" sz="3600" b="1" i="1" dirty="0" err="1"/>
              <a:t>тіла</a:t>
            </a:r>
            <a:r>
              <a:rPr lang="ru-RU" sz="3600" b="1" i="1" dirty="0"/>
              <a:t>, </a:t>
            </a:r>
            <a:br>
              <a:rPr lang="ru-RU" sz="3600" b="1" i="1" dirty="0"/>
            </a:br>
            <a:r>
              <a:rPr lang="ru-RU" sz="3600" b="1" i="1" dirty="0"/>
              <a:t>*</a:t>
            </a:r>
            <a:r>
              <a:rPr lang="ru-RU" sz="3600" b="1" i="1" dirty="0" err="1"/>
              <a:t>зросту</a:t>
            </a:r>
            <a:r>
              <a:rPr lang="ru-RU" sz="3600" b="1" i="1" dirty="0"/>
              <a:t> стоячи, </a:t>
            </a:r>
            <a:r>
              <a:rPr lang="ru-RU" sz="3600" b="1" i="1" dirty="0" err="1"/>
              <a:t>сидячи</a:t>
            </a:r>
            <a:r>
              <a:rPr lang="ru-RU" sz="3600" b="1" i="1" dirty="0"/>
              <a:t>, </a:t>
            </a:r>
            <a:br>
              <a:rPr lang="ru-RU" sz="3600" b="1" i="1" dirty="0"/>
            </a:br>
            <a:r>
              <a:rPr lang="ru-RU" sz="3600" b="1" i="1" dirty="0"/>
              <a:t>*</a:t>
            </a:r>
            <a:r>
              <a:rPr lang="ru-RU" sz="3600" b="1" i="1" dirty="0" err="1"/>
              <a:t>ширини</a:t>
            </a:r>
            <a:r>
              <a:rPr lang="ru-RU" sz="3600" b="1" i="1" dirty="0"/>
              <a:t> </a:t>
            </a:r>
            <a:r>
              <a:rPr lang="ru-RU" sz="3600" b="1" i="1" dirty="0" err="1"/>
              <a:t>плечей</a:t>
            </a:r>
            <a:r>
              <a:rPr lang="ru-RU" sz="3600" b="1" i="1" dirty="0"/>
              <a:t>, тазу </a:t>
            </a:r>
            <a:br>
              <a:rPr lang="ru-RU" sz="3600" b="1" i="1" dirty="0"/>
            </a:br>
            <a:r>
              <a:rPr lang="ru-RU" sz="3600" b="1" i="1" dirty="0"/>
              <a:t>*</a:t>
            </a:r>
            <a:r>
              <a:rPr lang="ru-RU" sz="3600" b="1" i="1" dirty="0" err="1"/>
              <a:t>окружності</a:t>
            </a:r>
            <a:r>
              <a:rPr lang="ru-RU" sz="3600" b="1" i="1" dirty="0"/>
              <a:t> </a:t>
            </a:r>
            <a:r>
              <a:rPr lang="ru-RU" sz="3600" b="1" i="1" dirty="0" err="1"/>
              <a:t>грудної</a:t>
            </a:r>
            <a:r>
              <a:rPr lang="ru-RU" sz="3600" b="1" i="1" dirty="0"/>
              <a:t> </a:t>
            </a:r>
            <a:r>
              <a:rPr lang="ru-RU" sz="3600" b="1" i="1" dirty="0" err="1"/>
              <a:t>клітки</a:t>
            </a:r>
            <a:r>
              <a:rPr lang="ru-RU" sz="3600" b="1" i="1" dirty="0"/>
              <a:t>, </a:t>
            </a:r>
            <a:r>
              <a:rPr lang="ru-RU" sz="3600" b="1" i="1" dirty="0" err="1"/>
              <a:t>кінцівок</a:t>
            </a:r>
            <a:br>
              <a:rPr lang="ru-RU" sz="3600" b="1" dirty="0"/>
            </a:br>
            <a:r>
              <a:rPr lang="ru-RU" sz="3600" b="1" dirty="0"/>
              <a:t>і </a:t>
            </a:r>
            <a:r>
              <a:rPr lang="ru-RU" sz="3600" b="1" dirty="0" err="1"/>
              <a:t>деяких</a:t>
            </a:r>
            <a:r>
              <a:rPr lang="ru-RU" sz="3600" b="1" dirty="0"/>
              <a:t> </a:t>
            </a:r>
            <a:r>
              <a:rPr lang="ru-RU" sz="3600" b="1" i="1" u="sng" dirty="0" err="1"/>
              <a:t>функціональних</a:t>
            </a:r>
            <a:r>
              <a:rPr lang="ru-RU" sz="3600" b="1" dirty="0"/>
              <a:t> </a:t>
            </a:r>
            <a:r>
              <a:rPr lang="ru-RU" sz="3600" b="1" dirty="0" err="1"/>
              <a:t>показників</a:t>
            </a:r>
            <a:r>
              <a:rPr lang="ru-RU" sz="3600" b="1" dirty="0"/>
              <a:t>: *</a:t>
            </a:r>
            <a:r>
              <a:rPr lang="ru-RU" sz="3600" b="1" i="1" dirty="0"/>
              <a:t>ЖЄЛ (</a:t>
            </a:r>
            <a:r>
              <a:rPr lang="ru-RU" sz="3600" i="1" dirty="0" err="1"/>
              <a:t>життєвої</a:t>
            </a:r>
            <a:r>
              <a:rPr lang="ru-RU" sz="3600" i="1" dirty="0"/>
              <a:t> </a:t>
            </a:r>
            <a:r>
              <a:rPr lang="ru-RU" sz="3600" i="1" dirty="0" err="1"/>
              <a:t>ємності</a:t>
            </a:r>
            <a:r>
              <a:rPr lang="ru-RU" sz="3600" i="1" dirty="0"/>
              <a:t> </a:t>
            </a:r>
            <a:r>
              <a:rPr lang="ru-RU" sz="3600" i="1" dirty="0" err="1"/>
              <a:t>легень</a:t>
            </a:r>
            <a:r>
              <a:rPr lang="ru-RU" sz="3600" b="1" i="1" dirty="0"/>
              <a:t>), </a:t>
            </a:r>
            <a:br>
              <a:rPr lang="ru-RU" sz="3600" b="1" i="1" dirty="0"/>
            </a:br>
            <a:r>
              <a:rPr lang="ru-RU" sz="3600" b="1" i="1" dirty="0"/>
              <a:t>*</a:t>
            </a:r>
            <a:r>
              <a:rPr lang="ru-RU" sz="3600" b="1" i="1" dirty="0" err="1"/>
              <a:t>сили</a:t>
            </a:r>
            <a:r>
              <a:rPr lang="ru-RU" sz="3600" b="1" i="1" dirty="0"/>
              <a:t> </a:t>
            </a:r>
            <a:r>
              <a:rPr lang="ru-RU" sz="3600" b="1" i="1" dirty="0" err="1"/>
              <a:t>м'язів</a:t>
            </a:r>
            <a:r>
              <a:rPr lang="ru-RU" sz="3600" b="1" dirty="0"/>
              <a:t>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23850" y="1557338"/>
            <a:ext cx="8591550" cy="5040312"/>
          </a:xfrm>
        </p:spPr>
        <p:txBody>
          <a:bodyPr/>
          <a:lstStyle/>
          <a:p>
            <a:pPr eaLnBrk="1" hangingPunct="1">
              <a:buClr>
                <a:srgbClr val="FF6600"/>
              </a:buClr>
              <a:buSzPct val="150000"/>
            </a:pPr>
            <a:r>
              <a:rPr lang="uk-UA" altLang="ru-RU" sz="3200" b="1" dirty="0"/>
              <a:t>Максимальна швидкість </a:t>
            </a:r>
            <a:r>
              <a:rPr lang="uk-UA" altLang="ru-RU" sz="3200" dirty="0"/>
              <a:t>збільшення усіх показників фізичного розвитку спостерігається у плоду і дітей першого року життя.</a:t>
            </a:r>
          </a:p>
          <a:p>
            <a:pPr eaLnBrk="1" hangingPunct="1">
              <a:buClr>
                <a:srgbClr val="FF6600"/>
              </a:buClr>
              <a:buSzPct val="150000"/>
            </a:pPr>
            <a:r>
              <a:rPr lang="uk-UA" altLang="ru-RU" sz="3200" dirty="0"/>
              <a:t>Збільшення темпів </a:t>
            </a:r>
            <a:r>
              <a:rPr lang="uk-UA" altLang="ru-RU" sz="3200" b="1" dirty="0"/>
              <a:t>росту </a:t>
            </a:r>
            <a:r>
              <a:rPr lang="uk-UA" altLang="ru-RU" sz="3200" dirty="0">
                <a:sym typeface="Symbol" pitchFamily="18" charset="2"/>
              </a:rPr>
              <a:t></a:t>
            </a:r>
            <a:r>
              <a:rPr lang="uk-UA" altLang="ru-RU" sz="3200" dirty="0"/>
              <a:t> періоди “витягування” або “стрибки” – перший (5-8 років), другий (11-15 років).</a:t>
            </a:r>
          </a:p>
          <a:p>
            <a:pPr eaLnBrk="1" hangingPunct="1">
              <a:buClr>
                <a:srgbClr val="FF6600"/>
              </a:buClr>
              <a:buSzPct val="150000"/>
            </a:pPr>
            <a:r>
              <a:rPr lang="uk-UA" altLang="ru-RU" sz="3200" dirty="0"/>
              <a:t>У віці від 1 до 4 років та 8-10 років спостерігається більш інтенсивне збільшення </a:t>
            </a:r>
            <a:r>
              <a:rPr lang="uk-UA" altLang="ru-RU" sz="3200" b="1" dirty="0"/>
              <a:t>маси тіла</a:t>
            </a:r>
            <a:r>
              <a:rPr lang="uk-UA" altLang="ru-RU" sz="3200" dirty="0"/>
              <a:t>, </a:t>
            </a:r>
            <a:r>
              <a:rPr lang="uk-UA" altLang="ru-RU" sz="3200" b="1" dirty="0"/>
              <a:t>поперечних розмірів, м’язової маси </a:t>
            </a:r>
            <a:r>
              <a:rPr lang="uk-UA" altLang="ru-RU" sz="3200" dirty="0"/>
              <a:t>– періоди “заокруглення”.</a:t>
            </a:r>
          </a:p>
        </p:txBody>
      </p:sp>
      <p:sp>
        <p:nvSpPr>
          <p:cNvPr id="44035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480291" y="665018"/>
            <a:ext cx="8591550" cy="892319"/>
          </a:xfrm>
        </p:spPr>
        <p:txBody>
          <a:bodyPr/>
          <a:lstStyle/>
          <a:p>
            <a:pPr eaLnBrk="1" hangingPunct="1">
              <a:lnSpc>
                <a:spcPts val="2900"/>
              </a:lnSpc>
            </a:pPr>
            <a:r>
              <a:rPr lang="uk-UA" altLang="ru-RU" sz="4000" u="sng" dirty="0"/>
              <a:t>Фізичний розвиток характеризується  </a:t>
            </a:r>
            <a:r>
              <a:rPr lang="uk-UA" altLang="ru-RU" sz="4000" u="sng" dirty="0" err="1"/>
              <a:t>гетеродинамічністю</a:t>
            </a:r>
            <a:endParaRPr lang="uk-UA" altLang="ru-RU" sz="4000" u="sng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23850" y="1557338"/>
            <a:ext cx="8591550" cy="5040312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uk-UA" altLang="ru-RU" sz="3200" b="1" u="sng"/>
              <a:t>Різні частини тіла дитини ростуть неоднаково</a:t>
            </a:r>
            <a:r>
              <a:rPr lang="uk-UA" altLang="ru-RU" sz="3200" b="1"/>
              <a:t>:</a:t>
            </a:r>
          </a:p>
          <a:p>
            <a:pPr eaLnBrk="1" hangingPunct="1"/>
            <a:r>
              <a:rPr lang="uk-UA" altLang="ru-RU" sz="3200" b="1"/>
              <a:t>Довжина нижніх кінцівок</a:t>
            </a:r>
            <a:r>
              <a:rPr lang="uk-UA" altLang="ru-RU" sz="3200"/>
              <a:t> за весь період росту збільшується в </a:t>
            </a:r>
            <a:r>
              <a:rPr lang="uk-UA" altLang="ru-RU" sz="3200" b="1"/>
              <a:t>5 разів</a:t>
            </a:r>
          </a:p>
          <a:p>
            <a:pPr eaLnBrk="1" hangingPunct="1"/>
            <a:r>
              <a:rPr lang="uk-UA" altLang="ru-RU" sz="3200" b="1"/>
              <a:t>Довжина верхніх кінцівок</a:t>
            </a:r>
            <a:r>
              <a:rPr lang="uk-UA" altLang="ru-RU" sz="3200"/>
              <a:t> — у </a:t>
            </a:r>
            <a:r>
              <a:rPr lang="uk-UA" altLang="ru-RU" sz="3200" b="1"/>
              <a:t>4 рази</a:t>
            </a:r>
          </a:p>
          <a:p>
            <a:pPr eaLnBrk="1" hangingPunct="1"/>
            <a:r>
              <a:rPr lang="uk-UA" altLang="ru-RU" sz="3200" b="1"/>
              <a:t>Довжина тулуба </a:t>
            </a:r>
            <a:r>
              <a:rPr lang="uk-UA" altLang="ru-RU" sz="3200"/>
              <a:t>— у </a:t>
            </a:r>
            <a:r>
              <a:rPr lang="uk-UA" altLang="ru-RU" sz="3200" b="1"/>
              <a:t>3 рази</a:t>
            </a:r>
          </a:p>
          <a:p>
            <a:pPr eaLnBrk="1" hangingPunct="1"/>
            <a:r>
              <a:rPr lang="uk-UA" altLang="ru-RU" sz="3200" b="1"/>
              <a:t>Висота голови</a:t>
            </a:r>
            <a:r>
              <a:rPr lang="uk-UA" altLang="ru-RU" sz="3200"/>
              <a:t> — у </a:t>
            </a:r>
            <a:r>
              <a:rPr lang="uk-UA" altLang="ru-RU" sz="3200" b="1"/>
              <a:t>2 рази </a:t>
            </a:r>
          </a:p>
        </p:txBody>
      </p:sp>
      <p:sp>
        <p:nvSpPr>
          <p:cNvPr id="45059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900113" y="333375"/>
            <a:ext cx="7696200" cy="914400"/>
          </a:xfrm>
        </p:spPr>
        <p:txBody>
          <a:bodyPr/>
          <a:lstStyle/>
          <a:p>
            <a:pPr algn="ctr" eaLnBrk="1" hangingPunct="1"/>
            <a:r>
              <a:rPr lang="uk-UA" altLang="ru-RU" sz="4000" b="1"/>
              <a:t>Фізичний розвиток – гетеродинамічність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00"/>
          <p:cNvSpPr>
            <a:spLocks noGrp="1"/>
          </p:cNvSpPr>
          <p:nvPr>
            <p:ph type="title"/>
          </p:nvPr>
        </p:nvSpPr>
        <p:spPr>
          <a:xfrm>
            <a:off x="161925" y="374650"/>
            <a:ext cx="8766175" cy="5541963"/>
          </a:xfrm>
        </p:spPr>
        <p:txBody>
          <a:bodyPr/>
          <a:lstStyle/>
          <a:p>
            <a:pPr>
              <a:lnSpc>
                <a:spcPct val="75000"/>
              </a:lnSpc>
              <a:defRPr/>
            </a:pPr>
            <a:r>
              <a:rPr lang="uk-UA" sz="3600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Фізичний розвиток</a:t>
            </a:r>
            <a:r>
              <a:rPr lang="uk-UA" sz="3600" b="1"/>
              <a:t> – це сукупність морфологічних та деяких функціональних властивостей організму людини, які забезпечують його життєздатність та дозволяють визначити запас фізичних сил, витривалості і працездатності організму, тобто відображують потенційні або реальні можливості організму до виконання фізичної роботи.</a:t>
            </a:r>
            <a:endParaRPr lang="ru-RU" sz="3600" b="1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/>
          </p:cNvSpPr>
          <p:nvPr>
            <p:ph type="title"/>
          </p:nvPr>
        </p:nvSpPr>
        <p:spPr>
          <a:xfrm>
            <a:off x="198438" y="365125"/>
            <a:ext cx="8810625" cy="1920875"/>
          </a:xfrm>
        </p:spPr>
        <p:txBody>
          <a:bodyPr/>
          <a:lstStyle/>
          <a:p>
            <a:pPr>
              <a:lnSpc>
                <a:spcPct val="75000"/>
              </a:lnSpc>
            </a:pPr>
            <a:r>
              <a:rPr lang="ru-RU" sz="3600" b="1" u="sng" dirty="0"/>
              <a:t>Для </a:t>
            </a:r>
            <a:r>
              <a:rPr lang="ru-RU" sz="3600" b="1" u="sng" dirty="0" err="1"/>
              <a:t>оцінки</a:t>
            </a:r>
            <a:r>
              <a:rPr lang="ru-RU" sz="3600" b="1" u="sng" dirty="0"/>
              <a:t> </a:t>
            </a:r>
            <a:r>
              <a:rPr lang="ru-RU" sz="3600" b="1" u="sng" dirty="0" err="1"/>
              <a:t>фізичного</a:t>
            </a:r>
            <a:r>
              <a:rPr lang="ru-RU" sz="3600" b="1" u="sng" dirty="0"/>
              <a:t> </a:t>
            </a:r>
            <a:r>
              <a:rPr lang="ru-RU" sz="3600" b="1" u="sng" dirty="0" err="1"/>
              <a:t>розвитку</a:t>
            </a:r>
            <a:r>
              <a:rPr lang="ru-RU" sz="3600" b="1" dirty="0"/>
              <a:t> </a:t>
            </a:r>
            <a:r>
              <a:rPr lang="ru-RU" sz="3600" b="1" dirty="0" err="1"/>
              <a:t>залежно</a:t>
            </a:r>
            <a:r>
              <a:rPr lang="ru-RU" sz="3600" b="1" dirty="0"/>
              <a:t> </a:t>
            </a:r>
            <a:r>
              <a:rPr lang="ru-RU" sz="3600" b="1" dirty="0" err="1"/>
              <a:t>від</a:t>
            </a:r>
            <a:r>
              <a:rPr lang="ru-RU" sz="3600" b="1" dirty="0"/>
              <a:t> умов і </a:t>
            </a:r>
            <a:r>
              <a:rPr lang="ru-RU" sz="3600" b="1" dirty="0" err="1"/>
              <a:t>кількості</a:t>
            </a:r>
            <a:r>
              <a:rPr lang="ru-RU" sz="3600" b="1" dirty="0"/>
              <a:t> </a:t>
            </a:r>
            <a:r>
              <a:rPr lang="ru-RU" sz="3600" b="1" dirty="0" err="1"/>
              <a:t>обстежуваних</a:t>
            </a:r>
            <a:r>
              <a:rPr lang="ru-RU" sz="3600" b="1" dirty="0"/>
              <a:t> </a:t>
            </a:r>
            <a:r>
              <a:rPr lang="ru-RU" sz="3600" b="1" dirty="0" err="1"/>
              <a:t>осіб</a:t>
            </a:r>
            <a:r>
              <a:rPr lang="ru-RU" sz="3600" b="1" dirty="0"/>
              <a:t> </a:t>
            </a:r>
            <a:r>
              <a:rPr lang="ru-RU" sz="3600" b="1" dirty="0" err="1"/>
              <a:t>використовують</a:t>
            </a:r>
            <a:r>
              <a:rPr lang="ru-RU" sz="3600" b="1" dirty="0"/>
              <a:t> </a:t>
            </a:r>
            <a:r>
              <a:rPr lang="ru-RU" sz="3600" b="1" dirty="0" err="1"/>
              <a:t>наступні</a:t>
            </a:r>
            <a:r>
              <a:rPr lang="ru-RU" sz="3600" b="1" dirty="0"/>
              <a:t> </a:t>
            </a:r>
            <a:r>
              <a:rPr lang="ru-RU" sz="3600" b="1" u="sng" dirty="0" err="1"/>
              <a:t>методи</a:t>
            </a:r>
            <a:r>
              <a:rPr lang="ru-RU" sz="3600" b="1" dirty="0"/>
              <a:t>:</a:t>
            </a:r>
            <a:r>
              <a:rPr lang="ru-RU" sz="3200" dirty="0"/>
              <a:t> </a:t>
            </a:r>
          </a:p>
        </p:txBody>
      </p:sp>
      <p:sp>
        <p:nvSpPr>
          <p:cNvPr id="31746" name="Rectangle 3"/>
          <p:cNvSpPr>
            <a:spLocks noGrp="1"/>
          </p:cNvSpPr>
          <p:nvPr>
            <p:ph type="body" idx="1"/>
          </p:nvPr>
        </p:nvSpPr>
        <p:spPr>
          <a:xfrm>
            <a:off x="198438" y="2281238"/>
            <a:ext cx="8945562" cy="428783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3600" b="1" dirty="0"/>
              <a:t>метод </a:t>
            </a:r>
            <a:r>
              <a:rPr lang="ru-RU" sz="3600" b="1" dirty="0" err="1"/>
              <a:t>стандартів</a:t>
            </a:r>
            <a:r>
              <a:rPr lang="ru-RU" sz="3600" b="1" dirty="0"/>
              <a:t> (</a:t>
            </a:r>
            <a:r>
              <a:rPr lang="ru-RU" sz="3600" b="1" dirty="0" err="1"/>
              <a:t>сигмальних</a:t>
            </a:r>
            <a:r>
              <a:rPr lang="ru-RU" sz="3600" b="1" dirty="0"/>
              <a:t> </a:t>
            </a:r>
            <a:r>
              <a:rPr lang="ru-RU" sz="3600" b="1" dirty="0" err="1"/>
              <a:t>відхилень</a:t>
            </a:r>
            <a:r>
              <a:rPr lang="ru-RU" sz="3600" b="1" dirty="0"/>
              <a:t>); </a:t>
            </a:r>
          </a:p>
          <a:p>
            <a:pPr>
              <a:lnSpc>
                <a:spcPct val="80000"/>
              </a:lnSpc>
            </a:pPr>
            <a:r>
              <a:rPr lang="ru-RU" sz="3600" b="1" dirty="0"/>
              <a:t>метод </a:t>
            </a:r>
            <a:r>
              <a:rPr lang="ru-RU" sz="3600" b="1" dirty="0" err="1"/>
              <a:t>профілів</a:t>
            </a:r>
            <a:r>
              <a:rPr lang="ru-RU" sz="3600" b="1" dirty="0"/>
              <a:t>; </a:t>
            </a:r>
          </a:p>
          <a:p>
            <a:pPr>
              <a:lnSpc>
                <a:spcPct val="80000"/>
              </a:lnSpc>
            </a:pPr>
            <a:r>
              <a:rPr lang="ru-RU" sz="3600" b="1" dirty="0"/>
              <a:t>метод </a:t>
            </a:r>
            <a:r>
              <a:rPr lang="ru-RU" sz="3600" b="1" dirty="0" err="1"/>
              <a:t>кореляції</a:t>
            </a:r>
            <a:r>
              <a:rPr lang="ru-RU" sz="3600" b="1" dirty="0"/>
              <a:t> (шкал </a:t>
            </a:r>
            <a:r>
              <a:rPr lang="ru-RU" sz="3600" b="1" dirty="0" err="1"/>
              <a:t>регресії</a:t>
            </a:r>
            <a:r>
              <a:rPr lang="ru-RU" sz="3600" b="1" dirty="0"/>
              <a:t>); </a:t>
            </a:r>
          </a:p>
          <a:p>
            <a:pPr>
              <a:lnSpc>
                <a:spcPct val="80000"/>
              </a:lnSpc>
            </a:pPr>
            <a:r>
              <a:rPr lang="ru-RU" sz="3600" b="1" dirty="0"/>
              <a:t>метод </a:t>
            </a:r>
            <a:r>
              <a:rPr lang="ru-RU" sz="3600" b="1" dirty="0" err="1"/>
              <a:t>індексів</a:t>
            </a:r>
            <a:r>
              <a:rPr lang="ru-RU" sz="3600" b="1" dirty="0"/>
              <a:t>;</a:t>
            </a:r>
          </a:p>
          <a:p>
            <a:pPr>
              <a:lnSpc>
                <a:spcPct val="80000"/>
              </a:lnSpc>
            </a:pPr>
            <a:r>
              <a:rPr lang="ru-RU" sz="3600" b="1" dirty="0"/>
              <a:t>метод </a:t>
            </a:r>
            <a:r>
              <a:rPr lang="ru-RU" sz="3600" b="1" dirty="0" err="1"/>
              <a:t>центильних</a:t>
            </a:r>
            <a:r>
              <a:rPr lang="ru-RU" sz="3600" b="1" dirty="0"/>
              <a:t> (</a:t>
            </a:r>
            <a:r>
              <a:rPr lang="ru-RU" sz="3600" b="1" dirty="0" err="1"/>
              <a:t>позавікових</a:t>
            </a:r>
            <a:r>
              <a:rPr lang="ru-RU" sz="3600" b="1" dirty="0"/>
              <a:t>) </a:t>
            </a:r>
            <a:r>
              <a:rPr lang="ru-RU" sz="3600" b="1" dirty="0" err="1"/>
              <a:t>номограм</a:t>
            </a:r>
            <a:r>
              <a:rPr lang="ru-RU" sz="3600" b="1" dirty="0"/>
              <a:t> </a:t>
            </a:r>
            <a:r>
              <a:rPr lang="ru-RU" sz="3600" b="1" dirty="0" err="1"/>
              <a:t>або</a:t>
            </a:r>
            <a:r>
              <a:rPr lang="ru-RU" sz="3600" b="1" dirty="0"/>
              <a:t> шкал (</a:t>
            </a:r>
            <a:r>
              <a:rPr lang="ru-RU" sz="3600" b="1" dirty="0" err="1"/>
              <a:t>оцінка</a:t>
            </a:r>
            <a:r>
              <a:rPr lang="ru-RU" sz="3600" b="1" dirty="0"/>
              <a:t> </a:t>
            </a:r>
            <a:r>
              <a:rPr lang="ru-RU" sz="3600" b="1" dirty="0" err="1"/>
              <a:t>фізичного</a:t>
            </a:r>
            <a:r>
              <a:rPr lang="ru-RU" sz="3600" b="1" dirty="0"/>
              <a:t> </a:t>
            </a:r>
            <a:r>
              <a:rPr lang="ru-RU" sz="3600" b="1" dirty="0" err="1"/>
              <a:t>розвитку</a:t>
            </a:r>
            <a:r>
              <a:rPr lang="ru-RU" sz="3600" b="1" dirty="0"/>
              <a:t> за </a:t>
            </a:r>
            <a:r>
              <a:rPr lang="ru-RU" sz="3600" b="1" dirty="0" err="1"/>
              <a:t>таблицями</a:t>
            </a:r>
            <a:r>
              <a:rPr lang="ru-RU" sz="3600" b="1" dirty="0"/>
              <a:t> </a:t>
            </a:r>
            <a:r>
              <a:rPr lang="ru-RU" sz="3600" b="1" dirty="0" err="1"/>
              <a:t>непараметричного</a:t>
            </a:r>
            <a:r>
              <a:rPr lang="ru-RU" sz="3600" b="1" dirty="0"/>
              <a:t> типу).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92250" y="1169988"/>
            <a:ext cx="6321425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4" descr="image0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9238" y="950913"/>
            <a:ext cx="8750300" cy="572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4" name="Rectangle 5"/>
          <p:cNvSpPr>
            <a:spLocks noChangeArrowheads="1"/>
          </p:cNvSpPr>
          <p:nvPr/>
        </p:nvSpPr>
        <p:spPr bwMode="auto">
          <a:xfrm>
            <a:off x="271463" y="300038"/>
            <a:ext cx="88725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lnSpc>
                <a:spcPct val="75000"/>
              </a:lnSpc>
            </a:pPr>
            <a:r>
              <a:rPr lang="ru-RU">
                <a:solidFill>
                  <a:schemeClr val="tx1"/>
                </a:solidFill>
              </a:rPr>
              <a:t>Таблиця для побудови антропометрич</a:t>
            </a:r>
            <a:r>
              <a:rPr lang="uk-UA">
                <a:solidFill>
                  <a:schemeClr val="tx1"/>
                </a:solidFill>
              </a:rPr>
              <a:t>н</a:t>
            </a:r>
            <a:r>
              <a:rPr lang="ru-RU">
                <a:solidFill>
                  <a:schemeClr val="tx1"/>
                </a:solidFill>
              </a:rPr>
              <a:t>ого профілю </a:t>
            </a:r>
            <a:r>
              <a:rPr lang="uk-UA">
                <a:solidFill>
                  <a:schemeClr val="tx1"/>
                </a:solidFill>
              </a:rPr>
              <a:t>відносно</a:t>
            </a:r>
            <a:r>
              <a:rPr lang="ru-RU">
                <a:solidFill>
                  <a:schemeClr val="tx1"/>
                </a:solidFill>
              </a:rPr>
              <a:t> стандартних антропометричних показників 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1176338"/>
            <a:ext cx="8543925" cy="532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8" name="Rectangle 5"/>
          <p:cNvSpPr>
            <a:spLocks noChangeArrowheads="1"/>
          </p:cNvSpPr>
          <p:nvPr/>
        </p:nvSpPr>
        <p:spPr bwMode="auto">
          <a:xfrm>
            <a:off x="130175" y="347663"/>
            <a:ext cx="9013825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lnSpc>
                <a:spcPct val="80000"/>
              </a:lnSpc>
            </a:pPr>
            <a:r>
              <a:rPr lang="uk-UA">
                <a:solidFill>
                  <a:schemeClr val="tx1"/>
                </a:solidFill>
              </a:rPr>
              <a:t>Лінійні діаграми</a:t>
            </a:r>
            <a:r>
              <a:rPr lang="ru-RU">
                <a:solidFill>
                  <a:schemeClr val="tx1"/>
                </a:solidFill>
              </a:rPr>
              <a:t> як </a:t>
            </a:r>
            <a:r>
              <a:rPr lang="uk-UA">
                <a:solidFill>
                  <a:schemeClr val="tx1"/>
                </a:solidFill>
              </a:rPr>
              <a:t>форма кореляційного зіставлення соматометричних показників</a:t>
            </a: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3038" y="293688"/>
            <a:ext cx="8731250" cy="6389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941388"/>
          </a:xfrm>
        </p:spPr>
        <p:txBody>
          <a:bodyPr/>
          <a:lstStyle/>
          <a:p>
            <a:r>
              <a:rPr lang="ru-RU" b="1"/>
              <a:t>Метод індексів</a:t>
            </a:r>
          </a:p>
        </p:txBody>
      </p:sp>
      <p:sp>
        <p:nvSpPr>
          <p:cNvPr id="36866" name="Rectangle 3"/>
          <p:cNvSpPr>
            <a:spLocks noGrp="1"/>
          </p:cNvSpPr>
          <p:nvPr>
            <p:ph type="body" idx="1"/>
          </p:nvPr>
        </p:nvSpPr>
        <p:spPr>
          <a:xfrm>
            <a:off x="628650" y="1331913"/>
            <a:ext cx="7886700" cy="4845050"/>
          </a:xfrm>
        </p:spPr>
        <p:txBody>
          <a:bodyPr/>
          <a:lstStyle/>
          <a:p>
            <a:r>
              <a:rPr lang="uk-UA" sz="3200" b="1" u="sng"/>
              <a:t>Індекс О.Ф.Тура:</a:t>
            </a:r>
            <a:endParaRPr lang="ru-RU" sz="3200" b="1"/>
          </a:p>
          <a:p>
            <a:pPr>
              <a:buFont typeface="Arial" charset="0"/>
              <a:buNone/>
            </a:pPr>
            <a:r>
              <a:rPr lang="uk-UA" sz="3200" b="1"/>
              <a:t>відношення обводу голови до обводу грудної клітки;</a:t>
            </a:r>
          </a:p>
          <a:p>
            <a:pPr>
              <a:buFont typeface="Arial" charset="0"/>
              <a:buNone/>
            </a:pPr>
            <a:r>
              <a:rPr lang="uk-UA" sz="3200" b="1"/>
              <a:t>Норма: від 1 до 7 років обвід грудей перевищує обвід голови на стільки см, скільки років дитині.</a:t>
            </a:r>
          </a:p>
          <a:p>
            <a:r>
              <a:rPr lang="uk-UA" sz="3200" b="1" u="sng"/>
              <a:t>Індекс пропорційності Л.І.Чулицької:</a:t>
            </a:r>
            <a:endParaRPr lang="ru-RU" sz="3200" b="1"/>
          </a:p>
          <a:p>
            <a:pPr>
              <a:buFont typeface="Arial" charset="0"/>
              <a:buNone/>
            </a:pPr>
            <a:r>
              <a:rPr lang="uk-UA" sz="3200" b="1"/>
              <a:t>3 обводи плеча = обводу грудної клітки = обвід стегна + обвід гомілки.</a:t>
            </a:r>
            <a:endParaRPr lang="ru-RU" sz="3200" b="1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827088" y="333375"/>
            <a:ext cx="7696200" cy="712788"/>
          </a:xfrm>
        </p:spPr>
        <p:txBody>
          <a:bodyPr/>
          <a:lstStyle/>
          <a:p>
            <a:pPr algn="ctr" eaLnBrk="1" hangingPunct="1"/>
            <a:r>
              <a:rPr lang="uk-UA" altLang="ru-RU" sz="4000" b="1" i="1" u="sng"/>
              <a:t>Центильний метод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28600" y="1089025"/>
            <a:ext cx="8686800" cy="550862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uk-UA" altLang="ru-RU" sz="3200" b="1" u="sng"/>
              <a:t>Центильна шкала</a:t>
            </a:r>
            <a:r>
              <a:rPr lang="uk-UA" altLang="ru-RU" sz="3200" b="1"/>
              <a:t> </a:t>
            </a:r>
            <a:r>
              <a:rPr lang="uk-UA" altLang="ru-RU" sz="3200" b="1">
                <a:sym typeface="Symbol" pitchFamily="18" charset="2"/>
              </a:rPr>
              <a:t></a:t>
            </a:r>
            <a:r>
              <a:rPr lang="uk-UA" altLang="ru-RU" sz="3200" b="1"/>
              <a:t> це ряд чисел, розміщених від найменшого до найбільшого. </a:t>
            </a:r>
          </a:p>
          <a:p>
            <a:pPr eaLnBrk="1" hangingPunct="1">
              <a:buFont typeface="Arial" charset="0"/>
              <a:buNone/>
            </a:pPr>
            <a:r>
              <a:rPr lang="uk-UA" altLang="ru-RU" sz="3200" b="1"/>
              <a:t>У центильному ряді серед розміщених по мірі зростання величин виділяють межі (або центилі) 3, 10, 25, </a:t>
            </a:r>
            <a:r>
              <a:rPr lang="en-US" altLang="ru-RU" sz="3200" b="1"/>
              <a:t>(</a:t>
            </a:r>
            <a:r>
              <a:rPr lang="uk-UA" altLang="ru-RU" sz="3200" b="1"/>
              <a:t>50</a:t>
            </a:r>
            <a:r>
              <a:rPr lang="en-US" altLang="ru-RU" sz="3200" b="1"/>
              <a:t>)</a:t>
            </a:r>
            <a:r>
              <a:rPr lang="uk-UA" altLang="ru-RU" sz="3200" b="1"/>
              <a:t>, 75, 90, 97%. Тоді 3-ій центиль </a:t>
            </a:r>
            <a:r>
              <a:rPr lang="uk-UA" altLang="ru-RU" sz="3200" b="1">
                <a:sym typeface="Symbol" pitchFamily="18" charset="2"/>
              </a:rPr>
              <a:t></a:t>
            </a:r>
            <a:r>
              <a:rPr lang="uk-UA" altLang="ru-RU" sz="3200" b="1"/>
              <a:t> це така величина досліджуваного параметру, менша від якої зустрічається у 3% дітей, величина, менша від 10-ого центиля зустрічається у 10% дітей і т.д. 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/>
          </p:cNvSpPr>
          <p:nvPr>
            <p:ph type="title"/>
          </p:nvPr>
        </p:nvSpPr>
        <p:spPr>
          <a:xfrm>
            <a:off x="719138" y="255588"/>
            <a:ext cx="8424862" cy="630237"/>
          </a:xfrm>
        </p:spPr>
        <p:txBody>
          <a:bodyPr/>
          <a:lstStyle/>
          <a:p>
            <a:pPr>
              <a:lnSpc>
                <a:spcPct val="75000"/>
              </a:lnSpc>
            </a:pPr>
            <a:r>
              <a:rPr lang="ru-RU" sz="2800" b="1"/>
              <a:t>Центильна таблиця для оцінки зросту і ваги</a:t>
            </a:r>
            <a:endParaRPr lang="ru-RU" sz="2400" b="1"/>
          </a:p>
        </p:txBody>
      </p:sp>
      <p:pic>
        <p:nvPicPr>
          <p:cNvPr id="37890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8975" y="793750"/>
            <a:ext cx="7700963" cy="5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9700" y="163513"/>
            <a:ext cx="8169275" cy="6110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4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56213" y="4699000"/>
            <a:ext cx="3887787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/>
          </p:cNvSpPr>
          <p:nvPr>
            <p:ph type="title"/>
          </p:nvPr>
        </p:nvSpPr>
        <p:spPr>
          <a:xfrm>
            <a:off x="165100" y="0"/>
            <a:ext cx="8388350" cy="1325563"/>
          </a:xfrm>
        </p:spPr>
        <p:txBody>
          <a:bodyPr/>
          <a:lstStyle/>
          <a:p>
            <a:pPr>
              <a:lnSpc>
                <a:spcPct val="75000"/>
              </a:lnSpc>
            </a:pPr>
            <a:r>
              <a:rPr lang="uk-UA" sz="3600" b="1" u="sng"/>
              <a:t>Фактори, що вливають на фізичний розвиток людини:</a:t>
            </a:r>
            <a:endParaRPr lang="ru-RU" sz="3600" b="1" u="sng"/>
          </a:p>
        </p:txBody>
      </p:sp>
      <p:sp>
        <p:nvSpPr>
          <p:cNvPr id="16386" name="Rectangle 3"/>
          <p:cNvSpPr>
            <a:spLocks noGrp="1"/>
          </p:cNvSpPr>
          <p:nvPr>
            <p:ph type="body" idx="1"/>
          </p:nvPr>
        </p:nvSpPr>
        <p:spPr>
          <a:xfrm>
            <a:off x="280988" y="1120775"/>
            <a:ext cx="8628062" cy="5303838"/>
          </a:xfrm>
        </p:spPr>
        <p:txBody>
          <a:bodyPr/>
          <a:lstStyle/>
          <a:p>
            <a:pPr>
              <a:lnSpc>
                <a:spcPct val="75000"/>
              </a:lnSpc>
              <a:spcBef>
                <a:spcPts val="600"/>
              </a:spcBef>
              <a:buFont typeface="Arial" charset="0"/>
              <a:buNone/>
            </a:pPr>
            <a:r>
              <a:rPr lang="uk-UA" sz="3200" b="1" u="sng"/>
              <a:t>Ендогенні:</a:t>
            </a:r>
            <a:r>
              <a:rPr lang="uk-UA" sz="3200" b="1"/>
              <a:t> спадковість, вік, стать, етнічна належність, внутрішньоутробні впливи, вроджені вади, недоношеність, наявні захворювання.</a:t>
            </a:r>
            <a:endParaRPr lang="uk-UA" sz="3200" b="1" u="sng"/>
          </a:p>
          <a:p>
            <a:pPr>
              <a:lnSpc>
                <a:spcPct val="75000"/>
              </a:lnSpc>
              <a:spcBef>
                <a:spcPts val="600"/>
              </a:spcBef>
              <a:buFont typeface="Arial" charset="0"/>
              <a:buNone/>
            </a:pPr>
            <a:r>
              <a:rPr lang="uk-UA" sz="3200" b="1" u="sng"/>
              <a:t>Екзогенні</a:t>
            </a:r>
            <a:r>
              <a:rPr lang="uk-UA" sz="3200" b="1"/>
              <a:t>: </a:t>
            </a:r>
          </a:p>
          <a:p>
            <a:pPr>
              <a:lnSpc>
                <a:spcPct val="75000"/>
              </a:lnSpc>
              <a:spcBef>
                <a:spcPts val="600"/>
              </a:spcBef>
            </a:pPr>
            <a:r>
              <a:rPr lang="uk-UA" sz="3200" b="1"/>
              <a:t>а) соціально-економічні – суспільний лад, ступінь економічного розвитку, умови праці, побуту, харчування, національні традиції, культура, гігієна, шкідливі навички, спосіб життя  (праця, відпочинок,  рівень фізичної активності); </a:t>
            </a:r>
          </a:p>
          <a:p>
            <a:pPr>
              <a:lnSpc>
                <a:spcPct val="75000"/>
              </a:lnSpc>
              <a:spcBef>
                <a:spcPts val="600"/>
              </a:spcBef>
            </a:pPr>
            <a:r>
              <a:rPr lang="uk-UA" sz="3200" b="1"/>
              <a:t>б) клімато-географічні умови – рельєф місцевості, наявність річок, морів, гір, лісів, екологія, тощо. </a:t>
            </a:r>
            <a:endParaRPr lang="ru-RU" sz="3200" b="1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5313" y="506413"/>
            <a:ext cx="7908925" cy="553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2"/>
          <p:cNvSpPr>
            <a:spLocks noGrp="1"/>
          </p:cNvSpPr>
          <p:nvPr>
            <p:ph type="title"/>
          </p:nvPr>
        </p:nvSpPr>
        <p:spPr>
          <a:xfrm>
            <a:off x="144462" y="489527"/>
            <a:ext cx="8999538" cy="1201161"/>
          </a:xfrm>
        </p:spPr>
        <p:txBody>
          <a:bodyPr/>
          <a:lstStyle/>
          <a:p>
            <a:pPr>
              <a:lnSpc>
                <a:spcPct val="75000"/>
              </a:lnSpc>
            </a:pPr>
            <a:r>
              <a:rPr lang="uk-UA" sz="3200" b="1" dirty="0"/>
              <a:t>Гармонійність фізичного розвитку визначається за </a:t>
            </a:r>
            <a:r>
              <a:rPr lang="uk-UA" sz="3200" b="1" dirty="0" err="1"/>
              <a:t>морфо</a:t>
            </a:r>
            <a:r>
              <a:rPr lang="ru-RU" sz="3200" b="1" dirty="0"/>
              <a:t>-</a:t>
            </a:r>
            <a:r>
              <a:rPr lang="uk-UA" sz="3200" b="1" dirty="0"/>
              <a:t>функціональним станом організму дітей та підлітків.</a:t>
            </a:r>
            <a:r>
              <a:rPr lang="uk-UA" sz="3200" dirty="0"/>
              <a:t> </a:t>
            </a:r>
            <a:endParaRPr lang="ru-RU" sz="3200" dirty="0"/>
          </a:p>
        </p:txBody>
      </p:sp>
      <p:sp>
        <p:nvSpPr>
          <p:cNvPr id="41986" name="Rectangle 3"/>
          <p:cNvSpPr>
            <a:spLocks noGrp="1"/>
          </p:cNvSpPr>
          <p:nvPr>
            <p:ph type="body" idx="1"/>
          </p:nvPr>
        </p:nvSpPr>
        <p:spPr>
          <a:xfrm>
            <a:off x="144463" y="1825625"/>
            <a:ext cx="8999537" cy="4835525"/>
          </a:xfrm>
        </p:spPr>
        <p:txBody>
          <a:bodyPr/>
          <a:lstStyle/>
          <a:p>
            <a:pPr>
              <a:lnSpc>
                <a:spcPct val="80000"/>
              </a:lnSpc>
              <a:spcBef>
                <a:spcPts val="600"/>
              </a:spcBef>
            </a:pPr>
            <a:r>
              <a:rPr lang="uk-UA" sz="3200" b="1" i="1" u="sng"/>
              <a:t>Гармонійний фізичний розвиток</a:t>
            </a:r>
            <a:r>
              <a:rPr lang="uk-UA" sz="3200" b="1" i="1"/>
              <a:t> </a:t>
            </a:r>
            <a:r>
              <a:rPr lang="uk-UA" sz="3200" b="1"/>
              <a:t>– функціональні показники середні, вище середніх та високі, а також аналогічні ступені маси тіла за рахунок м'язової тканини.</a:t>
            </a:r>
          </a:p>
          <a:p>
            <a:pPr>
              <a:lnSpc>
                <a:spcPct val="80000"/>
              </a:lnSpc>
              <a:spcBef>
                <a:spcPts val="600"/>
              </a:spcBef>
            </a:pPr>
            <a:r>
              <a:rPr lang="uk-UA" sz="3200" b="1" i="1" u="sng"/>
              <a:t>Дисгармонійний фізичний розвиток</a:t>
            </a:r>
            <a:r>
              <a:rPr lang="uk-UA" sz="3200" b="1" i="1"/>
              <a:t> </a:t>
            </a:r>
            <a:r>
              <a:rPr lang="uk-UA" sz="3200" b="1"/>
              <a:t>– функціональні показники і маса тіла нижче середніх, а також маса тіла вище середньої за рахунок жирової тканини. </a:t>
            </a:r>
            <a:endParaRPr lang="uk-UA" sz="3200" b="1" i="1"/>
          </a:p>
          <a:p>
            <a:pPr>
              <a:lnSpc>
                <a:spcPct val="80000"/>
              </a:lnSpc>
              <a:spcBef>
                <a:spcPts val="600"/>
              </a:spcBef>
            </a:pPr>
            <a:r>
              <a:rPr lang="uk-UA" sz="3200" b="1" i="1" u="sng"/>
              <a:t>Різко дисгармонійний фізичний розвиток</a:t>
            </a:r>
            <a:r>
              <a:rPr lang="uk-UA" sz="3200" b="1"/>
              <a:t> – функціональні показники і маса тіла низькі, а також висока маса тіла за рахунок відкладення жирової тканини.</a:t>
            </a:r>
            <a:endParaRPr lang="ru-RU" sz="3200" b="1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/>
          <p:cNvSpPr>
            <a:spLocks noGrp="1"/>
          </p:cNvSpPr>
          <p:nvPr>
            <p:ph type="title"/>
          </p:nvPr>
        </p:nvSpPr>
        <p:spPr>
          <a:xfrm>
            <a:off x="125413" y="332509"/>
            <a:ext cx="9018587" cy="562841"/>
          </a:xfrm>
        </p:spPr>
        <p:txBody>
          <a:bodyPr/>
          <a:lstStyle/>
          <a:p>
            <a:pPr>
              <a:lnSpc>
                <a:spcPct val="75000"/>
              </a:lnSpc>
            </a:pPr>
            <a:r>
              <a:rPr lang="uk-UA" sz="2800" b="1" i="1" dirty="0"/>
              <a:t>Критичні і контрольні точки оцінки фізичного розвитку</a:t>
            </a:r>
            <a:endParaRPr lang="ru-RU" sz="2800" b="1" i="1" dirty="0"/>
          </a:p>
        </p:txBody>
      </p:sp>
      <p:sp>
        <p:nvSpPr>
          <p:cNvPr id="43010" name="Rectangle 3"/>
          <p:cNvSpPr>
            <a:spLocks noGrp="1"/>
          </p:cNvSpPr>
          <p:nvPr>
            <p:ph type="body" idx="1"/>
          </p:nvPr>
        </p:nvSpPr>
        <p:spPr>
          <a:xfrm>
            <a:off x="142875" y="884238"/>
            <a:ext cx="9001125" cy="5822950"/>
          </a:xfrm>
        </p:spPr>
        <p:txBody>
          <a:bodyPr/>
          <a:lstStyle/>
          <a:p>
            <a:pPr marL="533400" indent="-533400">
              <a:lnSpc>
                <a:spcPct val="75000"/>
              </a:lnSpc>
              <a:spcBef>
                <a:spcPts val="200"/>
              </a:spcBef>
              <a:buFont typeface="Arial" charset="0"/>
              <a:buNone/>
            </a:pPr>
            <a:r>
              <a:rPr lang="uk-UA" sz="2400" b="1" i="1" u="sng"/>
              <a:t>І. Фізичний розвиток індивідуума</a:t>
            </a:r>
            <a:endParaRPr lang="uk-UA" sz="2400" b="1" u="sng"/>
          </a:p>
          <a:p>
            <a:pPr marL="533400" indent="-533400">
              <a:lnSpc>
                <a:spcPct val="75000"/>
              </a:lnSpc>
              <a:spcBef>
                <a:spcPts val="200"/>
              </a:spcBef>
            </a:pPr>
            <a:r>
              <a:rPr lang="uk-UA" sz="2400" b="1"/>
              <a:t>Скринінг</a:t>
            </a:r>
            <a:r>
              <a:rPr lang="ru-RU" sz="2400" b="1"/>
              <a:t>-</a:t>
            </a:r>
            <a:r>
              <a:rPr lang="uk-UA" sz="2400" b="1"/>
              <a:t>тестове виявлення відхилень у фізичному розвитку:</a:t>
            </a:r>
          </a:p>
          <a:p>
            <a:pPr marL="533400" indent="-533400">
              <a:lnSpc>
                <a:spcPct val="75000"/>
              </a:lnSpc>
              <a:spcBef>
                <a:spcPts val="200"/>
              </a:spcBef>
              <a:buFont typeface="Arial" charset="0"/>
              <a:buNone/>
            </a:pPr>
            <a:r>
              <a:rPr lang="uk-UA" sz="2400" b="1"/>
              <a:t>а) постава;</a:t>
            </a:r>
          </a:p>
          <a:p>
            <a:pPr marL="533400" indent="-533400">
              <a:lnSpc>
                <a:spcPct val="75000"/>
              </a:lnSpc>
              <a:spcBef>
                <a:spcPts val="200"/>
              </a:spcBef>
              <a:buFont typeface="Arial" charset="0"/>
              <a:buNone/>
            </a:pPr>
            <a:r>
              <a:rPr lang="uk-UA" sz="2400" b="1"/>
              <a:t>б) сколіоз;</a:t>
            </a:r>
          </a:p>
          <a:p>
            <a:pPr marL="533400" indent="-533400">
              <a:lnSpc>
                <a:spcPct val="75000"/>
              </a:lnSpc>
              <a:spcBef>
                <a:spcPts val="200"/>
              </a:spcBef>
              <a:buFont typeface="Arial" charset="0"/>
              <a:buNone/>
            </a:pPr>
            <a:r>
              <a:rPr lang="uk-UA" sz="2400" b="1"/>
              <a:t>в) плоскостопість.</a:t>
            </a:r>
          </a:p>
          <a:p>
            <a:pPr marL="533400" indent="-533400">
              <a:lnSpc>
                <a:spcPct val="75000"/>
              </a:lnSpc>
              <a:spcBef>
                <a:spcPts val="200"/>
              </a:spcBef>
            </a:pPr>
            <a:r>
              <a:rPr lang="uk-UA" sz="2400" b="1"/>
              <a:t>Рівень антропометричних показників за </a:t>
            </a:r>
            <a:r>
              <a:rPr lang="ru-RU" sz="2400" b="1"/>
              <a:t>ц</a:t>
            </a:r>
            <a:r>
              <a:rPr lang="uk-UA" sz="2400" b="1"/>
              <a:t>ентильними номограмами. </a:t>
            </a:r>
          </a:p>
          <a:p>
            <a:pPr marL="533400" indent="-533400">
              <a:lnSpc>
                <a:spcPct val="75000"/>
              </a:lnSpc>
              <a:spcBef>
                <a:spcPts val="200"/>
              </a:spcBef>
            </a:pPr>
            <a:r>
              <a:rPr lang="uk-UA" sz="2400" b="1"/>
              <a:t>Рівень функціональних показників за </a:t>
            </a:r>
            <a:r>
              <a:rPr lang="ru-RU" sz="2400" b="1"/>
              <a:t>ц</a:t>
            </a:r>
            <a:r>
              <a:rPr lang="uk-UA" sz="2400" b="1"/>
              <a:t>ентильними номограмами.</a:t>
            </a:r>
          </a:p>
          <a:p>
            <a:pPr marL="533400" indent="-533400">
              <a:lnSpc>
                <a:spcPct val="75000"/>
              </a:lnSpc>
              <a:spcBef>
                <a:spcPts val="200"/>
              </a:spcBef>
            </a:pPr>
            <a:r>
              <a:rPr lang="uk-UA" sz="2400" b="1"/>
              <a:t>Ступінь гармонійності фізичного розвитку.</a:t>
            </a:r>
          </a:p>
          <a:p>
            <a:pPr marL="533400" indent="-533400">
              <a:lnSpc>
                <a:spcPct val="75000"/>
              </a:lnSpc>
              <a:spcBef>
                <a:spcPts val="200"/>
              </a:spcBef>
            </a:pPr>
            <a:r>
              <a:rPr lang="uk-UA" sz="2400" b="1"/>
              <a:t>Необхідність додаткового обстеження, спостереження чи консультації вузьких фахівців.</a:t>
            </a:r>
          </a:p>
          <a:p>
            <a:pPr marL="533400" indent="-533400">
              <a:lnSpc>
                <a:spcPct val="75000"/>
              </a:lnSpc>
              <a:spcBef>
                <a:spcPts val="200"/>
              </a:spcBef>
            </a:pPr>
            <a:r>
              <a:rPr lang="uk-UA" sz="2400" b="1"/>
              <a:t>Моторний (руховий) вік.</a:t>
            </a:r>
          </a:p>
          <a:p>
            <a:pPr marL="533400" indent="-533400">
              <a:lnSpc>
                <a:spcPct val="75000"/>
              </a:lnSpc>
              <a:spcBef>
                <a:spcPts val="200"/>
              </a:spcBef>
            </a:pPr>
            <a:r>
              <a:rPr lang="uk-UA" sz="2400" b="1"/>
              <a:t>Біологічний вік.</a:t>
            </a:r>
            <a:endParaRPr lang="uk-UA" sz="2400" b="1" i="1"/>
          </a:p>
          <a:p>
            <a:pPr marL="533400" indent="-533400">
              <a:lnSpc>
                <a:spcPct val="75000"/>
              </a:lnSpc>
              <a:spcBef>
                <a:spcPts val="200"/>
              </a:spcBef>
              <a:buFont typeface="Arial" charset="0"/>
              <a:buNone/>
            </a:pPr>
            <a:r>
              <a:rPr lang="uk-UA" sz="2400" b="1" i="1" u="sng"/>
              <a:t>ІІ. Фізичний розвиток колективу</a:t>
            </a:r>
            <a:endParaRPr lang="uk-UA" sz="2400" b="1" u="sng"/>
          </a:p>
          <a:p>
            <a:pPr marL="533400" indent="-533400">
              <a:lnSpc>
                <a:spcPct val="75000"/>
              </a:lnSpc>
              <a:spcBef>
                <a:spcPts val="200"/>
              </a:spcBef>
            </a:pPr>
            <a:r>
              <a:rPr lang="uk-UA" sz="2400" b="1"/>
              <a:t>Статистичні характеристики антропометричних, функціональних і стоматоскопічних показників.</a:t>
            </a:r>
          </a:p>
          <a:p>
            <a:pPr marL="533400" indent="-533400">
              <a:lnSpc>
                <a:spcPct val="75000"/>
              </a:lnSpc>
              <a:spcBef>
                <a:spcPts val="200"/>
              </a:spcBef>
            </a:pPr>
            <a:r>
              <a:rPr lang="uk-UA" sz="2400" b="1"/>
              <a:t>Статистичні характеристики рухових якостей.</a:t>
            </a:r>
          </a:p>
          <a:p>
            <a:pPr marL="533400" indent="-533400">
              <a:lnSpc>
                <a:spcPct val="75000"/>
              </a:lnSpc>
              <a:spcBef>
                <a:spcPts val="200"/>
              </a:spcBef>
            </a:pPr>
            <a:r>
              <a:rPr lang="uk-UA" sz="2400" b="1"/>
              <a:t>Структурний розподіл дітей та підлітків за ступенем гармонійності та розвитку рухових якостей.</a:t>
            </a:r>
            <a:endParaRPr lang="ru-RU" sz="2400" b="1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/>
          </p:cNvSpPr>
          <p:nvPr>
            <p:ph type="title"/>
          </p:nvPr>
        </p:nvSpPr>
        <p:spPr>
          <a:xfrm>
            <a:off x="200025" y="365125"/>
            <a:ext cx="8943975" cy="1325563"/>
          </a:xfrm>
        </p:spPr>
        <p:txBody>
          <a:bodyPr/>
          <a:lstStyle/>
          <a:p>
            <a:pPr>
              <a:lnSpc>
                <a:spcPct val="75000"/>
              </a:lnSpc>
            </a:pPr>
            <a:r>
              <a:rPr lang="ru-RU" sz="3600" b="1"/>
              <a:t>Р</a:t>
            </a:r>
            <a:r>
              <a:rPr lang="uk-UA" sz="3600" b="1"/>
              <a:t>і</a:t>
            </a:r>
            <a:r>
              <a:rPr lang="ru-RU" sz="3600" b="1"/>
              <a:t>вень ф</a:t>
            </a:r>
            <a:r>
              <a:rPr lang="uk-UA" sz="3600" b="1"/>
              <a:t>і</a:t>
            </a:r>
            <a:r>
              <a:rPr lang="ru-RU" sz="3600" b="1"/>
              <a:t>зич</a:t>
            </a:r>
            <a:r>
              <a:rPr lang="uk-UA" sz="3600" b="1"/>
              <a:t>н</a:t>
            </a:r>
            <a:r>
              <a:rPr lang="ru-RU" sz="3600" b="1"/>
              <a:t>ого р</a:t>
            </a:r>
            <a:r>
              <a:rPr lang="uk-UA" sz="3600" b="1"/>
              <a:t>о</a:t>
            </a:r>
            <a:r>
              <a:rPr lang="ru-RU" sz="3600" b="1"/>
              <a:t>звит</a:t>
            </a:r>
            <a:r>
              <a:rPr lang="uk-UA" sz="3600" b="1"/>
              <a:t>ку</a:t>
            </a:r>
            <a:r>
              <a:rPr lang="ru-RU" sz="3600" b="1"/>
              <a:t> оц</a:t>
            </a:r>
            <a:r>
              <a:rPr lang="uk-UA" sz="3600" b="1"/>
              <a:t>і</a:t>
            </a:r>
            <a:r>
              <a:rPr lang="ru-RU" sz="3600" b="1"/>
              <a:t>н</a:t>
            </a:r>
            <a:r>
              <a:rPr lang="uk-UA" sz="3600" b="1"/>
              <a:t>ює</a:t>
            </a:r>
            <a:r>
              <a:rPr lang="ru-RU" sz="3600" b="1"/>
              <a:t>т</a:t>
            </a:r>
            <a:r>
              <a:rPr lang="uk-UA" sz="3600" b="1"/>
              <a:t>ь</a:t>
            </a:r>
            <a:r>
              <a:rPr lang="ru-RU" sz="3600" b="1"/>
              <a:t>ся </a:t>
            </a:r>
            <a:r>
              <a:rPr lang="uk-UA" sz="3600" b="1"/>
              <a:t>за до</a:t>
            </a:r>
            <a:r>
              <a:rPr lang="ru-RU" sz="3600" b="1"/>
              <a:t>помо</a:t>
            </a:r>
            <a:r>
              <a:rPr lang="uk-UA" sz="3600" b="1"/>
              <a:t>го</a:t>
            </a:r>
            <a:r>
              <a:rPr lang="ru-RU" sz="3600" b="1"/>
              <a:t>ю показ</a:t>
            </a:r>
            <a:r>
              <a:rPr lang="uk-UA" sz="3600" b="1"/>
              <a:t>ників</a:t>
            </a:r>
            <a:r>
              <a:rPr lang="ru-RU" sz="3600" b="1"/>
              <a:t>, </a:t>
            </a:r>
            <a:r>
              <a:rPr lang="uk-UA" sz="3600" b="1"/>
              <a:t>які</a:t>
            </a:r>
            <a:r>
              <a:rPr lang="ru-RU" sz="3600" b="1"/>
              <a:t> д</a:t>
            </a:r>
            <a:r>
              <a:rPr lang="uk-UA" sz="3600" b="1"/>
              <a:t>і</a:t>
            </a:r>
            <a:r>
              <a:rPr lang="ru-RU" sz="3600" b="1"/>
              <a:t>лят</a:t>
            </a:r>
            <a:r>
              <a:rPr lang="uk-UA" sz="3600" b="1"/>
              <a:t>ь</a:t>
            </a:r>
            <a:r>
              <a:rPr lang="ru-RU" sz="3600" b="1"/>
              <a:t>ся на 3 груп</a:t>
            </a:r>
            <a:r>
              <a:rPr lang="uk-UA" sz="3600" b="1"/>
              <a:t>и</a:t>
            </a:r>
            <a:r>
              <a:rPr lang="ru-RU" sz="3600" b="1"/>
              <a:t>:</a:t>
            </a:r>
            <a:r>
              <a:rPr lang="ru-RU" sz="4000"/>
              <a:t> </a:t>
            </a:r>
          </a:p>
        </p:txBody>
      </p:sp>
      <p:sp>
        <p:nvSpPr>
          <p:cNvPr id="17410" name="Rectangle 3"/>
          <p:cNvSpPr>
            <a:spLocks noGrp="1"/>
          </p:cNvSpPr>
          <p:nvPr>
            <p:ph type="body" idx="1"/>
          </p:nvPr>
        </p:nvSpPr>
        <p:spPr>
          <a:xfrm>
            <a:off x="190500" y="1825625"/>
            <a:ext cx="8772525" cy="4872038"/>
          </a:xfrm>
        </p:spPr>
        <p:txBody>
          <a:bodyPr/>
          <a:lstStyle/>
          <a:p>
            <a:r>
              <a:rPr lang="ru-RU" sz="3200" b="1"/>
              <a:t> 1. </a:t>
            </a:r>
            <a:r>
              <a:rPr lang="ru-RU" sz="3200" b="1" u="sng"/>
              <a:t>Соматометрич</a:t>
            </a:r>
            <a:r>
              <a:rPr lang="uk-UA" sz="3200" b="1" u="sng"/>
              <a:t>ні</a:t>
            </a:r>
            <a:r>
              <a:rPr lang="ru-RU" sz="3200" b="1"/>
              <a:t> (д</a:t>
            </a:r>
            <a:r>
              <a:rPr lang="uk-UA" sz="3200" b="1"/>
              <a:t>овж</a:t>
            </a:r>
            <a:r>
              <a:rPr lang="ru-RU" sz="3200" b="1"/>
              <a:t>ина </a:t>
            </a:r>
            <a:r>
              <a:rPr lang="uk-UA" sz="3200" b="1"/>
              <a:t>і</a:t>
            </a:r>
            <a:r>
              <a:rPr lang="ru-RU" sz="3200" b="1"/>
              <a:t> маса т</a:t>
            </a:r>
            <a:r>
              <a:rPr lang="uk-UA" sz="3200" b="1"/>
              <a:t>і</a:t>
            </a:r>
            <a:r>
              <a:rPr lang="ru-RU" sz="3200" b="1"/>
              <a:t>ла, окружн</a:t>
            </a:r>
            <a:r>
              <a:rPr lang="uk-UA" sz="3200" b="1"/>
              <a:t>і</a:t>
            </a:r>
            <a:r>
              <a:rPr lang="ru-RU" sz="3200" b="1"/>
              <a:t>сть грудно</a:t>
            </a:r>
            <a:r>
              <a:rPr lang="uk-UA" sz="3200" b="1"/>
              <a:t>ї</a:t>
            </a:r>
            <a:r>
              <a:rPr lang="ru-RU" sz="3200" b="1"/>
              <a:t> кл</a:t>
            </a:r>
            <a:r>
              <a:rPr lang="uk-UA" sz="3200" b="1"/>
              <a:t>і</a:t>
            </a:r>
            <a:r>
              <a:rPr lang="ru-RU" sz="3200" b="1"/>
              <a:t>т</a:t>
            </a:r>
            <a:r>
              <a:rPr lang="uk-UA" sz="3200" b="1"/>
              <a:t>ин</a:t>
            </a:r>
            <a:r>
              <a:rPr lang="ru-RU" sz="3200" b="1"/>
              <a:t>и </a:t>
            </a:r>
            <a:r>
              <a:rPr lang="uk-UA" sz="3200" b="1"/>
              <a:t>та ін</a:t>
            </a:r>
            <a:r>
              <a:rPr lang="ru-RU" sz="3200" b="1"/>
              <a:t>.). </a:t>
            </a:r>
          </a:p>
          <a:p>
            <a:r>
              <a:rPr lang="ru-RU" sz="3200" b="1"/>
              <a:t> 2. </a:t>
            </a:r>
            <a:r>
              <a:rPr lang="ru-RU" sz="3200" b="1" u="sng"/>
              <a:t>Ф</a:t>
            </a:r>
            <a:r>
              <a:rPr lang="uk-UA" sz="3200" b="1" u="sng"/>
              <a:t>і</a:t>
            </a:r>
            <a:r>
              <a:rPr lang="ru-RU" sz="3200" b="1" u="sng"/>
              <a:t>з</a:t>
            </a:r>
            <a:r>
              <a:rPr lang="uk-UA" sz="3200" b="1" u="sng"/>
              <a:t>і</a:t>
            </a:r>
            <a:r>
              <a:rPr lang="ru-RU" sz="3200" b="1" u="sng"/>
              <a:t>ометрич</a:t>
            </a:r>
            <a:r>
              <a:rPr lang="uk-UA" sz="3200" b="1" u="sng"/>
              <a:t>ні</a:t>
            </a:r>
            <a:r>
              <a:rPr lang="uk-UA" sz="3200" b="1"/>
              <a:t> </a:t>
            </a:r>
            <a:r>
              <a:rPr lang="ru-RU" sz="3200" b="1"/>
              <a:t>(життєва ємкість легень, м’язова сила, </a:t>
            </a:r>
            <a:r>
              <a:rPr lang="uk-UA" sz="3200" b="1"/>
              <a:t>артеріаль</a:t>
            </a:r>
            <a:r>
              <a:rPr lang="ru-RU" sz="3200" b="1"/>
              <a:t>ний тиск, пульс). </a:t>
            </a:r>
          </a:p>
          <a:p>
            <a:r>
              <a:rPr lang="ru-RU" sz="3200" b="1"/>
              <a:t> 3. </a:t>
            </a:r>
            <a:r>
              <a:rPr lang="ru-RU" sz="3200" b="1" u="sng"/>
              <a:t>Соматоскоп</a:t>
            </a:r>
            <a:r>
              <a:rPr lang="uk-UA" sz="3200" b="1" u="sng"/>
              <a:t>і</a:t>
            </a:r>
            <a:r>
              <a:rPr lang="ru-RU" sz="3200" b="1" u="sng"/>
              <a:t>ч</a:t>
            </a:r>
            <a:r>
              <a:rPr lang="uk-UA" sz="3200" b="1" u="sng"/>
              <a:t>ні</a:t>
            </a:r>
            <a:r>
              <a:rPr lang="uk-UA" sz="3200" b="1"/>
              <a:t> </a:t>
            </a:r>
            <a:r>
              <a:rPr lang="ru-RU" sz="3200" b="1"/>
              <a:t>(стан шкірних покривів, слизових оболонок, підшкірного жирового шару, кістково-м’язової системи, форма грудної клітки і хребта, форма стопи, ступінь статевого дозрівання).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Grp="1"/>
          </p:cNvSpPr>
          <p:nvPr>
            <p:ph type="ctrTitle" idx="4294967295"/>
          </p:nvPr>
        </p:nvSpPr>
        <p:spPr>
          <a:xfrm>
            <a:off x="0" y="378690"/>
            <a:ext cx="8943975" cy="1291359"/>
          </a:xfrm>
        </p:spPr>
        <p:txBody>
          <a:bodyPr/>
          <a:lstStyle/>
          <a:p>
            <a:pPr>
              <a:lnSpc>
                <a:spcPct val="75000"/>
              </a:lnSpc>
              <a:defRPr/>
            </a:pPr>
            <a:r>
              <a:rPr lang="ru-RU" sz="3200" i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Основними</a:t>
            </a:r>
            <a:r>
              <a:rPr lang="ru-RU" sz="32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методами </a:t>
            </a:r>
            <a:r>
              <a:rPr lang="ru-RU" sz="3200" i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дослідження</a:t>
            </a:r>
            <a:r>
              <a:rPr lang="ru-RU" sz="32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ФР</a:t>
            </a:r>
            <a:r>
              <a:rPr lang="ru-RU" sz="3200" dirty="0"/>
              <a:t> є </a:t>
            </a:r>
            <a:br>
              <a:rPr lang="ru-RU" sz="3200" dirty="0"/>
            </a:br>
            <a:r>
              <a:rPr lang="ru-RU" sz="3200" b="1" u="sng" dirty="0" err="1"/>
              <a:t>соматоскопія</a:t>
            </a:r>
            <a:r>
              <a:rPr lang="ru-RU" sz="3200" dirty="0"/>
              <a:t> </a:t>
            </a:r>
            <a:r>
              <a:rPr lang="uk-UA" sz="3200" dirty="0"/>
              <a:t>(зовнішній огляд тіла) </a:t>
            </a:r>
            <a:r>
              <a:rPr lang="ru-RU" sz="3200" dirty="0"/>
              <a:t>і </a:t>
            </a:r>
            <a:r>
              <a:rPr lang="ru-RU" sz="3200" b="1" u="sng" dirty="0" err="1"/>
              <a:t>соматометрія</a:t>
            </a:r>
            <a:r>
              <a:rPr lang="ru-RU" sz="3200" b="1" u="sng" dirty="0"/>
              <a:t> </a:t>
            </a:r>
            <a:r>
              <a:rPr lang="ru-RU" sz="3200" dirty="0"/>
              <a:t>(</a:t>
            </a:r>
            <a:r>
              <a:rPr lang="uk-UA" sz="3200" dirty="0"/>
              <a:t>антропометрія) - вимір певних розмірів тіла.</a:t>
            </a:r>
            <a:endParaRPr lang="ru-RU" sz="3200" dirty="0"/>
          </a:p>
        </p:txBody>
      </p:sp>
      <p:sp>
        <p:nvSpPr>
          <p:cNvPr id="18434" name="Rectangle 5"/>
          <p:cNvSpPr>
            <a:spLocks noGrp="1"/>
          </p:cNvSpPr>
          <p:nvPr>
            <p:ph type="subTitle" idx="4294967295"/>
          </p:nvPr>
        </p:nvSpPr>
        <p:spPr>
          <a:xfrm>
            <a:off x="0" y="1701800"/>
            <a:ext cx="9263063" cy="5338763"/>
          </a:xfrm>
        </p:spPr>
        <p:txBody>
          <a:bodyPr/>
          <a:lstStyle/>
          <a:p>
            <a:pPr marL="533400" indent="-533400">
              <a:lnSpc>
                <a:spcPct val="75000"/>
              </a:lnSpc>
              <a:spcBef>
                <a:spcPts val="500"/>
              </a:spcBef>
              <a:buFont typeface="Arial" charset="0"/>
              <a:buNone/>
            </a:pPr>
            <a:r>
              <a:rPr lang="uk-UA" b="1" u="sng"/>
              <a:t>При дослідженні фізичного розвитку необхідно обов’язково дотримуватися певних вимог та правил: </a:t>
            </a:r>
            <a:endParaRPr lang="uk-UA" b="1"/>
          </a:p>
          <a:p>
            <a:pPr marL="533400" indent="-533400">
              <a:lnSpc>
                <a:spcPct val="75000"/>
              </a:lnSpc>
              <a:spcBef>
                <a:spcPts val="500"/>
              </a:spcBef>
            </a:pPr>
            <a:r>
              <a:rPr lang="uk-UA" b="1"/>
              <a:t>Усі вимірювання проводяться за допомогою стандартизованих інструментів і пристроїв у відповідності до загальноприйнятих методик.</a:t>
            </a:r>
          </a:p>
          <a:p>
            <a:pPr marL="533400" indent="-533400">
              <a:lnSpc>
                <a:spcPct val="75000"/>
              </a:lnSpc>
              <a:spcBef>
                <a:spcPts val="500"/>
              </a:spcBef>
            </a:pPr>
            <a:r>
              <a:rPr lang="uk-UA" b="1"/>
              <a:t>Обстеження проводять в добре освітленому і теплому приміщенні (оптимальна температура при обстеженні дорослих має бути не менш +18-20</a:t>
            </a:r>
            <a:r>
              <a:rPr lang="uk-UA" b="1">
                <a:cs typeface="Calibri" pitchFamily="34" charset="0"/>
              </a:rPr>
              <a:t>˚</a:t>
            </a:r>
            <a:r>
              <a:rPr lang="uk-UA" b="1"/>
              <a:t>С, при обстеженні дітей – +20-22</a:t>
            </a:r>
            <a:r>
              <a:rPr lang="uk-UA" b="1">
                <a:cs typeface="Calibri" pitchFamily="34" charset="0"/>
              </a:rPr>
              <a:t>˚</a:t>
            </a:r>
            <a:r>
              <a:rPr lang="uk-UA" b="1"/>
              <a:t> С, новонароджених і немовлят – + 22-24</a:t>
            </a:r>
            <a:r>
              <a:rPr lang="uk-UA" b="1">
                <a:cs typeface="Calibri" pitchFamily="34" charset="0"/>
              </a:rPr>
              <a:t>˚</a:t>
            </a:r>
            <a:r>
              <a:rPr lang="uk-UA" b="1"/>
              <a:t> С).</a:t>
            </a:r>
          </a:p>
          <a:p>
            <a:pPr marL="533400" indent="-533400">
              <a:lnSpc>
                <a:spcPct val="75000"/>
              </a:lnSpc>
              <a:spcBef>
                <a:spcPts val="500"/>
              </a:spcBef>
            </a:pPr>
            <a:r>
              <a:rPr lang="uk-UA" b="1"/>
              <a:t>Для контролю динаміки фізичного розвитку вимірювання показників бажано проводити в одні й ті ж години (краще зранку), натще і в однакових умовах.</a:t>
            </a:r>
          </a:p>
          <a:p>
            <a:pPr marL="533400" indent="-533400">
              <a:lnSpc>
                <a:spcPct val="75000"/>
              </a:lnSpc>
              <a:spcBef>
                <a:spcPts val="500"/>
              </a:spcBef>
            </a:pPr>
            <a:r>
              <a:rPr lang="uk-UA" b="1"/>
              <a:t>Досліджуваний повинен бути </a:t>
            </a:r>
            <a:r>
              <a:rPr lang="en-US" b="1"/>
              <a:t>max</a:t>
            </a:r>
            <a:r>
              <a:rPr lang="uk-UA" b="1"/>
              <a:t> роздягнутий.</a:t>
            </a:r>
            <a:r>
              <a:rPr lang="uk-UA"/>
              <a:t> </a:t>
            </a:r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/>
          </p:cNvSpPr>
          <p:nvPr>
            <p:ph type="title" idx="4294967295"/>
          </p:nvPr>
        </p:nvSpPr>
        <p:spPr>
          <a:xfrm>
            <a:off x="536575" y="200025"/>
            <a:ext cx="8416925" cy="1344613"/>
          </a:xfrm>
        </p:spPr>
        <p:txBody>
          <a:bodyPr/>
          <a:lstStyle/>
          <a:p>
            <a:r>
              <a:rPr lang="ru-RU" sz="4800" b="1" i="1" u="sng"/>
              <a:t>Соматоскопія </a:t>
            </a:r>
            <a:r>
              <a:rPr lang="ru-RU" sz="4800" u="sng"/>
              <a:t>виявляє:</a:t>
            </a:r>
            <a:r>
              <a:rPr lang="ru-RU"/>
              <a:t> </a:t>
            </a:r>
          </a:p>
        </p:txBody>
      </p:sp>
      <p:sp>
        <p:nvSpPr>
          <p:cNvPr id="19458" name="Rectangle 3"/>
          <p:cNvSpPr>
            <a:spLocks noGrp="1"/>
          </p:cNvSpPr>
          <p:nvPr>
            <p:ph type="body" idx="4294967295"/>
          </p:nvPr>
        </p:nvSpPr>
        <p:spPr>
          <a:xfrm>
            <a:off x="-173038" y="1258888"/>
            <a:ext cx="9317038" cy="5599112"/>
          </a:xfrm>
        </p:spPr>
        <p:txBody>
          <a:bodyPr/>
          <a:lstStyle/>
          <a:p>
            <a:pPr marL="742950" lvl="1" indent="-285750"/>
            <a:r>
              <a:rPr lang="ru-RU" sz="4400" b="1" i="1"/>
              <a:t>особливості статури, </a:t>
            </a:r>
          </a:p>
          <a:p>
            <a:pPr marL="742950" lvl="1" indent="-285750"/>
            <a:r>
              <a:rPr lang="ru-RU" sz="4400" b="1" i="1"/>
              <a:t>поставу і </a:t>
            </a:r>
          </a:p>
          <a:p>
            <a:pPr marL="742950" lvl="1" indent="-285750"/>
            <a:r>
              <a:rPr lang="ru-RU" sz="4400" b="1" i="1"/>
              <a:t>стан опорно-рухового апарату.</a:t>
            </a:r>
          </a:p>
          <a:p>
            <a:pPr marL="742950" lvl="1" indent="-285750">
              <a:buFont typeface="Arial" charset="0"/>
              <a:buNone/>
            </a:pPr>
            <a:endParaRPr lang="ru-RU" sz="1800" b="1"/>
          </a:p>
          <a:p>
            <a:pPr marL="742950" lvl="1" indent="-285750">
              <a:buFont typeface="Arial" charset="0"/>
              <a:buNone/>
            </a:pPr>
            <a:r>
              <a:rPr lang="ru-RU" sz="3600" b="1"/>
              <a:t>Під особливостями статури (</a:t>
            </a:r>
            <a:r>
              <a:rPr lang="ru-RU" sz="3600" b="1" i="1"/>
              <a:t>соматотипу) людини прийнято розуміти морфологічні прояви конституції тіла</a:t>
            </a:r>
            <a:endParaRPr lang="ru-RU" sz="3600" b="1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/>
          </p:cNvSpPr>
          <p:nvPr>
            <p:ph type="title" idx="4294967295"/>
          </p:nvPr>
        </p:nvSpPr>
        <p:spPr>
          <a:xfrm>
            <a:off x="0" y="228600"/>
            <a:ext cx="9353550" cy="1381125"/>
          </a:xfrm>
        </p:spPr>
        <p:txBody>
          <a:bodyPr/>
          <a:lstStyle/>
          <a:p>
            <a:pPr>
              <a:lnSpc>
                <a:spcPct val="70000"/>
              </a:lnSpc>
            </a:pPr>
            <a:r>
              <a:rPr lang="ru-RU" sz="3600" b="1"/>
              <a:t>Різноманітні класифікації, засновані на оцінці компонентів форми та складу тіла. Найбільш відомі:</a:t>
            </a:r>
          </a:p>
        </p:txBody>
      </p:sp>
      <p:sp>
        <p:nvSpPr>
          <p:cNvPr id="20482" name="Rectangle 3"/>
          <p:cNvSpPr>
            <a:spLocks noGrp="1"/>
          </p:cNvSpPr>
          <p:nvPr>
            <p:ph type="body" idx="4294967295"/>
          </p:nvPr>
        </p:nvSpPr>
        <p:spPr>
          <a:xfrm>
            <a:off x="261938" y="1652588"/>
            <a:ext cx="8591550" cy="4872037"/>
          </a:xfrm>
        </p:spPr>
        <p:txBody>
          <a:bodyPr/>
          <a:lstStyle/>
          <a:p>
            <a:r>
              <a:rPr lang="ru-RU"/>
              <a:t>- </a:t>
            </a:r>
            <a:r>
              <a:rPr lang="ru-RU" sz="3600" b="1"/>
              <a:t>Мезоморф, ектоморф, ендоморф (</a:t>
            </a:r>
            <a:r>
              <a:rPr lang="ru-RU" sz="3600" b="1" i="1"/>
              <a:t>класифікація соматотипів за Вільямом Шелдоном</a:t>
            </a:r>
            <a:r>
              <a:rPr lang="ru-RU" sz="3600" b="1"/>
              <a:t>).</a:t>
            </a:r>
            <a:r>
              <a:rPr lang="ru-RU" sz="3200" b="1"/>
              <a:t> </a:t>
            </a:r>
            <a:r>
              <a:rPr lang="ru-RU" b="1" i="1"/>
              <a:t>Ці поняття запозичені з ембріології і відповідають назвам зародкових листків (ендо-, мезо- та ектодерми) з яких утворюються відповідно внутрішні органи, опорно-руховий апарат, покрів тулуба та нервова система.</a:t>
            </a:r>
            <a:r>
              <a:rPr lang="ru-RU"/>
              <a:t> </a:t>
            </a:r>
            <a:endParaRPr lang="ru-RU" b="1"/>
          </a:p>
          <a:p>
            <a:r>
              <a:rPr lang="ru-RU" sz="3200" b="1"/>
              <a:t>- </a:t>
            </a:r>
            <a:r>
              <a:rPr lang="ru-RU" sz="3600" b="1"/>
              <a:t>Нормостенік, астенік, гіперстенік (</a:t>
            </a:r>
            <a:r>
              <a:rPr lang="ru-RU" sz="3600" b="1" i="1"/>
              <a:t>медична практика</a:t>
            </a:r>
            <a:r>
              <a:rPr lang="ru-RU" sz="3600" b="1"/>
              <a:t>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4" descr="типы телосложения (via musteed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8" y="584200"/>
            <a:ext cx="8861425" cy="538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4"/>
          <p:cNvSpPr>
            <a:spLocks noGrp="1"/>
          </p:cNvSpPr>
          <p:nvPr>
            <p:ph type="title" idx="4294967295"/>
          </p:nvPr>
        </p:nvSpPr>
        <p:spPr>
          <a:xfrm>
            <a:off x="134938" y="365125"/>
            <a:ext cx="8883650" cy="6492875"/>
          </a:xfrm>
        </p:spPr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ru-RU" sz="3600" b="1" i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Розрізняють 3 типи конституції</a:t>
            </a:r>
            <a:r>
              <a:rPr lang="ru-RU" sz="3600" b="1"/>
              <a:t>: </a:t>
            </a:r>
            <a:br>
              <a:rPr lang="ru-RU" sz="3600" b="1"/>
            </a:br>
            <a:r>
              <a:rPr lang="ru-RU" sz="3600" b="1" u="sng"/>
              <a:t>У нормостеніків</a:t>
            </a:r>
            <a:r>
              <a:rPr lang="ru-RU" sz="3600" b="1"/>
              <a:t> існують певні пропорції між поздовжніми і поперечними розмірами тіла (відносно пропорційне тіло). </a:t>
            </a:r>
            <a:br>
              <a:rPr lang="ru-RU" sz="3600" b="1" u="sng"/>
            </a:br>
            <a:r>
              <a:rPr lang="ru-RU" sz="3600" b="1" u="sng"/>
              <a:t>У гіперстеніків</a:t>
            </a:r>
            <a:r>
              <a:rPr lang="ru-RU" sz="3600" b="1"/>
              <a:t> пропорції зміщені у бік збільшення поперечних розмірів (при відносно довгому тулуб і коротких ногах). </a:t>
            </a:r>
            <a:br>
              <a:rPr lang="uk-UA" sz="3600" b="1" u="sng"/>
            </a:br>
            <a:r>
              <a:rPr lang="uk-UA" sz="3600" b="1" u="sng"/>
              <a:t>У астеніків</a:t>
            </a:r>
            <a:r>
              <a:rPr lang="uk-UA" sz="3600" b="1"/>
              <a:t> пропорції зміщені у бік збільшення поздовжніх розмірів (довгі ноги і короткий тулуб).</a:t>
            </a:r>
            <a:endParaRPr lang="ru-RU" sz="3600" b="1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1477</TotalTime>
  <Words>1341</Words>
  <Application>Microsoft Office PowerPoint</Application>
  <PresentationFormat>Экран (4:3)</PresentationFormat>
  <Paragraphs>201</Paragraphs>
  <Slides>32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8" baseType="lpstr">
      <vt:lpstr>Arial</vt:lpstr>
      <vt:lpstr>Calibri</vt:lpstr>
      <vt:lpstr>Calibri Light</vt:lpstr>
      <vt:lpstr>Symbol</vt:lpstr>
      <vt:lpstr>Times New Roman</vt:lpstr>
      <vt:lpstr>Тема Office</vt:lpstr>
      <vt:lpstr>Фізичний розвиток дітей та підлітків</vt:lpstr>
      <vt:lpstr>Фізичний розвиток – це сукупність морфологічних та деяких функціональних властивостей організму людини, які забезпечують його життєздатність та дозволяють визначити запас фізичних сил, витривалості і працездатності організму, тобто відображують потенційні або реальні можливості організму до виконання фізичної роботи.</vt:lpstr>
      <vt:lpstr>Фактори, що вливають на фізичний розвиток людини:</vt:lpstr>
      <vt:lpstr>Рівень фізичного розвитку оцінюється за допомогою показників, які діляться на 3 групи: </vt:lpstr>
      <vt:lpstr>Основними методами дослідження ФР є  соматоскопія (зовнішній огляд тіла) і соматометрія (антропометрія) - вимір певних розмірів тіла.</vt:lpstr>
      <vt:lpstr>Соматоскопія виявляє: </vt:lpstr>
      <vt:lpstr>Різноманітні класифікації, засновані на оцінці компонентів форми та складу тіла. Найбільш відомі:</vt:lpstr>
      <vt:lpstr>Презентация PowerPoint</vt:lpstr>
      <vt:lpstr>Розрізняють 3 типи конституції:  У нормостеніків існують певні пропорції між поздовжніми і поперечними розмірами тіла (відносно пропорційне тіло).  У гіперстеніків пропорції зміщені у бік збільшення поперечних розмірів (при відносно довгому тулуб і коротких ногах).  У астеніків пропорції зміщені у бік збільшення поздовжніх розмірів (довгі ноги і короткий тулуб).</vt:lpstr>
      <vt:lpstr>Постава – це звична поза невимушено стоячої людини.  Нормальна постава характеризується помірно вираженими фізіологічними вигинами хребта і симетричним розташуванням усіх частин тіла.   При вивченні постави огляд проводять у положеннях: спереду, збоку і ззаду.   Огляд збоку дозволяє вивчити поставу у сагіттальній площині і визначити форму спини за величиною вигинів хребта (пласка, кругла, сутула, пласкоувігнута, круглоувігнута та ін.).   При огляді ззаду виявляють можливі викривлення хребта у фронтальній площині, характерні для сколіозу, за положенням кутів лопаток, висотою стояння плечей і симетричністю плечової лінії, напрямок викривлення хребта та його форму.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Фізичний розвиток характеризується  гетеродинамічністю</vt:lpstr>
      <vt:lpstr>Фізичний розвиток – гетеродинамічність</vt:lpstr>
      <vt:lpstr>Для оцінки фізичного розвитку залежно від умов і кількості обстежуваних осіб використовують наступні методи: </vt:lpstr>
      <vt:lpstr>Презентация PowerPoint</vt:lpstr>
      <vt:lpstr>Презентация PowerPoint</vt:lpstr>
      <vt:lpstr>Презентация PowerPoint</vt:lpstr>
      <vt:lpstr>Презентация PowerPoint</vt:lpstr>
      <vt:lpstr>Метод індексів</vt:lpstr>
      <vt:lpstr>Центильний метод</vt:lpstr>
      <vt:lpstr>Центильна таблиця для оцінки зросту і ваги</vt:lpstr>
      <vt:lpstr>Презентация PowerPoint</vt:lpstr>
      <vt:lpstr>Презентация PowerPoint</vt:lpstr>
      <vt:lpstr>Презентация PowerPoint</vt:lpstr>
      <vt:lpstr>Гармонійність фізичного розвитку визначається за морфо-функціональним станом організму дітей та підлітків. </vt:lpstr>
      <vt:lpstr>Критичні і контрольні точки оцінки фізичного розвитку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Windows User</dc:creator>
  <cp:lastModifiedBy>Пользователь</cp:lastModifiedBy>
  <cp:revision>32</cp:revision>
  <dcterms:created xsi:type="dcterms:W3CDTF">2016-11-12T15:02:45Z</dcterms:created>
  <dcterms:modified xsi:type="dcterms:W3CDTF">2022-02-23T11:13:02Z</dcterms:modified>
</cp:coreProperties>
</file>