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4F5897-342B-408E-B7FA-C4A9D9EA2F8F}" type="datetimeFigureOut">
              <a:rPr lang="ru-RU" smtClean="0"/>
              <a:t>26.08.2020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4E91F4-5937-4398-8623-DDFF2AEED5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0013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4F5897-342B-408E-B7FA-C4A9D9EA2F8F}" type="datetimeFigureOut">
              <a:rPr lang="ru-RU" smtClean="0"/>
              <a:t>26.08.2020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4E91F4-5937-4398-8623-DDFF2AEED5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32360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4F5897-342B-408E-B7FA-C4A9D9EA2F8F}" type="datetimeFigureOut">
              <a:rPr lang="ru-RU" smtClean="0"/>
              <a:t>26.08.2020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4E91F4-5937-4398-8623-DDFF2AEED5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97908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4F5897-342B-408E-B7FA-C4A9D9EA2F8F}" type="datetimeFigureOut">
              <a:rPr lang="ru-RU" smtClean="0"/>
              <a:t>26.08.2020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4E91F4-5937-4398-8623-DDFF2AEED5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01589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4F5897-342B-408E-B7FA-C4A9D9EA2F8F}" type="datetimeFigureOut">
              <a:rPr lang="ru-RU" smtClean="0"/>
              <a:t>26.08.2020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4E91F4-5937-4398-8623-DDFF2AEED5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25005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4F5897-342B-408E-B7FA-C4A9D9EA2F8F}" type="datetimeFigureOut">
              <a:rPr lang="ru-RU" smtClean="0"/>
              <a:t>26.08.2020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4E91F4-5937-4398-8623-DDFF2AEED5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16395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4F5897-342B-408E-B7FA-C4A9D9EA2F8F}" type="datetimeFigureOut">
              <a:rPr lang="ru-RU" smtClean="0"/>
              <a:t>26.08.2020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4E91F4-5937-4398-8623-DDFF2AEED5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7537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4F5897-342B-408E-B7FA-C4A9D9EA2F8F}" type="datetimeFigureOut">
              <a:rPr lang="ru-RU" smtClean="0"/>
              <a:t>26.08.2020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4E91F4-5937-4398-8623-DDFF2AEED5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34081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4F5897-342B-408E-B7FA-C4A9D9EA2F8F}" type="datetimeFigureOut">
              <a:rPr lang="ru-RU" smtClean="0"/>
              <a:t>26.08.2020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4E91F4-5937-4398-8623-DDFF2AEED5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18767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4F5897-342B-408E-B7FA-C4A9D9EA2F8F}" type="datetimeFigureOut">
              <a:rPr lang="ru-RU" smtClean="0"/>
              <a:t>26.08.2020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4E91F4-5937-4398-8623-DDFF2AEED5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48645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4F5897-342B-408E-B7FA-C4A9D9EA2F8F}" type="datetimeFigureOut">
              <a:rPr lang="ru-RU" smtClean="0"/>
              <a:t>26.08.2020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4E91F4-5937-4398-8623-DDFF2AEED5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9950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825600"/>
            </a:gs>
            <a:gs pos="13000">
              <a:srgbClr val="FFA800"/>
            </a:gs>
            <a:gs pos="28000">
              <a:srgbClr val="825600"/>
            </a:gs>
            <a:gs pos="42999">
              <a:srgbClr val="FFA800"/>
            </a:gs>
            <a:gs pos="58000">
              <a:srgbClr val="825600"/>
            </a:gs>
            <a:gs pos="72000">
              <a:srgbClr val="FFA800"/>
            </a:gs>
            <a:gs pos="87000">
              <a:srgbClr val="825600"/>
            </a:gs>
            <a:gs pos="100000">
              <a:srgbClr val="FFA800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4F5897-342B-408E-B7FA-C4A9D9EA2F8F}" type="datetimeFigureOut">
              <a:rPr lang="ru-RU" smtClean="0"/>
              <a:t>26.08.2020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4E91F4-5937-4398-8623-DDFF2AEED5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56679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98884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uk-UA" smtClean="0"/>
              <a:t>Навчальна </a:t>
            </a:r>
            <a:r>
              <a:rPr lang="uk-UA" smtClean="0"/>
              <a:t>дисципліна </a:t>
            </a:r>
            <a:r>
              <a:rPr lang="uk-UA" dirty="0"/>
              <a:t>«ІНФРАСТРУКТУРА АГРАРНОГО РИНКУ»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221088"/>
            <a:ext cx="8229600" cy="1905075"/>
          </a:xfrm>
        </p:spPr>
        <p:txBody>
          <a:bodyPr/>
          <a:lstStyle/>
          <a:p>
            <a:pPr marL="0" indent="0" algn="r">
              <a:buNone/>
            </a:pPr>
            <a:r>
              <a:rPr lang="uk-UA" dirty="0" smtClean="0"/>
              <a:t>Викладач: </a:t>
            </a:r>
            <a:r>
              <a:rPr lang="uk-UA" dirty="0" err="1" smtClean="0"/>
              <a:t>к.е.н</a:t>
            </a:r>
            <a:r>
              <a:rPr lang="uk-UA" dirty="0" smtClean="0"/>
              <a:t>., доц. </a:t>
            </a:r>
            <a:r>
              <a:rPr lang="uk-UA" dirty="0" err="1" smtClean="0"/>
              <a:t>Хацер</a:t>
            </a:r>
            <a:r>
              <a:rPr lang="uk-UA" dirty="0" smtClean="0"/>
              <a:t> М.В.</a:t>
            </a:r>
            <a:endParaRPr lang="ru-RU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251520" y="188640"/>
            <a:ext cx="8229600" cy="19050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 dirty="0"/>
          </a:p>
        </p:txBody>
      </p:sp>
      <p:sp>
        <p:nvSpPr>
          <p:cNvPr id="5" name="Объект 2"/>
          <p:cNvSpPr txBox="1">
            <a:spLocks/>
          </p:cNvSpPr>
          <p:nvPr/>
        </p:nvSpPr>
        <p:spPr>
          <a:xfrm>
            <a:off x="251520" y="188536"/>
            <a:ext cx="8229600" cy="19050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uk-UA" dirty="0" smtClean="0"/>
              <a:t>Кафедра «Підприємництва, менеджменту організацій та логістики»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706634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548680"/>
            <a:ext cx="6400800" cy="5090120"/>
          </a:xfrm>
        </p:spPr>
        <p:txBody>
          <a:bodyPr>
            <a:normAutofit fontScale="40000" lnSpcReduction="20000"/>
          </a:bodyPr>
          <a:lstStyle/>
          <a:p>
            <a:endParaRPr lang="uk-UA" sz="4500" b="1" dirty="0" smtClean="0">
              <a:solidFill>
                <a:schemeClr val="tx1"/>
              </a:solidFill>
            </a:endParaRPr>
          </a:p>
          <a:p>
            <a:r>
              <a:rPr lang="uk-UA" sz="4500" b="1" dirty="0" smtClean="0">
                <a:solidFill>
                  <a:schemeClr val="tx1"/>
                </a:solidFill>
              </a:rPr>
              <a:t>Метою </a:t>
            </a:r>
            <a:r>
              <a:rPr lang="uk-UA" sz="4500" b="1" dirty="0">
                <a:solidFill>
                  <a:schemeClr val="tx1"/>
                </a:solidFill>
              </a:rPr>
              <a:t>викладання навчальної дисципліни «Інфраструктура аграрного ринку» є </a:t>
            </a:r>
            <a:r>
              <a:rPr lang="uk-UA" sz="4500" dirty="0">
                <a:solidFill>
                  <a:schemeClr val="tx1"/>
                </a:solidFill>
              </a:rPr>
              <a:t>розкриття принципів організації і механізму функціонування складових елементів інфраструктури аграрного ринку, їх взаємозв’язків, державного регулювання, впливу на розвиток сільського господарства і аграрного ринку.</a:t>
            </a:r>
          </a:p>
          <a:p>
            <a:endParaRPr lang="uk-UA" sz="4500" b="1" dirty="0" smtClean="0">
              <a:solidFill>
                <a:schemeClr val="tx1"/>
              </a:solidFill>
            </a:endParaRPr>
          </a:p>
          <a:p>
            <a:endParaRPr lang="uk-UA" sz="4500" b="1" dirty="0" smtClean="0">
              <a:solidFill>
                <a:schemeClr val="tx1"/>
              </a:solidFill>
            </a:endParaRPr>
          </a:p>
          <a:p>
            <a:endParaRPr lang="uk-UA" sz="4500" b="1" dirty="0">
              <a:solidFill>
                <a:schemeClr val="tx1"/>
              </a:solidFill>
            </a:endParaRPr>
          </a:p>
          <a:p>
            <a:r>
              <a:rPr lang="uk-UA" sz="4500" b="1" dirty="0" smtClean="0">
                <a:solidFill>
                  <a:schemeClr val="tx1"/>
                </a:solidFill>
              </a:rPr>
              <a:t>Основними </a:t>
            </a:r>
            <a:r>
              <a:rPr lang="uk-UA" sz="4500" b="1" dirty="0">
                <a:solidFill>
                  <a:schemeClr val="tx1"/>
                </a:solidFill>
              </a:rPr>
              <a:t>завданнями вивчення дисципліни «Інфраструктура аграрного ринку» </a:t>
            </a:r>
            <a:r>
              <a:rPr lang="uk-UA" sz="4500" dirty="0">
                <a:solidFill>
                  <a:schemeClr val="tx1"/>
                </a:solidFill>
              </a:rPr>
              <a:t>є набуття професійної компетентності у розумінні ролі інфраструктури в розвитку аграрного ринку та сільського господарства; дослідження взаємозв’язку елементів інфраструктури; розкриття критеріїв оцінки ефективності інфраструктури та факторів, що її визначають; оволодіння практичними навичками оцінки основних проблем елементів інфраструктури аграрного ринку; виявлення тенденцій розвитку аграрного ринку та його інфраструктури.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171943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649491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uk-UA" b="1" dirty="0" smtClean="0"/>
              <a:t>У результаті вивчення навчальної дисципліни студент повинен знати: </a:t>
            </a:r>
          </a:p>
          <a:p>
            <a:pPr marL="0" indent="0">
              <a:buNone/>
            </a:pPr>
            <a:r>
              <a:rPr lang="ru-RU" dirty="0" smtClean="0"/>
              <a:t>-</a:t>
            </a:r>
            <a:r>
              <a:rPr lang="ru-RU" dirty="0"/>
              <a:t>	</a:t>
            </a:r>
            <a:r>
              <a:rPr lang="uk-UA" dirty="0" smtClean="0"/>
              <a:t>основні особливості сільськогосподарського виробництва;</a:t>
            </a:r>
          </a:p>
          <a:p>
            <a:pPr marL="0" indent="0">
              <a:buNone/>
            </a:pPr>
            <a:r>
              <a:rPr lang="uk-UA" dirty="0" smtClean="0"/>
              <a:t>-	сфери матеріального виробництва агропромислового комплексу та їх характеристику;</a:t>
            </a:r>
          </a:p>
          <a:p>
            <a:pPr marL="0" indent="0">
              <a:buNone/>
            </a:pPr>
            <a:r>
              <a:rPr lang="uk-UA" dirty="0" smtClean="0"/>
              <a:t>-	класифікацію ринків;</a:t>
            </a:r>
          </a:p>
          <a:p>
            <a:pPr marL="0" indent="0">
              <a:buNone/>
            </a:pPr>
            <a:r>
              <a:rPr lang="uk-UA" dirty="0" smtClean="0"/>
              <a:t>-	функції товарного ринку;</a:t>
            </a:r>
          </a:p>
          <a:p>
            <a:pPr marL="0" indent="0">
              <a:buNone/>
            </a:pPr>
            <a:r>
              <a:rPr lang="uk-UA" dirty="0" smtClean="0"/>
              <a:t>-	основні елементи інфраструктури товарного ринку;</a:t>
            </a:r>
          </a:p>
          <a:p>
            <a:pPr marL="0" indent="0">
              <a:buNone/>
            </a:pPr>
            <a:r>
              <a:rPr lang="uk-UA" dirty="0" smtClean="0"/>
              <a:t>-	функції інфраструктури аграрного ринку;</a:t>
            </a:r>
          </a:p>
          <a:p>
            <a:pPr marL="0" indent="0">
              <a:buNone/>
            </a:pPr>
            <a:r>
              <a:rPr lang="uk-UA" dirty="0" smtClean="0"/>
              <a:t>-	види господарських договорів;</a:t>
            </a:r>
          </a:p>
          <a:p>
            <a:pPr marL="0" indent="0">
              <a:buNone/>
            </a:pPr>
            <a:r>
              <a:rPr lang="uk-UA" dirty="0" smtClean="0"/>
              <a:t>-	класифікацію маркетингових посередників;</a:t>
            </a:r>
          </a:p>
          <a:p>
            <a:pPr marL="0" indent="0">
              <a:buNone/>
            </a:pPr>
            <a:r>
              <a:rPr lang="uk-UA" dirty="0" smtClean="0"/>
              <a:t>-	види рекламних посередників;</a:t>
            </a:r>
          </a:p>
          <a:p>
            <a:pPr marL="0" indent="0">
              <a:buNone/>
            </a:pPr>
            <a:r>
              <a:rPr lang="uk-UA" dirty="0" smtClean="0"/>
              <a:t>-	сутність інжинірингу та інжинірингових послуг;</a:t>
            </a:r>
          </a:p>
          <a:p>
            <a:pPr marL="0" indent="0">
              <a:buNone/>
            </a:pPr>
            <a:r>
              <a:rPr lang="uk-UA" dirty="0" smtClean="0"/>
              <a:t>-	основних постачальників інформаційних послуг на аграрному ринку.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746803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649491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uk-UA" b="1" dirty="0" smtClean="0"/>
              <a:t>У результаті вивчення навчальної дисципліни студент повинен вміти: </a:t>
            </a:r>
          </a:p>
          <a:p>
            <a:pPr marL="0" indent="0">
              <a:buNone/>
            </a:pPr>
            <a:r>
              <a:rPr lang="uk-UA" dirty="0" smtClean="0"/>
              <a:t>-</a:t>
            </a:r>
            <a:r>
              <a:rPr lang="uk-UA" b="1" dirty="0" smtClean="0"/>
              <a:t>	</a:t>
            </a:r>
            <a:r>
              <a:rPr lang="uk-UA" dirty="0" smtClean="0"/>
              <a:t>розраховувати кінцевий продукт, вартість кінцевого продукту та ефективність агропромислового комплексу;</a:t>
            </a:r>
          </a:p>
          <a:p>
            <a:pPr marL="0" indent="0">
              <a:buNone/>
            </a:pPr>
            <a:r>
              <a:rPr lang="uk-UA" dirty="0" smtClean="0"/>
              <a:t>-	проводити оцінку функціонування товарного ринку;</a:t>
            </a:r>
          </a:p>
          <a:p>
            <a:pPr marL="0" indent="0">
              <a:buNone/>
            </a:pPr>
            <a:r>
              <a:rPr lang="uk-UA" dirty="0" smtClean="0"/>
              <a:t>-	розрізняти методи державного регулювання ринку;</a:t>
            </a:r>
          </a:p>
          <a:p>
            <a:pPr marL="0" indent="0">
              <a:buNone/>
            </a:pPr>
            <a:r>
              <a:rPr lang="uk-UA" dirty="0" smtClean="0"/>
              <a:t>-	проводити компаративну оцінку основних елементів інфраструктури товарного ринку;</a:t>
            </a:r>
          </a:p>
          <a:p>
            <a:pPr marL="0" indent="0">
              <a:buNone/>
            </a:pPr>
            <a:r>
              <a:rPr lang="uk-UA" dirty="0" smtClean="0"/>
              <a:t>-	охарактеризувати елементи інфраструктури аграрного ринку;</a:t>
            </a:r>
          </a:p>
          <a:p>
            <a:pPr marL="0" indent="0">
              <a:buNone/>
            </a:pPr>
            <a:r>
              <a:rPr lang="uk-UA" dirty="0" smtClean="0"/>
              <a:t>-	оцінювати форми співробітництва партнерів на аграрному ринку;</a:t>
            </a:r>
          </a:p>
          <a:p>
            <a:pPr marL="0" indent="0">
              <a:buNone/>
            </a:pPr>
            <a:r>
              <a:rPr lang="uk-UA" dirty="0" smtClean="0"/>
              <a:t>-	наводити переваги взаємодії з посередниками;</a:t>
            </a:r>
          </a:p>
          <a:p>
            <a:pPr marL="0" indent="0">
              <a:buNone/>
            </a:pPr>
            <a:r>
              <a:rPr lang="uk-UA" dirty="0" smtClean="0"/>
              <a:t>-	проводити компаративну оцінку рекламних посередників;</a:t>
            </a:r>
          </a:p>
          <a:p>
            <a:pPr marL="0" indent="0">
              <a:buNone/>
            </a:pPr>
            <a:r>
              <a:rPr lang="uk-UA" dirty="0" smtClean="0"/>
              <a:t>-	охарактеризувати фінансових посередників в інфраструктурі аграрного ринку;</a:t>
            </a:r>
          </a:p>
          <a:p>
            <a:pPr marL="0" indent="0">
              <a:buNone/>
            </a:pPr>
            <a:r>
              <a:rPr lang="uk-UA" dirty="0" smtClean="0"/>
              <a:t>-	розрізняти первинні та вторинні джерела маркетингової інформації;</a:t>
            </a:r>
          </a:p>
          <a:p>
            <a:pPr marL="0" indent="0">
              <a:buNone/>
            </a:pPr>
            <a:r>
              <a:rPr lang="uk-UA" dirty="0" smtClean="0"/>
              <a:t>-	використовувати методи і прийоми збору маркетингової інформації в Інтернеті.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409021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64949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uk-UA" sz="2100" b="1" dirty="0" smtClean="0"/>
              <a:t>Згідно з вимогами освітньо-професійної  програми студенти повинні досягти таких </a:t>
            </a:r>
            <a:r>
              <a:rPr lang="uk-UA" sz="2100" b="1" dirty="0" err="1" smtClean="0"/>
              <a:t>компетентностей</a:t>
            </a:r>
            <a:r>
              <a:rPr lang="uk-UA" sz="2100" b="1" dirty="0" smtClean="0"/>
              <a:t>: </a:t>
            </a:r>
          </a:p>
          <a:p>
            <a:pPr marL="0" indent="0">
              <a:buNone/>
            </a:pPr>
            <a:r>
              <a:rPr lang="uk-UA" sz="2100" b="1" dirty="0" smtClean="0"/>
              <a:t>-	</a:t>
            </a:r>
            <a:r>
              <a:rPr lang="uk-UA" sz="2100" dirty="0" smtClean="0"/>
              <a:t>Здатність </a:t>
            </a:r>
            <a:r>
              <a:rPr lang="uk-UA" sz="2100" dirty="0"/>
              <a:t>працювати в команді та налагоджувати </a:t>
            </a:r>
            <a:r>
              <a:rPr lang="uk-UA" sz="2100" dirty="0" smtClean="0"/>
              <a:t>міжособистісну </a:t>
            </a:r>
            <a:r>
              <a:rPr lang="uk-UA" sz="2100" dirty="0"/>
              <a:t>взаємодію при вирішенні професійних завдань.</a:t>
            </a:r>
          </a:p>
          <a:p>
            <a:pPr marL="0" indent="0">
              <a:buNone/>
            </a:pPr>
            <a:r>
              <a:rPr lang="uk-UA" sz="2100" dirty="0"/>
              <a:t>-	Здатність створювати та організовувати ефективні комунікації в процесі управління.</a:t>
            </a:r>
          </a:p>
          <a:p>
            <a:pPr marL="0" indent="0">
              <a:buNone/>
            </a:pPr>
            <a:r>
              <a:rPr lang="uk-UA" sz="2100" dirty="0"/>
              <a:t>-	Здатність до адаптації, креативності, генерування ідей та дій у новій ситуації.</a:t>
            </a:r>
          </a:p>
          <a:p>
            <a:pPr marL="0" indent="0">
              <a:buNone/>
            </a:pPr>
            <a:r>
              <a:rPr lang="uk-UA" sz="2100" dirty="0"/>
              <a:t>-	Здатність системно мислити та творчо підходити до вирішення проблем.</a:t>
            </a:r>
          </a:p>
          <a:p>
            <a:pPr marL="0" indent="0">
              <a:buNone/>
            </a:pPr>
            <a:r>
              <a:rPr lang="uk-UA" sz="2100" dirty="0"/>
              <a:t>-	Здатність діяти на основі етичних міркувань, соціально відповідально і свідомо.</a:t>
            </a:r>
          </a:p>
          <a:p>
            <a:pPr marL="0" indent="0">
              <a:buNone/>
            </a:pPr>
            <a:r>
              <a:rPr lang="uk-UA" sz="2100" dirty="0"/>
              <a:t>-	Здатність аналізувати результати функціонування інфраструктури аграрного ринку, зіставляти їх з факторами впливу зовнішнього та внутрішнього середовища, визначати перспективи її розвитку.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5782238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156</Words>
  <Application>Microsoft Office PowerPoint</Application>
  <PresentationFormat>Экран (4:3)</PresentationFormat>
  <Paragraphs>40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Навчальна дисципліна «ІНФРАСТРУКТУРА АГРАРНОГО РИНКУ»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 Windows</dc:creator>
  <cp:lastModifiedBy>Пользователь Windows</cp:lastModifiedBy>
  <cp:revision>5</cp:revision>
  <dcterms:created xsi:type="dcterms:W3CDTF">2020-08-26T06:53:27Z</dcterms:created>
  <dcterms:modified xsi:type="dcterms:W3CDTF">2020-08-26T07:11:13Z</dcterms:modified>
</cp:coreProperties>
</file>