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74" r:id="rId9"/>
    <p:sldId id="262" r:id="rId10"/>
    <p:sldId id="275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zarkirichenko08@gmail.com" initials="n" lastIdx="1" clrIdx="0">
    <p:extLst>
      <p:ext uri="{19B8F6BF-5375-455C-9EA6-DF929625EA0E}">
        <p15:presenceInfo xmlns:p15="http://schemas.microsoft.com/office/powerpoint/2012/main" userId="1fe7fb6b5df6014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EA3D8-78CB-4C24-B5E6-2DD8BFBB5EA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E4BA4-8C3E-4E53-BF9A-9CAC233C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6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8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8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1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1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6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62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5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12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63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8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723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F76DB-E43F-47BE-B935-DF00B1B4673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9120B-9FB1-4236-8411-8D2DA1608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8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40877"/>
          </a:xfrm>
        </p:spPr>
        <p:txBody>
          <a:bodyPr>
            <a:normAutofit/>
          </a:bodyPr>
          <a:lstStyle/>
          <a:p>
            <a:r>
              <a:rPr lang="ru-RU" b="1" cap="all" dirty="0"/>
              <a:t>Глава 1. Отходы черной и цветной металлургии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492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оменные шлаки - Studrefera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595" y="96614"/>
            <a:ext cx="3179629" cy="238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1052" y="2504550"/>
            <a:ext cx="180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Доменный шлак</a:t>
            </a:r>
            <a:endParaRPr lang="en-US" dirty="0"/>
          </a:p>
        </p:txBody>
      </p:sp>
      <p:pic>
        <p:nvPicPr>
          <p:cNvPr id="3076" name="Picture 4" descr="Шлак мартеновский рядовой фракция 10-60, цена 7 грн./т, купить в Запорожье  — Prom.ua (ID#63432619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910" y="0"/>
            <a:ext cx="4035010" cy="226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22032" y="2230630"/>
            <a:ext cx="218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Мартеновский шлак</a:t>
            </a:r>
            <a:endParaRPr lang="en-US" dirty="0"/>
          </a:p>
        </p:txBody>
      </p:sp>
      <p:pic>
        <p:nvPicPr>
          <p:cNvPr id="3078" name="Picture 6" descr="Никелевый шлак, купить в Воронежской области - metall.myprom.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36570"/>
            <a:ext cx="2575245" cy="221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2166" y="6113263"/>
            <a:ext cx="1848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Никелевый шлак</a:t>
            </a:r>
            <a:endParaRPr lang="en-US" dirty="0"/>
          </a:p>
        </p:txBody>
      </p:sp>
      <p:pic>
        <p:nvPicPr>
          <p:cNvPr id="3084" name="Picture 12" descr="Медный шлак,медный шкраб, медный штейн, медный сляб, медный шлам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12"/>
          <a:stretch/>
        </p:blipFill>
        <p:spPr bwMode="auto">
          <a:xfrm>
            <a:off x="2703514" y="3834506"/>
            <a:ext cx="3050305" cy="221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76785" y="6113263"/>
            <a:ext cx="250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Медеплавильный шлак</a:t>
            </a:r>
            <a:endParaRPr lang="en-US" dirty="0"/>
          </a:p>
        </p:txBody>
      </p:sp>
      <p:pic>
        <p:nvPicPr>
          <p:cNvPr id="3086" name="Picture 14" descr="Продажа сырь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950" y="3834505"/>
            <a:ext cx="3152537" cy="221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23873" y="6113263"/>
            <a:ext cx="2065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Оловянный шлак</a:t>
            </a:r>
            <a:endParaRPr lang="en-US" dirty="0"/>
          </a:p>
        </p:txBody>
      </p:sp>
      <p:pic>
        <p:nvPicPr>
          <p:cNvPr id="3092" name="Picture 20" descr="http://www.ak-pb.com/assets/images/zakupki/shlak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618" y="3834505"/>
            <a:ext cx="3089472" cy="215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742574" y="6113263"/>
            <a:ext cx="1857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Свинцовый шлак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196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6488" y="512669"/>
            <a:ext cx="10515600" cy="318150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Металлургические шлаки представляют собой ценное сырье для производства ряда строительных материалов и изделий, являющихся более дешевыми и прочными, чем полученные из природного сырья. В настоящее время практически на всех металлургических предприятиях организованы цехи или отделения по переработке шлаков. 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Выход </a:t>
            </a:r>
            <a:r>
              <a:rPr lang="ru-RU" dirty="0"/>
              <a:t>и степень использования доменных шлаков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071908"/>
              </p:ext>
            </p:extLst>
          </p:nvPr>
        </p:nvGraphicFramePr>
        <p:xfrm>
          <a:off x="591311" y="3813048"/>
          <a:ext cx="11045954" cy="2798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0081">
                  <a:extLst>
                    <a:ext uri="{9D8B030D-6E8A-4147-A177-3AD203B41FA5}">
                      <a16:colId xmlns:a16="http://schemas.microsoft.com/office/drawing/2014/main" val="2135700349"/>
                    </a:ext>
                  </a:extLst>
                </a:gridCol>
                <a:gridCol w="1421808">
                  <a:extLst>
                    <a:ext uri="{9D8B030D-6E8A-4147-A177-3AD203B41FA5}">
                      <a16:colId xmlns:a16="http://schemas.microsoft.com/office/drawing/2014/main" val="667447009"/>
                    </a:ext>
                  </a:extLst>
                </a:gridCol>
                <a:gridCol w="1422813">
                  <a:extLst>
                    <a:ext uri="{9D8B030D-6E8A-4147-A177-3AD203B41FA5}">
                      <a16:colId xmlns:a16="http://schemas.microsoft.com/office/drawing/2014/main" val="3125760671"/>
                    </a:ext>
                  </a:extLst>
                </a:gridCol>
                <a:gridCol w="1422813">
                  <a:extLst>
                    <a:ext uri="{9D8B030D-6E8A-4147-A177-3AD203B41FA5}">
                      <a16:colId xmlns:a16="http://schemas.microsoft.com/office/drawing/2014/main" val="251116954"/>
                    </a:ext>
                  </a:extLst>
                </a:gridCol>
                <a:gridCol w="1422813">
                  <a:extLst>
                    <a:ext uri="{9D8B030D-6E8A-4147-A177-3AD203B41FA5}">
                      <a16:colId xmlns:a16="http://schemas.microsoft.com/office/drawing/2014/main" val="3985322762"/>
                    </a:ext>
                  </a:extLst>
                </a:gridCol>
                <a:gridCol w="1422813">
                  <a:extLst>
                    <a:ext uri="{9D8B030D-6E8A-4147-A177-3AD203B41FA5}">
                      <a16:colId xmlns:a16="http://schemas.microsoft.com/office/drawing/2014/main" val="3567990363"/>
                    </a:ext>
                  </a:extLst>
                </a:gridCol>
                <a:gridCol w="1422813">
                  <a:extLst>
                    <a:ext uri="{9D8B030D-6E8A-4147-A177-3AD203B41FA5}">
                      <a16:colId xmlns:a16="http://schemas.microsoft.com/office/drawing/2014/main" val="1667707186"/>
                    </a:ext>
                  </a:extLst>
                </a:gridCol>
              </a:tblGrid>
              <a:tr h="6583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77265" algn="l"/>
                        </a:tabLst>
                      </a:pPr>
                      <a:r>
                        <a:rPr lang="ru-RU" sz="1800" dirty="0">
                          <a:effectLst/>
                        </a:rPr>
                        <a:t>Годы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1960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1965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1970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1975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1985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1990</a:t>
                      </a:r>
                      <a:endParaRPr lang="ru-RU" sz="1800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05831844"/>
                  </a:ext>
                </a:extLst>
              </a:tr>
              <a:tr h="6583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88695" algn="l"/>
                        </a:tabLst>
                      </a:pPr>
                      <a:r>
                        <a:rPr lang="ru-RU" sz="1800">
                          <a:effectLst/>
                        </a:rPr>
                        <a:t>Выход шлака, млн. 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35,2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39,6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41,7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46,4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18140144"/>
                  </a:ext>
                </a:extLst>
              </a:tr>
              <a:tr h="6583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Переработано шлака, млн. т..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20,4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23,8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27,3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34,4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47,5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35453088"/>
                  </a:ext>
                </a:extLst>
              </a:tr>
              <a:tr h="6583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86155" algn="l"/>
                        </a:tabLst>
                      </a:pPr>
                      <a:r>
                        <a:rPr lang="ru-RU" sz="1800">
                          <a:effectLst/>
                        </a:rPr>
                        <a:t>Переработано шлака. 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58,0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60,1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66,0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742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13447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05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304"/>
            <a:ext cx="10856976" cy="658368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Цветная металлургия.</a:t>
            </a:r>
            <a:r>
              <a:rPr lang="ru-RU" dirty="0"/>
              <a:t> Металлургические шлаки, образующиеся при выплавке цветных металлов, отличаются по химическому составу и свойствам. Объем их образования в десятки раз превышает объем образования шлаков при производстве такого же количества чугуна. Так. Если при выплавке 1 т чугуна образуется до 1 т шлака, то при выплавке 1 т меди и никеля образуется до 30 и до 150 т шлака на 1 т металла соответственно.</a:t>
            </a:r>
          </a:p>
          <a:p>
            <a:pPr marL="0" indent="0" algn="just">
              <a:buNone/>
            </a:pPr>
            <a:r>
              <a:rPr lang="ru-RU" dirty="0"/>
              <a:t>Ежегодно в цветной металлургии образуется до 10 млн. т шлаков, уровень использования которых не превышает 15 %</a:t>
            </a:r>
            <a:r>
              <a:rPr lang="ru-RU" i="1" dirty="0"/>
              <a:t>.</a:t>
            </a:r>
            <a:r>
              <a:rPr lang="ru-RU" dirty="0"/>
              <a:t> В значительной мере это объясняется тем, что в шлаках цветной металлургии содержится ценное металлургическое сырье, и переработка их на строительные материалы менее эффективна, чем потенциальное его извлечение.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55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140" y="0"/>
            <a:ext cx="11217613" cy="466979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Удельные значения отходов, образующихся в производства черной металлургии</a:t>
            </a:r>
            <a:endParaRPr lang="en-US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9403563"/>
              </p:ext>
            </p:extLst>
          </p:nvPr>
        </p:nvGraphicFramePr>
        <p:xfrm>
          <a:off x="358139" y="466979"/>
          <a:ext cx="11743069" cy="6096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8509">
                  <a:extLst>
                    <a:ext uri="{9D8B030D-6E8A-4147-A177-3AD203B41FA5}">
                      <a16:colId xmlns:a16="http://schemas.microsoft.com/office/drawing/2014/main" val="1431813675"/>
                    </a:ext>
                  </a:extLst>
                </a:gridCol>
                <a:gridCol w="4169556">
                  <a:extLst>
                    <a:ext uri="{9D8B030D-6E8A-4147-A177-3AD203B41FA5}">
                      <a16:colId xmlns:a16="http://schemas.microsoft.com/office/drawing/2014/main" val="3871860103"/>
                    </a:ext>
                  </a:extLst>
                </a:gridCol>
                <a:gridCol w="4059946">
                  <a:extLst>
                    <a:ext uri="{9D8B030D-6E8A-4147-A177-3AD203B41FA5}">
                      <a16:colId xmlns:a16="http://schemas.microsoft.com/office/drawing/2014/main" val="2064090680"/>
                    </a:ext>
                  </a:extLst>
                </a:gridCol>
                <a:gridCol w="2905058">
                  <a:extLst>
                    <a:ext uri="{9D8B030D-6E8A-4147-A177-3AD203B41FA5}">
                      <a16:colId xmlns:a16="http://schemas.microsoft.com/office/drawing/2014/main" val="1549799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п/п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Технологический процесс или вид производства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Наименования отходов и попутных продуктов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Значение удельных показателей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4240164290"/>
                  </a:ext>
                </a:extLst>
              </a:tr>
              <a:tr h="409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Обогащение железных руд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Хвосты сухой магнитной сепарации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Хвосты </a:t>
                      </a:r>
                      <a:r>
                        <a:rPr lang="ru-RU" sz="1600" dirty="0">
                          <a:effectLst/>
                        </a:rPr>
                        <a:t>мокрой магнитной сепарации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Хвосты </a:t>
                      </a:r>
                      <a:r>
                        <a:rPr lang="ru-RU" sz="1600" dirty="0">
                          <a:effectLst/>
                        </a:rPr>
                        <a:t>отсадки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5-12 % от переработанной руды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35-80 % от переработанной руды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30 % от исходной руды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 anchor="b"/>
                </a:tc>
                <a:extLst>
                  <a:ext uri="{0D108BD9-81ED-4DB2-BD59-A6C34878D82A}">
                    <a16:rowId xmlns:a16="http://schemas.microsoft.com/office/drawing/2014/main" val="712437496"/>
                  </a:ext>
                </a:extLst>
              </a:tr>
              <a:tr h="2727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Обогащение марганцевых руд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Хвосты мокрой магнитной сепарации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Отходы </a:t>
                      </a:r>
                      <a:r>
                        <a:rPr lang="ru-RU" sz="1600" dirty="0">
                          <a:effectLst/>
                        </a:rPr>
                        <a:t>флотации и </a:t>
                      </a:r>
                      <a:r>
                        <a:rPr lang="ru-RU" sz="1600" dirty="0" err="1">
                          <a:effectLst/>
                        </a:rPr>
                        <a:t>дешламации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6 % от переработанной руды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45 % от переработанной руды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 anchor="b"/>
                </a:tc>
                <a:extLst>
                  <a:ext uri="{0D108BD9-81ED-4DB2-BD59-A6C34878D82A}">
                    <a16:rowId xmlns:a16="http://schemas.microsoft.com/office/drawing/2014/main" val="2697895069"/>
                  </a:ext>
                </a:extLst>
              </a:tr>
              <a:tr h="1363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Производство агломерата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Шлам агломерационных фабрик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30,5—31,2 кг/т агломерата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3120626646"/>
                  </a:ext>
                </a:extLst>
              </a:tr>
              <a:tr h="5364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Производство чугуна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Шлаки доменные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Пыль колошниковая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Шлам </a:t>
                      </a:r>
                      <a:r>
                        <a:rPr lang="ru-RU" sz="1600" dirty="0">
                          <a:effectLst/>
                        </a:rPr>
                        <a:t>газоочисток доменных печей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Шлам </a:t>
                      </a:r>
                      <a:r>
                        <a:rPr lang="ru-RU" sz="1600" dirty="0" err="1">
                          <a:effectLst/>
                        </a:rPr>
                        <a:t>подбункерных</a:t>
                      </a:r>
                      <a:r>
                        <a:rPr lang="ru-RU" sz="1600" dirty="0">
                          <a:effectLst/>
                        </a:rPr>
                        <a:t> помещений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471—478 кг/т чугуна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33-36 кг/г чугуна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ru-RU" sz="1600" dirty="0">
                          <a:effectLst/>
                        </a:rPr>
                        <a:t>25,4-28,3 кг/т чугуна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2880" algn="l"/>
                        </a:tabLs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11,5-13,9 </a:t>
                      </a:r>
                      <a:r>
                        <a:rPr lang="ru-RU" sz="1600" dirty="0">
                          <a:effectLst/>
                        </a:rPr>
                        <a:t>кг/т чугуна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2437810612"/>
                  </a:ext>
                </a:extLst>
              </a:tr>
              <a:tr h="5364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Производство стали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Шлам газоочисток мартеновских печей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Шлам </a:t>
                      </a:r>
                      <a:r>
                        <a:rPr lang="ru-RU" sz="1600" dirty="0">
                          <a:effectLst/>
                        </a:rPr>
                        <a:t>газоочисток конвертеров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Шлам газоочисток электросталеплавильных печей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6,7-13,9 кг/т стали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13,6-16,2 кг/т стали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5-25 </a:t>
                      </a:r>
                      <a:r>
                        <a:rPr lang="ru-RU" sz="1600" dirty="0">
                          <a:effectLst/>
                        </a:rPr>
                        <a:t>кг/г стали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270710476"/>
                  </a:ext>
                </a:extLst>
              </a:tr>
              <a:tr h="9675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Производство ферросплавов: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рафинированного феррохрома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r>
                        <a:rPr lang="ru-RU" sz="1600" dirty="0" err="1" smtClean="0">
                          <a:effectLst/>
                        </a:rPr>
                        <a:t>передельного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феррохрома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углеродистого </a:t>
                      </a:r>
                      <a:r>
                        <a:rPr lang="ru-RU" sz="1600" dirty="0">
                          <a:effectLst/>
                        </a:rPr>
                        <a:t>ферромарганца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ферросилиция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Шлаки ферросплавные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Шлаки </a:t>
                      </a:r>
                      <a:r>
                        <a:rPr lang="ru-RU" sz="1600" dirty="0">
                          <a:effectLst/>
                        </a:rPr>
                        <a:t>ферросплавные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Шлаки </a:t>
                      </a:r>
                      <a:r>
                        <a:rPr lang="ru-RU" sz="1600" dirty="0">
                          <a:effectLst/>
                        </a:rPr>
                        <a:t>ферросплавные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Шлаки </a:t>
                      </a:r>
                      <a:r>
                        <a:rPr lang="ru-RU" sz="1600" dirty="0">
                          <a:effectLst/>
                        </a:rPr>
                        <a:t>ферросплавные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2500-3200 кг/т продукции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800-900 </a:t>
                      </a:r>
                      <a:r>
                        <a:rPr lang="ru-RU" sz="1600" dirty="0">
                          <a:effectLst/>
                        </a:rPr>
                        <a:t>кг/т продукции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1000-1200 </a:t>
                      </a:r>
                      <a:r>
                        <a:rPr lang="ru-RU" sz="1600" dirty="0">
                          <a:effectLst/>
                        </a:rPr>
                        <a:t>кг/т продукции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30-50 </a:t>
                      </a:r>
                      <a:r>
                        <a:rPr lang="ru-RU" sz="1600" dirty="0">
                          <a:effectLst/>
                        </a:rPr>
                        <a:t>кг/т продукции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822024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624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535899"/>
              </p:ext>
            </p:extLst>
          </p:nvPr>
        </p:nvGraphicFramePr>
        <p:xfrm>
          <a:off x="272373" y="87550"/>
          <a:ext cx="11809380" cy="66785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11945">
                  <a:extLst>
                    <a:ext uri="{9D8B030D-6E8A-4147-A177-3AD203B41FA5}">
                      <a16:colId xmlns:a16="http://schemas.microsoft.com/office/drawing/2014/main" val="420548529"/>
                    </a:ext>
                  </a:extLst>
                </a:gridCol>
                <a:gridCol w="3602496">
                  <a:extLst>
                    <a:ext uri="{9D8B030D-6E8A-4147-A177-3AD203B41FA5}">
                      <a16:colId xmlns:a16="http://schemas.microsoft.com/office/drawing/2014/main" val="3575529766"/>
                    </a:ext>
                  </a:extLst>
                </a:gridCol>
                <a:gridCol w="4105870">
                  <a:extLst>
                    <a:ext uri="{9D8B030D-6E8A-4147-A177-3AD203B41FA5}">
                      <a16:colId xmlns:a16="http://schemas.microsoft.com/office/drawing/2014/main" val="2019448489"/>
                    </a:ext>
                  </a:extLst>
                </a:gridCol>
                <a:gridCol w="3489069">
                  <a:extLst>
                    <a:ext uri="{9D8B030D-6E8A-4147-A177-3AD203B41FA5}">
                      <a16:colId xmlns:a16="http://schemas.microsoft.com/office/drawing/2014/main" val="260870381"/>
                    </a:ext>
                  </a:extLst>
                </a:gridCol>
              </a:tblGrid>
              <a:tr h="27276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Выпуск готовой продукции: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чугун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сталь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чугунное литье, включая трубы стального литья прокат поковки и штамповки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стальные трубы метизы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продукция прочих видов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Металлотходы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(остатки чугуна и стали, </a:t>
                      </a:r>
                      <a:r>
                        <a:rPr lang="ru-RU" sz="1600" dirty="0" err="1">
                          <a:effectLst/>
                        </a:rPr>
                        <a:t>сплески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обрезь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немерные концы,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Недокат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стружка,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металл, извлекаемый из шлаков и формовочных земель,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литейного мусора,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брак и т.п.)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 кг/т чугуна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34 кг/т стали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330 кг/т продукции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551 кг/т продукции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206-229 кг/т продукции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178 кг/т продукции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80 кг/т труб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65 </a:t>
                      </a:r>
                      <a:r>
                        <a:rPr lang="ru-RU" sz="1600" dirty="0">
                          <a:effectLst/>
                        </a:rPr>
                        <a:t>кг/т продукции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40 кг/т продукции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3106439686"/>
                  </a:ext>
                </a:extLst>
              </a:tr>
              <a:tr h="4959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Обогащение угля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Порода углеобогащения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Отходы </a:t>
                      </a:r>
                      <a:r>
                        <a:rPr lang="ru-RU" sz="1600" dirty="0">
                          <a:effectLst/>
                        </a:rPr>
                        <a:t>флотации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200-410 кг/т рядового угля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120-130 кг/т рядового угля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 anchor="b"/>
                </a:tc>
                <a:extLst>
                  <a:ext uri="{0D108BD9-81ED-4DB2-BD59-A6C34878D82A}">
                    <a16:rowId xmlns:a16="http://schemas.microsoft.com/office/drawing/2014/main" val="750361209"/>
                  </a:ext>
                </a:extLst>
              </a:tr>
              <a:tr h="4959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Коксование угля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Фус</a:t>
                      </a:r>
                      <a:r>
                        <a:rPr lang="ru-RU" sz="1600" dirty="0">
                          <a:effectLst/>
                        </a:rPr>
                        <a:t> каменноугольный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Кислая </a:t>
                      </a:r>
                      <a:r>
                        <a:rPr lang="ru-RU" sz="1600" dirty="0">
                          <a:effectLst/>
                        </a:rPr>
                        <a:t>смолка сульфатного отделения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5-13 кг/т сухой шихты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4-5 кг/т сухой шихты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649766610"/>
                  </a:ext>
                </a:extLst>
              </a:tr>
              <a:tr h="9206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Ректификация сырого бензола (производство попутного продукта коксования)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Кислая </a:t>
                      </a:r>
                      <a:r>
                        <a:rPr lang="ru-RU" sz="1600" dirty="0">
                          <a:effectLst/>
                        </a:rPr>
                        <a:t>смолка (при очистке бензола)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Кислота </a:t>
                      </a:r>
                      <a:r>
                        <a:rPr lang="ru-RU" sz="1600" dirty="0">
                          <a:effectLst/>
                        </a:rPr>
                        <a:t>серная регенерированная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Кубовые остатки (при окончательной ректификации)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32,6 </a:t>
                      </a:r>
                      <a:r>
                        <a:rPr lang="ru-RU" sz="1600" dirty="0">
                          <a:effectLst/>
                        </a:rPr>
                        <a:t>кг/т сырого бензола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48-58 </a:t>
                      </a:r>
                      <a:r>
                        <a:rPr lang="ru-RU" sz="1600" dirty="0">
                          <a:effectLst/>
                        </a:rPr>
                        <a:t>кг/т сырого бензола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40-58 </a:t>
                      </a:r>
                      <a:r>
                        <a:rPr lang="ru-RU" sz="1600" dirty="0">
                          <a:effectLst/>
                        </a:rPr>
                        <a:t>кг т очищенного бензола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447937343"/>
                  </a:ext>
                </a:extLst>
              </a:tr>
              <a:tr h="9918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Очистка коксового газа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Отработанный раствор мышьяково-содовых сероочисток кокосового газа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Отработанный раствор вакуум-карбонатных сероочисток коксового газа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1,9-9,3 куб. м/т серы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0,35-0,51 </a:t>
                      </a:r>
                      <a:r>
                        <a:rPr lang="ru-RU" sz="1600" dirty="0">
                          <a:effectLst/>
                        </a:rPr>
                        <a:t>куб. </a:t>
                      </a:r>
                      <a:r>
                        <a:rPr lang="ru-RU" sz="1600" dirty="0" err="1">
                          <a:effectLst/>
                        </a:rPr>
                        <a:t>дм</a:t>
                      </a:r>
                      <a:r>
                        <a:rPr lang="ru-RU" sz="1600" dirty="0">
                          <a:effectLst/>
                        </a:rPr>
                        <a:t> тыс. </a:t>
                      </a:r>
                      <a:r>
                        <a:rPr lang="ru-RU" sz="1600" dirty="0" err="1">
                          <a:effectLst/>
                        </a:rPr>
                        <a:t>м</a:t>
                      </a:r>
                      <a:r>
                        <a:rPr lang="ru-RU" sz="1600" baseline="30000" dirty="0" err="1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extLst>
                  <a:ext uri="{0D108BD9-81ED-4DB2-BD59-A6C34878D82A}">
                    <a16:rowId xmlns:a16="http://schemas.microsoft.com/office/drawing/2014/main" val="1683517399"/>
                  </a:ext>
                </a:extLst>
              </a:tr>
              <a:tr h="9918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Агломерационное производство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Шлам железосодержащий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0,38-7,65 т/т массы </a:t>
                      </a:r>
                      <a:r>
                        <a:rPr lang="ru-RU" sz="1600" dirty="0" err="1">
                          <a:effectLst/>
                        </a:rPr>
                        <a:t>аглошихты</a:t>
                      </a:r>
                      <a:r>
                        <a:rPr lang="ru-RU" sz="1600" dirty="0">
                          <a:effectLst/>
                        </a:rPr>
                        <a:t> (в зависимости от влажности, толщины слоя шихты и наличия мелких фракций)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594" marR="43594" marT="0" marB="0" anchor="b"/>
                </a:tc>
                <a:extLst>
                  <a:ext uri="{0D108BD9-81ED-4DB2-BD59-A6C34878D82A}">
                    <a16:rowId xmlns:a16="http://schemas.microsoft.com/office/drawing/2014/main" val="1420879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9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6032"/>
            <a:ext cx="11067288" cy="638251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Согласно химическому составу, шлаки цветной металлургии могут быть условно объединены в три группы.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одну из них можно объединить шлаки никелевых заводов и определенную часть шлаков медных заводов, отличающихся малым содержанием цветных металлов и железа.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Вторую группу составляют медные шлаки, отличающиеся значительным содержанием железа, малым содержанием меди и присутствием до 5 % цинка и свинца.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третью группу следует объединить оловянные и свинцовые шлаки, а также некоторые медные шлаки, отличающиеся значительным содержанием цинка, свинца и олова, что делает экономически целесообразным их извлечение из шлаков даже без комплексной переработки последних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4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Значения удельных показателей отходов в цветной металлургии</a:t>
            </a:r>
            <a:endParaRPr lang="en-US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194229"/>
              </p:ext>
            </p:extLst>
          </p:nvPr>
        </p:nvGraphicFramePr>
        <p:xfrm>
          <a:off x="612648" y="896114"/>
          <a:ext cx="11173967" cy="54296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6616">
                  <a:extLst>
                    <a:ext uri="{9D8B030D-6E8A-4147-A177-3AD203B41FA5}">
                      <a16:colId xmlns:a16="http://schemas.microsoft.com/office/drawing/2014/main" val="2936143760"/>
                    </a:ext>
                  </a:extLst>
                </a:gridCol>
                <a:gridCol w="3822857">
                  <a:extLst>
                    <a:ext uri="{9D8B030D-6E8A-4147-A177-3AD203B41FA5}">
                      <a16:colId xmlns:a16="http://schemas.microsoft.com/office/drawing/2014/main" val="1689435219"/>
                    </a:ext>
                  </a:extLst>
                </a:gridCol>
                <a:gridCol w="3361920">
                  <a:extLst>
                    <a:ext uri="{9D8B030D-6E8A-4147-A177-3AD203B41FA5}">
                      <a16:colId xmlns:a16="http://schemas.microsoft.com/office/drawing/2014/main" val="2125180279"/>
                    </a:ext>
                  </a:extLst>
                </a:gridCol>
                <a:gridCol w="3632574">
                  <a:extLst>
                    <a:ext uri="{9D8B030D-6E8A-4147-A177-3AD203B41FA5}">
                      <a16:colId xmlns:a16="http://schemas.microsoft.com/office/drawing/2014/main" val="557732646"/>
                    </a:ext>
                  </a:extLst>
                </a:gridCol>
              </a:tblGrid>
              <a:tr h="5602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№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п/п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Технологический процесс или вид производства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Наименование образующихся отходов и попутных продуктов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Значения удельных показаний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92029212"/>
                  </a:ext>
                </a:extLst>
              </a:tr>
              <a:tr h="411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Добыча и обогащение руд цветных металлов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11036498"/>
                  </a:ext>
                </a:extLst>
              </a:tr>
              <a:tr h="388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Добыча руд цветных металлов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Породы вскрывшие и вмещающие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80 % от переработанной горной массы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96010807"/>
                  </a:ext>
                </a:extLst>
              </a:tr>
              <a:tr h="388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Производство бокситового глинозема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Шлам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1,1 кг/т глинозема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73228868"/>
                  </a:ext>
                </a:extLst>
              </a:tr>
              <a:tr h="388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Производство нефелинового глинозема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Шлам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7,0 кг/т глинозема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00702402"/>
                  </a:ext>
                </a:extLst>
              </a:tr>
              <a:tr h="388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Производство алунитового глинозема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Шлам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4,5 кг/т глинозема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29803101"/>
                  </a:ext>
                </a:extLst>
              </a:tr>
              <a:tr h="7274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Обогащение руд цветных металлов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Хвосты обогащения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60 % от массы получаемой руды (усредненный показатель для оценки общей массы отходов при обогащении руд цветных металлов)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80860432"/>
                  </a:ext>
                </a:extLst>
              </a:tr>
              <a:tr h="4271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Металлургическое производство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Шахтная плавка медных руд (содержание меди в концентрации 1-2 %)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Шлаки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50-100 т/т металла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7241887"/>
                  </a:ext>
                </a:extLst>
              </a:tr>
              <a:tr h="4728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Шахтная плавка окисленной никелевой руды (содержание никеля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0.8-1,2 %)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Шлаки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100-200 т/т металла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10861820"/>
                  </a:ext>
                </a:extLst>
              </a:tr>
              <a:tr h="388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Ртутное производство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Огарки ртутного производства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0,75 т/т ртути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70319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888" y="161416"/>
            <a:ext cx="11268456" cy="640397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Лом и отходы цветных металлов подразделяют на следующие классы:</a:t>
            </a:r>
          </a:p>
          <a:p>
            <a:pPr lvl="0" algn="just"/>
            <a:r>
              <a:rPr lang="ru-RU" dirty="0"/>
              <a:t>лом и кусковые отходы (класс А);</a:t>
            </a:r>
          </a:p>
          <a:p>
            <a:pPr lvl="0" algn="just"/>
            <a:r>
              <a:rPr lang="ru-RU" dirty="0"/>
              <a:t>стружка (класс Б):</a:t>
            </a:r>
          </a:p>
          <a:p>
            <a:pPr lvl="0" algn="just"/>
            <a:r>
              <a:rPr lang="ru-RU" dirty="0"/>
              <a:t>порошкообразные отходы вольфрама, кобальта, молибдена и их</a:t>
            </a:r>
          </a:p>
          <a:p>
            <a:pPr lvl="0" algn="just"/>
            <a:r>
              <a:rPr lang="ru-RU" dirty="0"/>
              <a:t>сплавов, образующиеся в процессе изготовления и обработки деталей (класс В):</a:t>
            </a:r>
          </a:p>
          <a:p>
            <a:pPr lvl="0" algn="just"/>
            <a:r>
              <a:rPr lang="ru-RU" dirty="0"/>
              <a:t>отходы белой жести и лом луженой тары (класс АК):</a:t>
            </a:r>
          </a:p>
          <a:p>
            <a:pPr lvl="0" algn="just"/>
            <a:r>
              <a:rPr lang="ru-RU" dirty="0"/>
              <a:t>лом и отходы свинцовых аккумуляторов (класс АЛ):</a:t>
            </a:r>
          </a:p>
          <a:p>
            <a:pPr lvl="0" algn="just"/>
            <a:r>
              <a:rPr lang="ru-RU" dirty="0"/>
              <a:t>листовая </a:t>
            </a:r>
            <a:r>
              <a:rPr lang="ru-RU" dirty="0" err="1"/>
              <a:t>обрезь</a:t>
            </a:r>
            <a:r>
              <a:rPr lang="ru-RU" dirty="0"/>
              <a:t> титана и его сплавов (класс 3);</a:t>
            </a:r>
          </a:p>
          <a:p>
            <a:pPr lvl="0" algn="just"/>
            <a:r>
              <a:rPr lang="ru-RU" dirty="0"/>
              <a:t>прочие отходы, к которым относят отходы, не отвечающие по физическим признакам указанным выше классам (класс Г).</a:t>
            </a:r>
          </a:p>
          <a:p>
            <a:pPr lvl="0" algn="just"/>
            <a:r>
              <a:rPr lang="ru-RU" dirty="0"/>
              <a:t>Отходы ртути и ее соединений в связи с особенностями их физического состояния подразделяют на следующие классы:</a:t>
            </a:r>
          </a:p>
          <a:p>
            <a:pPr lvl="0" algn="just"/>
            <a:r>
              <a:rPr lang="ru-RU" dirty="0"/>
              <a:t>ртуть отработанная (класс Д):</a:t>
            </a:r>
          </a:p>
          <a:p>
            <a:pPr lvl="0" algn="just"/>
            <a:r>
              <a:rPr lang="ru-RU" dirty="0"/>
              <a:t>отходы ртутьсодержащие твердые (класс Е):</a:t>
            </a:r>
          </a:p>
          <a:p>
            <a:pPr lvl="0" algn="just"/>
            <a:r>
              <a:rPr lang="ru-RU" dirty="0"/>
              <a:t>прочие отходы (класс Г).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50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48" y="216280"/>
            <a:ext cx="11323320" cy="63948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Каждую группу подразделяют на сорта. Сорт характеризует качественные признаки лома и отходов: содержание металла, степень разделки, габариты, засоренность, а также определяет порядок поставки по маркам или группам ставов.</a:t>
            </a:r>
          </a:p>
          <a:p>
            <a:r>
              <a:rPr lang="ru-RU" dirty="0"/>
              <a:t>1-й сорт наиболее качественные лом и отходы, не требующие специальной подготовки для металлургического передела. Они должны иметь высокое содержание металла (например, в алюминии и алюминиевых сплавах не менее 96 %. в меди и медных ставах не менее 97 %), определенную массу и размеры. В сырье 1-го сорта не допускается засоренность другими металлами и ставами. Лом и отходы 1-го сорта должны поставляться по маркам ставов, а поддающиеся пакетированию в пакетах или пучках.</a:t>
            </a:r>
          </a:p>
          <a:p>
            <a:r>
              <a:rPr lang="ru-RU" dirty="0"/>
              <a:t>2-й сорт лом и отходы, состоящие из ставов одной группы или марки, но с большей засоренностью, чем в 1-м сорте (в алюминии и алюминиевых сплавах не более 10 %).</a:t>
            </a:r>
          </a:p>
          <a:p>
            <a:r>
              <a:rPr lang="ru-RU" dirty="0"/>
              <a:t>3-й сорт лом и отходы, поставляемые по группам сплавов, имеющие приделки из черных металлов, с большей засоренностью, чем во 2-м сорте. Лом и отходы 3-го сорта не могул быть непосредственно направлены на переплав, их необходимо подвергать первичной обработке.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50355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1.3. Виды </a:t>
            </a:r>
            <a:r>
              <a:rPr lang="ru-RU" b="1" dirty="0" smtClean="0"/>
              <a:t>отходов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86384"/>
            <a:ext cx="11140440" cy="586130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Остатки, образующиеся в процессах промышленного и сельскохозяйственного производства и жизнедеятельности людей, называются </a:t>
            </a:r>
            <a:r>
              <a:rPr lang="ru-RU" i="1" dirty="0"/>
              <a:t>отходами.</a:t>
            </a:r>
            <a:r>
              <a:rPr lang="ru-RU" dirty="0"/>
              <a:t> Отходы могут: различаться по виду (твердые, жидкие, газообразные) и по происхождению:</a:t>
            </a:r>
          </a:p>
          <a:p>
            <a:pPr lvl="0" algn="just"/>
            <a:r>
              <a:rPr lang="ru-RU" dirty="0"/>
              <a:t>Отходы производства (промышленные отходы). Сюда относятся: стружка и другие </a:t>
            </a:r>
            <a:r>
              <a:rPr lang="ru-RU" dirty="0" err="1"/>
              <a:t>металлоотходы</a:t>
            </a:r>
            <a:r>
              <a:rPr lang="ru-RU" dirty="0"/>
              <a:t>, образующиеся при обработке металлов: шлаки; зола, образующаяся при сжигании топлива, и т. п.</a:t>
            </a:r>
          </a:p>
          <a:p>
            <a:pPr lvl="0" algn="just"/>
            <a:r>
              <a:rPr lang="ru-RU" dirty="0"/>
              <a:t>Отходы производственного потребления непригодные для дальнейшего использования по прямому назначению машины, инструменты и т. п.</a:t>
            </a:r>
          </a:p>
          <a:p>
            <a:pPr lvl="0" algn="just"/>
            <a:r>
              <a:rPr lang="ru-RU" dirty="0"/>
              <a:t>Бытовые (коммунальные) отходы.</a:t>
            </a:r>
          </a:p>
          <a:p>
            <a:pPr marL="0" lvl="0" indent="0" algn="just">
              <a:buNone/>
            </a:pPr>
            <a:r>
              <a:rPr lang="ru-RU" dirty="0"/>
              <a:t>Кроме того, обычно выделяют и особо </a:t>
            </a:r>
            <a:r>
              <a:rPr lang="ru-RU" dirty="0" smtClean="0"/>
              <a:t>учитывают</a:t>
            </a:r>
            <a:r>
              <a:rPr lang="ru-RU" dirty="0"/>
              <a:t>:</a:t>
            </a:r>
          </a:p>
          <a:p>
            <a:pPr lvl="0" algn="just"/>
            <a:r>
              <a:rPr lang="ru-RU" dirty="0"/>
              <a:t>Опасные отходы (ядохимикаты, канцерогенные материалы и т. п.).</a:t>
            </a:r>
          </a:p>
          <a:p>
            <a:pPr lvl="0" algn="just"/>
            <a:r>
              <a:rPr lang="ru-RU" dirty="0"/>
              <a:t>Радиоактивные отходы (РАО).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08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6253"/>
            <a:ext cx="10515600" cy="53098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1.1. Общая классификация </a:t>
            </a:r>
            <a:r>
              <a:rPr lang="ru-RU" b="1" dirty="0" smtClean="0"/>
              <a:t>отходов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50392"/>
            <a:ext cx="11311128" cy="590702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i="1" dirty="0"/>
              <a:t>Отходы производства</a:t>
            </a:r>
            <a:r>
              <a:rPr lang="ru-RU" dirty="0"/>
              <a:t> </a:t>
            </a:r>
            <a:r>
              <a:rPr lang="ru-RU" dirty="0" smtClean="0"/>
              <a:t>- это </a:t>
            </a:r>
            <a:r>
              <a:rPr lang="ru-RU" dirty="0"/>
              <a:t>остатки сырья, материалов и полуфабрикатов. образующиеся в процессе производства продукции, которые частично или полностью утратили свои качества и не соответствуют стандартам. </a:t>
            </a:r>
            <a:endParaRPr lang="ru-RU" dirty="0" smtClean="0"/>
          </a:p>
          <a:p>
            <a:pPr marL="0" indent="0" algn="just">
              <a:buNone/>
            </a:pPr>
            <a:r>
              <a:rPr lang="ru-RU" i="1" dirty="0"/>
              <a:t>Отходы потребления</a:t>
            </a:r>
            <a:r>
              <a:rPr lang="ru-RU" dirty="0"/>
              <a:t> </a:t>
            </a:r>
            <a:r>
              <a:rPr lang="ru-RU" dirty="0" smtClean="0"/>
              <a:t>- различные </a:t>
            </a:r>
            <a:r>
              <a:rPr lang="ru-RU" dirty="0"/>
              <a:t>бывшие в употреблении изделия и вещества, восстановление которых экономически </a:t>
            </a:r>
            <a:r>
              <a:rPr lang="ru-RU" dirty="0" smtClean="0"/>
              <a:t>нецелесообразно</a:t>
            </a:r>
            <a:r>
              <a:rPr lang="ru-RU" dirty="0"/>
              <a:t>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Совокупность отходов производства и потребления, которые могут быть использованы в качестве сырья для выпуска полезной продукции, называется </a:t>
            </a:r>
            <a:r>
              <a:rPr lang="ru-RU" i="1" dirty="0"/>
              <a:t>вторичными материальными ресурсами</a:t>
            </a:r>
            <a:r>
              <a:rPr lang="ru-RU" dirty="0"/>
              <a:t> (</a:t>
            </a:r>
            <a:r>
              <a:rPr lang="ru-RU" dirty="0" err="1"/>
              <a:t>ВМР</a:t>
            </a:r>
            <a:r>
              <a:rPr lang="ru-RU" dirty="0"/>
              <a:t>).</a:t>
            </a:r>
          </a:p>
          <a:p>
            <a:pPr marL="0" indent="0" algn="just">
              <a:buNone/>
            </a:pPr>
            <a:r>
              <a:rPr lang="ru-RU" dirty="0"/>
              <a:t>Все промышленные отходы можно разделить на два вида: </a:t>
            </a:r>
            <a:r>
              <a:rPr lang="ru-RU" i="1" dirty="0"/>
              <a:t>нетоксичные</a:t>
            </a:r>
            <a:r>
              <a:rPr lang="ru-RU" dirty="0"/>
              <a:t> и </a:t>
            </a:r>
            <a:r>
              <a:rPr lang="ru-RU" i="1" dirty="0"/>
              <a:t>токсичные.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Отходы можно также классифицировать на </a:t>
            </a:r>
            <a:r>
              <a:rPr lang="ru-RU" i="1" dirty="0"/>
              <a:t>металлические</a:t>
            </a:r>
            <a:r>
              <a:rPr lang="ru-RU" dirty="0"/>
              <a:t> и </a:t>
            </a:r>
            <a:r>
              <a:rPr lang="ru-RU" i="1" dirty="0"/>
              <a:t>неметаллические,</a:t>
            </a:r>
            <a:r>
              <a:rPr lang="ru-RU" dirty="0"/>
              <a:t> а также </a:t>
            </a:r>
            <a:r>
              <a:rPr lang="ru-RU" i="1" dirty="0"/>
              <a:t>комбинированные.</a:t>
            </a:r>
            <a:r>
              <a:rPr lang="ru-RU" dirty="0"/>
              <a:t> Неметаллические отходы подразделяются на химически инертные (отвалы породы, зола и т.д.) и химически активные (резина, пластмассы и т.д.). К числу комбинированных отходов относится всевозможный промышленный и строительный </a:t>
            </a:r>
            <a:r>
              <a:rPr lang="ru-RU" dirty="0" smtClean="0"/>
              <a:t>мусор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343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760" y="143128"/>
            <a:ext cx="11058144" cy="658685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Последовательность действий, связанных с обработкой отходов, в принципе следующая: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 предупреждение образования отходов: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сокращение образования отходов;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повторное использование (от англ. </a:t>
            </a:r>
            <a:r>
              <a:rPr lang="ru-RU" i="1" dirty="0" err="1"/>
              <a:t>recycling</a:t>
            </a:r>
            <a:r>
              <a:rPr lang="ru-RU" dirty="0"/>
              <a:t>):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) окончательное удаление отходов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Определенная часть отходов может быть отнесена к так называемым </a:t>
            </a:r>
            <a:r>
              <a:rPr lang="ru-RU" i="1" dirty="0"/>
              <a:t>опасным отходам</a:t>
            </a:r>
            <a:r>
              <a:rPr lang="ru-RU" dirty="0"/>
              <a:t> (по причине токсичности, радиоактивности и т. п.). К веществам 1-го класса токсичности относятся, в частности, ртутьсодержащие отходы и шламы </a:t>
            </a:r>
            <a:r>
              <a:rPr lang="ru-RU" dirty="0" err="1"/>
              <a:t>хроматного</a:t>
            </a:r>
            <a:r>
              <a:rPr lang="ru-RU" dirty="0"/>
              <a:t> производства, содержащие до 5 % высокотоксичного шестивалентного хрома.</a:t>
            </a:r>
          </a:p>
          <a:p>
            <a:pPr marL="0" indent="0" algn="just">
              <a:buNone/>
            </a:pPr>
            <a:r>
              <a:rPr lang="ru-RU" dirty="0"/>
              <a:t>К токсичным отходам относятся также некоторые отходы машиностроения: некоторые виды шламов (прежде всего </a:t>
            </a:r>
            <a:r>
              <a:rPr lang="ru-RU" dirty="0" err="1"/>
              <a:t>гальваношламы</a:t>
            </a:r>
            <a:r>
              <a:rPr lang="ru-RU" dirty="0"/>
              <a:t>); отходы, содержащие кадмий, мышьяк и др. Переработка таких отходов требует особого внимания и использования специальных технологий.</a:t>
            </a:r>
          </a:p>
          <a:p>
            <a:pPr marL="0" indent="0" algn="just">
              <a:buNone/>
            </a:pPr>
            <a:r>
              <a:rPr lang="ru-RU" dirty="0"/>
              <a:t>В сталеплавильном производстве такие отходы обычно не используют.</a:t>
            </a:r>
          </a:p>
          <a:p>
            <a:pPr marL="0" indent="0" algn="just">
              <a:buNone/>
            </a:pPr>
            <a:r>
              <a:rPr lang="ru-RU" dirty="0"/>
              <a:t>К опасным отходам также относятся такие материалы, как неиспользованные (по разным причинам) по назначению снаряды, мины и т. п.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05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3504" y="429768"/>
            <a:ext cx="11146536" cy="624535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Отходы можно разбить на две группы основные и побочные.</a:t>
            </a:r>
          </a:p>
          <a:p>
            <a:pPr marL="0" indent="0" algn="just">
              <a:buNone/>
            </a:pPr>
            <a:r>
              <a:rPr lang="ru-RU" i="1" dirty="0"/>
              <a:t>Основными</a:t>
            </a:r>
            <a:r>
              <a:rPr lang="ru-RU" dirty="0"/>
              <a:t> являются отходы материалов, использованных непосредственно для изготовления товарной продукции. Это металлические, металлсодержащие (окалина, шламы, шлаки и пр.) и неметаллические (древесина, пластмассы, резина, клеи, текстиль, стекло и др.) отходы.</a:t>
            </a:r>
          </a:p>
          <a:p>
            <a:pPr marL="0" indent="0" algn="just">
              <a:buNone/>
            </a:pPr>
            <a:r>
              <a:rPr lang="ru-RU" dirty="0"/>
              <a:t>К </a:t>
            </a:r>
            <a:r>
              <a:rPr lang="ru-RU" i="1" dirty="0"/>
              <a:t>побочным</a:t>
            </a:r>
            <a:r>
              <a:rPr lang="ru-RU" dirty="0"/>
              <a:t> относятся отходы технологических материалов и веществ. использованных пли образующихся при проведении технологических процессов. Побочные отходы могут быть твердыми (зола, абразивы. огнеупоры), жидкими (смазочно-охлаждающие жидкости, минеральные масла и другие нефтепродукты, отходы </a:t>
            </a:r>
            <a:r>
              <a:rPr lang="ru-RU" dirty="0" err="1"/>
              <a:t>гальванопроизводства</a:t>
            </a:r>
            <a:r>
              <a:rPr lang="ru-RU" dirty="0"/>
              <a:t>) и газообразными (отходящие газы).</a:t>
            </a:r>
          </a:p>
          <a:p>
            <a:pPr marL="0" indent="0" algn="just">
              <a:buNone/>
            </a:pPr>
            <a:r>
              <a:rPr lang="ru-RU" dirty="0"/>
              <a:t>Широко используется классификация отходов по степени их опасного воздействия на человека и окружающую среду. Так, в странах ЕЭС установлено 14 категорий опасности отходов для здоровья человека и риска для окружающей среды: 1 взрывоопасные: 2 </a:t>
            </a:r>
            <a:r>
              <a:rPr lang="ru-RU" dirty="0" err="1"/>
              <a:t>оксиданты</a:t>
            </a:r>
            <a:r>
              <a:rPr lang="ru-RU" dirty="0"/>
              <a:t>: </a:t>
            </a:r>
            <a:r>
              <a:rPr lang="ru-RU" dirty="0" err="1"/>
              <a:t>3А</a:t>
            </a:r>
            <a:r>
              <a:rPr lang="ru-RU" dirty="0"/>
              <a:t> отходы с высокой степенью воспламеняемости: </a:t>
            </a:r>
            <a:r>
              <a:rPr lang="ru-RU" dirty="0" err="1"/>
              <a:t>3В</a:t>
            </a:r>
            <a:r>
              <a:rPr lang="ru-RU" dirty="0"/>
              <a:t> воспламеняемые: 4 раздражающие: 5 вредные: б токсичные: 7</a:t>
            </a:r>
            <a:r>
              <a:rPr lang="ru-RU" b="1" dirty="0"/>
              <a:t> </a:t>
            </a:r>
            <a:r>
              <a:rPr lang="ru-RU" dirty="0"/>
              <a:t>канцерогенные: 8 коррозионно-активные; 9 инфекционные: 10 тератогенные (повреждающие зародыши </a:t>
            </a:r>
            <a:r>
              <a:rPr lang="ru-RU" dirty="0" err="1"/>
              <a:t>эмбрионотоксичные</a:t>
            </a:r>
            <a:r>
              <a:rPr lang="ru-RU" dirty="0"/>
              <a:t>): 11 мутагенные (вызывающие наследственные изменения): 12 выделяющие при контакте с водой токсичные газы: 13 выделяющие опасные вещества: 14 </a:t>
            </a:r>
            <a:r>
              <a:rPr lang="ru-RU" dirty="0" err="1" smtClean="0"/>
              <a:t>экотоксичные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490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калина низьковуглецева холодноката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47" y="121158"/>
            <a:ext cx="386715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6794" y="2807209"/>
            <a:ext cx="1362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Окалина</a:t>
            </a:r>
            <a:endParaRPr lang="en-US" dirty="0"/>
          </a:p>
        </p:txBody>
      </p:sp>
      <p:pic>
        <p:nvPicPr>
          <p:cNvPr id="1028" name="Picture 4" descr="Челябинский металлургический комбинат наращивает переработку  железосодержащего шлама | ТЕХНОЛОГИИ, ИНЖИНИРИНГ, ИННОВА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294" y="121158"/>
            <a:ext cx="3951055" cy="296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91771" y="317654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шлам</a:t>
            </a:r>
            <a:endParaRPr lang="en-US" dirty="0"/>
          </a:p>
        </p:txBody>
      </p:sp>
      <p:pic>
        <p:nvPicPr>
          <p:cNvPr id="1030" name="Picture 6" descr="Обработка стального шлака железного шлака | Zy mi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303" y="304752"/>
            <a:ext cx="3616472" cy="259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03536" y="2991875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шлак</a:t>
            </a:r>
            <a:endParaRPr lang="en-US" dirty="0"/>
          </a:p>
        </p:txBody>
      </p:sp>
      <p:pic>
        <p:nvPicPr>
          <p:cNvPr id="1032" name="Picture 8" descr="Золоотвалы грозят стать головной болью потребителей энергии — Российская  газет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81" y="3545873"/>
            <a:ext cx="3264281" cy="217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80413" y="5907814"/>
            <a:ext cx="6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зола</a:t>
            </a:r>
            <a:endParaRPr lang="en-US" dirty="0"/>
          </a:p>
        </p:txBody>
      </p:sp>
      <p:pic>
        <p:nvPicPr>
          <p:cNvPr id="1034" name="Picture 10" descr="Лом абразивных кругов (абразивный лом) | XLOM.RU – это лучший портал о  металлоломе и вторсырье в России!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832" y="3533160"/>
            <a:ext cx="4379976" cy="218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32867" y="5907814"/>
            <a:ext cx="185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Абразивный лом</a:t>
            </a:r>
            <a:endParaRPr lang="en-US" dirty="0"/>
          </a:p>
        </p:txBody>
      </p:sp>
      <p:pic>
        <p:nvPicPr>
          <p:cNvPr id="1036" name="Picture 12" descr="Куплю дорого бой огнеупоров, графита, абразивов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1"/>
          <a:stretch/>
        </p:blipFill>
        <p:spPr bwMode="auto">
          <a:xfrm>
            <a:off x="8768411" y="3533160"/>
            <a:ext cx="3206671" cy="217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497884" y="5878633"/>
            <a:ext cx="1747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Бой огнеупоров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565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29768"/>
            <a:ext cx="10948416" cy="631850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Согласно отечественному стандарту ГОСТ 12.1.007-76 «Вредные вещества. Классификация и общие требования безопасности», все промышленные отходы делятся на четыре класса опасности: первый чрезвычайно опасные, второй </a:t>
            </a:r>
            <a:r>
              <a:rPr lang="ru-RU" dirty="0" err="1"/>
              <a:t>высокоопасные</a:t>
            </a:r>
            <a:r>
              <a:rPr lang="ru-RU" dirty="0"/>
              <a:t>, третий умеренно опасные, четвертый малоопасные.</a:t>
            </a:r>
          </a:p>
          <a:p>
            <a:pPr marL="0" indent="0" algn="just">
              <a:buNone/>
            </a:pPr>
            <a:r>
              <a:rPr lang="ru-RU" dirty="0"/>
              <a:t>Наличие в отходах ртути, хромовокислого калия, треххлористой сурьмы (</a:t>
            </a:r>
            <a:r>
              <a:rPr lang="ru-RU" dirty="0" err="1"/>
              <a:t>VI</a:t>
            </a:r>
            <a:r>
              <a:rPr lang="ru-RU" dirty="0" smtClean="0"/>
              <a:t>), </a:t>
            </a:r>
            <a:r>
              <a:rPr lang="ru-RU" dirty="0"/>
              <a:t>оксида мышьяка и других высокотоксичных веществ требует отнесения их к первому классу опасности.</a:t>
            </a:r>
          </a:p>
          <a:p>
            <a:pPr marL="0" indent="0" algn="just">
              <a:buNone/>
            </a:pPr>
            <a:r>
              <a:rPr lang="ru-RU" dirty="0"/>
              <a:t>Наличие в отходах хлористой меди, хлористого никеля, оксида </a:t>
            </a:r>
            <a:r>
              <a:rPr lang="ru-RU" dirty="0" smtClean="0"/>
              <a:t>сурьмы, </a:t>
            </a:r>
            <a:r>
              <a:rPr lang="ru-RU" dirty="0"/>
              <a:t>азотнокислого свинца и др. относит их ко второму классу опасности.</a:t>
            </a:r>
          </a:p>
          <a:p>
            <a:pPr marL="0" indent="0" algn="just">
              <a:buNone/>
            </a:pPr>
            <a:r>
              <a:rPr lang="ru-RU" dirty="0"/>
              <a:t>Наличие в отходах сернокислой меди, оксида свинца, щавелевокислой меди, четыреххлористого углерода требует отнесения их к третьему классу опасности.</a:t>
            </a:r>
          </a:p>
          <a:p>
            <a:pPr marL="0" indent="0" algn="just">
              <a:buNone/>
            </a:pPr>
            <a:r>
              <a:rPr lang="ru-RU" dirty="0"/>
              <a:t>Принадлежность к тому или иному классу опасности определяется расчетным путем по соответствующей методике.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2608"/>
            <a:ext cx="10948416" cy="6318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 соответствии с Временным классификатором токсичных промышленных отходов и методическими рекомендациями по определению токсичности промышленных отходов (1987 г.) отходы также делятся на четыре класса опасности:</a:t>
            </a:r>
          </a:p>
          <a:p>
            <a:pPr marL="0" lvl="0" indent="0" algn="just">
              <a:buNone/>
            </a:pPr>
            <a:r>
              <a:rPr lang="ru-RU" dirty="0"/>
              <a:t>к отходам 1 -го класса опасности относятся цианиды, ртуть, оксиды меди, хрома, кадмия, никеля, других тяжелых металлов, </a:t>
            </a:r>
            <a:r>
              <a:rPr lang="ru-RU" dirty="0" err="1"/>
              <a:t>пятисернистый</a:t>
            </a:r>
            <a:r>
              <a:rPr lang="ru-RU" dirty="0"/>
              <a:t> фосфор, хлорорганические соединения, </a:t>
            </a:r>
            <a:r>
              <a:rPr lang="ru-RU" dirty="0" err="1"/>
              <a:t>бензопирен</a:t>
            </a:r>
            <a:r>
              <a:rPr lang="ru-RU" dirty="0"/>
              <a:t>, инсектициды. а также отходы, содержащие эти компоненты в значительных концентрациях:</a:t>
            </a:r>
          </a:p>
          <a:p>
            <a:pPr marL="0" lvl="0" indent="0" algn="just">
              <a:buNone/>
            </a:pPr>
            <a:r>
              <a:rPr lang="ru-RU" dirty="0"/>
              <a:t>ко 2-му классу опасности относятся мышьяк, нефтепродукты, спирты, смолы, серная кислота, фенол, толуол и отходы, содержащие эти компоненты в значительных концентрациях:</a:t>
            </a:r>
          </a:p>
          <a:p>
            <a:pPr marL="0" lvl="0" indent="0" algn="just">
              <a:buNone/>
            </a:pPr>
            <a:r>
              <a:rPr lang="ru-RU" dirty="0"/>
              <a:t>к 3-му и 4-му классам опасности относятся отходы, содержащие те же опасные вещества 1-го и 2-го классов опасности в небольших концентрациях. а также шлаки и другие отходы.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928" y="262840"/>
            <a:ext cx="11475720" cy="4420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Источники возникновения твердых отходов материальном производстве</a:t>
            </a:r>
            <a:endParaRPr lang="en-US" dirty="0"/>
          </a:p>
        </p:txBody>
      </p:sp>
      <p:pic>
        <p:nvPicPr>
          <p:cNvPr id="2050" name="Picture 2" descr="ЗАГРЯЗНЕНИЕ ОКРУЖАЮЩЕЙ СРЕДЫ, ОСНОВНЫЕ ВИДЫ ОТХОДОВ И ИСТОЧНИКИ ИХ  ОБРАЗОВАНИЯ - Экологические основы природопользов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051" y="944705"/>
            <a:ext cx="9815885" cy="539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3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88390" y="142246"/>
            <a:ext cx="11475720" cy="551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/>
              <a:t>Классификация промышленных отходов по видам </a:t>
            </a:r>
          </a:p>
        </p:txBody>
      </p:sp>
      <p:pic>
        <p:nvPicPr>
          <p:cNvPr id="5" name="Picture 4" descr="16.4. Защита литосф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183" y="832075"/>
            <a:ext cx="6867017" cy="607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889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7693"/>
            <a:ext cx="10515600" cy="49441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1.2. Общие </a:t>
            </a:r>
            <a:r>
              <a:rPr lang="ru-RU" b="1" dirty="0" smtClean="0"/>
              <a:t>данные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904" y="960120"/>
            <a:ext cx="11484864" cy="261518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Черная металлургия.</a:t>
            </a:r>
            <a:r>
              <a:rPr lang="ru-RU" dirty="0"/>
              <a:t> Металлургические шлаки представляют собой силикатные системы с различным содержанием железа. Химический состав и физические свойства шлаков весьма разнообразны. Так, доменные шлаки по химическому составу подразделяют на основные (в которых преобладают </a:t>
            </a:r>
            <a:r>
              <a:rPr lang="ru-RU" dirty="0" err="1"/>
              <a:t>СаО</a:t>
            </a:r>
            <a:r>
              <a:rPr lang="ru-RU" dirty="0"/>
              <a:t> и </a:t>
            </a:r>
            <a:r>
              <a:rPr lang="ru-RU" dirty="0" err="1"/>
              <a:t>MgO</a:t>
            </a:r>
            <a:r>
              <a:rPr lang="ru-RU" dirty="0"/>
              <a:t>), кислые (с повышенным содержанием </a:t>
            </a:r>
            <a:r>
              <a:rPr lang="ru-RU" dirty="0" err="1"/>
              <a:t>SiO</a:t>
            </a:r>
            <a:r>
              <a:rPr lang="ru-RU" baseline="-25000" dirty="0" err="1"/>
              <a:t>2</a:t>
            </a:r>
            <a:r>
              <a:rPr lang="ru-RU" dirty="0"/>
              <a:t> и </a:t>
            </a:r>
            <a:r>
              <a:rPr lang="ru-RU" dirty="0" err="1"/>
              <a:t>Аl</a:t>
            </a:r>
            <a:r>
              <a:rPr lang="ru-RU" baseline="-25000" dirty="0" err="1"/>
              <a:t>2</a:t>
            </a:r>
            <a:r>
              <a:rPr lang="ru-RU" cap="small" dirty="0" err="1"/>
              <a:t>О</a:t>
            </a:r>
            <a:r>
              <a:rPr lang="ru-RU" cap="small" baseline="-25000" dirty="0" err="1"/>
              <a:t>3</a:t>
            </a:r>
            <a:r>
              <a:rPr lang="ru-RU" cap="small" dirty="0"/>
              <a:t>) и</a:t>
            </a:r>
            <a:r>
              <a:rPr lang="ru-RU" dirty="0"/>
              <a:t> нейтральные с равным содержанием таких оксидов. Отношение содержания </a:t>
            </a:r>
            <a:r>
              <a:rPr lang="ru-RU" dirty="0" err="1"/>
              <a:t>СаО</a:t>
            </a:r>
            <a:r>
              <a:rPr lang="ru-RU" dirty="0"/>
              <a:t> и </a:t>
            </a:r>
            <a:r>
              <a:rPr lang="ru-RU" dirty="0" err="1"/>
              <a:t>MgO</a:t>
            </a:r>
            <a:r>
              <a:rPr lang="ru-RU" dirty="0"/>
              <a:t> к содержанию </a:t>
            </a:r>
            <a:r>
              <a:rPr lang="ru-RU" dirty="0" err="1"/>
              <a:t>SiO</a:t>
            </a:r>
            <a:r>
              <a:rPr lang="ru-RU" baseline="-25000" dirty="0" err="1"/>
              <a:t>2</a:t>
            </a:r>
            <a:r>
              <a:rPr lang="ru-RU" dirty="0"/>
              <a:t> и </a:t>
            </a:r>
            <a:r>
              <a:rPr lang="ru-RU" dirty="0" err="1"/>
              <a:t>Аl</a:t>
            </a:r>
            <a:r>
              <a:rPr lang="ru-RU" baseline="-25000" dirty="0" err="1"/>
              <a:t>2</a:t>
            </a:r>
            <a:r>
              <a:rPr lang="ru-RU" dirty="0" err="1"/>
              <a:t>O</a:t>
            </a:r>
            <a:r>
              <a:rPr lang="ru-RU" baseline="-25000" dirty="0" err="1"/>
              <a:t>3</a:t>
            </a:r>
            <a:r>
              <a:rPr lang="ru-RU" dirty="0"/>
              <a:t> называют степенью или модулем </a:t>
            </a:r>
            <a:r>
              <a:rPr lang="ru-RU" dirty="0" err="1"/>
              <a:t>основности</a:t>
            </a:r>
            <a:r>
              <a:rPr lang="ru-RU" dirty="0"/>
              <a:t> шлака, а обратное отношение </a:t>
            </a:r>
            <a:r>
              <a:rPr lang="ru-RU" dirty="0" err="1"/>
              <a:t>SiО</a:t>
            </a:r>
            <a:r>
              <a:rPr lang="ru-RU" baseline="-25000" dirty="0" err="1"/>
              <a:t>2</a:t>
            </a:r>
            <a:r>
              <a:rPr lang="ru-RU" dirty="0"/>
              <a:t> + </a:t>
            </a:r>
            <a:r>
              <a:rPr lang="ru-RU" dirty="0" smtClean="0"/>
              <a:t>А</a:t>
            </a:r>
            <a:r>
              <a:rPr lang="en-US" dirty="0" smtClean="0"/>
              <a:t>l</a:t>
            </a:r>
            <a:r>
              <a:rPr lang="ru-RU" baseline="-25000" dirty="0" err="1" smtClean="0"/>
              <a:t>2</a:t>
            </a:r>
            <a:r>
              <a:rPr lang="ru-RU" dirty="0" err="1" smtClean="0"/>
              <a:t>О</a:t>
            </a:r>
            <a:r>
              <a:rPr lang="ru-RU" baseline="-25000" dirty="0" err="1" smtClean="0"/>
              <a:t>3</a:t>
            </a:r>
            <a:r>
              <a:rPr lang="ru-RU" baseline="-25000" dirty="0" smtClean="0"/>
              <a:t> </a:t>
            </a:r>
            <a:r>
              <a:rPr lang="ru-RU" dirty="0"/>
              <a:t>к </a:t>
            </a:r>
            <a:r>
              <a:rPr lang="ru-RU" dirty="0" err="1"/>
              <a:t>СаО</a:t>
            </a:r>
            <a:r>
              <a:rPr lang="ru-RU" dirty="0"/>
              <a:t> + </a:t>
            </a:r>
            <a:r>
              <a:rPr lang="ru-RU" dirty="0" err="1"/>
              <a:t>MgO</a:t>
            </a:r>
            <a:r>
              <a:rPr lang="ru-RU" dirty="0"/>
              <a:t> степенью или модулем кислотности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Химический состав (в %) металлургических шлаков</a:t>
            </a:r>
            <a:endParaRPr lang="en-US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692048"/>
              </p:ext>
            </p:extLst>
          </p:nvPr>
        </p:nvGraphicFramePr>
        <p:xfrm>
          <a:off x="920496" y="3575303"/>
          <a:ext cx="10351007" cy="2987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7113">
                  <a:extLst>
                    <a:ext uri="{9D8B030D-6E8A-4147-A177-3AD203B41FA5}">
                      <a16:colId xmlns:a16="http://schemas.microsoft.com/office/drawing/2014/main" val="619250861"/>
                    </a:ext>
                  </a:extLst>
                </a:gridCol>
                <a:gridCol w="898483">
                  <a:extLst>
                    <a:ext uri="{9D8B030D-6E8A-4147-A177-3AD203B41FA5}">
                      <a16:colId xmlns:a16="http://schemas.microsoft.com/office/drawing/2014/main" val="986072550"/>
                    </a:ext>
                  </a:extLst>
                </a:gridCol>
                <a:gridCol w="899488">
                  <a:extLst>
                    <a:ext uri="{9D8B030D-6E8A-4147-A177-3AD203B41FA5}">
                      <a16:colId xmlns:a16="http://schemas.microsoft.com/office/drawing/2014/main" val="3254534643"/>
                    </a:ext>
                  </a:extLst>
                </a:gridCol>
                <a:gridCol w="899488">
                  <a:extLst>
                    <a:ext uri="{9D8B030D-6E8A-4147-A177-3AD203B41FA5}">
                      <a16:colId xmlns:a16="http://schemas.microsoft.com/office/drawing/2014/main" val="2950887649"/>
                    </a:ext>
                  </a:extLst>
                </a:gridCol>
                <a:gridCol w="899488">
                  <a:extLst>
                    <a:ext uri="{9D8B030D-6E8A-4147-A177-3AD203B41FA5}">
                      <a16:colId xmlns:a16="http://schemas.microsoft.com/office/drawing/2014/main" val="3076967040"/>
                    </a:ext>
                  </a:extLst>
                </a:gridCol>
                <a:gridCol w="898483">
                  <a:extLst>
                    <a:ext uri="{9D8B030D-6E8A-4147-A177-3AD203B41FA5}">
                      <a16:colId xmlns:a16="http://schemas.microsoft.com/office/drawing/2014/main" val="2748616024"/>
                    </a:ext>
                  </a:extLst>
                </a:gridCol>
                <a:gridCol w="899488">
                  <a:extLst>
                    <a:ext uri="{9D8B030D-6E8A-4147-A177-3AD203B41FA5}">
                      <a16:colId xmlns:a16="http://schemas.microsoft.com/office/drawing/2014/main" val="2918519136"/>
                    </a:ext>
                  </a:extLst>
                </a:gridCol>
                <a:gridCol w="899488">
                  <a:extLst>
                    <a:ext uri="{9D8B030D-6E8A-4147-A177-3AD203B41FA5}">
                      <a16:colId xmlns:a16="http://schemas.microsoft.com/office/drawing/2014/main" val="2507502347"/>
                    </a:ext>
                  </a:extLst>
                </a:gridCol>
                <a:gridCol w="899488">
                  <a:extLst>
                    <a:ext uri="{9D8B030D-6E8A-4147-A177-3AD203B41FA5}">
                      <a16:colId xmlns:a16="http://schemas.microsoft.com/office/drawing/2014/main" val="588390945"/>
                    </a:ext>
                  </a:extLst>
                </a:gridCol>
              </a:tblGrid>
              <a:tr h="293469">
                <a:tc>
                  <a:txBody>
                    <a:bodyPr/>
                    <a:lstStyle/>
                    <a:p>
                      <a:pPr algn="l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Вид шлака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SiO</a:t>
                      </a:r>
                      <a:r>
                        <a:rPr lang="ru-RU" sz="1600" baseline="-250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Аl</a:t>
                      </a:r>
                      <a:r>
                        <a:rPr lang="ru-RU" sz="1600" baseline="-25000">
                          <a:effectLst/>
                        </a:rPr>
                        <a:t>2</a:t>
                      </a:r>
                      <a:r>
                        <a:rPr lang="ru-RU" sz="1600">
                          <a:effectLst/>
                        </a:rPr>
                        <a:t>О</a:t>
                      </a:r>
                      <a:r>
                        <a:rPr lang="ru-RU" sz="1600" baseline="-250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СаО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МgО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Fе</a:t>
                      </a:r>
                      <a:r>
                        <a:rPr lang="ru-RU" sz="1600" baseline="-25000">
                          <a:effectLst/>
                        </a:rPr>
                        <a:t>2</a:t>
                      </a:r>
                      <a:r>
                        <a:rPr lang="ru-RU" sz="1600">
                          <a:effectLst/>
                        </a:rPr>
                        <a:t>O</a:t>
                      </a:r>
                      <a:r>
                        <a:rPr lang="ru-RU" sz="1600" baseline="-250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FеО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МnО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SО</a:t>
                      </a:r>
                      <a:r>
                        <a:rPr lang="ru-RU" sz="1600" baseline="-25000">
                          <a:effectLst/>
                        </a:rPr>
                        <a:t>3</a:t>
                      </a:r>
                      <a:r>
                        <a:rPr lang="ru-RU" sz="1600" baseline="30000">
                          <a:effectLst/>
                        </a:rPr>
                        <a:t>2-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23025213"/>
                  </a:ext>
                </a:extLst>
              </a:tr>
              <a:tr h="525458">
                <a:tc>
                  <a:txBody>
                    <a:bodyPr/>
                    <a:lstStyle/>
                    <a:p>
                      <a:pPr algn="l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Доменные шлаки заводов Юга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33-38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4-9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45-50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2-4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0,5-1,5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1-3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2-3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2-4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88049349"/>
                  </a:ext>
                </a:extLst>
              </a:tr>
              <a:tr h="293469">
                <a:tc>
                  <a:txBody>
                    <a:bodyPr/>
                    <a:lstStyle/>
                    <a:p>
                      <a:pPr algn="l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 же заводов центра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37-40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7-9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44-48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1-3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0,1-0,3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0,3-0,5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0,5-1,5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2-4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90423251"/>
                  </a:ext>
                </a:extLst>
              </a:tr>
              <a:tr h="404243">
                <a:tc>
                  <a:txBody>
                    <a:bodyPr/>
                    <a:lstStyle/>
                    <a:p>
                      <a:pPr algn="l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 же заводов Урала и Сибири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35-37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12-16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30-38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4-7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0,1-0,3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0,1-0,4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0,5-2,0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0,5-1,5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7804954"/>
                  </a:ext>
                </a:extLst>
              </a:tr>
              <a:tr h="293469">
                <a:tc>
                  <a:txBody>
                    <a:bodyPr/>
                    <a:lstStyle/>
                    <a:p>
                      <a:pPr algn="l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Мартеновские шлаки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22-25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2-6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38-40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9-14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2-4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5-12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6-9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0,2-0,6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4977586"/>
                  </a:ext>
                </a:extLst>
              </a:tr>
              <a:tr h="419980">
                <a:tc>
                  <a:txBody>
                    <a:bodyPr/>
                    <a:lstStyle/>
                    <a:p>
                      <a:pPr algn="l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Ваграночные шлаки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38-46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9-13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20-32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5-13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5-8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0,2-0,4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3805358"/>
                  </a:ext>
                </a:extLst>
              </a:tr>
              <a:tr h="7574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Шлаки цветной металлургии (никелевые, медеплавильные и др.)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35-40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6-10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16-18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2-7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1-2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20-35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0,1-0</a:t>
                      </a:r>
                      <a:r>
                        <a:rPr lang="uk-UA" sz="1600">
                          <a:effectLst/>
                        </a:rPr>
                        <a:t>,</a:t>
                      </a: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4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0,5-2,0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05957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2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2175</Words>
  <Application>Microsoft Office PowerPoint</Application>
  <PresentationFormat>Широкоэкранный</PresentationFormat>
  <Paragraphs>338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Microsoft Sans Serif</vt:lpstr>
      <vt:lpstr>Times New Roman</vt:lpstr>
      <vt:lpstr>Тема Office</vt:lpstr>
      <vt:lpstr>Глава 1. Отходы черной и цветной металлургии </vt:lpstr>
      <vt:lpstr>1.1. Общая классификация отходов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1.2. Общие данные</vt:lpstr>
      <vt:lpstr>Презентация PowerPoint</vt:lpstr>
      <vt:lpstr>Презентация PowerPoint</vt:lpstr>
      <vt:lpstr>Презентация PowerPoint</vt:lpstr>
      <vt:lpstr>Удельные значения отходов, образующихся в производства черной металлургии</vt:lpstr>
      <vt:lpstr>Презентация PowerPoint</vt:lpstr>
      <vt:lpstr>Презентация PowerPoint</vt:lpstr>
      <vt:lpstr>Значения удельных показателей отходов в цветной металлургии</vt:lpstr>
      <vt:lpstr>Презентация PowerPoint</vt:lpstr>
      <vt:lpstr>Презентация PowerPoint</vt:lpstr>
      <vt:lpstr>1.3. Виды отходов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Глава 1. Отходы черной и цветной металлургии</dc:title>
  <dc:creator>nazarkirichenko08@gmail.com</dc:creator>
  <cp:lastModifiedBy>nazarkirichenko08@gmail.com</cp:lastModifiedBy>
  <cp:revision>13</cp:revision>
  <dcterms:created xsi:type="dcterms:W3CDTF">2020-09-21T20:12:26Z</dcterms:created>
  <dcterms:modified xsi:type="dcterms:W3CDTF">2020-09-22T11:20:46Z</dcterms:modified>
</cp:coreProperties>
</file>