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slideMaster6.xml" ContentType="application/vnd.openxmlformats-officedocument.presentationml.slideMaster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_rels/notesSlide24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6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media/image1.jpeg" ContentType="image/jpeg"/>
  <Override PartName="/ppt/media/image13.wmf" ContentType="image/x-wmf"/>
  <Override PartName="/ppt/media/image2.png" ContentType="image/png"/>
  <Override PartName="/ppt/media/image5.png" ContentType="image/png"/>
  <Override PartName="/ppt/media/image3.jpeg" ContentType="image/jpeg"/>
  <Override PartName="/ppt/media/image4.png" ContentType="image/png"/>
  <Override PartName="/ppt/media/image8.jpeg" ContentType="image/jpeg"/>
  <Override PartName="/ppt/media/image6.png" ContentType="image/png"/>
  <Override PartName="/ppt/media/image9.png" ContentType="image/png"/>
  <Override PartName="/ppt/media/image7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4.gif" ContentType="image/gif"/>
  <Override PartName="/ppt/media/image1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05" r:id="rId58"/>
    <p:sldId id="306" r:id="rId59"/>
    <p:sldId id="307" r:id="rId60"/>
    <p:sldId id="308" r:id="rId61"/>
    <p:sldId id="309" r:id="rId62"/>
    <p:sldId id="310" r:id="rId63"/>
    <p:sldId id="311" r:id="rId64"/>
    <p:sldId id="312" r:id="rId65"/>
    <p:sldId id="313" r:id="rId66"/>
    <p:sldId id="314" r:id="rId67"/>
    <p:sldId id="315" r:id="rId68"/>
    <p:sldId id="316" r:id="rId69"/>
    <p:sldId id="317" r:id="rId70"/>
    <p:sldId id="318" r:id="rId71"/>
    <p:sldId id="319" r:id="rId72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notesMaster" Target="notesMasters/notesMaster1.xml"/><Relationship Id="rId9" Type="http://schemas.openxmlformats.org/officeDocument/2006/relationships/slide" Target="slides/slid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slide" Target="slides/slide35.xml"/><Relationship Id="rId44" Type="http://schemas.openxmlformats.org/officeDocument/2006/relationships/slide" Target="slides/slide36.xml"/><Relationship Id="rId45" Type="http://schemas.openxmlformats.org/officeDocument/2006/relationships/slide" Target="slides/slide37.xml"/><Relationship Id="rId46" Type="http://schemas.openxmlformats.org/officeDocument/2006/relationships/slide" Target="slides/slide38.xml"/><Relationship Id="rId47" Type="http://schemas.openxmlformats.org/officeDocument/2006/relationships/slide" Target="slides/slide39.xml"/><Relationship Id="rId48" Type="http://schemas.openxmlformats.org/officeDocument/2006/relationships/slide" Target="slides/slide40.xml"/><Relationship Id="rId49" Type="http://schemas.openxmlformats.org/officeDocument/2006/relationships/slide" Target="slides/slide41.xml"/><Relationship Id="rId50" Type="http://schemas.openxmlformats.org/officeDocument/2006/relationships/slide" Target="slides/slide42.xml"/><Relationship Id="rId51" Type="http://schemas.openxmlformats.org/officeDocument/2006/relationships/slide" Target="slides/slide43.xml"/><Relationship Id="rId52" Type="http://schemas.openxmlformats.org/officeDocument/2006/relationships/slide" Target="slides/slide44.xml"/><Relationship Id="rId53" Type="http://schemas.openxmlformats.org/officeDocument/2006/relationships/slide" Target="slides/slide45.xml"/><Relationship Id="rId54" Type="http://schemas.openxmlformats.org/officeDocument/2006/relationships/slide" Target="slides/slide46.xml"/><Relationship Id="rId55" Type="http://schemas.openxmlformats.org/officeDocument/2006/relationships/slide" Target="slides/slide47.xml"/><Relationship Id="rId56" Type="http://schemas.openxmlformats.org/officeDocument/2006/relationships/slide" Target="slides/slide48.xml"/><Relationship Id="rId57" Type="http://schemas.openxmlformats.org/officeDocument/2006/relationships/slide" Target="slides/slide49.xml"/><Relationship Id="rId58" Type="http://schemas.openxmlformats.org/officeDocument/2006/relationships/slide" Target="slides/slide50.xml"/><Relationship Id="rId59" Type="http://schemas.openxmlformats.org/officeDocument/2006/relationships/slide" Target="slides/slide51.xml"/><Relationship Id="rId60" Type="http://schemas.openxmlformats.org/officeDocument/2006/relationships/slide" Target="slides/slide52.xml"/><Relationship Id="rId61" Type="http://schemas.openxmlformats.org/officeDocument/2006/relationships/slide" Target="slides/slide53.xml"/><Relationship Id="rId62" Type="http://schemas.openxmlformats.org/officeDocument/2006/relationships/slide" Target="slides/slide54.xml"/><Relationship Id="rId63" Type="http://schemas.openxmlformats.org/officeDocument/2006/relationships/slide" Target="slides/slide55.xml"/><Relationship Id="rId64" Type="http://schemas.openxmlformats.org/officeDocument/2006/relationships/slide" Target="slides/slide56.xml"/><Relationship Id="rId65" Type="http://schemas.openxmlformats.org/officeDocument/2006/relationships/slide" Target="slides/slide57.xml"/><Relationship Id="rId66" Type="http://schemas.openxmlformats.org/officeDocument/2006/relationships/slide" Target="slides/slide58.xml"/><Relationship Id="rId67" Type="http://schemas.openxmlformats.org/officeDocument/2006/relationships/slide" Target="slides/slide59.xml"/><Relationship Id="rId68" Type="http://schemas.openxmlformats.org/officeDocument/2006/relationships/slide" Target="slides/slide60.xml"/><Relationship Id="rId69" Type="http://schemas.openxmlformats.org/officeDocument/2006/relationships/slide" Target="slides/slide61.xml"/><Relationship Id="rId70" Type="http://schemas.openxmlformats.org/officeDocument/2006/relationships/slide" Target="slides/slide62.xml"/><Relationship Id="rId71" Type="http://schemas.openxmlformats.org/officeDocument/2006/relationships/slide" Target="slides/slide63.xml"/><Relationship Id="rId72" Type="http://schemas.openxmlformats.org/officeDocument/2006/relationships/slide" Target="slides/slide6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7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5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5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5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F18949FB-7E5B-4FB1-B696-ACD71E5F3144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63.xml.rels><?xml version="1.0" encoding="UTF-8"?>
<Relationships xmlns="http://schemas.openxmlformats.org/package/2006/relationships"><Relationship Id="rId1" Type="http://schemas.openxmlformats.org/officeDocument/2006/relationships/slide" Target="../slides/slide63.xml"/><Relationship Id="rId2" Type="http://schemas.openxmlformats.org/officeDocument/2006/relationships/notesMaster" Target="../notesMasters/notesMaster1.xml"/>
</Relationship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45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460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E616E42-67E2-4046-9ED5-F34B904597B1}" type="slidenum">
              <a:rPr b="0" lang="ru-RU" sz="1200" spc="-1" strike="noStrike">
                <a:latin typeface="Arial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46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463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B8F9184-C8AC-44E3-81D8-E631AA4CF61B}" type="slidenum">
              <a:rPr b="0" lang="ru-RU" sz="1200" spc="-1" strike="noStrike">
                <a:latin typeface="Arial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6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TextShape 1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B14E092-EF34-4477-8B27-B10332FE52C4}" type="slidenum">
              <a:rPr b="0" lang="ru-RU" sz="1200" spc="-1" strike="noStrike">
                <a:latin typeface="Times New Roman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65" name="PlaceHolder 2"/>
          <p:cNvSpPr>
            <a:spLocks noGrp="1"/>
          </p:cNvSpPr>
          <p:nvPr>
            <p:ph type="sldImg"/>
          </p:nvPr>
        </p:nvSpPr>
        <p:spPr>
          <a:xfrm>
            <a:off x="1144440" y="685800"/>
            <a:ext cx="4568400" cy="3427200"/>
          </a:xfrm>
          <a:prstGeom prst="rect">
            <a:avLst/>
          </a:prstGeom>
        </p:spPr>
      </p:sp>
      <p:sp>
        <p:nvSpPr>
          <p:cNvPr id="466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6400" cy="4114800"/>
          </a:xfrm>
          <a:prstGeom prst="rect">
            <a:avLst/>
          </a:prstGeom>
        </p:spPr>
        <p:txBody>
          <a:bodyPr lIns="94320" rIns="94320" tIns="47160" bIns="47160"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467" name="CustomShape 4"/>
          <p:cNvSpPr/>
          <p:nvPr/>
        </p:nvSpPr>
        <p:spPr>
          <a:xfrm>
            <a:off x="0" y="0"/>
            <a:ext cx="2970720" cy="456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4320" rIns="94320" tIns="47160" bIns="47160">
            <a:noAutofit/>
          </a:bodyPr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  <a:ea typeface="+mn-ea"/>
              </a:rPr>
              <a:t>Rectors Teem 2013 ©</a:t>
            </a:r>
            <a:endParaRPr b="0" lang="ru-RU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6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ECF974D5-7356-4374-93C1-EA7253049BA0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26.1.21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2EE58504-07B5-4EA8-884F-D6B238BB4353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91B9EB0-8108-42DB-81DD-DFE123F049A6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26.1.21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15E4D6A-A1AE-4F6F-85B9-E952D8FD2F36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7920"/>
            <a:ext cx="8229240" cy="113940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3024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260209BD-C3FE-4D69-822D-C15F7E6884FB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A8D73E3-5906-4A18-94DA-DC6C3EA11AAB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26.1.21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B3FCF7B-E5DA-4771-BD30-7B77E7A00E3E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6C0ED02B-2AE9-4DB6-9D6A-0C0D7B9787D0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26.1.21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31677526-C92A-4780-984F-6F75247913D9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57200" y="277920"/>
            <a:ext cx="8229240" cy="113940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3024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3024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209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210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5CEE7215-CC49-44A1-B97E-6C577AC7614C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37.xml"/><Relationship Id="rId4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14.gif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6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1047600" y="333360"/>
            <a:ext cx="7854480" cy="7380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70c0"/>
                </a:solidFill>
                <a:latin typeface="Calibri"/>
              </a:rPr>
              <a:t>ОСНОВИ МЕДИЧНИХ ЗНАНЬ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1143000" y="1071720"/>
            <a:ext cx="7143480" cy="17856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57000"/>
          </a:bodyPr>
          <a:p>
            <a:pPr algn="ctr">
              <a:lnSpc>
                <a:spcPct val="90000"/>
              </a:lnSpc>
              <a:spcBef>
                <a:spcPts val="641"/>
              </a:spcBef>
            </a:pPr>
            <a:r>
              <a:rPr b="1" lang="ru-RU" sz="2400" spc="-1" strike="noStrike">
                <a:solidFill>
                  <a:srgbClr val="8b8b8b"/>
                </a:solidFill>
                <a:latin typeface="Calibri"/>
              </a:rPr>
              <a:t> </a:t>
            </a: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Лекція № 7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799"/>
              </a:spcBef>
            </a:pPr>
            <a:r>
              <a:rPr b="1" lang="ru-RU" sz="4000" spc="-1" strike="noStrike">
                <a:solidFill>
                  <a:srgbClr val="ff0000"/>
                </a:solidFill>
                <a:latin typeface="Arial Black"/>
              </a:rPr>
              <a:t>Рівні медичної допомоги, лікарняні установи</a:t>
            </a:r>
            <a:endParaRPr b="0" lang="ru-RU" sz="40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499"/>
              </a:spcBef>
            </a:pPr>
            <a:endParaRPr b="0" lang="ru-RU" sz="40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499"/>
              </a:spcBef>
            </a:pPr>
            <a:endParaRPr b="0" lang="ru-RU" sz="4000" spc="-1" strike="noStrike">
              <a:latin typeface="Arial"/>
            </a:endParaRPr>
          </a:p>
        </p:txBody>
      </p:sp>
      <p:sp>
        <p:nvSpPr>
          <p:cNvPr id="255" name="CustomShape 3"/>
          <p:cNvSpPr/>
          <p:nvPr/>
        </p:nvSpPr>
        <p:spPr>
          <a:xfrm>
            <a:off x="173160" y="-144360"/>
            <a:ext cx="304560" cy="304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56" name="Picture 2" descr=""/>
          <p:cNvPicPr/>
          <p:nvPr/>
        </p:nvPicPr>
        <p:blipFill>
          <a:blip r:embed="rId1"/>
          <a:stretch/>
        </p:blipFill>
        <p:spPr>
          <a:xfrm>
            <a:off x="4929120" y="4000680"/>
            <a:ext cx="4214520" cy="2856960"/>
          </a:xfrm>
          <a:prstGeom prst="rect">
            <a:avLst/>
          </a:prstGeom>
          <a:ln>
            <a:noFill/>
          </a:ln>
        </p:spPr>
      </p:pic>
      <p:sp>
        <p:nvSpPr>
          <p:cNvPr id="257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58" name="Picture 7" descr=""/>
          <p:cNvPicPr/>
          <p:nvPr/>
        </p:nvPicPr>
        <p:blipFill>
          <a:blip r:embed="rId2"/>
          <a:srcRect l="8237" t="44926" r="62675" b="20901"/>
          <a:stretch/>
        </p:blipFill>
        <p:spPr>
          <a:xfrm>
            <a:off x="0" y="3929040"/>
            <a:ext cx="3857400" cy="2928600"/>
          </a:xfrm>
          <a:prstGeom prst="rect">
            <a:avLst/>
          </a:prstGeom>
          <a:ln w="9360">
            <a:noFill/>
          </a:ln>
        </p:spPr>
      </p:pic>
      <p:pic>
        <p:nvPicPr>
          <p:cNvPr id="259" name="Picture 9" descr=""/>
          <p:cNvPicPr/>
          <p:nvPr/>
        </p:nvPicPr>
        <p:blipFill>
          <a:blip r:embed="rId3"/>
          <a:srcRect l="0" t="0" r="0" b="9899"/>
          <a:stretch/>
        </p:blipFill>
        <p:spPr>
          <a:xfrm>
            <a:off x="3071880" y="3071880"/>
            <a:ext cx="2785680" cy="15714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Shape 1"/>
          <p:cNvSpPr txBox="1"/>
          <p:nvPr/>
        </p:nvSpPr>
        <p:spPr>
          <a:xfrm>
            <a:off x="457200" y="277920"/>
            <a:ext cx="8229240" cy="5788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Види медичної допомоги: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77" name="Table 2"/>
          <p:cNvGraphicFramePr/>
          <p:nvPr/>
        </p:nvGraphicFramePr>
        <p:xfrm>
          <a:off x="285840" y="1071720"/>
          <a:ext cx="8605440" cy="3777840"/>
        </p:xfrm>
        <a:graphic>
          <a:graphicData uri="http://schemas.openxmlformats.org/drawingml/2006/table">
            <a:tbl>
              <a:tblPr/>
              <a:tblGrid>
                <a:gridCol w="2249280"/>
                <a:gridCol w="3692520"/>
                <a:gridCol w="2663640"/>
              </a:tblGrid>
              <a:tr h="4014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Вид ЛПД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Зміст 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Надавачі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4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79"/>
                        </a:spcBef>
                      </a:pPr>
                      <a:r>
                        <a:rPr b="1" i="1" lang="ru-RU" sz="24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Паліативна</a:t>
                      </a:r>
                      <a:r>
                        <a:rPr b="1" lang="ru-RU" sz="24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 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Комплекс заходів, спрямованих на 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полегшення фізичних та емоційних страждань пацієнтів на останніх стадіях перебігу невиліковних хвороб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, а також надання психосоціальної і моральної підтримки членам їх сімей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Надається 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медичним персоналом хоспісів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, а також 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соціальними працівниками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і іншими 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6553080" y="6243480"/>
            <a:ext cx="21333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fld id="{FAC0B911-0C17-4B04-B9E1-F816AD5563CA}" type="slidenum">
              <a:rPr b="0" lang="ru-RU" sz="12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279" name="TextShape 2"/>
          <p:cNvSpPr txBox="1"/>
          <p:nvPr/>
        </p:nvSpPr>
        <p:spPr>
          <a:xfrm>
            <a:off x="142920" y="-142920"/>
            <a:ext cx="9000720" cy="856800"/>
          </a:xfrm>
          <a:prstGeom prst="rect">
            <a:avLst/>
          </a:prstGeom>
          <a:noFill/>
          <a:ln>
            <a:noFill/>
          </a:ln>
        </p:spPr>
        <p:txBody>
          <a:bodyPr lIns="92160" rIns="92160" tIns="46080" bIns="4608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2800" spc="-1" strike="noStrike" cap="all">
                <a:solidFill>
                  <a:srgbClr val="7b34d2"/>
                </a:solidFill>
                <a:latin typeface="Arial Narrow"/>
              </a:rPr>
              <a:t>РОЗМЕЖУВАння ФУНКЦІй МЕДИЧНОЇ ДОПОМОГИ ЗА РІВНЯМИ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80" name="Group 3"/>
          <p:cNvGrpSpPr/>
          <p:nvPr/>
        </p:nvGrpSpPr>
        <p:grpSpPr>
          <a:xfrm>
            <a:off x="-55440" y="743040"/>
            <a:ext cx="2817360" cy="2176200"/>
            <a:chOff x="-55440" y="743040"/>
            <a:chExt cx="2817360" cy="2176200"/>
          </a:xfrm>
        </p:grpSpPr>
        <p:pic>
          <p:nvPicPr>
            <p:cNvPr id="281" name="Заголовок 1" descr=""/>
            <p:cNvPicPr/>
            <p:nvPr/>
          </p:nvPicPr>
          <p:blipFill>
            <a:blip r:embed="rId1"/>
            <a:stretch/>
          </p:blipFill>
          <p:spPr>
            <a:xfrm>
              <a:off x="-55440" y="743040"/>
              <a:ext cx="2817360" cy="2176200"/>
            </a:xfrm>
            <a:prstGeom prst="rect">
              <a:avLst/>
            </a:prstGeom>
            <a:ln w="9360">
              <a:noFill/>
            </a:ln>
          </p:spPr>
        </p:pic>
        <p:sp>
          <p:nvSpPr>
            <p:cNvPr id="282" name="CustomShape 4"/>
            <p:cNvSpPr/>
            <p:nvPr/>
          </p:nvSpPr>
          <p:spPr>
            <a:xfrm>
              <a:off x="295200" y="1081080"/>
              <a:ext cx="2123640" cy="1480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c0504d"/>
                  </a:solidFill>
                  <a:latin typeface="Arial"/>
                </a:rPr>
                <a:t>ЦЕНТР ПЕРВИННОЇ МЕДИКО-САНІТАРНОЇ ДОПОМОГИ</a:t>
              </a:r>
              <a:endParaRPr b="0" lang="ru-RU" sz="2000" spc="-1" strike="noStrike">
                <a:latin typeface="Arial"/>
              </a:endParaRPr>
            </a:p>
          </p:txBody>
        </p:sp>
      </p:grpSp>
      <p:grpSp>
        <p:nvGrpSpPr>
          <p:cNvPr id="283" name="Group 5"/>
          <p:cNvGrpSpPr/>
          <p:nvPr/>
        </p:nvGrpSpPr>
        <p:grpSpPr>
          <a:xfrm>
            <a:off x="2639880" y="1000080"/>
            <a:ext cx="3371400" cy="1780920"/>
            <a:chOff x="2639880" y="1000080"/>
            <a:chExt cx="3371400" cy="1780920"/>
          </a:xfrm>
        </p:grpSpPr>
        <p:pic>
          <p:nvPicPr>
            <p:cNvPr id="284" name="Text Box 6" descr=""/>
            <p:cNvPicPr/>
            <p:nvPr/>
          </p:nvPicPr>
          <p:blipFill>
            <a:blip r:embed="rId2"/>
            <a:stretch/>
          </p:blipFill>
          <p:spPr>
            <a:xfrm>
              <a:off x="2639880" y="1067040"/>
              <a:ext cx="3371400" cy="1713960"/>
            </a:xfrm>
            <a:prstGeom prst="rect">
              <a:avLst/>
            </a:prstGeom>
            <a:ln w="9360">
              <a:noFill/>
            </a:ln>
          </p:spPr>
        </p:pic>
        <p:sp>
          <p:nvSpPr>
            <p:cNvPr id="285" name="CustomShape 6"/>
            <p:cNvSpPr/>
            <p:nvPr/>
          </p:nvSpPr>
          <p:spPr>
            <a:xfrm>
              <a:off x="2714400" y="1000080"/>
              <a:ext cx="3132720" cy="131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ffffff"/>
                  </a:solidFill>
                  <a:latin typeface="Arial Narrow"/>
                </a:rPr>
                <a:t>ПОВНОЦІННИЙ СТАЦІОНАР</a:t>
              </a:r>
              <a:endParaRPr b="0" lang="ru-RU" sz="2000" spc="-1" strike="noStrike">
                <a:latin typeface="Arial"/>
              </a:endParaRPr>
            </a:p>
            <a:p>
              <a:pPr indent="-216000" algn="just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"/>
              </a:pPr>
              <a:r>
                <a:rPr b="1" lang="ru-RU" sz="2000" spc="-1" strike="noStrike">
                  <a:solidFill>
                    <a:srgbClr val="ffffff"/>
                  </a:solidFill>
                  <a:latin typeface="Arial Narrow"/>
                </a:rPr>
                <a:t> </a:t>
              </a:r>
              <a:r>
                <a:rPr b="1" lang="ru-RU" sz="2000" spc="-1" strike="noStrike">
                  <a:solidFill>
                    <a:srgbClr val="ffffff"/>
                  </a:solidFill>
                  <a:latin typeface="Arial Narrow"/>
                </a:rPr>
                <a:t>100 тис.населення</a:t>
              </a:r>
              <a:endParaRPr b="0" lang="ru-RU" sz="2000" spc="-1" strike="noStrike">
                <a:latin typeface="Arial"/>
              </a:endParaRPr>
            </a:p>
            <a:p>
              <a:pPr indent="-216000" algn="just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"/>
              </a:pPr>
              <a:r>
                <a:rPr b="1" lang="ru-RU" sz="2000" spc="-1" strike="noStrike">
                  <a:solidFill>
                    <a:srgbClr val="ffffff"/>
                  </a:solidFill>
                  <a:latin typeface="Arial Narrow"/>
                </a:rPr>
                <a:t> </a:t>
              </a:r>
              <a:r>
                <a:rPr b="1" lang="ru-RU" sz="2000" spc="-1" strike="noStrike">
                  <a:solidFill>
                    <a:srgbClr val="ffffff"/>
                  </a:solidFill>
                  <a:latin typeface="Arial Narrow"/>
                </a:rPr>
                <a:t>4000 операцій</a:t>
              </a:r>
              <a:endParaRPr b="0" lang="ru-RU" sz="2000" spc="-1" strike="noStrike">
                <a:latin typeface="Arial"/>
              </a:endParaRPr>
            </a:p>
            <a:p>
              <a:pPr indent="-216000" algn="just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"/>
              </a:pPr>
              <a:r>
                <a:rPr b="1" lang="ru-RU" sz="2000" spc="-1" strike="noStrike">
                  <a:solidFill>
                    <a:srgbClr val="ffffff"/>
                  </a:solidFill>
                  <a:latin typeface="Arial Narrow"/>
                </a:rPr>
                <a:t> </a:t>
              </a:r>
              <a:r>
                <a:rPr b="1" lang="ru-RU" sz="2000" spc="-1" strike="noStrike">
                  <a:solidFill>
                    <a:srgbClr val="ffffff"/>
                  </a:solidFill>
                  <a:latin typeface="Arial Narrow"/>
                </a:rPr>
                <a:t>400 пологів</a:t>
              </a:r>
              <a:endParaRPr b="0" lang="ru-RU" sz="2000" spc="-1" strike="noStrike">
                <a:latin typeface="Arial"/>
              </a:endParaRPr>
            </a:p>
          </p:txBody>
        </p:sp>
      </p:grpSp>
      <p:sp>
        <p:nvSpPr>
          <p:cNvPr id="286" name="CustomShape 7"/>
          <p:cNvSpPr/>
          <p:nvPr/>
        </p:nvSpPr>
        <p:spPr>
          <a:xfrm>
            <a:off x="2714760" y="4000680"/>
            <a:ext cx="1928520" cy="700200"/>
          </a:xfrm>
          <a:prstGeom prst="rect">
            <a:avLst/>
          </a:prstGeom>
          <a:solidFill>
            <a:srgbClr val="7030a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dce6f2"/>
                </a:solidFill>
                <a:latin typeface="Arial Narrow"/>
              </a:rPr>
              <a:t>ЛІКАРНЯ ДЛЯ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dce6f2"/>
                </a:solidFill>
                <a:latin typeface="Arial Narrow"/>
              </a:rPr>
              <a:t> </a:t>
            </a:r>
            <a:r>
              <a:rPr b="1" lang="ru-RU" sz="2000" spc="-1" strike="noStrike">
                <a:solidFill>
                  <a:srgbClr val="dce6f2"/>
                </a:solidFill>
                <a:latin typeface="Arial Narrow"/>
              </a:rPr>
              <a:t>ХРОН.  ХВОРИХ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87" name="CustomShape 8"/>
          <p:cNvSpPr/>
          <p:nvPr/>
        </p:nvSpPr>
        <p:spPr>
          <a:xfrm>
            <a:off x="2857680" y="4857840"/>
            <a:ext cx="2285640" cy="700200"/>
          </a:xfrm>
          <a:prstGeom prst="rect">
            <a:avLst/>
          </a:prstGeom>
          <a:solidFill>
            <a:srgbClr val="7030a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dce6f2"/>
                </a:solidFill>
                <a:latin typeface="Arial Narrow"/>
              </a:rPr>
              <a:t>РЕАБІЛІТАЦІЙНИЙ  ЦЕНТР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88" name="CustomShape 9"/>
          <p:cNvSpPr/>
          <p:nvPr/>
        </p:nvSpPr>
        <p:spPr>
          <a:xfrm>
            <a:off x="2714760" y="3500280"/>
            <a:ext cx="1213920" cy="456120"/>
          </a:xfrm>
          <a:prstGeom prst="rect">
            <a:avLst/>
          </a:prstGeom>
          <a:solidFill>
            <a:srgbClr val="7030a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2400" spc="-1" strike="noStrike">
                <a:solidFill>
                  <a:srgbClr val="dce6f2"/>
                </a:solidFill>
                <a:latin typeface="Arial Narrow"/>
              </a:rPr>
              <a:t>ХОСПІС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89" name="CustomShape 10"/>
          <p:cNvSpPr/>
          <p:nvPr/>
        </p:nvSpPr>
        <p:spPr>
          <a:xfrm>
            <a:off x="2857680" y="5643720"/>
            <a:ext cx="2792160" cy="1005120"/>
          </a:xfrm>
          <a:prstGeom prst="rect">
            <a:avLst/>
          </a:prstGeom>
          <a:solidFill>
            <a:srgbClr val="7030a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dce6f2"/>
                </a:solidFill>
                <a:latin typeface="Arial Narrow"/>
              </a:rPr>
              <a:t>БУДИНОК 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dce6f2"/>
                </a:solidFill>
                <a:latin typeface="Arial Narrow"/>
              </a:rPr>
              <a:t>СЕСТРИНСЬКОГО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dce6f2"/>
                </a:solidFill>
                <a:latin typeface="Arial Narrow"/>
              </a:rPr>
              <a:t> </a:t>
            </a:r>
            <a:r>
              <a:rPr b="1" lang="ru-RU" sz="2000" spc="-1" strike="noStrike">
                <a:solidFill>
                  <a:srgbClr val="dce6f2"/>
                </a:solidFill>
                <a:latin typeface="Arial Narrow"/>
              </a:rPr>
              <a:t>ДОГЛЯДУ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90" name="CustomShape 11"/>
          <p:cNvSpPr/>
          <p:nvPr/>
        </p:nvSpPr>
        <p:spPr>
          <a:xfrm>
            <a:off x="6357960" y="1643040"/>
            <a:ext cx="2785680" cy="4443480"/>
          </a:xfrm>
          <a:prstGeom prst="bevel">
            <a:avLst>
              <a:gd name="adj" fmla="val 12500"/>
            </a:avLst>
          </a:prstGeom>
          <a:solidFill>
            <a:srgbClr val="92d050"/>
          </a:solidFill>
          <a:ln>
            <a:solidFill>
              <a:srgbClr val="92d050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363636"/>
                </a:solidFill>
                <a:latin typeface="Arial Narrow"/>
              </a:rPr>
              <a:t>ЗАКЛАДИ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363636"/>
                </a:solidFill>
                <a:latin typeface="Arial Narrow"/>
              </a:rPr>
              <a:t> </a:t>
            </a:r>
            <a:r>
              <a:rPr b="1" lang="ru-RU" sz="2400" spc="-1" strike="noStrike">
                <a:solidFill>
                  <a:srgbClr val="363636"/>
                </a:solidFill>
                <a:latin typeface="Arial Narrow"/>
              </a:rPr>
              <a:t>ВИСОКО-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363636"/>
                </a:solidFill>
                <a:latin typeface="Arial Narrow"/>
              </a:rPr>
              <a:t>СПЕЦІАЛІЗО-ВАНОЇ ДОПОМОГИ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363636"/>
                </a:solidFill>
                <a:latin typeface="Arial Narrow"/>
              </a:rPr>
              <a:t>УНІВЕРСИ-</a:t>
            </a:r>
            <a:br/>
            <a:r>
              <a:rPr b="1" lang="ru-RU" sz="2400" spc="-1" strike="noStrike">
                <a:solidFill>
                  <a:srgbClr val="363636"/>
                </a:solidFill>
                <a:latin typeface="Arial Narrow"/>
              </a:rPr>
              <a:t>ТЕТСЬКІ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363636"/>
                </a:solidFill>
                <a:latin typeface="Arial Narrow"/>
              </a:rPr>
              <a:t>КЛІНІКИ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91" name="CustomShape 12"/>
          <p:cNvSpPr/>
          <p:nvPr/>
        </p:nvSpPr>
        <p:spPr>
          <a:xfrm>
            <a:off x="2714760" y="2428920"/>
            <a:ext cx="2999880" cy="713880"/>
          </a:xfrm>
          <a:prstGeom prst="rect">
            <a:avLst/>
          </a:prstGeom>
          <a:solidFill>
            <a:schemeClr val="bg1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2160" rIns="92160" tIns="46080" bIns="4608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Arial Narrow"/>
              </a:rPr>
              <a:t>КОНСУЛЬТАТИВНО-ДІАГНОСТИЧНИЙ ЦЕНТР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92" name="CustomShape 13"/>
          <p:cNvSpPr/>
          <p:nvPr/>
        </p:nvSpPr>
        <p:spPr>
          <a:xfrm>
            <a:off x="357120" y="4429080"/>
            <a:ext cx="2214360" cy="1213920"/>
          </a:xfrm>
          <a:prstGeom prst="ellipse">
            <a:avLst/>
          </a:prstGeom>
          <a:solidFill>
            <a:srgbClr val="ffff00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283114"/>
                </a:solidFill>
                <a:latin typeface="Arial Narrow"/>
              </a:rPr>
              <a:t>АМБУЛАТОРІЯ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283114"/>
                </a:solidFill>
                <a:latin typeface="Arial Narrow"/>
              </a:rPr>
              <a:t>СІМЕЙНОГО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283114"/>
                </a:solidFill>
                <a:latin typeface="Arial Narrow"/>
              </a:rPr>
              <a:t> </a:t>
            </a:r>
            <a:r>
              <a:rPr b="1" lang="ru-RU" sz="2000" spc="-1" strike="noStrike">
                <a:solidFill>
                  <a:srgbClr val="283114"/>
                </a:solidFill>
                <a:latin typeface="Arial Narrow"/>
              </a:rPr>
              <a:t>ЛІКАРЯ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93" name="CustomShape 14"/>
          <p:cNvSpPr/>
          <p:nvPr/>
        </p:nvSpPr>
        <p:spPr>
          <a:xfrm>
            <a:off x="214200" y="3500280"/>
            <a:ext cx="1928520" cy="999720"/>
          </a:xfrm>
          <a:prstGeom prst="flowChartMultidocument">
            <a:avLst/>
          </a:prstGeom>
          <a:solidFill>
            <a:srgbClr val="ff99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6a"/>
                </a:solidFill>
                <a:latin typeface="Arial Narrow"/>
              </a:rPr>
              <a:t>ДЕННИЙ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6a"/>
                </a:solidFill>
                <a:latin typeface="Arial Narrow"/>
              </a:rPr>
              <a:t>СТАЦІОНАР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94" name="CustomShape 15"/>
          <p:cNvSpPr/>
          <p:nvPr/>
        </p:nvSpPr>
        <p:spPr>
          <a:xfrm>
            <a:off x="0" y="5500800"/>
            <a:ext cx="1785600" cy="1142640"/>
          </a:xfrm>
          <a:prstGeom prst="triangle">
            <a:avLst>
              <a:gd name="adj" fmla="val 50814"/>
            </a:avLst>
          </a:prstGeom>
          <a:solidFill>
            <a:schemeClr val="accent5">
              <a:lumMod val="50000"/>
            </a:schemeClr>
          </a:solidFill>
          <a:ln w="9360">
            <a:solidFill>
              <a:schemeClr val="tx1"/>
            </a:solidFill>
            <a:miter/>
          </a:ln>
          <a:effectLst>
            <a:outerShdw algn="ctr" dir="18900000" dist="107423" rotWithShape="0">
              <a:schemeClr val="accent5">
                <a:lumMod val="25000"/>
              </a:schemeClr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f2dcdb"/>
                </a:solidFill>
                <a:latin typeface="Arial"/>
              </a:rPr>
              <a:t>ФАП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95" name="CustomShape 16"/>
          <p:cNvSpPr/>
          <p:nvPr/>
        </p:nvSpPr>
        <p:spPr>
          <a:xfrm>
            <a:off x="4572000" y="3143160"/>
            <a:ext cx="1714320" cy="2131200"/>
          </a:xfrm>
          <a:prstGeom prst="plus">
            <a:avLst>
              <a:gd name="adj" fmla="val 25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Arial Narrow"/>
              </a:rPr>
              <a:t>ШВИДКА ДОПОМОГА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96" name="Line 17"/>
          <p:cNvSpPr/>
          <p:nvPr/>
        </p:nvSpPr>
        <p:spPr>
          <a:xfrm>
            <a:off x="2643120" y="785520"/>
            <a:ext cx="0" cy="1857600"/>
          </a:xfrm>
          <a:prstGeom prst="line">
            <a:avLst/>
          </a:prstGeom>
          <a:ln w="2844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7" name="Line 18"/>
          <p:cNvSpPr/>
          <p:nvPr/>
        </p:nvSpPr>
        <p:spPr>
          <a:xfrm flipH="1">
            <a:off x="6286320" y="857160"/>
            <a:ext cx="1440" cy="6002280"/>
          </a:xfrm>
          <a:prstGeom prst="line">
            <a:avLst/>
          </a:prstGeom>
          <a:ln w="2844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8" name="CustomShape 19"/>
          <p:cNvSpPr/>
          <p:nvPr/>
        </p:nvSpPr>
        <p:spPr>
          <a:xfrm>
            <a:off x="142920" y="-285840"/>
            <a:ext cx="9000720" cy="1142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9" name="CustomShape 20"/>
          <p:cNvSpPr/>
          <p:nvPr/>
        </p:nvSpPr>
        <p:spPr>
          <a:xfrm>
            <a:off x="1000080" y="428760"/>
            <a:ext cx="428400" cy="571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2160" rIns="92160" tIns="46080" bIns="4608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ffff00"/>
                </a:solidFill>
                <a:latin typeface="Arial Narrow"/>
              </a:rPr>
              <a:t>І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300" name="CustomShape 21"/>
          <p:cNvSpPr/>
          <p:nvPr/>
        </p:nvSpPr>
        <p:spPr>
          <a:xfrm>
            <a:off x="3857760" y="500040"/>
            <a:ext cx="428400" cy="571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2160" rIns="92160" tIns="46080" bIns="4608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ffff00"/>
                </a:solidFill>
                <a:latin typeface="Arial Narrow"/>
              </a:rPr>
              <a:t>ІІ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301" name="CustomShape 22"/>
          <p:cNvSpPr/>
          <p:nvPr/>
        </p:nvSpPr>
        <p:spPr>
          <a:xfrm>
            <a:off x="7286760" y="571320"/>
            <a:ext cx="428400" cy="571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2160" rIns="92160" tIns="46080" bIns="4608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ffff00"/>
                </a:solidFill>
                <a:latin typeface="Arial Narrow"/>
              </a:rPr>
              <a:t>ІІІ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302" name="CustomShape 23"/>
          <p:cNvSpPr/>
          <p:nvPr/>
        </p:nvSpPr>
        <p:spPr>
          <a:xfrm>
            <a:off x="685800" y="6248520"/>
            <a:ext cx="1904760" cy="456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3" name="CustomShape 24"/>
          <p:cNvSpPr/>
          <p:nvPr/>
        </p:nvSpPr>
        <p:spPr>
          <a:xfrm>
            <a:off x="6553080" y="6248520"/>
            <a:ext cx="1904760" cy="456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2160" rIns="92160" tIns="46080" bIns="46080" anchor="ctr">
            <a:noAutofit/>
          </a:bodyPr>
          <a:p>
            <a:pPr>
              <a:lnSpc>
                <a:spcPct val="100000"/>
              </a:lnSpc>
            </a:pPr>
            <a:fld id="{21380B56-4616-452A-92C7-F81520A0B6D1}" type="slidenum">
              <a:rPr b="0" lang="ru-RU" sz="14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400" spc="-1" strike="noStrike">
              <a:latin typeface="Arial"/>
            </a:endParaRPr>
          </a:p>
        </p:txBody>
      </p:sp>
      <p:sp>
        <p:nvSpPr>
          <p:cNvPr id="304" name="Line 25"/>
          <p:cNvSpPr/>
          <p:nvPr/>
        </p:nvSpPr>
        <p:spPr>
          <a:xfrm>
            <a:off x="2643120" y="3429000"/>
            <a:ext cx="0" cy="3429000"/>
          </a:xfrm>
          <a:prstGeom prst="line">
            <a:avLst/>
          </a:prstGeom>
          <a:ln w="2844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1"/>
          <p:cNvSpPr/>
          <p:nvPr/>
        </p:nvSpPr>
        <p:spPr>
          <a:xfrm>
            <a:off x="250920" y="2997360"/>
            <a:ext cx="1728360" cy="3671640"/>
          </a:xfrm>
          <a:prstGeom prst="curvedRightArrow">
            <a:avLst>
              <a:gd name="adj1" fmla="val 42479"/>
              <a:gd name="adj2" fmla="val 84959"/>
              <a:gd name="adj3" fmla="val 33333"/>
            </a:avLst>
          </a:prstGeom>
          <a:solidFill>
            <a:srgbClr val="99cc0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06" name="CustomShape 2"/>
          <p:cNvSpPr/>
          <p:nvPr/>
        </p:nvSpPr>
        <p:spPr>
          <a:xfrm>
            <a:off x="3348000" y="3068640"/>
            <a:ext cx="2015640" cy="215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059" y="0"/>
                </a:moveTo>
                <a:lnTo>
                  <a:pt x="16059" y="4902"/>
                </a:lnTo>
                <a:lnTo>
                  <a:pt x="3375" y="4902"/>
                </a:lnTo>
                <a:lnTo>
                  <a:pt x="3375" y="16698"/>
                </a:lnTo>
                <a:lnTo>
                  <a:pt x="16059" y="16698"/>
                </a:lnTo>
                <a:lnTo>
                  <a:pt x="16059" y="21600"/>
                </a:lnTo>
                <a:lnTo>
                  <a:pt x="21600" y="10800"/>
                </a:lnTo>
                <a:lnTo>
                  <a:pt x="16059" y="0"/>
                </a:lnTo>
                <a:close/>
                <a:moveTo>
                  <a:pt x="1350" y="4902"/>
                </a:moveTo>
                <a:lnTo>
                  <a:pt x="1350" y="16698"/>
                </a:lnTo>
                <a:lnTo>
                  <a:pt x="2700" y="16698"/>
                </a:lnTo>
                <a:lnTo>
                  <a:pt x="2700" y="4902"/>
                </a:lnTo>
                <a:lnTo>
                  <a:pt x="1350" y="4902"/>
                </a:lnTo>
                <a:close/>
                <a:moveTo>
                  <a:pt x="0" y="4902"/>
                </a:moveTo>
                <a:lnTo>
                  <a:pt x="0" y="16698"/>
                </a:lnTo>
                <a:lnTo>
                  <a:pt x="675" y="16698"/>
                </a:lnTo>
                <a:lnTo>
                  <a:pt x="675" y="4902"/>
                </a:lnTo>
                <a:lnTo>
                  <a:pt x="0" y="4902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07" name="CustomShape 3"/>
          <p:cNvSpPr/>
          <p:nvPr/>
        </p:nvSpPr>
        <p:spPr>
          <a:xfrm rot="20364000">
            <a:off x="3178080" y="2604960"/>
            <a:ext cx="2114280" cy="247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155" y="0"/>
                </a:moveTo>
                <a:lnTo>
                  <a:pt x="16155" y="5067"/>
                </a:lnTo>
                <a:lnTo>
                  <a:pt x="3375" y="5067"/>
                </a:lnTo>
                <a:lnTo>
                  <a:pt x="3375" y="16533"/>
                </a:lnTo>
                <a:lnTo>
                  <a:pt x="16155" y="16533"/>
                </a:lnTo>
                <a:lnTo>
                  <a:pt x="16155" y="21600"/>
                </a:lnTo>
                <a:lnTo>
                  <a:pt x="21600" y="10800"/>
                </a:lnTo>
                <a:lnTo>
                  <a:pt x="16155" y="0"/>
                </a:lnTo>
                <a:close/>
                <a:moveTo>
                  <a:pt x="1350" y="5067"/>
                </a:moveTo>
                <a:lnTo>
                  <a:pt x="1350" y="16533"/>
                </a:lnTo>
                <a:lnTo>
                  <a:pt x="2700" y="16533"/>
                </a:lnTo>
                <a:lnTo>
                  <a:pt x="2700" y="5067"/>
                </a:lnTo>
                <a:lnTo>
                  <a:pt x="1350" y="5067"/>
                </a:lnTo>
                <a:close/>
                <a:moveTo>
                  <a:pt x="0" y="5067"/>
                </a:moveTo>
                <a:lnTo>
                  <a:pt x="0" y="16533"/>
                </a:lnTo>
                <a:lnTo>
                  <a:pt x="675" y="16533"/>
                </a:lnTo>
                <a:lnTo>
                  <a:pt x="675" y="5067"/>
                </a:lnTo>
                <a:lnTo>
                  <a:pt x="0" y="5067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08" name="CustomShape 4"/>
          <p:cNvSpPr/>
          <p:nvPr/>
        </p:nvSpPr>
        <p:spPr>
          <a:xfrm rot="16200000">
            <a:off x="2087280" y="2097360"/>
            <a:ext cx="1079280" cy="431280"/>
          </a:xfrm>
          <a:prstGeom prst="curvedUpArrow">
            <a:avLst>
              <a:gd name="adj1" fmla="val 17650"/>
              <a:gd name="adj2" fmla="val 67650"/>
              <a:gd name="adj3" fmla="val 33333"/>
            </a:avLst>
          </a:prstGeom>
          <a:solidFill>
            <a:srgbClr val="99330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09" name="CustomShape 5"/>
          <p:cNvSpPr/>
          <p:nvPr/>
        </p:nvSpPr>
        <p:spPr>
          <a:xfrm>
            <a:off x="826920" y="1628640"/>
            <a:ext cx="1728360" cy="1294920"/>
          </a:xfrm>
          <a:prstGeom prst="ellipse">
            <a:avLst/>
          </a:prstGeom>
          <a:solidFill>
            <a:srgbClr val="cc99ff">
              <a:alpha val="50000"/>
            </a:srgb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80000"/>
              </a:lnSpc>
            </a:pPr>
            <a:r>
              <a:rPr b="1" lang="ru-RU" sz="1800" spc="-1" strike="noStrike">
                <a:solidFill>
                  <a:srgbClr val="ff0000"/>
                </a:solidFill>
                <a:latin typeface="Arial"/>
              </a:rPr>
              <a:t>Надання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80000"/>
              </a:lnSpc>
            </a:pPr>
            <a:r>
              <a:rPr b="1" lang="ru-RU" sz="1800" spc="-1" strike="noStrike">
                <a:solidFill>
                  <a:srgbClr val="ff0000"/>
                </a:solidFill>
                <a:latin typeface="Arial"/>
              </a:rPr>
              <a:t>допомоги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80000"/>
              </a:lnSpc>
            </a:pPr>
            <a:r>
              <a:rPr b="1" lang="ru-RU" sz="1800" spc="-1" strike="noStrike">
                <a:solidFill>
                  <a:srgbClr val="ff0000"/>
                </a:solidFill>
                <a:latin typeface="Arial"/>
              </a:rPr>
              <a:t>в амбулаторі</a:t>
            </a:r>
            <a:r>
              <a:rPr b="1" lang="ru-RU" sz="1800" spc="-1" strike="noStrike">
                <a:solidFill>
                  <a:srgbClr val="ffffff"/>
                </a:solidFill>
                <a:latin typeface="Arial"/>
              </a:rPr>
              <a:t>ї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10" name="CustomShape 6"/>
          <p:cNvSpPr/>
          <p:nvPr/>
        </p:nvSpPr>
        <p:spPr>
          <a:xfrm>
            <a:off x="1187280" y="2708280"/>
            <a:ext cx="2376000" cy="1272960"/>
          </a:xfrm>
          <a:prstGeom prst="ellipse">
            <a:avLst/>
          </a:prstGeom>
          <a:solidFill>
            <a:srgbClr val="cc3399"/>
          </a:solidFill>
          <a:ln w="9360">
            <a:solidFill>
              <a:schemeClr val="tx1"/>
            </a:solidFill>
            <a:round/>
          </a:ln>
          <a:effectLst>
            <a:outerShdw algn="tl" dir="13500000" dist="107423" rotWithShape="0" sx="75000" sy="75000">
              <a:schemeClr val="bg2">
                <a:alpha val="50000"/>
              </a:schemeClr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00"/>
                </a:solidFill>
                <a:latin typeface="Arial"/>
              </a:rPr>
              <a:t>Амбулаторія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00"/>
                </a:solidFill>
                <a:latin typeface="Arial"/>
              </a:rPr>
              <a:t> </a:t>
            </a:r>
            <a:r>
              <a:rPr b="1" lang="ru-RU" sz="1800" spc="-1" strike="noStrike">
                <a:solidFill>
                  <a:srgbClr val="ffff00"/>
                </a:solidFill>
                <a:latin typeface="Arial"/>
              </a:rPr>
              <a:t>на 1200 населення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11" name="CustomShape 7"/>
          <p:cNvSpPr/>
          <p:nvPr/>
        </p:nvSpPr>
        <p:spPr>
          <a:xfrm>
            <a:off x="1042920" y="4365720"/>
            <a:ext cx="1728360" cy="1079280"/>
          </a:xfrm>
          <a:prstGeom prst="ellipse">
            <a:avLst/>
          </a:prstGeom>
          <a:solidFill>
            <a:srgbClr val="ff99cc">
              <a:alpha val="42000"/>
            </a:srgb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80000"/>
              </a:lnSpc>
            </a:pPr>
            <a:r>
              <a:rPr b="1" lang="ru-RU" sz="1800" spc="-1" strike="noStrike">
                <a:solidFill>
                  <a:srgbClr val="ff0000"/>
                </a:solidFill>
                <a:latin typeface="Arial"/>
              </a:rPr>
              <a:t>Надання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80000"/>
              </a:lnSpc>
            </a:pPr>
            <a:r>
              <a:rPr b="1" lang="ru-RU" sz="1800" spc="-1" strike="noStrike">
                <a:solidFill>
                  <a:srgbClr val="ff0000"/>
                </a:solidFill>
                <a:latin typeface="Arial"/>
              </a:rPr>
              <a:t>допомоги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80000"/>
              </a:lnSpc>
            </a:pPr>
            <a:r>
              <a:rPr b="1" lang="ru-RU" sz="1800" spc="-1" strike="noStrike">
                <a:solidFill>
                  <a:srgbClr val="ff0000"/>
                </a:solidFill>
                <a:latin typeface="Arial"/>
              </a:rPr>
              <a:t>на ФАПі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12" name="TextShape 8"/>
          <p:cNvSpPr txBox="1"/>
          <p:nvPr/>
        </p:nvSpPr>
        <p:spPr>
          <a:xfrm>
            <a:off x="250920" y="115920"/>
            <a:ext cx="8713440" cy="1152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80000"/>
              </a:lnSpc>
            </a:pPr>
            <a:r>
              <a:rPr b="1" lang="ru-RU" sz="2400" spc="-1" strike="noStrike">
                <a:solidFill>
                  <a:srgbClr val="00b050"/>
                </a:solidFill>
                <a:latin typeface="Calibri"/>
              </a:rPr>
              <a:t>Система роботи з пацієнтом на первинному рівні надання медичної допомоги в сільській місцевості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13" name="Group 9"/>
          <p:cNvGrpSpPr/>
          <p:nvPr/>
        </p:nvGrpSpPr>
        <p:grpSpPr>
          <a:xfrm>
            <a:off x="900000" y="5300640"/>
            <a:ext cx="385560" cy="1150920"/>
            <a:chOff x="900000" y="5300640"/>
            <a:chExt cx="385560" cy="1150920"/>
          </a:xfrm>
        </p:grpSpPr>
        <p:sp>
          <p:nvSpPr>
            <p:cNvPr id="314" name="CustomShape 10"/>
            <p:cNvSpPr/>
            <p:nvPr/>
          </p:nvSpPr>
          <p:spPr>
            <a:xfrm>
              <a:off x="900000" y="5300640"/>
              <a:ext cx="385560" cy="115056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5" name="CustomShape 11"/>
            <p:cNvSpPr/>
            <p:nvPr/>
          </p:nvSpPr>
          <p:spPr>
            <a:xfrm>
              <a:off x="1011240" y="5300640"/>
              <a:ext cx="219240" cy="219240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6" name="Line 12"/>
            <p:cNvSpPr/>
            <p:nvPr/>
          </p:nvSpPr>
          <p:spPr>
            <a:xfrm>
              <a:off x="1119960" y="5464800"/>
              <a:ext cx="0" cy="492840"/>
            </a:xfrm>
            <a:prstGeom prst="line">
              <a:avLst/>
            </a:prstGeom>
            <a:ln w="13968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7" name="Line 13"/>
            <p:cNvSpPr/>
            <p:nvPr/>
          </p:nvSpPr>
          <p:spPr>
            <a:xfrm flipH="1">
              <a:off x="900000" y="5903280"/>
              <a:ext cx="219960" cy="548280"/>
            </a:xfrm>
            <a:prstGeom prst="line">
              <a:avLst/>
            </a:prstGeom>
            <a:ln w="7632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8" name="Line 14"/>
            <p:cNvSpPr/>
            <p:nvPr/>
          </p:nvSpPr>
          <p:spPr>
            <a:xfrm>
              <a:off x="1119960" y="5903280"/>
              <a:ext cx="165600" cy="548280"/>
            </a:xfrm>
            <a:prstGeom prst="line">
              <a:avLst/>
            </a:prstGeom>
            <a:ln w="7632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9" name="Line 15"/>
            <p:cNvSpPr/>
            <p:nvPr/>
          </p:nvSpPr>
          <p:spPr>
            <a:xfrm flipH="1">
              <a:off x="954360" y="5628960"/>
              <a:ext cx="165600" cy="218880"/>
            </a:xfrm>
            <a:prstGeom prst="line">
              <a:avLst/>
            </a:prstGeom>
            <a:ln w="7632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0" name="Line 16"/>
            <p:cNvSpPr/>
            <p:nvPr/>
          </p:nvSpPr>
          <p:spPr>
            <a:xfrm>
              <a:off x="1119960" y="5628960"/>
              <a:ext cx="165600" cy="218880"/>
            </a:xfrm>
            <a:prstGeom prst="line">
              <a:avLst/>
            </a:prstGeom>
            <a:ln w="7632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321" name="CustomShape 17"/>
          <p:cNvSpPr/>
          <p:nvPr/>
        </p:nvSpPr>
        <p:spPr>
          <a:xfrm>
            <a:off x="1403280" y="5950080"/>
            <a:ext cx="1079280" cy="431280"/>
          </a:xfrm>
          <a:prstGeom prst="curvedUpArrow">
            <a:avLst>
              <a:gd name="adj1" fmla="val 17650"/>
              <a:gd name="adj2" fmla="val 67650"/>
              <a:gd name="adj3" fmla="val 33333"/>
            </a:avLst>
          </a:prstGeom>
          <a:solidFill>
            <a:srgbClr val="ff000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2" name="CustomShape 18"/>
          <p:cNvSpPr/>
          <p:nvPr/>
        </p:nvSpPr>
        <p:spPr>
          <a:xfrm rot="16200000">
            <a:off x="2376360" y="4832640"/>
            <a:ext cx="1079280" cy="431280"/>
          </a:xfrm>
          <a:prstGeom prst="curvedUpArrow">
            <a:avLst>
              <a:gd name="adj1" fmla="val 17650"/>
              <a:gd name="adj2" fmla="val 67650"/>
              <a:gd name="adj3" fmla="val 33333"/>
            </a:avLst>
          </a:prstGeom>
          <a:solidFill>
            <a:srgbClr val="99330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3" name="CustomShape 19"/>
          <p:cNvSpPr/>
          <p:nvPr/>
        </p:nvSpPr>
        <p:spPr>
          <a:xfrm>
            <a:off x="2987640" y="6307200"/>
            <a:ext cx="1079280" cy="217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059" y="0"/>
                </a:moveTo>
                <a:lnTo>
                  <a:pt x="16059" y="4902"/>
                </a:lnTo>
                <a:lnTo>
                  <a:pt x="3375" y="4902"/>
                </a:lnTo>
                <a:lnTo>
                  <a:pt x="3375" y="16698"/>
                </a:lnTo>
                <a:lnTo>
                  <a:pt x="16059" y="16698"/>
                </a:lnTo>
                <a:lnTo>
                  <a:pt x="16059" y="21600"/>
                </a:lnTo>
                <a:lnTo>
                  <a:pt x="21600" y="10800"/>
                </a:lnTo>
                <a:lnTo>
                  <a:pt x="16059" y="0"/>
                </a:lnTo>
                <a:close/>
                <a:moveTo>
                  <a:pt x="1350" y="4902"/>
                </a:moveTo>
                <a:lnTo>
                  <a:pt x="1350" y="16698"/>
                </a:lnTo>
                <a:lnTo>
                  <a:pt x="2700" y="16698"/>
                </a:lnTo>
                <a:lnTo>
                  <a:pt x="2700" y="4902"/>
                </a:lnTo>
                <a:lnTo>
                  <a:pt x="1350" y="4902"/>
                </a:lnTo>
                <a:close/>
                <a:moveTo>
                  <a:pt x="0" y="4902"/>
                </a:moveTo>
                <a:lnTo>
                  <a:pt x="0" y="16698"/>
                </a:lnTo>
                <a:lnTo>
                  <a:pt x="675" y="16698"/>
                </a:lnTo>
                <a:lnTo>
                  <a:pt x="675" y="4902"/>
                </a:lnTo>
                <a:lnTo>
                  <a:pt x="0" y="4902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4" name="CustomShape 20"/>
          <p:cNvSpPr/>
          <p:nvPr/>
        </p:nvSpPr>
        <p:spPr>
          <a:xfrm>
            <a:off x="4284720" y="6380280"/>
            <a:ext cx="4679640" cy="288720"/>
          </a:xfrm>
          <a:prstGeom prst="roundRect">
            <a:avLst>
              <a:gd name="adj" fmla="val 16667"/>
            </a:avLst>
          </a:prstGeom>
          <a:solidFill>
            <a:srgbClr val="ff0000">
              <a:alpha val="66000"/>
            </a:srgb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Arial"/>
              </a:rPr>
              <a:t>Виклик швидкої допомоги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25" name="CustomShape 21"/>
          <p:cNvSpPr/>
          <p:nvPr/>
        </p:nvSpPr>
        <p:spPr>
          <a:xfrm>
            <a:off x="2987640" y="5950080"/>
            <a:ext cx="1079280" cy="215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059" y="0"/>
                </a:moveTo>
                <a:lnTo>
                  <a:pt x="16059" y="4902"/>
                </a:lnTo>
                <a:lnTo>
                  <a:pt x="3375" y="4902"/>
                </a:lnTo>
                <a:lnTo>
                  <a:pt x="3375" y="16698"/>
                </a:lnTo>
                <a:lnTo>
                  <a:pt x="16059" y="16698"/>
                </a:lnTo>
                <a:lnTo>
                  <a:pt x="16059" y="21600"/>
                </a:lnTo>
                <a:lnTo>
                  <a:pt x="21600" y="10800"/>
                </a:lnTo>
                <a:lnTo>
                  <a:pt x="16059" y="0"/>
                </a:lnTo>
                <a:close/>
                <a:moveTo>
                  <a:pt x="1350" y="4902"/>
                </a:moveTo>
                <a:lnTo>
                  <a:pt x="1350" y="16698"/>
                </a:lnTo>
                <a:lnTo>
                  <a:pt x="2700" y="16698"/>
                </a:lnTo>
                <a:lnTo>
                  <a:pt x="2700" y="4902"/>
                </a:lnTo>
                <a:lnTo>
                  <a:pt x="1350" y="4902"/>
                </a:lnTo>
                <a:close/>
                <a:moveTo>
                  <a:pt x="0" y="4902"/>
                </a:moveTo>
                <a:lnTo>
                  <a:pt x="0" y="16698"/>
                </a:lnTo>
                <a:lnTo>
                  <a:pt x="675" y="16698"/>
                </a:lnTo>
                <a:lnTo>
                  <a:pt x="675" y="4902"/>
                </a:lnTo>
                <a:lnTo>
                  <a:pt x="0" y="4902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6" name="CustomShape 22"/>
          <p:cNvSpPr/>
          <p:nvPr/>
        </p:nvSpPr>
        <p:spPr>
          <a:xfrm>
            <a:off x="4211640" y="5659560"/>
            <a:ext cx="4824000" cy="577440"/>
          </a:xfrm>
          <a:prstGeom prst="roundRect">
            <a:avLst>
              <a:gd name="adj" fmla="val 16667"/>
            </a:avLst>
          </a:prstGeom>
          <a:solidFill>
            <a:srgbClr val="ff0000">
              <a:alpha val="47000"/>
            </a:srgb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Arial"/>
              </a:rPr>
              <a:t>Запис на прийом до сімейного лікаря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Arial"/>
              </a:rPr>
              <a:t>у визначені дні прийому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27" name="CustomShape 23"/>
          <p:cNvSpPr/>
          <p:nvPr/>
        </p:nvSpPr>
        <p:spPr>
          <a:xfrm rot="17373600">
            <a:off x="2158920" y="4257720"/>
            <a:ext cx="2736360" cy="936360"/>
          </a:xfrm>
          <a:prstGeom prst="curvedUpArrow">
            <a:avLst>
              <a:gd name="adj1" fmla="val 24594"/>
              <a:gd name="adj2" fmla="val 83034"/>
              <a:gd name="adj3" fmla="val 33333"/>
            </a:avLst>
          </a:prstGeom>
          <a:solidFill>
            <a:srgbClr val="ff000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8" name="CustomShape 24"/>
          <p:cNvSpPr/>
          <p:nvPr/>
        </p:nvSpPr>
        <p:spPr>
          <a:xfrm>
            <a:off x="5327640" y="2852640"/>
            <a:ext cx="3708000" cy="504360"/>
          </a:xfrm>
          <a:prstGeom prst="roundRect">
            <a:avLst>
              <a:gd name="adj" fmla="val 16667"/>
            </a:avLst>
          </a:prstGeom>
          <a:solidFill>
            <a:srgbClr val="ff0000">
              <a:alpha val="47000"/>
            </a:srgb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Arial"/>
              </a:rPr>
              <a:t>Направлення до стаціонару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29" name="CustomShape 25"/>
          <p:cNvSpPr/>
          <p:nvPr/>
        </p:nvSpPr>
        <p:spPr>
          <a:xfrm>
            <a:off x="5256360" y="1844640"/>
            <a:ext cx="3708000" cy="791640"/>
          </a:xfrm>
          <a:prstGeom prst="roundRect">
            <a:avLst>
              <a:gd name="adj" fmla="val 16667"/>
            </a:avLst>
          </a:prstGeom>
          <a:solidFill>
            <a:srgbClr val="ff0000">
              <a:alpha val="47000"/>
            </a:srgb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Arial"/>
              </a:rPr>
              <a:t>Направлення на районний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Arial"/>
              </a:rPr>
              <a:t>рівень для діагностичних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Arial"/>
              </a:rPr>
              <a:t>досліджень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30" name="CustomShape 26"/>
          <p:cNvSpPr/>
          <p:nvPr/>
        </p:nvSpPr>
        <p:spPr>
          <a:xfrm>
            <a:off x="0" y="3645000"/>
            <a:ext cx="1655280" cy="7480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80000"/>
              </a:lnSpc>
            </a:pPr>
            <a:r>
              <a:rPr b="1" i="1" lang="ru-RU" sz="1800" spc="-1" strike="noStrike">
                <a:solidFill>
                  <a:srgbClr val="ff0000"/>
                </a:solidFill>
                <a:latin typeface="Arial"/>
              </a:rPr>
              <a:t>Об'їзд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80000"/>
              </a:lnSpc>
            </a:pPr>
            <a:r>
              <a:rPr b="1" i="1" lang="ru-RU" sz="1800" spc="-1" strike="noStrike">
                <a:solidFill>
                  <a:srgbClr val="ff0000"/>
                </a:solidFill>
                <a:latin typeface="Arial"/>
              </a:rPr>
              <a:t>закріплених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80000"/>
              </a:lnSpc>
            </a:pPr>
            <a:r>
              <a:rPr b="1" i="1" lang="ru-RU" sz="1800" spc="-1" strike="noStrike">
                <a:solidFill>
                  <a:srgbClr val="ff0000"/>
                </a:solidFill>
                <a:latin typeface="Arial"/>
              </a:rPr>
              <a:t>ФАПів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31" name="CustomShape 27"/>
          <p:cNvSpPr/>
          <p:nvPr/>
        </p:nvSpPr>
        <p:spPr>
          <a:xfrm>
            <a:off x="4068720" y="4365720"/>
            <a:ext cx="2808000" cy="718920"/>
          </a:xfrm>
          <a:prstGeom prst="roundRect">
            <a:avLst>
              <a:gd name="adj" fmla="val 16667"/>
            </a:avLst>
          </a:prstGeom>
          <a:solidFill>
            <a:srgbClr val="ff0000">
              <a:alpha val="47000"/>
            </a:srgb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Arial"/>
              </a:rPr>
              <a:t>Направлення до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Arial"/>
              </a:rPr>
              <a:t>сільської амбулаторії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32" name="CustomShape 28"/>
          <p:cNvSpPr/>
          <p:nvPr/>
        </p:nvSpPr>
        <p:spPr>
          <a:xfrm>
            <a:off x="1908000" y="5229360"/>
            <a:ext cx="863280" cy="720360"/>
          </a:xfrm>
          <a:prstGeom prst="ellipse">
            <a:avLst/>
          </a:prstGeom>
          <a:solidFill>
            <a:srgbClr val="ff00ff"/>
          </a:solidFill>
          <a:ln w="9360">
            <a:solidFill>
              <a:schemeClr val="tx1"/>
            </a:solidFill>
            <a:round/>
          </a:ln>
          <a:effectLst>
            <a:outerShdw algn="tl" dir="13500000" dist="107423" rotWithShape="0" sx="75000" sy="75000">
              <a:schemeClr val="bg2">
                <a:alpha val="50000"/>
              </a:schemeClr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</a:rPr>
              <a:t>ФАП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457200" y="274680"/>
            <a:ext cx="8229240" cy="6537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38000"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ff0000"/>
                </a:solidFill>
                <a:latin typeface="Calibri"/>
              </a:rPr>
              <a:t>2. Швидка (екстрена) медична допомога</a:t>
            </a:r>
            <a:r>
              <a:rPr b="0" lang="ru-RU" sz="4600" spc="-1" strike="noStrike">
                <a:solidFill>
                  <a:srgbClr val="ff0000"/>
                </a:solidFill>
                <a:latin typeface="Calibri"/>
              </a:rPr>
              <a:t> </a:t>
            </a:r>
            <a:endParaRPr b="0" lang="ru-RU" sz="4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4" name="TextShape 2"/>
          <p:cNvSpPr txBox="1"/>
          <p:nvPr/>
        </p:nvSpPr>
        <p:spPr>
          <a:xfrm>
            <a:off x="0" y="857160"/>
            <a:ext cx="9143640" cy="44287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571680" indent="-571320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    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Швидка медична допомога (ШМД) базується на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i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принципах першої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i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допомоги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(first aid):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571680" indent="-571320">
              <a:lnSpc>
                <a:spcPct val="100000"/>
              </a:lnSpc>
              <a:buClr>
                <a:srgbClr val="0070c0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70c0"/>
                </a:solidFill>
                <a:latin typeface="Calibri"/>
              </a:rPr>
              <a:t>Збереження життя,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571680" indent="-571320">
              <a:lnSpc>
                <a:spcPct val="100000"/>
              </a:lnSpc>
              <a:buClr>
                <a:srgbClr val="0070c0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70c0"/>
                </a:solidFill>
                <a:latin typeface="Calibri"/>
              </a:rPr>
              <a:t>Попередження подальшої травматизації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571680" indent="-571320">
              <a:lnSpc>
                <a:spcPct val="100000"/>
              </a:lnSpc>
              <a:buClr>
                <a:srgbClr val="0070c0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70c0"/>
                </a:solidFill>
                <a:latin typeface="Calibri"/>
              </a:rPr>
              <a:t>Приведення у свідомість</a:t>
            </a:r>
            <a:r>
              <a:rPr b="0" lang="ru-RU" sz="2400" spc="-1" strike="noStrike">
                <a:solidFill>
                  <a:srgbClr val="0070c0"/>
                </a:solidFill>
                <a:latin typeface="Calibri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65040" indent="-36468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ff0000"/>
                </a:solidFill>
                <a:latin typeface="Calibri"/>
              </a:rPr>
              <a:t>Швидка (екстрена) медична допомога </a:t>
            </a: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найчастіше надається </a:t>
            </a:r>
            <a:r>
              <a:rPr b="1" lang="ru-RU" sz="2000" spc="-1" strike="noStrike" u="sng">
                <a:solidFill>
                  <a:srgbClr val="0070c0"/>
                </a:solidFill>
                <a:uFillTx/>
                <a:latin typeface="Calibri"/>
              </a:rPr>
              <a:t>бригадами</a:t>
            </a: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 (машинами, каретами) швидкої медичної допомоги (ambulance service).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65040" indent="-3646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У більшості країн світу для реагування на екстрені ситуації існує </a:t>
            </a:r>
            <a:r>
              <a:rPr b="1" lang="ru-RU" sz="1800" spc="-1" strike="noStrike" u="sng">
                <a:solidFill>
                  <a:srgbClr val="0070c0"/>
                </a:solidFill>
                <a:uFillTx/>
                <a:latin typeface="Calibri"/>
              </a:rPr>
              <a:t>єдиний телефонний номер</a:t>
            </a:r>
            <a:r>
              <a:rPr b="1" lang="ru-RU" sz="1800" spc="-1" strike="noStrike">
                <a:solidFill>
                  <a:srgbClr val="0070c0"/>
                </a:solidFill>
                <a:latin typeface="Calibri"/>
              </a:rPr>
              <a:t> 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(наприклад, 911), диспетчер якого організовує надання необхідної, у тому числі медичної, допомоги.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35" name="Picture 2" descr=""/>
          <p:cNvPicPr/>
          <p:nvPr/>
        </p:nvPicPr>
        <p:blipFill>
          <a:blip r:embed="rId1"/>
          <a:stretch/>
        </p:blipFill>
        <p:spPr>
          <a:xfrm>
            <a:off x="5500800" y="4282200"/>
            <a:ext cx="3642840" cy="2575440"/>
          </a:xfrm>
          <a:prstGeom prst="rect">
            <a:avLst/>
          </a:prstGeom>
          <a:ln>
            <a:noFill/>
          </a:ln>
        </p:spPr>
      </p:pic>
      <p:pic>
        <p:nvPicPr>
          <p:cNvPr id="336" name="Picture 4" descr=""/>
          <p:cNvPicPr/>
          <p:nvPr/>
        </p:nvPicPr>
        <p:blipFill>
          <a:blip r:embed="rId2"/>
          <a:stretch/>
        </p:blipFill>
        <p:spPr>
          <a:xfrm>
            <a:off x="0" y="4428000"/>
            <a:ext cx="3642840" cy="2429640"/>
          </a:xfrm>
          <a:prstGeom prst="rect">
            <a:avLst/>
          </a:prstGeom>
          <a:ln>
            <a:noFill/>
          </a:ln>
        </p:spPr>
      </p:pic>
      <p:pic>
        <p:nvPicPr>
          <p:cNvPr id="337" name="Picture 5" descr=""/>
          <p:cNvPicPr/>
          <p:nvPr/>
        </p:nvPicPr>
        <p:blipFill>
          <a:blip r:embed="rId3"/>
          <a:stretch/>
        </p:blipFill>
        <p:spPr>
          <a:xfrm>
            <a:off x="3857760" y="4500720"/>
            <a:ext cx="1285560" cy="1285560"/>
          </a:xfrm>
          <a:prstGeom prst="rect">
            <a:avLst/>
          </a:prstGeom>
          <a:ln>
            <a:noFill/>
          </a:ln>
        </p:spPr>
      </p:pic>
      <p:sp>
        <p:nvSpPr>
          <p:cNvPr id="338" name="CustomShape 3"/>
          <p:cNvSpPr/>
          <p:nvPr/>
        </p:nvSpPr>
        <p:spPr>
          <a:xfrm>
            <a:off x="3786120" y="6000840"/>
            <a:ext cx="171432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ff0000"/>
                </a:solidFill>
                <a:latin typeface="Calibri"/>
              </a:rPr>
              <a:t>Міжнародний символ 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extShape 1"/>
          <p:cNvSpPr txBox="1"/>
          <p:nvPr/>
        </p:nvSpPr>
        <p:spPr>
          <a:xfrm>
            <a:off x="357120" y="285840"/>
            <a:ext cx="8572320" cy="65718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6000"/>
          </a:bodyPr>
          <a:p>
            <a:pPr marL="360360" indent="-360000" algn="ctr">
              <a:lnSpc>
                <a:spcPct val="100000"/>
              </a:lnSpc>
              <a:spcBef>
                <a:spcPts val="479"/>
              </a:spcBef>
            </a:pP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ФОРМИ ОРГАНІЗАЦІЇ ШВИДКОЇ МЕДИЧНОЇ ДОПОМОГИ: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60360" indent="-36000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Державна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, яка фінансується урядом і є частиною національної системи охорони здоров'я (Велика Британія, Україна і ін.)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60360" indent="-36000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Служба, пов'язана з пожежниками і поліцією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– координується місцевими пожежними і поліцейськими службами, які у разі потреби викликають машину швидкої допомоги.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60360" indent="-36000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Добровільна швидка допомога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– надається   неприбутковими громадськими організаціями, що забезпечують і екстрену допомогу, і транспортування пацієнта. Міжнародною організацією такого типу є Червоний Хрест і Червоний Півмісяць.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Приватна швидка допомога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– надається прибутковими (комерційними) організаціями, часто на умовах контракту з місцевою владою. Більшість таких фірм здійснюють, як правило, тільки транспортування хворих і потерпілих.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Комбінована служба швидкої допомоги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– поліцейські і пожежники спеціально проходять навчання з надання швидкої медичної допомоги в місцях великого скупчення людей (наприклад, аеропорт, університет і т.п.).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Швидка допомога на базі лікарень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– деякі лікарні мають власні підрозділи (відділи) надання екстреної допомоги.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1"/>
          <p:cNvSpPr txBox="1"/>
          <p:nvPr/>
        </p:nvSpPr>
        <p:spPr>
          <a:xfrm>
            <a:off x="395280" y="189000"/>
            <a:ext cx="8229240" cy="6472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7000"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b050"/>
                </a:solidFill>
                <a:latin typeface="Calibri"/>
              </a:rPr>
              <a:t>ШВИДКА МЕДИЧНА ДОПОМОГА</a:t>
            </a:r>
            <a:r>
              <a:rPr b="1" lang="ru-RU" sz="4400" spc="-1" strike="noStrike">
                <a:solidFill>
                  <a:srgbClr val="00b050"/>
                </a:solidFill>
                <a:latin typeface="Calibri"/>
              </a:rPr>
              <a:t>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1" name="TextShape 2"/>
          <p:cNvSpPr txBox="1"/>
          <p:nvPr/>
        </p:nvSpPr>
        <p:spPr>
          <a:xfrm>
            <a:off x="2071800" y="907920"/>
            <a:ext cx="7071840" cy="42350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571680" indent="-571320">
              <a:lnSpc>
                <a:spcPct val="8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     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В Україні 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емблемою карет швидкої допомоги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є найуживаніша в світі шестикінечна </a:t>
            </a: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Зірка життя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(Star of Life), промені якої символізують: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941400" indent="-495000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1. Раннє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виявлення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941400" indent="-495000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2. Раннє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повідомлення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(виклик служби екстреної допомоги)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941400" indent="-495000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3. Раннє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реагування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(прибуття до місця події)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941400" indent="-495000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4. Екстрена допомога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на місці</a:t>
            </a: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події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941400" indent="-495000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5. Допомога під час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транспортування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941400" indent="-495000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6.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Доставка до місця</a:t>
            </a: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надання необхідної медичної допомоги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941400" indent="-495000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42" name="Picture 12" descr=""/>
          <p:cNvPicPr/>
          <p:nvPr/>
        </p:nvPicPr>
        <p:blipFill>
          <a:blip r:embed="rId1"/>
          <a:stretch/>
        </p:blipFill>
        <p:spPr>
          <a:xfrm>
            <a:off x="357120" y="1285920"/>
            <a:ext cx="2052360" cy="2476800"/>
          </a:xfrm>
          <a:prstGeom prst="rect">
            <a:avLst/>
          </a:prstGeom>
          <a:ln w="9360">
            <a:noFill/>
          </a:ln>
        </p:spPr>
      </p:pic>
      <p:sp>
        <p:nvSpPr>
          <p:cNvPr id="343" name="CustomShape 3"/>
          <p:cNvSpPr/>
          <p:nvPr/>
        </p:nvSpPr>
        <p:spPr>
          <a:xfrm>
            <a:off x="214200" y="5214960"/>
            <a:ext cx="892944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479"/>
              </a:spcBef>
            </a:pPr>
            <a:r>
              <a:rPr b="1" lang="ru-RU" sz="2400" spc="-1" strike="noStrike">
                <a:solidFill>
                  <a:srgbClr val="ff0000"/>
                </a:solidFill>
                <a:latin typeface="Garamond"/>
              </a:rPr>
              <a:t>Нормативи надання екстреної медичної допомоги: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В межах</a:t>
            </a:r>
            <a:r>
              <a:rPr b="1" lang="ru-RU" sz="1800" spc="-1" strike="noStrike" u="sng">
                <a:solidFill>
                  <a:srgbClr val="000000"/>
                </a:solidFill>
                <a:uFillTx/>
                <a:latin typeface="Calibri"/>
              </a:rPr>
              <a:t> 10-хвилинної транспортної доступності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 в </a:t>
            </a:r>
            <a:r>
              <a:rPr b="1" lang="ru-RU" sz="1800" spc="-1" strike="noStrike" u="sng">
                <a:solidFill>
                  <a:srgbClr val="000000"/>
                </a:solidFill>
                <a:uFillTx/>
                <a:latin typeface="Calibri"/>
              </a:rPr>
              <a:t>містах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 та </a:t>
            </a:r>
            <a:r>
              <a:rPr b="1" lang="ru-RU" sz="1800" spc="-1" strike="noStrike" u="sng">
                <a:solidFill>
                  <a:srgbClr val="000000"/>
                </a:solidFill>
                <a:uFillTx/>
                <a:latin typeface="Calibri"/>
              </a:rPr>
              <a:t>20-хвилинної 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в </a:t>
            </a:r>
            <a:r>
              <a:rPr b="1" lang="ru-RU" sz="1800" spc="-1" strike="noStrike" u="sng">
                <a:solidFill>
                  <a:srgbClr val="000000"/>
                </a:solidFill>
                <a:uFillTx/>
                <a:latin typeface="Calibri"/>
              </a:rPr>
              <a:t>сільській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 місцевості з урахуванням чисельності і густини населення, стану транспортних магістралей, інтенсивності руху транспорту (оптимальний радіус маршруту 8-10 км). 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extShape 1"/>
          <p:cNvSpPr txBox="1"/>
          <p:nvPr/>
        </p:nvSpPr>
        <p:spPr>
          <a:xfrm>
            <a:off x="380880" y="152280"/>
            <a:ext cx="8762760" cy="533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Основні складові єдиної системи надання екстреної медичної допомоги: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45" name="Table 2"/>
          <p:cNvGraphicFramePr/>
          <p:nvPr/>
        </p:nvGraphicFramePr>
        <p:xfrm>
          <a:off x="0" y="858960"/>
          <a:ext cx="8945280" cy="3685680"/>
        </p:xfrm>
        <a:graphic>
          <a:graphicData uri="http://schemas.openxmlformats.org/drawingml/2006/table">
            <a:tbl>
              <a:tblPr/>
              <a:tblGrid>
                <a:gridCol w="1873440"/>
                <a:gridCol w="7071840"/>
              </a:tblGrid>
              <a:tr h="8596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i="1" lang="ru-RU" sz="18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Управління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Український науково-практичний центр і територіальні </a:t>
                      </a:r>
                      <a:r>
                        <a:rPr b="1" lang="ru-RU" sz="18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центри</a:t>
                      </a: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екстреної медичної допомоги та медицини катастроф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9054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i="1" lang="ru-RU" sz="18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Догоспіталь-ний етап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Служба швидкої медичної допомоги</a:t>
                      </a: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(функціональна одиниця – бригада ШМД);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Немедичний</a:t>
                      </a: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персонал (працівники МВС, рятувальники).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252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i="1" lang="ru-RU" sz="18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Госпіталь-ний етап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Багатопрофільні лікарні з відділенням ШМД;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Лікарні ШМД;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Центри травми трьох рівнів;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Консультативні токсикологічні центри.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477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i="1" lang="ru-RU" sz="18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Зв'язок 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Диспетчерська служба ШМД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477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i="1" lang="ru-RU" sz="18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Транспорт 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Санітарний (автомобілі, гелікоптери, літаки)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8561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i="1" lang="ru-RU" sz="18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Медицина катастроф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Бригади постійної готовності (бригади ШМД);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Спеціалізовані бригади другої черги;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Мобільні польові бригади; 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Мобільні загони;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Мобільні госпіталі; 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Медичні заклади.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extShape 1"/>
          <p:cNvSpPr txBox="1"/>
          <p:nvPr/>
        </p:nvSpPr>
        <p:spPr>
          <a:xfrm>
            <a:off x="457200" y="277920"/>
            <a:ext cx="8229240" cy="5788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Служба ШМД В Україні: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47" name="Table 2"/>
          <p:cNvGraphicFramePr/>
          <p:nvPr/>
        </p:nvGraphicFramePr>
        <p:xfrm>
          <a:off x="304920" y="914400"/>
          <a:ext cx="8640360" cy="4959720"/>
        </p:xfrm>
        <a:graphic>
          <a:graphicData uri="http://schemas.openxmlformats.org/drawingml/2006/table">
            <a:tbl>
              <a:tblPr/>
              <a:tblGrid>
                <a:gridCol w="5410080"/>
                <a:gridCol w="3230280"/>
              </a:tblGrid>
              <a:tr h="7167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b="1" i="1" lang="ru-RU" sz="2200" spc="-1" strike="noStrike">
                          <a:solidFill>
                            <a:srgbClr val="1f497d"/>
                          </a:solidFill>
                          <a:latin typeface="Arial"/>
                        </a:rPr>
                        <a:t>Заклади ШМД: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b="1" i="1" lang="ru-RU" sz="2200" spc="-1" strike="noStrike">
                          <a:solidFill>
                            <a:srgbClr val="1f497d"/>
                          </a:solidFill>
                          <a:latin typeface="Arial"/>
                        </a:rPr>
                        <a:t>Обслуговують населення: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42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b="1" i="1" lang="ru-RU" sz="22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станції ШМД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b="1" lang="ru-RU" sz="2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міст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3975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b="1" i="1" lang="ru-RU" sz="22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відділення ШМД 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b="1" lang="ru-RU" sz="2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входять до складу центральних районних або міських (районних) лікарень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b="1" lang="ru-RU" sz="2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сільських районів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3417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b="1" i="1" lang="ru-RU" sz="22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пункти (підпункти) ШМД </a:t>
                      </a:r>
                      <a:r>
                        <a:rPr b="1" lang="ru-RU" sz="2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організовуються на базі міських (районних) поліклінік, дільничних лікарень, сільських амбулаторій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b="1" lang="ru-RU" sz="2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сільських районів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0292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b="1" i="1" lang="ru-RU" sz="22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окремі лікарні</a:t>
                      </a:r>
                      <a:r>
                        <a:rPr b="1" lang="ru-RU" sz="2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i="1" lang="ru-RU" sz="22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ШМД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b="1" lang="ru-RU" sz="2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великих міст з населенням не менше 300 тисяч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extShape 1"/>
          <p:cNvSpPr txBox="1"/>
          <p:nvPr/>
        </p:nvSpPr>
        <p:spPr>
          <a:xfrm>
            <a:off x="457200" y="1857240"/>
            <a:ext cx="8686440" cy="703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Структура станції ШМД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9" name="TextShape 2"/>
          <p:cNvSpPr txBox="1"/>
          <p:nvPr/>
        </p:nvSpPr>
        <p:spPr>
          <a:xfrm>
            <a:off x="304920" y="2438280"/>
            <a:ext cx="8496000" cy="15300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90000"/>
              </a:lnSpc>
              <a:spcBef>
                <a:spcPts val="439"/>
              </a:spcBef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1.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Оперативний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відділ (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диспетчерська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) – приймає і забезпечує виклики за телефоном 103.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39"/>
              </a:spcBef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2.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Виїзні бригади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для надання ШМД.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39"/>
              </a:spcBef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3.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Інші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підрозділи, що забезпечують надання ШМД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0" name="CustomShape 3"/>
          <p:cNvSpPr/>
          <p:nvPr/>
        </p:nvSpPr>
        <p:spPr>
          <a:xfrm>
            <a:off x="533520" y="3809880"/>
            <a:ext cx="5905080" cy="577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1f497d"/>
                </a:solidFill>
                <a:latin typeface="Garamond"/>
              </a:rPr>
              <a:t>Виїзні бригади станції ШМД: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351" name="CustomShape 4"/>
          <p:cNvSpPr/>
          <p:nvPr/>
        </p:nvSpPr>
        <p:spPr>
          <a:xfrm>
            <a:off x="0" y="4343400"/>
            <a:ext cx="8991360" cy="2514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720">
              <a:lnSpc>
                <a:spcPct val="90000"/>
              </a:lnSpc>
              <a:spcBef>
                <a:spcPts val="439"/>
              </a:spcBef>
              <a:buClr>
                <a:srgbClr val="4f81bd"/>
              </a:buClr>
              <a:buSzPct val="65000"/>
              <a:buFont typeface="Wingdings" charset="2"/>
              <a:buChar char=""/>
            </a:pPr>
            <a:r>
              <a:rPr b="1" i="1" lang="ru-RU" sz="2200" spc="-1" strike="noStrike">
                <a:solidFill>
                  <a:srgbClr val="0000ff"/>
                </a:solidFill>
                <a:latin typeface="Arial"/>
              </a:rPr>
              <a:t>Лікарські</a:t>
            </a:r>
            <a:r>
              <a:rPr b="1" lang="ru-RU" sz="2200" spc="-1" strike="noStrike">
                <a:solidFill>
                  <a:srgbClr val="000000"/>
                </a:solidFill>
                <a:latin typeface="Arial"/>
              </a:rPr>
              <a:t> (лікар спеціальності «медицина невідкладних станів», фельдшер, медична сестра, водій машини ШМД):</a:t>
            </a:r>
            <a:endParaRPr b="0" lang="ru-RU" sz="2200" spc="-1" strike="noStrike">
              <a:latin typeface="Arial"/>
            </a:endParaRPr>
          </a:p>
          <a:p>
            <a:pPr lvl="1" marL="669960" indent="-325080">
              <a:lnSpc>
                <a:spcPct val="90000"/>
              </a:lnSpc>
              <a:spcBef>
                <a:spcPts val="439"/>
              </a:spcBef>
              <a:buClr>
                <a:srgbClr val="c0504d"/>
              </a:buClr>
              <a:buSzPct val="60000"/>
              <a:buFont typeface="Wingdings" charset="2"/>
              <a:buChar char=""/>
            </a:pPr>
            <a:r>
              <a:rPr b="1" i="1" lang="ru-RU" sz="2200" spc="-1" strike="noStrike">
                <a:solidFill>
                  <a:srgbClr val="ff0000"/>
                </a:solidFill>
                <a:latin typeface="Arial"/>
              </a:rPr>
              <a:t>загальні</a:t>
            </a:r>
            <a:r>
              <a:rPr b="1" lang="ru-RU" sz="2200" spc="-1" strike="noStrike">
                <a:solidFill>
                  <a:srgbClr val="ff0000"/>
                </a:solidFill>
                <a:latin typeface="Arial"/>
              </a:rPr>
              <a:t> </a:t>
            </a:r>
            <a:endParaRPr b="0" lang="ru-RU" sz="2200" spc="-1" strike="noStrike">
              <a:latin typeface="Arial"/>
            </a:endParaRPr>
          </a:p>
          <a:p>
            <a:pPr lvl="1" marL="669960" indent="-325080">
              <a:lnSpc>
                <a:spcPct val="90000"/>
              </a:lnSpc>
              <a:spcBef>
                <a:spcPts val="439"/>
              </a:spcBef>
              <a:buClr>
                <a:srgbClr val="c0504d"/>
              </a:buClr>
              <a:buSzPct val="60000"/>
              <a:buFont typeface="Wingdings" charset="2"/>
              <a:buChar char=""/>
            </a:pPr>
            <a:r>
              <a:rPr b="1" i="1" lang="ru-RU" sz="2200" spc="-1" strike="noStrike">
                <a:solidFill>
                  <a:srgbClr val="ff0000"/>
                </a:solidFill>
                <a:latin typeface="Arial"/>
              </a:rPr>
              <a:t>спеціалізовані</a:t>
            </a:r>
            <a:r>
              <a:rPr b="1" lang="ru-RU" sz="2200" spc="-1" strike="noStrike">
                <a:solidFill>
                  <a:srgbClr val="ff0000"/>
                </a:solidFill>
                <a:latin typeface="Arial"/>
              </a:rPr>
              <a:t> </a:t>
            </a:r>
            <a:r>
              <a:rPr b="1" lang="ru-RU" sz="2200" spc="-1" strike="noStrike">
                <a:solidFill>
                  <a:srgbClr val="000000"/>
                </a:solidFill>
                <a:latin typeface="Arial"/>
              </a:rPr>
              <a:t>(кардіореанімаційні, психіатричні, дитячої реанімації, неврологічні) </a:t>
            </a:r>
            <a:endParaRPr b="0" lang="ru-RU" sz="2200" spc="-1" strike="noStrike"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439"/>
              </a:spcBef>
              <a:buClr>
                <a:srgbClr val="4f81bd"/>
              </a:buClr>
              <a:buSzPct val="130000"/>
              <a:buFont typeface="Wingdings" charset="2"/>
              <a:buChar char=""/>
            </a:pPr>
            <a:r>
              <a:rPr b="1" i="1" lang="ru-RU" sz="2200" spc="-1" strike="noStrike">
                <a:solidFill>
                  <a:srgbClr val="0000ff"/>
                </a:solidFill>
                <a:latin typeface="Arial"/>
              </a:rPr>
              <a:t>Фельдшерські</a:t>
            </a:r>
            <a:r>
              <a:rPr b="1" i="1" lang="ru-RU" sz="22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1" lang="ru-RU" sz="2200" spc="-1" strike="noStrike">
                <a:solidFill>
                  <a:srgbClr val="000000"/>
                </a:solidFill>
                <a:latin typeface="Arial"/>
              </a:rPr>
              <a:t>(фельдшер, медична сестра, водій)</a:t>
            </a:r>
            <a:endParaRPr b="0" lang="ru-RU" sz="2200" spc="-1" strike="noStrike">
              <a:latin typeface="Arial"/>
            </a:endParaRPr>
          </a:p>
        </p:txBody>
      </p:sp>
      <p:sp>
        <p:nvSpPr>
          <p:cNvPr id="352" name="CustomShape 5"/>
          <p:cNvSpPr/>
          <p:nvPr/>
        </p:nvSpPr>
        <p:spPr>
          <a:xfrm>
            <a:off x="457200" y="228600"/>
            <a:ext cx="8686440" cy="7030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0000"/>
                </a:solidFill>
                <a:latin typeface="Garamond"/>
              </a:rPr>
              <a:t>Станція ШМД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353" name="CustomShape 6"/>
          <p:cNvSpPr/>
          <p:nvPr/>
        </p:nvSpPr>
        <p:spPr>
          <a:xfrm>
            <a:off x="228600" y="609480"/>
            <a:ext cx="8915040" cy="1033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439"/>
              </a:spcBef>
              <a:buClr>
                <a:srgbClr val="4f81bd"/>
              </a:buClr>
              <a:buSzPct val="65000"/>
              <a:buFont typeface="Wingdings" charset="2"/>
              <a:buChar char="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це заклад охорони здоров'я, що цілодобово надає екстрену медичну допомогу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по місцю виклику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, при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транспортуванні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до медичних установ і при безпосередньому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звертанні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ru-RU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extShape 1"/>
          <p:cNvSpPr txBox="1"/>
          <p:nvPr/>
        </p:nvSpPr>
        <p:spPr>
          <a:xfrm>
            <a:off x="457200" y="277920"/>
            <a:ext cx="8229240" cy="703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ff0000"/>
                </a:solidFill>
                <a:latin typeface="Arial"/>
              </a:rPr>
              <a:t>3. Первинна допомога: основні терміни</a:t>
            </a:r>
            <a:r>
              <a:rPr b="0" lang="ru-RU" sz="3800" spc="-1" strike="noStrike">
                <a:solidFill>
                  <a:srgbClr val="ff0000"/>
                </a:solidFill>
                <a:latin typeface="Calibri"/>
              </a:rPr>
              <a:t> </a:t>
            </a:r>
            <a:endParaRPr b="0" lang="ru-RU" sz="3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5" name="TextShape 2"/>
          <p:cNvSpPr txBox="1"/>
          <p:nvPr/>
        </p:nvSpPr>
        <p:spPr>
          <a:xfrm>
            <a:off x="0" y="907920"/>
            <a:ext cx="8929440" cy="52938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2000"/>
          </a:bodyPr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Первинна медико-санітарна допомога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(ПМСД, Primary health care) – це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перший рівень в контакті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між окремими людьми, сім’єю, громадою та національною системою охорони здоров’я, що максимально наближає медичну допомогу до місця проживання та роботи і створює перший елемент безперервного процесу охорони здоров’я (Алма-Ата, ВООЗ, 1978).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Первинна лікувально-профілактична допомога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(Primary medical care) –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основна  частина медико-санітарної допомоги населенню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, що передбачає консультацію лікаря, просту діагностику та лікування основних найбільш поширених захворювань, травм і отруєнь, профілактичні заходи, направлення пацієнта для надання спеціалізованої і високоспеціалізованої допомоги (Основи законодавства України про охорону здоров’я, 1992).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Загальна медицина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(General medicine) – це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довгострокове медичне обслуговування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здорових та хворих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людей, незалежно від віку та статі, при якому особлива увага надається всебічному вивченню особистості, її сімейного і соціального оточення (Німецьке об’єднання загальної медицини DEGAM).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Shape 1"/>
          <p:cNvSpPr txBox="1"/>
          <p:nvPr/>
        </p:nvSpPr>
        <p:spPr>
          <a:xfrm>
            <a:off x="642960" y="285840"/>
            <a:ext cx="8183160" cy="769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0000"/>
                </a:solidFill>
                <a:latin typeface="Calibri"/>
              </a:rPr>
              <a:t>План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1" name="TextShape 2"/>
          <p:cNvSpPr txBox="1"/>
          <p:nvPr/>
        </p:nvSpPr>
        <p:spPr>
          <a:xfrm>
            <a:off x="857160" y="1143000"/>
            <a:ext cx="7786440" cy="49287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 algn="just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Arial Black"/>
              </a:rPr>
              <a:t>1. Види медичної допомоги: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just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Arial Black"/>
              </a:rPr>
              <a:t>екстрена, 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just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Arial Black"/>
              </a:rPr>
              <a:t>первинна, 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just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Arial Black"/>
              </a:rPr>
              <a:t>вторинна, 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just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Arial Black"/>
              </a:rPr>
              <a:t>третинна, 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just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Arial Black"/>
              </a:rPr>
              <a:t>паліативна.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just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Arial Black"/>
              </a:rPr>
              <a:t>2. Швидка (екстрена) медична допомога</a:t>
            </a:r>
            <a:r>
              <a:rPr b="0" lang="ru-RU" sz="2400" spc="-1" strike="noStrike">
                <a:solidFill>
                  <a:srgbClr val="000000"/>
                </a:solidFill>
                <a:latin typeface="Arial Black"/>
              </a:rPr>
              <a:t>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just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Arial Black"/>
              </a:rPr>
              <a:t>3. Первинна допомога: поняття. Сімейний лікар.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just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Arial Black"/>
              </a:rPr>
              <a:t>4. Стаціонарна медична допомога.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just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Arial Black"/>
              </a:rPr>
              <a:t>Додаток.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8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457200" y="277920"/>
            <a:ext cx="8229240" cy="5583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</a:rPr>
              <a:t>Первинна допомога: продовження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324000" y="907920"/>
            <a:ext cx="8569080" cy="52938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0000"/>
          </a:bodyPr>
          <a:p>
            <a:pPr marL="343080" indent="-342720">
              <a:lnSpc>
                <a:spcPct val="80000"/>
              </a:lnSpc>
              <a:spcBef>
                <a:spcPts val="51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600" spc="-1" strike="noStrike">
                <a:solidFill>
                  <a:srgbClr val="0000ff"/>
                </a:solidFill>
                <a:latin typeface="Calibri"/>
              </a:rPr>
              <a:t>Загальна лікарська практика</a:t>
            </a:r>
            <a:r>
              <a:rPr b="1" i="1" lang="ru-RU" sz="26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(General practice) – це галузь </a:t>
            </a:r>
            <a:r>
              <a:rPr b="1" lang="ru-RU" sz="2600" spc="-1" strike="noStrike" u="sng">
                <a:solidFill>
                  <a:srgbClr val="000000"/>
                </a:solidFill>
                <a:uFillTx/>
                <a:latin typeface="Calibri"/>
              </a:rPr>
              <a:t>медичного обслуговування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, де </a:t>
            </a:r>
            <a:r>
              <a:rPr b="1" lang="ru-RU" sz="2600" spc="-1" strike="noStrike" u="sng">
                <a:solidFill>
                  <a:srgbClr val="000000"/>
                </a:solidFill>
                <a:uFillTx/>
                <a:latin typeface="Calibri"/>
              </a:rPr>
              <a:t>хворий вперше ступає в контакт з лікарем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 та має можливість звернутися безпосередньо до лікаря для вирішення своїх медичних проблем. Метою загальної практики є надання постійної та всебічної медичної допомоги окремим особам, сім’ям, суспільству в цілому.</a:t>
            </a:r>
            <a:endParaRPr b="0" lang="ru-RU" sz="2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561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800" spc="-1" strike="noStrike">
                <a:solidFill>
                  <a:srgbClr val="0000ff"/>
                </a:solidFill>
                <a:latin typeface="Calibri"/>
              </a:rPr>
              <a:t>Лікар загальної практики</a:t>
            </a:r>
            <a:r>
              <a:rPr b="1" i="1" lang="ru-RU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(ЛЗП, лікар загальної медицини, General practitioner - GP, Physician) – це ліцензований випускник медичного вищого навчального закладу, який забезпечує індивідуальну первинну і безперервну медичну допомогу окремим особам, сім’ям і населенню, незалежно від віку, статі або виду захворювання. (Друга Європейська конференція із вивчення загальної практики, Лейверхост, Голландія, 1974).  Його спеціальність </a:t>
            </a:r>
            <a:r>
              <a:rPr b="1" lang="ru-RU" sz="2800" spc="-1" strike="noStrike" u="sng">
                <a:solidFill>
                  <a:srgbClr val="000000"/>
                </a:solidFill>
                <a:uFillTx/>
                <a:latin typeface="Calibri"/>
              </a:rPr>
              <a:t>не передбачає виключно посімейного обслуговування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. ЛЗП - це дільничний терапевт, дільничний педіатр, сімейний лікар, цеховий лікар тощо.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561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800" spc="-1" strike="noStrike">
                <a:solidFill>
                  <a:srgbClr val="0000ff"/>
                </a:solidFill>
                <a:latin typeface="Calibri"/>
              </a:rPr>
              <a:t>Сімейний лікар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 (домашній лікар, Family physician) – фахівець, </a:t>
            </a:r>
            <a:r>
              <a:rPr b="1" lang="ru-RU" sz="2800" spc="-1" strike="noStrike" u="sng">
                <a:solidFill>
                  <a:srgbClr val="000000"/>
                </a:solidFill>
                <a:uFillTx/>
                <a:latin typeface="Calibri"/>
              </a:rPr>
              <a:t>діяльність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 якого </a:t>
            </a:r>
            <a:r>
              <a:rPr b="1" lang="ru-RU" sz="2800" spc="-1" strike="noStrike" u="sng">
                <a:solidFill>
                  <a:srgbClr val="000000"/>
                </a:solidFill>
                <a:uFillTx/>
                <a:latin typeface="Calibri"/>
              </a:rPr>
              <a:t>жорстко орієнтована на  посімейне обслуговування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80000"/>
              </a:lnSpc>
              <a:spcBef>
                <a:spcPts val="519"/>
              </a:spcBef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extShape 1"/>
          <p:cNvSpPr txBox="1"/>
          <p:nvPr/>
        </p:nvSpPr>
        <p:spPr>
          <a:xfrm>
            <a:off x="457200" y="2779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ff0000"/>
                </a:solidFill>
                <a:latin typeface="Arial"/>
              </a:rPr>
              <a:t>Характеристики первинної медичної допомоги (ПМД) за ВООЗ: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59" name="Table 2"/>
          <p:cNvGraphicFramePr/>
          <p:nvPr/>
        </p:nvGraphicFramePr>
        <p:xfrm>
          <a:off x="179280" y="1197000"/>
          <a:ext cx="8929440" cy="3693600"/>
        </p:xfrm>
        <a:graphic>
          <a:graphicData uri="http://schemas.openxmlformats.org/drawingml/2006/table">
            <a:tbl>
              <a:tblPr/>
              <a:tblGrid>
                <a:gridCol w="2520720"/>
                <a:gridCol w="6408720"/>
              </a:tblGrid>
              <a:tr h="38916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b="1" i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Ознака</a:t>
                      </a:r>
                      <a:r>
                        <a:rPr b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b="0" lang="ru-RU" sz="21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b="1" i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ПМД повинна:</a:t>
                      </a:r>
                      <a:r>
                        <a:rPr b="0" i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b="0" lang="ru-RU" sz="2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86520">
                <a:tc>
                  <a:txBody>
                    <a:bodyPr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b="1" i="1" lang="ru-RU" sz="2100" spc="-1" strike="noStrike">
                          <a:solidFill>
                            <a:srgbClr val="00b050"/>
                          </a:solidFill>
                          <a:latin typeface="Arial"/>
                        </a:rPr>
                        <a:t>Всебічність</a:t>
                      </a:r>
                      <a:r>
                        <a:rPr b="0" i="1" lang="ru-RU" sz="2100" spc="-1" strike="noStrike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endParaRPr b="0" lang="ru-RU" sz="21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b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включати пропаганду здоров'я, профілактику, лікування, контроль, реабілітацію</a:t>
                      </a: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b="0" lang="ru-RU" sz="2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865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b="1" i="1" lang="ru-RU" sz="2100" spc="-1" strike="noStrike">
                          <a:solidFill>
                            <a:srgbClr val="00b050"/>
                          </a:solidFill>
                          <a:latin typeface="Arial"/>
                        </a:rPr>
                        <a:t>Холістичність</a:t>
                      </a:r>
                      <a:endParaRPr b="0" lang="ru-RU" sz="21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b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займатися людиною в цілому, в контексті сім'ї і суспільства</a:t>
                      </a: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b="0" lang="ru-RU" sz="2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786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b="1" i="1" lang="ru-RU" sz="2100" spc="-1" strike="noStrike">
                          <a:solidFill>
                            <a:srgbClr val="00b050"/>
                          </a:solidFill>
                          <a:latin typeface="Arial"/>
                        </a:rPr>
                        <a:t>Безперервність</a:t>
                      </a:r>
                      <a:endParaRPr b="0" lang="ru-RU" sz="21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b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здійснювати </a:t>
                      </a:r>
                      <a:r>
                        <a:rPr b="1" lang="ru-RU" sz="21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тривале</a:t>
                      </a:r>
                      <a:r>
                        <a:rPr b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(впродовж всього життя від народження і до смерті) регулярне </a:t>
                      </a:r>
                      <a:r>
                        <a:rPr b="1" lang="ru-RU" sz="21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спостереження</a:t>
                      </a:r>
                      <a:r>
                        <a:rPr b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за пацієнтом, незалежно </a:t>
                      </a:r>
                      <a:r>
                        <a:rPr b="1" lang="ru-RU" sz="21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хворий</a:t>
                      </a:r>
                      <a:r>
                        <a:rPr b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він чи </a:t>
                      </a:r>
                      <a:r>
                        <a:rPr b="1" lang="ru-RU" sz="21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здоровий</a:t>
                      </a:r>
                      <a:r>
                        <a:rPr b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, вести моніторинг результативності медичного обслуговування</a:t>
                      </a: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b="0" lang="ru-RU" sz="2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2812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b="1" i="1" lang="ru-RU" sz="2100" spc="-1" strike="noStrike">
                          <a:solidFill>
                            <a:srgbClr val="00b050"/>
                          </a:solidFill>
                          <a:latin typeface="Arial"/>
                        </a:rPr>
                        <a:t>Доступність</a:t>
                      </a:r>
                      <a:r>
                        <a:rPr b="0" i="1" lang="ru-RU" sz="2100" spc="-1" strike="noStrike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endParaRPr b="0" lang="ru-RU" sz="21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b="1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забезпечувати можливість користуватися медичною допомогою всьому населенню (у територіальному, фінансовому, культурному і функціональному аспектах)</a:t>
                      </a: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b="0" lang="ru-RU" sz="2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extShape 1"/>
          <p:cNvSpPr txBox="1"/>
          <p:nvPr/>
        </p:nvSpPr>
        <p:spPr>
          <a:xfrm>
            <a:off x="457200" y="214200"/>
            <a:ext cx="8686440" cy="8568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52000"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b050"/>
                </a:solidFill>
                <a:latin typeface="Arial"/>
              </a:rPr>
              <a:t>Завдання та ознаки загальної медицини</a:t>
            </a:r>
            <a:br/>
            <a:r>
              <a:rPr b="1" lang="ru-RU" sz="2800" spc="-1" strike="noStrike">
                <a:solidFill>
                  <a:srgbClr val="00b050"/>
                </a:solidFill>
                <a:latin typeface="Arial"/>
              </a:rPr>
              <a:t>(</a:t>
            </a:r>
            <a:r>
              <a:rPr b="1" lang="ru-RU" sz="2800" spc="-1" strike="noStrike">
                <a:solidFill>
                  <a:srgbClr val="00b050"/>
                </a:solidFill>
                <a:latin typeface="Calibri"/>
              </a:rPr>
              <a:t>Німецьке об’єднання загальної медицини DEGAM):</a:t>
            </a:r>
            <a:br/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1" name="TextShape 2"/>
          <p:cNvSpPr txBox="1"/>
          <p:nvPr/>
        </p:nvSpPr>
        <p:spPr>
          <a:xfrm>
            <a:off x="285840" y="857160"/>
            <a:ext cx="8572320" cy="5857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65000"/>
          </a:bodyPr>
          <a:p>
            <a:pPr marL="343080" indent="-34272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Наявність </a:t>
            </a:r>
            <a:r>
              <a:rPr b="1" lang="ru-RU" sz="2600" spc="-1" strike="noStrike" u="sng">
                <a:solidFill>
                  <a:srgbClr val="ff0000"/>
                </a:solidFill>
                <a:uFillTx/>
                <a:latin typeface="Calibri"/>
              </a:rPr>
              <a:t>широких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, але </a:t>
            </a:r>
            <a:r>
              <a:rPr b="1" lang="ru-RU" sz="2600" spc="-1" strike="noStrike" u="sng">
                <a:solidFill>
                  <a:srgbClr val="000000"/>
                </a:solidFill>
                <a:uFillTx/>
                <a:latin typeface="Calibri"/>
              </a:rPr>
              <a:t>неглибоких медичних знань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 у лікарів загальної практики (ЛЗП повинен знати все і потроху).</a:t>
            </a:r>
            <a:endParaRPr b="0" lang="ru-RU" sz="2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519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2600" spc="-1" strike="noStrike" u="sng">
                <a:solidFill>
                  <a:srgbClr val="ff0000"/>
                </a:solidFill>
                <a:uFillTx/>
                <a:latin typeface="Calibri"/>
              </a:rPr>
              <a:t>Сортувальна функція</a:t>
            </a:r>
            <a:r>
              <a:rPr b="1" lang="ru-RU" sz="26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(gatekeeper, воротар) - відділення банальних захворювань від важких, скерування пацієнтів із серйозними захворюваннями до спеціалістів.</a:t>
            </a:r>
            <a:endParaRPr b="0" lang="ru-RU" sz="2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519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2600" spc="-1" strike="noStrike" u="sng">
                <a:solidFill>
                  <a:srgbClr val="ff0000"/>
                </a:solidFill>
                <a:uFillTx/>
                <a:latin typeface="Calibri"/>
              </a:rPr>
              <a:t>Координуюча і консультативна функція</a:t>
            </a:r>
            <a:r>
              <a:rPr b="1" lang="ru-RU" sz="26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у всій системі медичного обслуговування (ЛЗП - радник і консультант пацієнта </a:t>
            </a:r>
            <a:r>
              <a:rPr b="1" lang="ru-RU" sz="2600" spc="-1" strike="noStrike" u="sng">
                <a:solidFill>
                  <a:srgbClr val="000000"/>
                </a:solidFill>
                <a:uFillTx/>
                <a:latin typeface="Calibri"/>
              </a:rPr>
              <a:t>з усіх медичних питань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).</a:t>
            </a:r>
            <a:endParaRPr b="0" lang="ru-RU" sz="2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Допомога в </a:t>
            </a:r>
            <a:r>
              <a:rPr b="1" lang="ru-RU" sz="2600" spc="-1" strike="noStrike" u="sng">
                <a:solidFill>
                  <a:srgbClr val="ff0000"/>
                </a:solidFill>
                <a:uFillTx/>
                <a:latin typeface="Calibri"/>
              </a:rPr>
              <a:t>розв’язанні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 багатьох </a:t>
            </a:r>
            <a:r>
              <a:rPr b="1" lang="ru-RU" sz="2600" spc="-1" strike="noStrike" u="sng">
                <a:solidFill>
                  <a:srgbClr val="ff0000"/>
                </a:solidFill>
                <a:uFillTx/>
                <a:latin typeface="Calibri"/>
              </a:rPr>
              <a:t>немедичних проблем пацієнтів </a:t>
            </a:r>
            <a:r>
              <a:rPr b="1" lang="ru-RU" sz="2600" spc="-1" strike="noStrike" u="sng">
                <a:solidFill>
                  <a:srgbClr val="000000"/>
                </a:solidFill>
                <a:uFillTx/>
                <a:latin typeface="Calibri"/>
              </a:rPr>
              <a:t>-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 центральна функція ЛЗП, який знає проблеми, сімейні і соціальні стосунки членів сім’ї, є їх співрозмовником і радником з питань, які виходять далеко за рамки медицини.</a:t>
            </a:r>
            <a:endParaRPr b="0" lang="ru-RU" sz="2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519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2600" spc="-1" strike="noStrike" u="sng">
                <a:solidFill>
                  <a:srgbClr val="ff0000"/>
                </a:solidFill>
                <a:uFillTx/>
                <a:latin typeface="Calibri"/>
              </a:rPr>
              <a:t>Безперервність обслуговування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, не залежно від того, хвора людина чи здорова. </a:t>
            </a:r>
            <a:endParaRPr b="0" lang="ru-RU" sz="2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В центрі уваги не одномірність хвороби пацієнта, а </a:t>
            </a:r>
            <a:r>
              <a:rPr b="1" lang="ru-RU" sz="2600" spc="-1" strike="noStrike" u="sng">
                <a:solidFill>
                  <a:srgbClr val="ff0000"/>
                </a:solidFill>
                <a:uFillTx/>
                <a:latin typeface="Calibri"/>
              </a:rPr>
              <a:t>багатомірна сукупність 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медичних, психологічних і соціальних</a:t>
            </a:r>
            <a:r>
              <a:rPr b="1" lang="ru-RU" sz="2600" spc="-1" strike="noStrike" u="sng">
                <a:solidFill>
                  <a:srgbClr val="000000"/>
                </a:solidFill>
                <a:uFillTx/>
                <a:latin typeface="Calibri"/>
              </a:rPr>
              <a:t> чинників 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його </a:t>
            </a:r>
            <a:r>
              <a:rPr b="1" lang="ru-RU" sz="2600" spc="-1" strike="noStrike" u="sng">
                <a:solidFill>
                  <a:srgbClr val="000000"/>
                </a:solidFill>
                <a:uFillTx/>
                <a:latin typeface="Calibri"/>
              </a:rPr>
              <a:t>нездоров’я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ru-RU" sz="2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519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2600" spc="-1" strike="noStrike" u="sng">
                <a:solidFill>
                  <a:srgbClr val="ff0000"/>
                </a:solidFill>
                <a:uFillTx/>
                <a:latin typeface="Calibri"/>
              </a:rPr>
              <a:t>Довірливі стосунки лікаря і пацієнта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 – фундамент діагностичної і лікувальної роботи. Велику роль у прийнятті медичних рішень відіграє пацієнт.</a:t>
            </a:r>
            <a:endParaRPr b="0" lang="ru-RU" sz="26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ru-RU" sz="2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extShape 1"/>
          <p:cNvSpPr txBox="1"/>
          <p:nvPr/>
        </p:nvSpPr>
        <p:spPr>
          <a:xfrm>
            <a:off x="457200" y="277920"/>
            <a:ext cx="8291160" cy="7743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88000"/>
          </a:bodyPr>
          <a:p>
            <a:pPr algn="ctr">
              <a:lnSpc>
                <a:spcPct val="100000"/>
              </a:lnSpc>
            </a:pPr>
            <a:r>
              <a:rPr b="1" lang="ru-RU" sz="2600" spc="-1" strike="noStrike">
                <a:solidFill>
                  <a:srgbClr val="ff0000"/>
                </a:solidFill>
                <a:latin typeface="Arial"/>
              </a:rPr>
              <a:t>Обсяг функцій лікаря загальної практики / сімейної медицини (ЗПСМ)  Україні:</a:t>
            </a:r>
            <a:endParaRPr b="0" lang="ru-RU" sz="2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3" name="TextShape 2"/>
          <p:cNvSpPr txBox="1"/>
          <p:nvPr/>
        </p:nvSpPr>
        <p:spPr>
          <a:xfrm>
            <a:off x="324000" y="1197000"/>
            <a:ext cx="8569080" cy="53272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здійснення амбулаторного прийому та домашніх відвідувань;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проведення профілактичних, лікувальних, діагностичних і реабілітаційних заходів у випадках, передбачених кваліфікаційною характеристикою;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надання при потребі екстреної медичної допомоги;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організація денних і домашніх стаціонарів;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допомога у вирішенні медико-соціальних проблем родини;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проведення санітарно-протиепідемічної роботи на дільниці.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r">
              <a:lnSpc>
                <a:spcPct val="90000"/>
              </a:lnSpc>
              <a:spcBef>
                <a:spcPts val="439"/>
              </a:spcBef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“</a:t>
            </a: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Положення про лікаря загальної практики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r">
              <a:lnSpc>
                <a:spcPct val="90000"/>
              </a:lnSpc>
              <a:spcBef>
                <a:spcPts val="439"/>
              </a:spcBef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 </a:t>
            </a: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(сімейного лікаря)” 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r">
              <a:lnSpc>
                <a:spcPct val="90000"/>
              </a:lnSpc>
              <a:spcBef>
                <a:spcPts val="439"/>
              </a:spcBef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Наказ МОЗ України від 23.02.2001 № 72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TextShape 1"/>
          <p:cNvSpPr txBox="1"/>
          <p:nvPr/>
        </p:nvSpPr>
        <p:spPr>
          <a:xfrm>
            <a:off x="395280" y="1268280"/>
            <a:ext cx="4619160" cy="113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7000"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ff0000"/>
                </a:solidFill>
                <a:latin typeface="Calibri"/>
              </a:rPr>
              <a:t>1997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- створення Української асоціації сімейної медицини</a:t>
            </a:r>
            <a:br/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65" name="Picture 4" descr=""/>
          <p:cNvPicPr/>
          <p:nvPr/>
        </p:nvPicPr>
        <p:blipFill>
          <a:blip r:embed="rId1"/>
          <a:stretch/>
        </p:blipFill>
        <p:spPr>
          <a:xfrm>
            <a:off x="5148360" y="981000"/>
            <a:ext cx="3725640" cy="4966920"/>
          </a:xfrm>
          <a:prstGeom prst="rect">
            <a:avLst/>
          </a:prstGeom>
          <a:ln w="9360">
            <a:noFill/>
          </a:ln>
        </p:spPr>
      </p:pic>
      <p:pic>
        <p:nvPicPr>
          <p:cNvPr id="366" name="Picture 7" descr=""/>
          <p:cNvPicPr/>
          <p:nvPr/>
        </p:nvPicPr>
        <p:blipFill>
          <a:blip r:embed="rId2"/>
          <a:stretch/>
        </p:blipFill>
        <p:spPr>
          <a:xfrm>
            <a:off x="498600" y="2430360"/>
            <a:ext cx="4309560" cy="3346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Picture 4" descr=""/>
          <p:cNvPicPr/>
          <p:nvPr/>
        </p:nvPicPr>
        <p:blipFill>
          <a:blip r:embed="rId1"/>
          <a:stretch/>
        </p:blipFill>
        <p:spPr>
          <a:xfrm>
            <a:off x="857160" y="1127520"/>
            <a:ext cx="7572240" cy="5730120"/>
          </a:xfrm>
          <a:prstGeom prst="rect">
            <a:avLst/>
          </a:prstGeom>
          <a:ln w="9360">
            <a:noFill/>
          </a:ln>
        </p:spPr>
      </p:pic>
      <p:sp>
        <p:nvSpPr>
          <p:cNvPr id="368" name="CustomShape 1"/>
          <p:cNvSpPr/>
          <p:nvPr/>
        </p:nvSpPr>
        <p:spPr>
          <a:xfrm>
            <a:off x="357120" y="142920"/>
            <a:ext cx="8572320" cy="146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ff0000"/>
                </a:solidFill>
                <a:latin typeface="Calibri"/>
              </a:rPr>
              <a:t>World Organization of National Colleges, Academies (Wonca)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Всесвітня організація сімейних лікарів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11 здатностей, якими повинен володіти сімейний лікар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CustomShape 1"/>
          <p:cNvSpPr/>
          <p:nvPr/>
        </p:nvSpPr>
        <p:spPr>
          <a:xfrm>
            <a:off x="214200" y="214200"/>
            <a:ext cx="8929440" cy="627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11 здатностей, якими повинен володіти сімейний лікар:</a:t>
            </a:r>
            <a:endParaRPr b="0" lang="ru-RU" sz="2400" spc="-1" strike="noStrike">
              <a:latin typeface="Arial"/>
            </a:endParaRPr>
          </a:p>
          <a:p>
            <a:pPr marL="343080" indent="-342720" algn="ctr">
              <a:lnSpc>
                <a:spcPct val="80000"/>
              </a:lnSpc>
              <a:spcBef>
                <a:spcPts val="479"/>
              </a:spcBef>
            </a:pPr>
            <a:r>
              <a:rPr b="1" lang="ru-RU" sz="2400" spc="-1" strike="noStrike">
                <a:solidFill>
                  <a:srgbClr val="ff0000"/>
                </a:solidFill>
                <a:latin typeface="Comic Sans MS"/>
              </a:rPr>
              <a:t>Сімейна медицина:</a:t>
            </a:r>
            <a:endParaRPr b="0" lang="ru-RU" sz="2400" spc="-1" strike="noStrike">
              <a:latin typeface="Arial"/>
            </a:endParaRPr>
          </a:p>
          <a:p>
            <a:pPr marL="343080" indent="-342720">
              <a:lnSpc>
                <a:spcPct val="8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ff0000"/>
                </a:solidFill>
                <a:latin typeface="Comic Sans MS"/>
              </a:rPr>
              <a:t>а)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 зазвичай є пунктом першого медичного контакту в межах системи охорони</a:t>
            </a:r>
            <a:r>
              <a:rPr b="1" i="1" lang="ru-RU" sz="2000" spc="-1" strike="noStrike">
                <a:solidFill>
                  <a:srgbClr val="000000"/>
                </a:solidFill>
                <a:latin typeface="Comic Sans MS"/>
              </a:rPr>
              <a:t> 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здоров'я, забезпечуючи відкритий і необмежений доступ її користувачам по всім проблемам здоров'я незалежно від віку, статі або інших характеристик людини;</a:t>
            </a: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80000"/>
              </a:lnSpc>
              <a:spcBef>
                <a:spcPts val="159"/>
              </a:spcBef>
            </a:pP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8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ff0000"/>
                </a:solidFill>
                <a:latin typeface="Comic Sans MS"/>
              </a:rPr>
              <a:t>б)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 ефективно використовує ресурси охорони здоров'я через координування допомоги, співпрацю з іншими фахівцями первинної ланки ОЗ; крім того, керує зв'язками з іншими спеціалістами, забезпечуючи захист пацієнта, коли він його потребує;</a:t>
            </a: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80000"/>
              </a:lnSpc>
              <a:spcBef>
                <a:spcPts val="159"/>
              </a:spcBef>
            </a:pP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8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ff0000"/>
                </a:solidFill>
                <a:latin typeface="Comic Sans MS"/>
              </a:rPr>
              <a:t>в)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 розвиває зосереджений на людині (пацієнтові) підхід, орієнтований на індивідуума, його/її сімейство, і їхнє співтовариство;</a:t>
            </a: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59"/>
              </a:spcBef>
            </a:pP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ff0000"/>
                </a:solidFill>
                <a:latin typeface="Comic Sans MS"/>
              </a:rPr>
              <a:t>г)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 відрізняється унікальним консультативним процесом, який встановлює довготривалі стосунки завдяки ефективному спілкуванню між лікарем та пацієнтом;</a:t>
            </a: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59"/>
              </a:spcBef>
            </a:pP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ff0000"/>
                </a:solidFill>
                <a:latin typeface="Comic Sans MS"/>
              </a:rPr>
              <a:t>д)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 забезпечує ту тривалість медичної допомоги, яка визначається потребами пацієнта;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CustomShape 1"/>
          <p:cNvSpPr/>
          <p:nvPr/>
        </p:nvSpPr>
        <p:spPr>
          <a:xfrm>
            <a:off x="285840" y="357120"/>
            <a:ext cx="8500680" cy="6086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ff0000"/>
                </a:solidFill>
                <a:latin typeface="Comic Sans MS"/>
              </a:rPr>
              <a:t>е)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 відрізняється специфічною системою прийняття рішень, яка базується на епідеміологічних даних поширеності та захворюваності в суспільстві;</a:t>
            </a: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ff0000"/>
                </a:solidFill>
                <a:latin typeface="Comic Sans MS"/>
              </a:rPr>
              <a:t>ж)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 вирішує як гострі, так і хронічні проблеми здоров'я окремих пацієнтів;</a:t>
            </a: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ff0000"/>
                </a:solidFill>
                <a:latin typeface="Comic Sans MS"/>
              </a:rPr>
              <a:t>з)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 займається захворюваннями на ранніх стадіях їх розвитку, до періоду розгорнутої клінічної маніфестації, що потребує інколи невідкладних рішень та втручань;</a:t>
            </a: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ff0000"/>
                </a:solidFill>
                <a:latin typeface="Comic Sans MS"/>
              </a:rPr>
              <a:t>і) 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просуває здоров'я належними та ефективними втручаннями;</a:t>
            </a: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ff0000"/>
                </a:solidFill>
                <a:latin typeface="Comic Sans MS"/>
              </a:rPr>
              <a:t>к)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 має особливу відповідальність за здоров'я суспільства;</a:t>
            </a: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endParaRPr b="0" lang="ru-RU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ff0000"/>
                </a:solidFill>
                <a:latin typeface="Comic Sans MS"/>
              </a:rPr>
              <a:t>л)</a:t>
            </a:r>
            <a:r>
              <a:rPr b="1" lang="ru-RU" sz="2000" spc="-1" strike="noStrike">
                <a:solidFill>
                  <a:srgbClr val="000000"/>
                </a:solidFill>
                <a:latin typeface="Comic Sans MS"/>
              </a:rPr>
              <a:t> займається проблемами здоров'я в його психічних, психологічних, соціальних, культурних  та екзистенціальних аспектах</a:t>
            </a:r>
            <a:r>
              <a:rPr b="0" lang="ru-RU" sz="2000" spc="-1" strike="noStrike">
                <a:solidFill>
                  <a:srgbClr val="000000"/>
                </a:solidFill>
                <a:latin typeface="Tahoma"/>
              </a:rPr>
              <a:t>.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Picture 4" descr=""/>
          <p:cNvPicPr/>
          <p:nvPr/>
        </p:nvPicPr>
        <p:blipFill>
          <a:blip r:embed="rId1"/>
          <a:stretch/>
        </p:blipFill>
        <p:spPr>
          <a:xfrm>
            <a:off x="0" y="5157720"/>
            <a:ext cx="899640" cy="863280"/>
          </a:xfrm>
          <a:prstGeom prst="rect">
            <a:avLst/>
          </a:prstGeom>
          <a:ln>
            <a:noFill/>
          </a:ln>
        </p:spPr>
      </p:pic>
      <p:sp>
        <p:nvSpPr>
          <p:cNvPr id="372" name="TextShape 1"/>
          <p:cNvSpPr txBox="1"/>
          <p:nvPr/>
        </p:nvSpPr>
        <p:spPr>
          <a:xfrm>
            <a:off x="457200" y="277920"/>
            <a:ext cx="8686440" cy="11394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4. Стаціонарна медична допомога </a:t>
            </a:r>
            <a:br/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(In-patient/hospital care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):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3" name="TextShape 2"/>
          <p:cNvSpPr txBox="1"/>
          <p:nvPr/>
        </p:nvSpPr>
        <p:spPr>
          <a:xfrm>
            <a:off x="611280" y="1500120"/>
            <a:ext cx="8175240" cy="47368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7000"/>
          </a:bodyPr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Це організація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Times New Roman"/>
              </a:rPr>
              <a:t>цілодобової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 медичної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Times New Roman"/>
              </a:rPr>
              <a:t>допомоги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 і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Times New Roman"/>
              </a:rPr>
              <a:t>догляду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 за хворим в спеціально обладнаних стаціонарних медичних закладах.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адається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Times New Roman"/>
              </a:rPr>
              <a:t>при важких захворюваннях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, що вимагають: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1f497d"/>
              </a:buClr>
              <a:buSzPct val="75000"/>
              <a:buFont typeface="Wingdings" charset="2"/>
              <a:buChar char=""/>
            </a:pPr>
            <a:r>
              <a:rPr b="1" lang="ru-RU" sz="2400" spc="-1" strike="noStrike" u="sng">
                <a:solidFill>
                  <a:srgbClr val="000000"/>
                </a:solidFill>
                <a:uFillTx/>
                <a:latin typeface="Times New Roman"/>
              </a:rPr>
              <a:t>комплексного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 підходу до діагностики, лікування і реабілітації,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1f497d"/>
              </a:buClr>
              <a:buSzPct val="75000"/>
              <a:buFont typeface="Wingdings" charset="2"/>
              <a:buChar char=""/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застосування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Times New Roman"/>
              </a:rPr>
              <a:t>складних методів обстеження і лікування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 з використанням найновіших медичних технологій,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1f497d"/>
              </a:buClr>
              <a:buSzPct val="75000"/>
              <a:buFont typeface="Wingdings" charset="2"/>
              <a:buChar char=""/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в ряді випадків -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Times New Roman"/>
              </a:rPr>
              <a:t>оперативного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Times New Roman"/>
              </a:rPr>
              <a:t>втручання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,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1f497d"/>
              </a:buClr>
              <a:buSzPct val="75000"/>
              <a:buFont typeface="Wingdings" charset="2"/>
              <a:buChar char=""/>
            </a:pPr>
            <a:r>
              <a:rPr b="1" lang="ru-RU" sz="2400" spc="-1" strike="noStrike" u="sng">
                <a:solidFill>
                  <a:srgbClr val="000000"/>
                </a:solidFill>
                <a:uFillTx/>
                <a:latin typeface="Times New Roman"/>
              </a:rPr>
              <a:t>постійного лікарняного спостереження та інтенсивного догляду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, не можливих в амбулаторних умовах чи вдома.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8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1" i="1" lang="ru-RU" sz="2400" spc="-1" strike="noStrike">
                <a:solidFill>
                  <a:srgbClr val="0000ff"/>
                </a:solidFill>
                <a:latin typeface="Times New Roman"/>
              </a:rPr>
              <a:t>найбільш технологічно орієнтований та капіталомісткий сектор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 (60-80 % всіх коштів) системи охорони здоров'я.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TextShape 1"/>
          <p:cNvSpPr txBox="1"/>
          <p:nvPr/>
        </p:nvSpPr>
        <p:spPr>
          <a:xfrm>
            <a:off x="457200" y="277920"/>
            <a:ext cx="8686440" cy="6300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42000"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ff0000"/>
                </a:solidFill>
                <a:latin typeface="Calibri"/>
              </a:rPr>
              <a:t>Стаціонарні медичні заклади </a:t>
            </a:r>
            <a:br/>
            <a:r>
              <a:rPr b="1" lang="ru-RU" sz="3600" spc="-1" strike="noStrike">
                <a:solidFill>
                  <a:srgbClr val="ff0000"/>
                </a:solidFill>
                <a:latin typeface="Calibri"/>
              </a:rPr>
              <a:t>(In-patient institutions):</a:t>
            </a:r>
            <a:r>
              <a:rPr b="1" lang="ru-RU" sz="3800" spc="-1" strike="noStrike">
                <a:solidFill>
                  <a:srgbClr val="ff0000"/>
                </a:solidFill>
                <a:latin typeface="Calibri"/>
              </a:rPr>
              <a:t> </a:t>
            </a:r>
            <a:endParaRPr b="0" lang="ru-RU" sz="3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5" name="TextShape 2"/>
          <p:cNvSpPr txBox="1"/>
          <p:nvPr/>
        </p:nvSpPr>
        <p:spPr>
          <a:xfrm>
            <a:off x="285840" y="1285920"/>
            <a:ext cx="8572320" cy="47638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Це установи, які в додаток до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діагностичних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,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лікувальних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та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реабілітаційних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послуг забезпечують пацієнтам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розміщення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(готельні послуги),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догляд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,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медикаменти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та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харчування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</a:pP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За ВООЗ до них відносяться: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лікарні, стаціонари, шпиталі (hospitals),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медсестринські будинки (nursing homes),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санаторно-курортні (health resorts) та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реабілітаційні центри (rehabilitation centers).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Shape 1"/>
          <p:cNvSpPr txBox="1"/>
          <p:nvPr/>
        </p:nvSpPr>
        <p:spPr>
          <a:xfrm>
            <a:off x="457200" y="277920"/>
            <a:ext cx="8686440" cy="650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15000"/>
          </a:bodyPr>
          <a:p>
            <a:pPr algn="just">
              <a:lnSpc>
                <a:spcPct val="100000"/>
              </a:lnSpc>
            </a:pPr>
            <a:br/>
            <a:r>
              <a:rPr b="1" lang="ru-RU" sz="3600" spc="-1" strike="noStrike">
                <a:solidFill>
                  <a:srgbClr val="ff0000"/>
                </a:solidFill>
                <a:latin typeface="Calibri"/>
              </a:rPr>
              <a:t>1. Види медичної допомоги: екстрена, первинна, вторинна, третинна, паліативна. 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3" name="TextShape 2"/>
          <p:cNvSpPr txBox="1"/>
          <p:nvPr/>
        </p:nvSpPr>
        <p:spPr>
          <a:xfrm>
            <a:off x="285840" y="1500120"/>
            <a:ext cx="8715240" cy="50256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0000"/>
          </a:bodyPr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b0f0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00b0f0"/>
                </a:solidFill>
                <a:latin typeface="Calibri"/>
              </a:rPr>
              <a:t>МЕДИЧНА ДОПОМОГА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- діяльність професійно підготовлених медичних працівників, спрямована на профілактику, діагностику, лікування та реабілітацію у зв'язку з хворобами, травмами, отруєннями і патологічними станами, а також у зв'язку з вагітністю та пологами.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b0f0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00b0f0"/>
                </a:solidFill>
                <a:latin typeface="Calibri"/>
              </a:rPr>
              <a:t>МЕДИЧНЕ ОБСЛУГОВУВАННЯ</a:t>
            </a:r>
            <a:r>
              <a:rPr b="1" lang="ru-RU" sz="2400" spc="-1" strike="noStrike">
                <a:solidFill>
                  <a:srgbClr val="00b0f0"/>
                </a:solidFill>
                <a:latin typeface="Calibri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-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діяльність закладів охорони здоров'я та фізичних осіб - підприємців, які зареєстровані та одержали відповідну ліцензію в установленому законом порядку, у сфері охорони здоров'я, що не обов'язково обмежується медичною допомогою.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r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4f81bd"/>
                </a:solidFill>
                <a:latin typeface="Calibri"/>
              </a:rPr>
              <a:t>Джерело: Зміни до Основ законодавства України про охорону здоров’я щодо удосконалення надання медичної допомоги (2011)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 u="sng">
                <a:solidFill>
                  <a:srgbClr val="000000"/>
                </a:solidFill>
                <a:uFillTx/>
                <a:latin typeface="Calibri"/>
              </a:rPr>
              <a:t>Об'єкт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– хворе населення і групи ризику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Shape 1"/>
          <p:cNvSpPr txBox="1"/>
          <p:nvPr/>
        </p:nvSpPr>
        <p:spPr>
          <a:xfrm>
            <a:off x="457200" y="277920"/>
            <a:ext cx="8686440" cy="5076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78000"/>
          </a:bodyPr>
          <a:p>
            <a:pPr algn="ctr">
              <a:lnSpc>
                <a:spcPct val="100000"/>
              </a:lnSpc>
            </a:pPr>
            <a:r>
              <a:rPr b="1" lang="ru-RU" sz="3800" spc="-1" strike="noStrike">
                <a:solidFill>
                  <a:srgbClr val="ff0000"/>
                </a:solidFill>
                <a:latin typeface="Calibri"/>
              </a:rPr>
              <a:t>Лікарні </a:t>
            </a:r>
            <a:endParaRPr b="0" lang="ru-RU" sz="3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7" name="TextShape 2"/>
          <p:cNvSpPr txBox="1"/>
          <p:nvPr/>
        </p:nvSpPr>
        <p:spPr>
          <a:xfrm>
            <a:off x="395280" y="928800"/>
            <a:ext cx="8534160" cy="59288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7000"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Це лікувально-профілактичні заклади, первинною функцією яких є надання діагностичних, лікувальних, медсестринських та інших професійних медичних послуг пацієнтам, що потребують цілодобового догляду за станом здоров'я.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ВООЗ лікарнею вважає заклад, де розгорнуто  щонайменше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шість ліжок</a:t>
            </a: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, а в штаті є хоча б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один лікар</a:t>
            </a: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, і де можна забезпечити пацієнтам розміщення та надання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активної</a:t>
            </a: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 медичної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допомоги</a:t>
            </a: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 і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цілодобовий</a:t>
            </a: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медсестринський</a:t>
            </a: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 догляд. 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</a:pPr>
            <a:r>
              <a:rPr b="1" lang="ru-RU" sz="2400" spc="-1" strike="noStrike">
                <a:solidFill>
                  <a:srgbClr val="00b050"/>
                </a:solidFill>
                <a:latin typeface="Calibri"/>
              </a:rPr>
              <a:t>Класифікація лікарень за видом власності: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Прибуткові (for profit)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– власність інвесторів.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Неприбуткові (not for profit)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– державна чи комунальна власність, релігійних та громадських організацій.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just">
              <a:lnSpc>
                <a:spcPct val="100000"/>
              </a:lnSpc>
              <a:spcBef>
                <a:spcPts val="479"/>
              </a:spcBef>
            </a:pPr>
            <a:r>
              <a:rPr b="1" lang="ru-RU" sz="2400" spc="-1" strike="noStrike">
                <a:solidFill>
                  <a:srgbClr val="00b050"/>
                </a:solidFill>
                <a:latin typeface="Garamond"/>
              </a:rPr>
              <a:t>Класифікація лікарень за адміністративним підпорядкуванням: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4f81bd"/>
              </a:buClr>
              <a:buSzPct val="65000"/>
              <a:buFont typeface="Wingdings" charset="2"/>
              <a:buChar char="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Обласні 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4f81bd"/>
              </a:buClr>
              <a:buSzPct val="65000"/>
              <a:buFont typeface="Wingdings" charset="2"/>
              <a:buChar char="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Районні, міські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4f81bd"/>
              </a:buClr>
              <a:buSzPct val="65000"/>
              <a:buFont typeface="Wingdings" charset="2"/>
              <a:buChar char="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Дільничні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TextShape 1"/>
          <p:cNvSpPr txBox="1"/>
          <p:nvPr/>
        </p:nvSpPr>
        <p:spPr>
          <a:xfrm>
            <a:off x="457200" y="260280"/>
            <a:ext cx="8686440" cy="9363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56000"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Класифікація лікарень за тривалістю перебування пацієнта:</a:t>
            </a:r>
            <a:br/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9" name="TextShape 2"/>
          <p:cNvSpPr txBox="1"/>
          <p:nvPr/>
        </p:nvSpPr>
        <p:spPr>
          <a:xfrm>
            <a:off x="250920" y="928800"/>
            <a:ext cx="8569080" cy="59288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2000"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Невідкладної (короткотривалої) допомоги (acute care, short term stay hospitals)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– більше половини госпіталізованих направляються у відділення із середньою тривалістю лікування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менше 30 днів</a:t>
            </a: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.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До них належать більшість комунальних лікарень.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Довготривалого перебування (chronic care, long term stay hospitals)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-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більше половини госпіталізованих направляються у відділення із середньою тривалістю лікування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Calibri"/>
              </a:rPr>
              <a:t>понад 30 днів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. До них належать лікарні для хронічних хворих, психіатричні, протитуберкульозні диспансери, хоспіси, медсестринські будинки.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Змішаної допомоги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надають обидва види допомоги, короткотривалу і довготривалу.  Така практика характерна для більшості лікарень європейського регіону. ВООЗ рекомендує для оптимізації ресурсів їх розділити.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Денного перебування, денні стаціонари (Day care hospitals)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, де пацієнт перебуває і лікується </a:t>
            </a:r>
            <a:r>
              <a:rPr b="1" lang="ru-RU" sz="2400" spc="-1" strike="noStrike">
                <a:solidFill>
                  <a:srgbClr val="ff0000"/>
                </a:solidFill>
                <a:latin typeface="Calibri"/>
              </a:rPr>
              <a:t>тільки в денний час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. За умови оптимальної їх організації мають ряд соціальних, психологічних та економічних переваг. Денні стаціонари можуть бути структурними підрозділами як лікарень, так і поліклінік та амбулаторій.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TextShape 1"/>
          <p:cNvSpPr txBox="1"/>
          <p:nvPr/>
        </p:nvSpPr>
        <p:spPr>
          <a:xfrm>
            <a:off x="457200" y="260280"/>
            <a:ext cx="8686440" cy="596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Класифікація лікарень за спеціалізацією: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1" name="TextShape 2"/>
          <p:cNvSpPr txBox="1"/>
          <p:nvPr/>
        </p:nvSpPr>
        <p:spPr>
          <a:xfrm>
            <a:off x="250920" y="836640"/>
            <a:ext cx="8892720" cy="60210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Загальні, багатопрофільні (General hospitals)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надають широкий спектр терапевтичних та хірургічних видів допомоги. Це найчастіше лікарні короткотермінового перебування хворих.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Спеціалізовані (Special</a:t>
            </a:r>
            <a:r>
              <a:rPr b="0" lang="ru-RU" sz="2400" spc="-1" strike="noStrike">
                <a:solidFill>
                  <a:srgbClr val="0000ff"/>
                </a:solidFill>
                <a:latin typeface="Calibri"/>
              </a:rPr>
              <a:t> </a:t>
            </a: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hospitals)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– надають допомогу з однієї медичної спеціальності. До них належать акушерські, гінекологічні, дитячі лікарні, а також спеціалізовані диспансери (протитуберкульозні, кардіо-, онко- та ін.). Можуть бути і короткотривалого, і довготривалого перебування хворих.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Університетські (University</a:t>
            </a:r>
            <a:r>
              <a:rPr b="0" lang="ru-RU" sz="2400" spc="-1" strike="noStrike">
                <a:solidFill>
                  <a:srgbClr val="0000ff"/>
                </a:solidFill>
                <a:latin typeface="Calibri"/>
              </a:rPr>
              <a:t> </a:t>
            </a: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hospitals)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спеціалізовані заклади охорони здоров'я для навчання та професійного тренінгу медичних кадрів із надання спеціалізованої стаціонарної допомоги на основі передових наукових досягнень.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TextShape 1"/>
          <p:cNvSpPr txBox="1"/>
          <p:nvPr/>
        </p:nvSpPr>
        <p:spPr>
          <a:xfrm>
            <a:off x="457200" y="260280"/>
            <a:ext cx="8686440" cy="6472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Класифікація лікарень за потужністю: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3" name="TextShape 2"/>
          <p:cNvSpPr txBox="1"/>
          <p:nvPr/>
        </p:nvSpPr>
        <p:spPr>
          <a:xfrm>
            <a:off x="468360" y="907920"/>
            <a:ext cx="8064000" cy="50400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Окремі стаціонари, лікарні, шпиталі (hospitals)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Клініки (Clinics)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– у більшості країн світу це менші заклади, ніж госпіталі, які як правило надають тільки стаціонарну допомогу. Їх власниками є державні органи охорони здоров'я або приватні об'єднання лікарів. В Україні клініками називають університетські лікарні.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Стаціонарні відділи (Departments) і відділення (units) об'єднаних лікарень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- центральних районних (міських), районних (міських), медико-санітарних частин (обслуговують працівників промислових підприємств), пологових будинків, дитячих лікарень, спеціалізованих диспансерів.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TextShape 1"/>
          <p:cNvSpPr txBox="1"/>
          <p:nvPr/>
        </p:nvSpPr>
        <p:spPr>
          <a:xfrm>
            <a:off x="457200" y="428760"/>
            <a:ext cx="8686440" cy="9363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56000"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b050"/>
                </a:solidFill>
                <a:latin typeface="Calibri"/>
              </a:rPr>
              <a:t>Типова структура об'єднаної багатопрофільної лікарні:</a:t>
            </a:r>
            <a:br/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5" name="TextShape 2"/>
          <p:cNvSpPr txBox="1"/>
          <p:nvPr/>
        </p:nvSpPr>
        <p:spPr>
          <a:xfrm>
            <a:off x="324000" y="1341360"/>
            <a:ext cx="8496000" cy="52560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90000"/>
              </a:lnSpc>
              <a:spcBef>
                <a:spcPts val="43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Відділ швидкої допомоги (Emergency department</a:t>
            </a:r>
            <a:r>
              <a:rPr b="0" lang="ru-RU" sz="2200" spc="-1" strike="noStrike">
                <a:solidFill>
                  <a:srgbClr val="0000ff"/>
                </a:solidFill>
                <a:latin typeface="Calibri"/>
              </a:rPr>
              <a:t> </a:t>
            </a: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),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3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Поліклінічний відділ (Outpatient department),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3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Стаціонарний відділ (Inpatient department) із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відділеннями: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приймальним, анестезіології та реанімації,лікувальними відділеннями терапевтичного і хірургічного профілю (7-12 профілів), набір яких залежить від потужності лікарні,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3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Допоміжно-лікувальні відділення (Additional units): 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відновного лікування (фізіотерапія, ЛФК, масаж), 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3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Діагностичні відділення (Diagnostic units):</a:t>
            </a:r>
            <a:r>
              <a:rPr b="1" i="1" lang="ru-RU" sz="2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рентгенологічне, лабораторія, патанатомічне і ін.,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3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Аптека (Pharmacy),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spcBef>
                <a:spcPts val="43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Немедичні відділи (Non-medical departments): 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інформаційно-аналітичний медичної статистики, управління і адміністративно-господарська частина.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TextShape 1"/>
          <p:cNvSpPr txBox="1"/>
          <p:nvPr/>
        </p:nvSpPr>
        <p:spPr>
          <a:xfrm>
            <a:off x="214200" y="0"/>
            <a:ext cx="8929440" cy="68576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buClr>
                <a:srgbClr val="00b05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b050"/>
                </a:solidFill>
                <a:latin typeface="Calibri"/>
              </a:rPr>
              <a:t>Функції лікарні (традиційні)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Лікувально-відновлювальна</a:t>
            </a:r>
            <a:r>
              <a:rPr b="1" i="1" lang="ru-RU" sz="22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базова функція: діагностика, лікування та реабілітація захворювань і травм, експертиза працездатності.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Профілактика захворювань та промоція здоров‘я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- медико-просвітницька діяльність, профілактика внутрішньо лікарняної інфекції, інфекційних захворювань, запобігання переходу гострих захворювань у хронічні.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Підвищення кваліфікації медичного персоналу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– навчання та тренінг лікарів-інтернів, медичних сестер; в університетських клініках – ще навчання студентів та післядипломне удосконалення знань і вмінь лікарів.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Науково-дослідна робота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– участь у клінічних випробуваннях нових медичних препаратів та приладів.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ff"/>
              </a:buClr>
              <a:buFont typeface="Arial"/>
              <a:buChar char="•"/>
            </a:pPr>
            <a:r>
              <a:rPr b="1" i="1" lang="ru-RU" sz="2200" spc="-1" strike="noStrike">
                <a:solidFill>
                  <a:srgbClr val="0000ff"/>
                </a:solidFill>
                <a:latin typeface="Calibri"/>
              </a:rPr>
              <a:t>Організаційно-методична 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– ведення медичної документації, аналіз діяльності.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4680">
              <a:lnSpc>
                <a:spcPct val="9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00b050"/>
                </a:solidFill>
                <a:latin typeface="Calibri"/>
              </a:rPr>
              <a:t>Функції лікарні (додаткові)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4680">
              <a:lnSpc>
                <a:spcPct val="9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В політиці національних систем охорони здоров'я на сьогодні </a:t>
            </a:r>
            <a:r>
              <a:rPr b="1" lang="ru-RU" sz="2000" spc="-1" strike="noStrike" u="sng">
                <a:solidFill>
                  <a:srgbClr val="000000"/>
                </a:solidFill>
                <a:uFillTx/>
                <a:latin typeface="Calibri"/>
              </a:rPr>
              <a:t>зміщуються акценти</a:t>
            </a: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 від стаціонарної допомоги до амбулаторного лікування, до програм роботи з населенням і створення мережі медико-санітарної допомоги за місцем проживання. 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4680">
              <a:lnSpc>
                <a:spcPct val="9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При цьому слід враховувати такі функції лікарень, як: 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4680">
              <a:lnSpc>
                <a:spcPct val="90000"/>
              </a:lnSpc>
              <a:spcBef>
                <a:spcPts val="400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000" spc="-1" strike="noStrike">
                <a:solidFill>
                  <a:srgbClr val="0000ff"/>
                </a:solidFill>
                <a:latin typeface="Calibri"/>
              </a:rPr>
              <a:t>Соціальна допомога населенню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4680">
              <a:lnSpc>
                <a:spcPct val="90000"/>
              </a:lnSpc>
              <a:spcBef>
                <a:spcPts val="400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000" spc="-1" strike="noStrike">
                <a:solidFill>
                  <a:srgbClr val="0000ff"/>
                </a:solidFill>
                <a:latin typeface="Calibri"/>
              </a:rPr>
              <a:t>Функція працедавців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TextShape 1"/>
          <p:cNvSpPr txBox="1"/>
          <p:nvPr/>
        </p:nvSpPr>
        <p:spPr>
          <a:xfrm>
            <a:off x="457200" y="260280"/>
            <a:ext cx="8686440" cy="9363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b050"/>
                </a:solidFill>
                <a:latin typeface="Calibri"/>
              </a:rPr>
              <a:t>Організація госпіталізації хворих в приймальному відділенні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8" name="TextShape 2"/>
          <p:cNvSpPr txBox="1"/>
          <p:nvPr/>
        </p:nvSpPr>
        <p:spPr>
          <a:xfrm>
            <a:off x="357120" y="1428840"/>
            <a:ext cx="8496000" cy="43923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За порядком госпіталізація хворих буває: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Планова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– за направленням лікарів амбулаторно-поліклінічних закладів. Це краще, бо хворий поступає обстежений і з встановленим діагнозом,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Ургентна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– машиною швидкої допомоги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ff"/>
              </a:buClr>
              <a:buFont typeface="Arial"/>
              <a:buChar char="•"/>
            </a:pPr>
            <a:r>
              <a:rPr b="1" i="1" lang="ru-RU" sz="2400" spc="-1" strike="noStrike">
                <a:solidFill>
                  <a:srgbClr val="0000ff"/>
                </a:solidFill>
                <a:latin typeface="Calibri"/>
              </a:rPr>
              <a:t>Самозвернення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</a:pPr>
            <a:r>
              <a:rPr b="1" lang="ru-RU" sz="2400" spc="-1" strike="noStrike">
                <a:solidFill>
                  <a:srgbClr val="00b050"/>
                </a:solidFill>
                <a:latin typeface="Calibri"/>
              </a:rPr>
              <a:t>Приймальне відділення буває: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централізоване (єдине для всієї лікарні)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децентралізоварне (по окремих підрозділах)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TextShape 1"/>
          <p:cNvSpPr txBox="1"/>
          <p:nvPr/>
        </p:nvSpPr>
        <p:spPr>
          <a:xfrm>
            <a:off x="457200" y="277920"/>
            <a:ext cx="8229240" cy="703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b050"/>
                </a:solidFill>
                <a:latin typeface="Calibri"/>
              </a:rPr>
              <a:t>Функції приймального відділення: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0" name="TextShape 2"/>
          <p:cNvSpPr txBox="1"/>
          <p:nvPr/>
        </p:nvSpPr>
        <p:spPr>
          <a:xfrm>
            <a:off x="395280" y="981000"/>
            <a:ext cx="8424360" cy="51494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цілодобовий прийом хворих;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встановлення (уточнення) діагнозу і обґрунтування госпіталізації;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реєстрація хворих, що поступають у стаціонар та виписуються;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заповнення паспортної частини Медичної картки стаціонарного хворого (ф. № 003/о);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медичне сортування хворих, визначення профілю спеціалізованого відділення та направлення до нього;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надання при потребі невідкладної допомоги;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санітарна обробка хворих;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реєстрація відмов у госпіталізації з визначенням причини;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надання довідкової інформації про госпіталізованих хворих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TextShape 1"/>
          <p:cNvSpPr txBox="1"/>
          <p:nvPr/>
        </p:nvSpPr>
        <p:spPr>
          <a:xfrm>
            <a:off x="457200" y="277920"/>
            <a:ext cx="8229240" cy="703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b050"/>
                </a:solidFill>
                <a:latin typeface="Calibri"/>
              </a:rPr>
              <a:t>Штати приймального відділення: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2" name="TextShape 2"/>
          <p:cNvSpPr txBox="1"/>
          <p:nvPr/>
        </p:nvSpPr>
        <p:spPr>
          <a:xfrm>
            <a:off x="250920" y="981000"/>
            <a:ext cx="8642160" cy="50781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Самостійні штатні посади чергових лікарів прийомних відділень установленні в лікарнях, що мають 500 ліжок і більше, а в лікарнях з меншим числом ліжок чергують по черзі всі ординатори лікарні.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В лікарнях на 200 ліжок і більше в штаті приймального покою є лікар – завідуючий відділенням.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В крупних багатопрофільних лікарнях цілодобове чергування у приймальному відділенні забезпечує бригада лікарів, що складається з хірурга, травматолога, терапевта і рентгенолога.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Лікарі інших спеціальностей чергують (ургентують), як  правило, у відповідних профільних відділеннях і при необхідності їх викликають в приймальне відділення на консультацію.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TextShape 1"/>
          <p:cNvSpPr txBox="1"/>
          <p:nvPr/>
        </p:nvSpPr>
        <p:spPr>
          <a:xfrm>
            <a:off x="457200" y="277920"/>
            <a:ext cx="8229240" cy="703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b050"/>
                </a:solidFill>
                <a:latin typeface="Calibri"/>
              </a:rPr>
              <a:t>Підрозділи анестезіології та реанімації: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4" name="TextShape 2"/>
          <p:cNvSpPr txBox="1"/>
          <p:nvPr/>
        </p:nvSpPr>
        <p:spPr>
          <a:xfrm>
            <a:off x="250920" y="981000"/>
            <a:ext cx="8642160" cy="50781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Створюються для проведення комплексу заходів з реанімації та інтенсивного лікування при загрозливих для життя станах: для післяопераційних хворих, направлених швидкою допомогою, переведених із спеціалізованих відділень у зв'язку із погіршенням стану. 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Хворих розділяють за ступенем важкості, а не за діагнозом. 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</a:pP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79"/>
              </a:spcBef>
              <a:buClr>
                <a:srgbClr val="00b050"/>
              </a:buClr>
              <a:buFont typeface="Arial"/>
              <a:buChar char="•"/>
            </a:pPr>
            <a:r>
              <a:rPr b="1" lang="ru-RU" sz="2400" spc="-1" strike="noStrike" u="sng">
                <a:solidFill>
                  <a:srgbClr val="00b050"/>
                </a:solidFill>
                <a:uFillTx/>
                <a:latin typeface="Calibri"/>
              </a:rPr>
              <a:t>Структурні підрозділи служби</a:t>
            </a:r>
            <a:r>
              <a:rPr b="1" lang="ru-RU" sz="2400" spc="-1" strike="noStrike">
                <a:solidFill>
                  <a:srgbClr val="00b050"/>
                </a:solidFill>
                <a:latin typeface="Calibri"/>
              </a:rPr>
              <a:t> анестезіології та реанімації (в залежності від потужності та ресурсів закладу):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1f497d"/>
              </a:buClr>
              <a:buSzPct val="85000"/>
              <a:buFont typeface="Wingdings" charset="2"/>
              <a:buChar char="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відділення анестезіології з ліжками для інтенсивної терапії,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1f497d"/>
              </a:buClr>
              <a:buSzPct val="85000"/>
              <a:buFont typeface="Wingdings" charset="2"/>
              <a:buChar char="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відділення анестезіології без ліжок для інтенсивної терапії,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1f497d"/>
              </a:buClr>
              <a:buSzPct val="85000"/>
              <a:buFont typeface="Wingdings" charset="2"/>
              <a:buChar char="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анестезіологічна група,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1f497d"/>
              </a:buClr>
              <a:buSzPct val="85000"/>
              <a:buFont typeface="Wingdings" charset="2"/>
              <a:buChar char="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відділення інтенсивної терапії загального профілю,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1f497d"/>
              </a:buClr>
              <a:buSzPct val="85000"/>
              <a:buFont typeface="Wingdings" charset="2"/>
              <a:buChar char="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вузькоспеціалізоване відділення інтенсивної терапії.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extShape 1"/>
          <p:cNvSpPr txBox="1"/>
          <p:nvPr/>
        </p:nvSpPr>
        <p:spPr>
          <a:xfrm>
            <a:off x="214200" y="214200"/>
            <a:ext cx="8715240" cy="69292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27000"/>
          </a:bodyPr>
          <a:p>
            <a:pPr marL="343080" indent="-342720">
              <a:lnSpc>
                <a:spcPct val="100000"/>
              </a:lnSpc>
              <a:spcBef>
                <a:spcPts val="839"/>
              </a:spcBef>
              <a:buClr>
                <a:srgbClr val="00b0f0"/>
              </a:buClr>
              <a:buFont typeface="Arial"/>
              <a:buChar char="•"/>
            </a:pPr>
            <a:r>
              <a:rPr b="1" lang="ru-RU" sz="4200" spc="-1" strike="noStrike">
                <a:solidFill>
                  <a:srgbClr val="00b0f0"/>
                </a:solidFill>
                <a:latin typeface="Calibri"/>
              </a:rPr>
              <a:t>ЗАКЛАД ОХОРОНИ ЗДОРОВ'Я </a:t>
            </a:r>
            <a:r>
              <a:rPr b="1" lang="ru-RU" sz="4200" spc="-1" strike="noStrike">
                <a:solidFill>
                  <a:srgbClr val="000000"/>
                </a:solidFill>
                <a:latin typeface="Calibri"/>
              </a:rPr>
              <a:t>- юридична особа будь-якої форми власності та організаційно-правової форми або її відокремлений підрозділ, основним завданням яких є забезпечення медичного обслуговування населення на основі відповідної ліцензії та професійної діяльності медичних (фармацевтичних) працівників. </a:t>
            </a:r>
            <a:endParaRPr b="0" lang="ru-RU" sz="4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3500" spc="-1" strike="noStrike">
                <a:solidFill>
                  <a:srgbClr val="ff0000"/>
                </a:solidFill>
                <a:latin typeface="Calibri"/>
              </a:rPr>
              <a:t>РОЗРІЗНЯЮТЬ: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Wingdings" charset="2"/>
              <a:buAutoNum type="arabicPeriod"/>
            </a:pPr>
            <a:r>
              <a:rPr b="1" i="1" lang="ru-RU" sz="3500" spc="-1" strike="noStrike">
                <a:solidFill>
                  <a:srgbClr val="0000ff"/>
                </a:solidFill>
                <a:latin typeface="Calibri"/>
              </a:rPr>
              <a:t>Лікувально-профілактичні заклади: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Лікарняні заклади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Лікувально-профілактичні заклади особливого типу 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Диспансери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Амбулаторно-поліклінічні заклади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Заклади переливання крові, швидкої та екстреної медичної допомоги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Санаторно-курортні заклади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Wingdings" charset="2"/>
              <a:buAutoNum type="arabicPeriod" startAt="2"/>
            </a:pPr>
            <a:r>
              <a:rPr b="1" i="1" lang="ru-RU" sz="3500" spc="-1" strike="noStrike">
                <a:solidFill>
                  <a:srgbClr val="0000ff"/>
                </a:solidFill>
                <a:latin typeface="Calibri"/>
              </a:rPr>
              <a:t>Санітарно-профілактичні заклади: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Санітарно-епідеміологічні заклади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Заклади санітарної просвіти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Wingdings" charset="2"/>
              <a:buAutoNum type="arabicPeriod" startAt="3"/>
            </a:pPr>
            <a:r>
              <a:rPr b="1" i="1" lang="ru-RU" sz="3500" spc="-1" strike="noStrike">
                <a:solidFill>
                  <a:srgbClr val="0000ff"/>
                </a:solidFill>
                <a:latin typeface="Calibri"/>
              </a:rPr>
              <a:t>Фармацевтичні (аптечні) заклади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Wingdings" charset="2"/>
              <a:buAutoNum type="arabicPeriod" startAt="3"/>
            </a:pPr>
            <a:r>
              <a:rPr b="1" i="1" lang="ru-RU" sz="3500" spc="-1" strike="noStrike">
                <a:solidFill>
                  <a:srgbClr val="0000ff"/>
                </a:solidFill>
                <a:latin typeface="Calibri"/>
              </a:rPr>
              <a:t>Інші заклади: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патологоанатомічні центри і бюро 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заклади судово-медичної експертизи 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центри медичної статистики 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молочна кухня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Wingdings" charset="2"/>
              <a:buAutoNum type="arabicPeriod" startAt="5"/>
            </a:pPr>
            <a:r>
              <a:rPr b="1" i="1" lang="ru-RU" sz="3500" spc="-1" strike="noStrike">
                <a:solidFill>
                  <a:srgbClr val="0000ff"/>
                </a:solidFill>
                <a:latin typeface="Calibri"/>
              </a:rPr>
              <a:t>Заклади медико-соціального захисту: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бюро (центри) медико-соціальної експертизи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  <a:p>
            <a:pPr marL="353880" indent="-353520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SzPct val="85000"/>
              <a:buFont typeface="Wingdings" charset="2"/>
              <a:buChar char=""/>
            </a:pP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3500" spc="-1" strike="noStrike">
                <a:solidFill>
                  <a:srgbClr val="000000"/>
                </a:solidFill>
                <a:latin typeface="Calibri"/>
              </a:rPr>
              <a:t>будинок дитини</a:t>
            </a:r>
            <a:endParaRPr b="0" lang="ru-RU" sz="35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TextShape 1"/>
          <p:cNvSpPr txBox="1"/>
          <p:nvPr/>
        </p:nvSpPr>
        <p:spPr>
          <a:xfrm>
            <a:off x="457200" y="277920"/>
            <a:ext cx="8686440" cy="11394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3800" spc="-1" strike="noStrike">
                <a:solidFill>
                  <a:srgbClr val="00b050"/>
                </a:solidFill>
                <a:latin typeface="Calibri"/>
              </a:rPr>
              <a:t> </a:t>
            </a:r>
            <a:endParaRPr b="0" lang="ru-RU" sz="3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6" name="TextShape 2"/>
          <p:cNvSpPr txBox="1"/>
          <p:nvPr/>
        </p:nvSpPr>
        <p:spPr>
          <a:xfrm>
            <a:off x="357120" y="0"/>
            <a:ext cx="8572320" cy="7071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</a:pPr>
            <a:r>
              <a:rPr b="1" lang="ru-RU" sz="2400" spc="-1" strike="noStrike">
                <a:solidFill>
                  <a:srgbClr val="00b050"/>
                </a:solidFill>
                <a:latin typeface="Calibri"/>
              </a:rPr>
              <a:t>Структура відділення терапевтичного профілю: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палати, в т.ч. інтенсивної терапії;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пост медичної сестри (цілодобовий);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маніпуляційна;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ординаторська;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кабінет старшої медичної сестри;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їдальня;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інші допоміжні кімнати.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</a:pPr>
            <a:r>
              <a:rPr b="1" lang="ru-RU" sz="2400" spc="-1" strike="noStrike">
                <a:solidFill>
                  <a:srgbClr val="00b050"/>
                </a:solidFill>
                <a:latin typeface="Calibri"/>
              </a:rPr>
              <a:t>Структура відділення хірургічного профілю:</a:t>
            </a:r>
            <a:r>
              <a:rPr b="0" lang="ru-RU" sz="2400" spc="-1" strike="noStrike">
                <a:solidFill>
                  <a:srgbClr val="00b050"/>
                </a:solidFill>
                <a:latin typeface="Calibri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Палати: доопераційні; інтенсивної терапії (блок); післяопераційні.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Операційна: чиста і гнійна.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Перев’язувальна: чиста і гнійна.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Маніпуляційна.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Пост медичної сестри (цілодобово).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Ординаторська.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Кабінет старшої медичної сестри.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Їдальня.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Інші допоміжні кімнати.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TextShape 1"/>
          <p:cNvSpPr txBox="1"/>
          <p:nvPr/>
        </p:nvSpPr>
        <p:spPr>
          <a:xfrm>
            <a:off x="457200" y="277920"/>
            <a:ext cx="8291160" cy="6300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b050"/>
                </a:solidFill>
                <a:latin typeface="Calibri"/>
              </a:rPr>
              <a:t>Функції лікаря-ординатора:</a:t>
            </a:r>
            <a:r>
              <a:rPr b="0" lang="ru-RU" sz="3800" spc="-1" strike="noStrike">
                <a:solidFill>
                  <a:srgbClr val="00b050"/>
                </a:solidFill>
                <a:latin typeface="Calibri"/>
              </a:rPr>
              <a:t> </a:t>
            </a:r>
            <a:endParaRPr b="0" lang="ru-RU" sz="3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8" name="TextShape 2"/>
          <p:cNvSpPr txBox="1"/>
          <p:nvPr/>
        </p:nvSpPr>
        <p:spPr>
          <a:xfrm>
            <a:off x="324000" y="981000"/>
            <a:ext cx="8819640" cy="51494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огляд хворих, що поступили;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призначення режиму лікування,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діагностичних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обстежень, медикаментозного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лікування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, дієти та лікувальних процедур;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організація при необхідності консультації лікарів інших спеціальностей;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щоденний обхід хворих у супроводі палатної медичної сестри;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готування пацієнта до виписки, узгодження її термінів із зав. відділенням, складання епікризу;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здійснення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експертизи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втрати працездатності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ведення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облікової та оперативної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документації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впровадження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сучасних методів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лікування та профілактики;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підвищення </a:t>
            </a: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кваліфікації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 u="sng">
                <a:solidFill>
                  <a:srgbClr val="000000"/>
                </a:solidFill>
                <a:uFillTx/>
                <a:latin typeface="Calibri"/>
              </a:rPr>
              <a:t>санітарно-просвітницька робота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 серед хворих та їх родичів.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TextShape 1"/>
          <p:cNvSpPr txBox="1"/>
          <p:nvPr/>
        </p:nvSpPr>
        <p:spPr>
          <a:xfrm>
            <a:off x="457200" y="277920"/>
            <a:ext cx="8291160" cy="6300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b050"/>
                </a:solidFill>
                <a:latin typeface="Calibri"/>
              </a:rPr>
              <a:t>Функції завідувача відділенням:</a:t>
            </a:r>
            <a:r>
              <a:rPr b="0" lang="ru-RU" sz="3800" spc="-1" strike="noStrike">
                <a:solidFill>
                  <a:srgbClr val="00b050"/>
                </a:solidFill>
                <a:latin typeface="Calibri"/>
              </a:rPr>
              <a:t> </a:t>
            </a:r>
            <a:endParaRPr b="0" lang="ru-RU" sz="3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0" name="TextShape 2"/>
          <p:cNvSpPr txBox="1"/>
          <p:nvPr/>
        </p:nvSpPr>
        <p:spPr>
          <a:xfrm>
            <a:off x="380880" y="990720"/>
            <a:ext cx="8496000" cy="51494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організація праці персоналу;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забезпечення дотримання санітарно-протиепідемічного режиму у відділенні;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організація та контроль прийому, переведення та виписки хворих,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огляд всіх хворих, що поступають у відділення, та важкохворих;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обхід хворих у супроводі лікарів-ординаторів;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контроль своєчасності та всебічності обстежень, обґрунтованості лікування;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організація консультацій лікарів різних спеціальностей;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забезпечення впровадження сучасних методів лікування та профілактики;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контроль правильності ведення облікової, оперативної та звітної документації;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аналіз випадків діагностичних помилок та дефектів у роботі;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аналіз діяльності відділення та медичного персоналу.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TextShape 1"/>
          <p:cNvSpPr txBox="1"/>
          <p:nvPr/>
        </p:nvSpPr>
        <p:spPr>
          <a:xfrm>
            <a:off x="914400" y="428760"/>
            <a:ext cx="7772040" cy="39142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36000"/>
          </a:bodyPr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b="1" lang="ru-RU" sz="3600" spc="-1" strike="noStrike" cap="all">
                <a:solidFill>
                  <a:srgbClr val="ff0000"/>
                </a:solidFill>
                <a:latin typeface="Arial Black"/>
              </a:rPr>
              <a:t>Додаток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b="1" lang="ru-RU" sz="3600" spc="-1" strike="noStrike" cap="all">
                <a:solidFill>
                  <a:srgbClr val="0070c0"/>
                </a:solidFill>
                <a:latin typeface="Arial Black"/>
              </a:rPr>
              <a:t>Порядок організації медичної допомоги та направлення  пацієнтів до закладів охорони здоров’я, що надають вторинну та третинну медичну допомогу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000000"/>
                </a:solidFill>
                <a:latin typeface="Corbel"/>
              </a:rPr>
              <a:t>Наказ МОЗ України №646 від 05.10.2011р.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02" name="TextShape 2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70c0"/>
                </a:solidFill>
                <a:latin typeface="Calibri"/>
              </a:rPr>
              <a:t>Основні поняття: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4" name="TextShape 2"/>
          <p:cNvSpPr txBox="1"/>
          <p:nvPr/>
        </p:nvSpPr>
        <p:spPr>
          <a:xfrm>
            <a:off x="428760" y="1357200"/>
            <a:ext cx="8257680" cy="49986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61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Планове направлення пацієнта до закладу ВМД та ТМД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– скерування пацієнта, що передбачає попереднє узгодження дати і часу проведення обстеження, консультації чи госпіталізації, про що вказується у направленні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Направлення за екстреними показаннями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– скерування пацієнта без попереднього погодження дати і часу консультації (госпіталізації), що здійснюється ШМД або лікарем ПМСД чи ВМД за умови наявності абсолютних  показань для такого направлення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Самостійне звернення пацієнта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– звернення пацієнта до закладу ВМД або ТМД без направлення лікаря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TextShape 1"/>
          <p:cNvSpPr txBox="1"/>
          <p:nvPr/>
        </p:nvSpPr>
        <p:spPr>
          <a:xfrm>
            <a:off x="914400" y="1143000"/>
            <a:ext cx="7772040" cy="33573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70c0"/>
                </a:solidFill>
                <a:latin typeface="Calibri"/>
              </a:rPr>
              <a:t>Порядок направлення пацієнтів до закладів вторинної медичної допомоги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TextShape 1"/>
          <p:cNvSpPr txBox="1"/>
          <p:nvPr/>
        </p:nvSpPr>
        <p:spPr>
          <a:xfrm>
            <a:off x="457200" y="428760"/>
            <a:ext cx="8229240" cy="98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51000"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70c0"/>
                </a:solidFill>
                <a:latin typeface="Calibri"/>
              </a:rPr>
              <a:t>ПЛАНОВЕ НАПРАВЛЕННЯ здійснюється лікарем ЗПСЛ:</a:t>
            </a:r>
            <a:br/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7" name="TextShape 2"/>
          <p:cNvSpPr txBox="1"/>
          <p:nvPr/>
        </p:nvSpPr>
        <p:spPr>
          <a:xfrm>
            <a:off x="457200" y="1285920"/>
            <a:ext cx="8472240" cy="5357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70c0"/>
              </a:buClr>
              <a:buFont typeface="Wingdings" charset="2"/>
              <a:buChar char=""/>
            </a:pPr>
            <a:r>
              <a:rPr b="1" lang="ru-RU" sz="2400" spc="-1" strike="noStrike">
                <a:solidFill>
                  <a:srgbClr val="0070c0"/>
                </a:solidFill>
                <a:latin typeface="Calibri"/>
              </a:rPr>
              <a:t>До відповідної діагностичної служби 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–у разі необхідності проведення функціональних, лабораторних, інструментальних обстежень у рамках компетенції ПМСД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70c0"/>
              </a:buClr>
              <a:buFont typeface="Wingdings" charset="2"/>
              <a:buChar char=""/>
            </a:pPr>
            <a:r>
              <a:rPr b="1" lang="ru-RU" sz="2400" spc="-1" strike="noStrike">
                <a:solidFill>
                  <a:srgbClr val="0070c0"/>
                </a:solidFill>
                <a:latin typeface="Calibri"/>
              </a:rPr>
              <a:t>До лікаря-спеціаліста 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– для отримання консультації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70c0"/>
              </a:buClr>
              <a:buFont typeface="Wingdings" charset="2"/>
              <a:buChar char=""/>
            </a:pPr>
            <a:r>
              <a:rPr b="1" lang="ru-RU" sz="2400" spc="-1" strike="noStrike">
                <a:solidFill>
                  <a:srgbClr val="0070c0"/>
                </a:solidFill>
                <a:latin typeface="Calibri"/>
              </a:rPr>
              <a:t>До профільного відділення 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-  для стаціонарного лікування у разі загострення хронічних захворювань та наявності показань для госпіталізації (до лікарні інтенсивного лікування), для проведення курсу протирецидивного лікування або обстеження, якщо його неможливо зробити в амбулаторних  умовах; для проведення ранньої чи пізньої реабілітації (до лікарні відновного лікування)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70c0"/>
              </a:buClr>
              <a:buFont typeface="Wingdings" charset="2"/>
              <a:buChar char=""/>
            </a:pPr>
            <a:r>
              <a:rPr b="1" lang="ru-RU" sz="2400" spc="-1" strike="noStrike">
                <a:solidFill>
                  <a:srgbClr val="0070c0"/>
                </a:solidFill>
                <a:latin typeface="Calibri"/>
              </a:rPr>
              <a:t>До закладу медико-соціальної допомоги або хоспісу 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– у разі потреби в довгостроковому перебуванні та догляді або для отримання паліативної допомоги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TextShape 1"/>
          <p:cNvSpPr txBox="1"/>
          <p:nvPr/>
        </p:nvSpPr>
        <p:spPr>
          <a:xfrm>
            <a:off x="214200" y="274680"/>
            <a:ext cx="8715240" cy="796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70c0"/>
                </a:solidFill>
                <a:latin typeface="Calibri"/>
              </a:rPr>
              <a:t>Направлення пацієнтів за екстреними показаннями до закладів ВМД забезпечується лікарем ЗПСЛ у наступних випадках: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9" name="TextShape 2"/>
          <p:cNvSpPr txBox="1"/>
          <p:nvPr/>
        </p:nvSpPr>
        <p:spPr>
          <a:xfrm>
            <a:off x="142920" y="1143000"/>
            <a:ext cx="8786520" cy="52131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Раптового </a:t>
            </a: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погіршення стану пацієнта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, що супроводжується розладами свідомості та порушенням функцій органів та систем (шок, кома, асфіксія)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Гострого розвитку захворювання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 з вираженою гіпертермічною реакцію, інтоксикацією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Інтенсивного болю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 будь-якої локалізації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Вперше  виявленого порушення ритму або аритмії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з порушенням вітальних функцій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Кровотечі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 будь-якої етіології та локалізації, блювання кров’ю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Ускладнення вагітності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 та післяпологового періоду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Отруєння і травми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(поранення, опіки, важкі забої, травми голови)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Укуси змій та тварин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Інші гострі стани та захворювання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Транспортування пацієнта у разі невідкладного стану до закладів ВМД здійснюється службою ШМД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На етапі транспортування до закладу ВМД  невідкладна медична допомога забезпечується системою ШМД або лікарями ЗПСЛ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70c0"/>
                </a:solidFill>
                <a:latin typeface="Calibri"/>
              </a:rPr>
              <a:t>Звернення пацієнта самостійно до закладів ВМД: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ff0000"/>
                </a:solidFill>
                <a:latin typeface="Calibri"/>
              </a:rPr>
              <a:t>Необхідність надання екстреної медичної допомоги: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Гострі невідкладні стани (травми, отруєння, гострий біль у ділянці серця та в животі, порушення серцевої діяльності, гостре порушення мови, кровотечі та ін.)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Раптове погіршення стану дітей у будь-якому віці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Ускладнення вагітності та післяпологового періоду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Пологи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У разі звернення до лікаря акушера-гінеколога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У разі звернення до лікаря-стоматолога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При добровільному ВІЛ-консультуванні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TextShape 1"/>
          <p:cNvSpPr txBox="1"/>
          <p:nvPr/>
        </p:nvSpPr>
        <p:spPr>
          <a:xfrm>
            <a:off x="642960" y="1428840"/>
            <a:ext cx="7772040" cy="31428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b0f0"/>
                </a:solidFill>
                <a:latin typeface="Calibri"/>
              </a:rPr>
              <a:t>Порядок направлення пацієнтів до закладів третинної медичної допомоги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Shape 1"/>
          <p:cNvSpPr txBox="1"/>
          <p:nvPr/>
        </p:nvSpPr>
        <p:spPr>
          <a:xfrm>
            <a:off x="457200" y="277920"/>
            <a:ext cx="8686440" cy="11394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Види медичної допомоги: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6" name="TextShape 2"/>
          <p:cNvSpPr txBox="1"/>
          <p:nvPr/>
        </p:nvSpPr>
        <p:spPr>
          <a:xfrm>
            <a:off x="468360" y="1484280"/>
            <a:ext cx="8229240" cy="45302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Екстрена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Первинна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Вторинна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Третинна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Паліативна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r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4f81bd"/>
                </a:solidFill>
                <a:latin typeface="Calibri"/>
              </a:rPr>
              <a:t>Джерело: Зміни до Основ законодавства України про охорону здоров’я щодо удосконалення надання медичної допомоги (2011)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67" name="Picture 2" descr=""/>
          <p:cNvPicPr/>
          <p:nvPr/>
        </p:nvPicPr>
        <p:blipFill>
          <a:blip r:embed="rId1"/>
          <a:stretch/>
        </p:blipFill>
        <p:spPr>
          <a:xfrm>
            <a:off x="4357800" y="1428840"/>
            <a:ext cx="4279680" cy="28810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TextShape 1"/>
          <p:cNvSpPr txBox="1"/>
          <p:nvPr/>
        </p:nvSpPr>
        <p:spPr>
          <a:xfrm>
            <a:off x="214200" y="274680"/>
            <a:ext cx="8472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b0f0"/>
                </a:solidFill>
                <a:latin typeface="Calibri"/>
              </a:rPr>
              <a:t>Планове направлення здійснюється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: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8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Лікарями-спеціалістами </a:t>
            </a:r>
            <a:r>
              <a:rPr b="0" lang="ru-RU" sz="3200" spc="-1" strike="noStrike" u="sng">
                <a:solidFill>
                  <a:srgbClr val="000000"/>
                </a:solidFill>
                <a:uFillTx/>
                <a:latin typeface="Calibri"/>
              </a:rPr>
              <a:t>ВМД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та </a:t>
            </a:r>
            <a:r>
              <a:rPr b="0" lang="ru-RU" sz="3200" spc="-1" strike="noStrike" u="sng">
                <a:solidFill>
                  <a:srgbClr val="000000"/>
                </a:solidFill>
                <a:uFillTx/>
                <a:latin typeface="Calibri"/>
              </a:rPr>
              <a:t>ТМД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ЛКК обласних лікарень, спеціалізованих центрів (у разі направлення до клінік НДІ)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При необхідності використання високотехнологічних, високоспеціалізованих методів діагностики та лікування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За відсутності ефекту від проведеного лікування у закладах ВМД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Складні для діагностики випадки захворювань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b0f0"/>
                </a:solidFill>
                <a:latin typeface="Calibri"/>
              </a:rPr>
              <a:t>Направлення за екстреними показаннями: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Забезпечується службою ШМД, лікарями ЗПСЛ або закладом ВМД у разі перебування пацієнта в невідкладному стані, за необхідності у терміновому використанні високотехнологічних або високо спеціалізованих методів лікування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Транспортування забезпечується санітарним транспортом закладу ВМД чи службою ШМД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TextShape 1"/>
          <p:cNvSpPr txBox="1"/>
          <p:nvPr/>
        </p:nvSpPr>
        <p:spPr>
          <a:xfrm>
            <a:off x="914400" y="1357200"/>
            <a:ext cx="7772040" cy="45003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b0f0"/>
                </a:solidFill>
                <a:latin typeface="Calibri"/>
              </a:rPr>
              <a:t>Порядок планової госпіталізації до закладів, що надають вторинну (третинну) медичну допомогу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TextShape 1"/>
          <p:cNvSpPr txBox="1"/>
          <p:nvPr/>
        </p:nvSpPr>
        <p:spPr>
          <a:xfrm>
            <a:off x="914400" y="428760"/>
            <a:ext cx="7772040" cy="59274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3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Планова госпіталізація пацієнта забезпечується в оптимальний попередньо погоджений термін із зазначенням дати і часу, про що вказується у направленні, при умові наявності показань до госпіталізації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Максимальний час очікування на госпіталізацію визначається чергою на планову госпіталізацію, але не може бути більше, ніж 1 місяць з часу направлення, для онкохворого – не більше 10 днів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Якщо неможливо госпіталізувати пацієнта у призначений термін, лікувальний заклад не пізніше, ніж за 3 дні до планової госпіталізації повідомляє пацієнта та погоджує  з ним нову дату госпіталізації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b0f0"/>
                </a:solidFill>
                <a:latin typeface="Calibri"/>
              </a:rPr>
              <a:t>Перелік необхідних документів для планової госпіталізації: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0" name="TextShape 2"/>
          <p:cNvSpPr txBox="1"/>
          <p:nvPr/>
        </p:nvSpPr>
        <p:spPr>
          <a:xfrm>
            <a:off x="428760" y="1643040"/>
            <a:ext cx="8257680" cy="4713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Документ, що засвідчує особу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Направлення на госпіталізацію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Медична документація, що підтверджує результати обстеження, проведеного в амбулаторних умовах (медична карта амбулаторного хворого або виписка із медичної карти амбулаторного хворого)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b0f0"/>
                </a:solidFill>
                <a:latin typeface="Calibri"/>
              </a:rPr>
              <a:t>Показання для планової госпіталізації до закладів ВМД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4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Абсолютні: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Необхідність у наданні спеціалізованої медичної допомоги, що не може бути надана в амбулаторних умовах або у денних стаціонарах (планове оперативне лікування, реабілітація. Складні діагностичні маніпуляції)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Відсутність ефекту від проведеного амбулаторного лікування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Проведення різних видів експертиз або стаціонарного обстеження у разі неможливості провести їх в амбулаторних умовах (в т.ч. антенатальний лікувально-профілактичний скринінг вагітних, лікарсько-трудова експертиза, обстеження за направленням військомату, суду)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b0f0"/>
                </a:solidFill>
                <a:latin typeface="Calibri"/>
              </a:rPr>
              <a:t>Показання для планової госпіталізації до закладів ВМД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ВІДНОСНІ: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i="1" lang="ru-RU" sz="3200" spc="-1" strike="noStrike">
                <a:solidFill>
                  <a:srgbClr val="000000"/>
                </a:solidFill>
                <a:latin typeface="Calibri"/>
              </a:rPr>
              <a:t>Необхідність у проведенні обстежень, що не можуть бути проведені в амбулаторно-поліклінічних умовах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i="1" lang="ru-RU" sz="3200" spc="-1" strike="noStrike">
                <a:solidFill>
                  <a:srgbClr val="000000"/>
                </a:solidFill>
                <a:latin typeface="Calibri"/>
              </a:rPr>
              <a:t>Медико-соціальний догляд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extShape 1"/>
          <p:cNvSpPr txBox="1"/>
          <p:nvPr/>
        </p:nvSpPr>
        <p:spPr>
          <a:xfrm>
            <a:off x="914400" y="357120"/>
            <a:ext cx="7772040" cy="9284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64000"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b0f0"/>
                </a:solidFill>
                <a:latin typeface="Calibri"/>
              </a:rPr>
              <a:t>Перелік обсягу обстежень для планової госпіталізації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6" name="TextShape 2"/>
          <p:cNvSpPr txBox="1"/>
          <p:nvPr/>
        </p:nvSpPr>
        <p:spPr>
          <a:xfrm>
            <a:off x="285840" y="1571760"/>
            <a:ext cx="8857800" cy="52858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f0000"/>
              </a:buClr>
              <a:buFont typeface="Arial"/>
              <a:buChar char="•"/>
            </a:pPr>
            <a:r>
              <a:rPr b="1" lang="ru-RU" sz="2000" spc="-1" strike="noStrike">
                <a:solidFill>
                  <a:srgbClr val="ff0000"/>
                </a:solidFill>
                <a:latin typeface="Calibri"/>
              </a:rPr>
              <a:t>Обов'язкові  (для всіх категорій хворих):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Загальний аналіз крові та сечі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Серологічне дослідження на сифіліс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Аналіз калу на яйця глистів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(зискрібок на ентеробіоз дітям до 18 років)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ФГ ОГП або РГ ОГП у прямій проекції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ЕКГ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(для осіб старше  18 років)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Дані про наявність профілактичних щеплень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Аналіз крові на Hbs-ag, анти- HCV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(при госпіталізації до  відділень хірургії, гематології,  гемодіалізу), на ВІЛ – у разі позитивного аналізу на Hbs-ag, анти- HCV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Тромбоцити крові, час кровотечі, час згортання крові, група крові та резус-фактор, білірубін, коагулограма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(для хірургічних відділень)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Огляд лікаря-гінеколога з кольпоскопією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(для жінок), </a:t>
            </a: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уролога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 (для чоловіків)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Огляд терапевта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(для хворих, які  підлягають оперативному лікуванні)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1" lang="ru-RU" sz="2000" spc="-1" strike="noStrike">
                <a:solidFill>
                  <a:srgbClr val="ff0000"/>
                </a:solidFill>
                <a:latin typeface="Calibri"/>
              </a:rPr>
              <a:t>Обсяг додаткових обстежень визначається медичними стандартами та клінічними протоколами, затвердженими МОЗ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TextShape 1"/>
          <p:cNvSpPr txBox="1"/>
          <p:nvPr/>
        </p:nvSpPr>
        <p:spPr>
          <a:xfrm>
            <a:off x="914400" y="714240"/>
            <a:ext cx="7772040" cy="56415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00b0f0"/>
              </a:buClr>
              <a:buFont typeface="Arial"/>
              <a:buChar char="•"/>
            </a:pPr>
            <a:r>
              <a:rPr b="1" lang="ru-RU" sz="4400" spc="-1" strike="noStrike">
                <a:solidFill>
                  <a:srgbClr val="00b0f0"/>
                </a:solidFill>
                <a:latin typeface="Calibri"/>
              </a:rPr>
              <a:t>Порядок госпіталізації пацієнтів за екстреними показаннями до закладів, що надають вторинну (третинну) медичну допомогу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TextShape 1"/>
          <p:cNvSpPr txBox="1"/>
          <p:nvPr/>
        </p:nvSpPr>
        <p:spPr>
          <a:xfrm>
            <a:off x="500040" y="428760"/>
            <a:ext cx="8186400" cy="59274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8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Госпіталізація за екстреними показаннями здійснюється службою ШМД, за самостійним зверненням пацієнта або осіб, що супроводжують хворого чи постраждалого, що перебуває у невідкладному стані та потребує невідкладної медичної допомоги в умовах стаціонару.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Госпіталізація здійснюється поза чергою без попереднього погодженння дати та часу незалежно від місця проживання хворого відповідно до абсолютних та відносних показань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Прийом на госпіталізацію за екстреними показами проводиться цілодобово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extShape 1"/>
          <p:cNvSpPr txBox="1"/>
          <p:nvPr/>
        </p:nvSpPr>
        <p:spPr>
          <a:xfrm>
            <a:off x="457200" y="277920"/>
            <a:ext cx="8229240" cy="7218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Види медичної допомоги: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69" name="Table 2"/>
          <p:cNvGraphicFramePr/>
          <p:nvPr/>
        </p:nvGraphicFramePr>
        <p:xfrm>
          <a:off x="285840" y="1214280"/>
          <a:ext cx="8643600" cy="4517640"/>
        </p:xfrm>
        <a:graphic>
          <a:graphicData uri="http://schemas.openxmlformats.org/drawingml/2006/table">
            <a:tbl>
              <a:tblPr/>
              <a:tblGrid>
                <a:gridCol w="1857240"/>
                <a:gridCol w="3259800"/>
                <a:gridCol w="3526560"/>
              </a:tblGrid>
              <a:tr h="57672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Вид ЛПД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Зміст 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Надавачі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9409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79"/>
                        </a:spcBef>
                      </a:pPr>
                      <a:r>
                        <a:rPr b="1" i="1" lang="ru-RU" sz="24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Екстрена:</a:t>
                      </a:r>
                      <a:r>
                        <a:rPr b="1" lang="ru-RU" sz="24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 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(перша, швидка)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рятування життя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найпростішими засобами при нещасних випадках і гострих захворюваннях, що </a:t>
                      </a: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загрожують життю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,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полегшення страждання, </a:t>
                      </a: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запобігання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розвитку можливих </a:t>
                      </a: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ускладнень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, </a:t>
                      </a: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транспортування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у лікувальний заклад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некваліфіковані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(самодопомога і взаємодопомога);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кваліфікований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персонал: </a:t>
                      </a:r>
                      <a:r>
                        <a:rPr b="1" lang="ru-RU" sz="2000" spc="-1" strike="noStrike" u="sng">
                          <a:solidFill>
                            <a:srgbClr val="7030a0"/>
                          </a:solidFill>
                          <a:uFillTx/>
                          <a:latin typeface="Arial"/>
                        </a:rPr>
                        <a:t>долікарська</a:t>
                      </a:r>
                      <a:r>
                        <a:rPr b="1" lang="ru-RU" sz="2000" spc="-1" strike="noStrike">
                          <a:solidFill>
                            <a:srgbClr val="7030a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(фельдшер, медсестра, парамедик) і </a:t>
                      </a:r>
                      <a:r>
                        <a:rPr b="1" lang="ru-RU" sz="2000" spc="-1" strike="noStrike" u="sng">
                          <a:solidFill>
                            <a:srgbClr val="7030a0"/>
                          </a:solidFill>
                          <a:uFillTx/>
                          <a:latin typeface="Arial"/>
                        </a:rPr>
                        <a:t>лікарська</a:t>
                      </a:r>
                      <a:r>
                        <a:rPr b="1" lang="ru-RU" sz="2000" spc="-1" strike="noStrike">
                          <a:solidFill>
                            <a:srgbClr val="7030a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допомога на місці пригоди і по дорозі до медичного закладу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b0f0"/>
                </a:solidFill>
                <a:latin typeface="Calibri"/>
              </a:rPr>
              <a:t>Абсолютні показання для екстреної госпіталізації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41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Раптове погіршення стану пацієнта, що супроводжується розладами свідомості та порушенням функцій органів та систем (шок, кома, асфіксія)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Гострий розвиток захворювання з вираженою гіпертермічною реакцію, інтоксикацією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Інтенсивний біль будь-якої локалізації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Вперше  виявлене порушення ритму або аритмія з порушенням вітальних функцій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Кровотечі будь-якої етіології та локалізації, блювання кров’ю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Ускладнення вагітності та післяпологового періоду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Отруєння і травми (поранення, опіки, важкі забої, травми голови)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Укуси змій та тварин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Інші гострі стани та захворювання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TextShape 1"/>
          <p:cNvSpPr txBox="1"/>
          <p:nvPr/>
        </p:nvSpPr>
        <p:spPr>
          <a:xfrm>
            <a:off x="914400" y="285840"/>
            <a:ext cx="7772040" cy="11412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b0f0"/>
                </a:solidFill>
                <a:latin typeface="Calibri"/>
              </a:rPr>
              <a:t>Відносні показання для екстреної госпіталізації у заклади ВМД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2" name="TextShape 2"/>
          <p:cNvSpPr txBox="1"/>
          <p:nvPr/>
        </p:nvSpPr>
        <p:spPr>
          <a:xfrm>
            <a:off x="914400" y="2071800"/>
            <a:ext cx="7772040" cy="42843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66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Складні для діагностики та лікування випадки, що потребують інтенсивної терапії та цілодобового медичного спостереження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Відсутність можливості забезпечити в стислі терміни (до 3-х днів) пацієнту в амбулаторно-поліклінічних умовах проведення необхідних консультацій лікарів-спеціалістів, діагностичних процедур та лікування, у тому числі лихоманка протягом 5 днів, тривалий субфебрилітет неясної етіології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Ізоляція за епідпоказами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TextShape 1"/>
          <p:cNvSpPr txBox="1"/>
          <p:nvPr/>
        </p:nvSpPr>
        <p:spPr>
          <a:xfrm>
            <a:off x="857160" y="428760"/>
            <a:ext cx="7824600" cy="1285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Calibri"/>
              </a:rPr>
              <a:t>Домашнє завдання </a:t>
            </a:r>
            <a:br/>
            <a:r>
              <a:rPr b="1" lang="ru-RU" sz="4400" spc="-1" strike="noStrike">
                <a:solidFill>
                  <a:srgbClr val="000000"/>
                </a:solidFill>
                <a:latin typeface="Calibri"/>
              </a:rPr>
              <a:t>(самостійна робота)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4" name="TextShape 2"/>
          <p:cNvSpPr txBox="1"/>
          <p:nvPr/>
        </p:nvSpPr>
        <p:spPr>
          <a:xfrm>
            <a:off x="1214280" y="1928880"/>
            <a:ext cx="7467120" cy="3250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514440" indent="-514080" algn="just">
              <a:lnSpc>
                <a:spcPct val="100000"/>
              </a:lnSpc>
              <a:spcBef>
                <a:spcPts val="720"/>
              </a:spcBef>
            </a:pPr>
            <a:r>
              <a:rPr b="1" lang="ru-RU" sz="3600" spc="-1" strike="noStrike">
                <a:solidFill>
                  <a:srgbClr val="ff0000"/>
                </a:solidFill>
                <a:latin typeface="Calibri"/>
              </a:rPr>
              <a:t>Скласти схему  надання медичних послуг населенню України (див. зразок нижче).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5" name="Group 1"/>
          <p:cNvGrpSpPr/>
          <p:nvPr/>
        </p:nvGrpSpPr>
        <p:grpSpPr>
          <a:xfrm>
            <a:off x="0" y="6354720"/>
            <a:ext cx="9143640" cy="431280"/>
            <a:chOff x="0" y="6354720"/>
            <a:chExt cx="9143640" cy="431280"/>
          </a:xfrm>
        </p:grpSpPr>
        <p:sp>
          <p:nvSpPr>
            <p:cNvPr id="436" name="CustomShape 2"/>
            <p:cNvSpPr/>
            <p:nvPr/>
          </p:nvSpPr>
          <p:spPr>
            <a:xfrm>
              <a:off x="0" y="6477120"/>
              <a:ext cx="9143640" cy="21564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7" name="CustomShape 3"/>
            <p:cNvSpPr/>
            <p:nvPr/>
          </p:nvSpPr>
          <p:spPr>
            <a:xfrm>
              <a:off x="0" y="6354720"/>
              <a:ext cx="9143640" cy="43128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38" name="CustomShape 4"/>
          <p:cNvSpPr/>
          <p:nvPr/>
        </p:nvSpPr>
        <p:spPr>
          <a:xfrm>
            <a:off x="6716880" y="6424560"/>
            <a:ext cx="213336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</a:pPr>
            <a:fld id="{AAE8BBD6-6304-4E06-A5E2-D521AB5FD0A6}" type="slidenum">
              <a:rPr b="0" lang="ru-RU" sz="14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400" spc="-1" strike="noStrike">
              <a:latin typeface="Arial"/>
            </a:endParaRPr>
          </a:p>
        </p:txBody>
      </p:sp>
      <p:sp>
        <p:nvSpPr>
          <p:cNvPr id="439" name="CustomShape 5"/>
          <p:cNvSpPr/>
          <p:nvPr/>
        </p:nvSpPr>
        <p:spPr>
          <a:xfrm>
            <a:off x="395640" y="6446520"/>
            <a:ext cx="705564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241"/>
              </a:spcBef>
            </a:pPr>
            <a:r>
              <a:rPr b="1" i="1" lang="ru-RU" sz="1200" spc="-1" strike="noStrike">
                <a:solidFill>
                  <a:srgbClr val="060e19"/>
                </a:solidFill>
                <a:latin typeface="Arial"/>
              </a:rPr>
              <a:t>КОНЦЕПЦІЯ ПОБУДОВИ НОВОЇ НАЦІОНАЛЬНОЇ СИСТЕМИ  ОХОРОНИ ЗДОРОВ’Я УКРАЇНИ </a:t>
            </a:r>
            <a:endParaRPr b="0" lang="ru-RU" sz="1200" spc="-1" strike="noStrike">
              <a:latin typeface="Arial"/>
            </a:endParaRPr>
          </a:p>
        </p:txBody>
      </p:sp>
      <p:pic>
        <p:nvPicPr>
          <p:cNvPr id="440" name="Picture 2" descr=""/>
          <p:cNvPicPr/>
          <p:nvPr/>
        </p:nvPicPr>
        <p:blipFill>
          <a:blip r:embed="rId1"/>
          <a:stretch/>
        </p:blipFill>
        <p:spPr>
          <a:xfrm>
            <a:off x="95400" y="6340320"/>
            <a:ext cx="323640" cy="447480"/>
          </a:xfrm>
          <a:prstGeom prst="rect">
            <a:avLst/>
          </a:prstGeom>
          <a:ln w="9360">
            <a:noFill/>
          </a:ln>
        </p:spPr>
      </p:pic>
      <p:sp>
        <p:nvSpPr>
          <p:cNvPr id="441" name="CustomShape 6"/>
          <p:cNvSpPr/>
          <p:nvPr/>
        </p:nvSpPr>
        <p:spPr>
          <a:xfrm>
            <a:off x="7540560" y="612720"/>
            <a:ext cx="1547280" cy="1007640"/>
          </a:xfrm>
          <a:prstGeom prst="ellipse">
            <a:avLst/>
          </a:prstGeom>
          <a:solidFill>
            <a:srgbClr val="ffff99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До 5%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обсягів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послуг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42" name="CustomShape 7"/>
          <p:cNvSpPr/>
          <p:nvPr/>
        </p:nvSpPr>
        <p:spPr>
          <a:xfrm>
            <a:off x="2932200" y="496800"/>
            <a:ext cx="4176360" cy="1267920"/>
          </a:xfrm>
          <a:prstGeom prst="ellipse">
            <a:avLst/>
          </a:prstGeom>
          <a:solidFill>
            <a:srgbClr val="ffcc99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До 15% обсягів послуг.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Обслуговування за направленням.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Прямий доступ до гінеколога,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педіатра, стоматолога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43" name="CustomShape 8"/>
          <p:cNvSpPr/>
          <p:nvPr/>
        </p:nvSpPr>
        <p:spPr>
          <a:xfrm>
            <a:off x="-1440" y="639720"/>
            <a:ext cx="2916000" cy="1267920"/>
          </a:xfrm>
          <a:prstGeom prst="ellipse">
            <a:avLst/>
          </a:prstGeom>
          <a:solidFill>
            <a:srgbClr val="ccffcc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До 80% обсягів послуг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за зверненням,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профілактика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44" name="CustomShape 9"/>
          <p:cNvSpPr/>
          <p:nvPr/>
        </p:nvSpPr>
        <p:spPr>
          <a:xfrm>
            <a:off x="457200" y="44280"/>
            <a:ext cx="8229240" cy="49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c0504d"/>
                </a:solidFill>
                <a:latin typeface="Arial"/>
              </a:rPr>
              <a:t>МОДЕЛЬ НАДАННЯ МЕДИЧНИХ ПОСЛУГ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45" name="CustomShape 10"/>
          <p:cNvSpPr/>
          <p:nvPr/>
        </p:nvSpPr>
        <p:spPr>
          <a:xfrm>
            <a:off x="106200" y="2486160"/>
            <a:ext cx="2520720" cy="187128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Центри первинної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медичної допомоги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та їх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структурні підрозділи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─ </a:t>
            </a:r>
            <a:r>
              <a:rPr b="1" lang="ru-RU" sz="1800" spc="-1" strike="noStrike">
                <a:solidFill>
                  <a:srgbClr val="000000"/>
                </a:solidFill>
                <a:latin typeface="Arial"/>
              </a:rPr>
              <a:t>амбулаторії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46" name="CustomShape 11"/>
          <p:cNvSpPr/>
          <p:nvPr/>
        </p:nvSpPr>
        <p:spPr>
          <a:xfrm>
            <a:off x="106200" y="1693800"/>
            <a:ext cx="2520720" cy="1007640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</a:rPr>
              <a:t>Первинна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</a:rPr>
              <a:t>медична допомога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47" name="CustomShape 12"/>
          <p:cNvSpPr/>
          <p:nvPr/>
        </p:nvSpPr>
        <p:spPr>
          <a:xfrm>
            <a:off x="4356000" y="2557440"/>
            <a:ext cx="1512360" cy="201564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Багато-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профільні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Лікарні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інтенсивного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лікування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46 ліжок на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10 тис. насел.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48" name="CustomShape 13"/>
          <p:cNvSpPr/>
          <p:nvPr/>
        </p:nvSpPr>
        <p:spPr>
          <a:xfrm>
            <a:off x="2843280" y="2558880"/>
            <a:ext cx="1512360" cy="187128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Консульта-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тивно-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діагностичні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центри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(поліклініки)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49" name="CustomShape 14"/>
          <p:cNvSpPr/>
          <p:nvPr/>
        </p:nvSpPr>
        <p:spPr>
          <a:xfrm>
            <a:off x="0" y="6041880"/>
            <a:ext cx="9143640" cy="620280"/>
          </a:xfrm>
          <a:prstGeom prst="roundRect">
            <a:avLst>
              <a:gd name="adj" fmla="val 16667"/>
            </a:avLst>
          </a:prstGeom>
          <a:solidFill>
            <a:srgbClr val="f9b7a5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</a:rPr>
              <a:t>Тісна інтеграція діяльності у наданні медичної допомоги на основі чіткого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</a:rPr>
              <a:t>розподілу функцій, обсягів фінансування та визначення порядку взаємодії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50" name="CustomShape 15"/>
          <p:cNvSpPr/>
          <p:nvPr/>
        </p:nvSpPr>
        <p:spPr>
          <a:xfrm>
            <a:off x="5867280" y="2486160"/>
            <a:ext cx="1441080" cy="172836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Лікарні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планового,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відновного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лікування,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та хоспіси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51" name="CustomShape 16"/>
          <p:cNvSpPr/>
          <p:nvPr/>
        </p:nvSpPr>
        <p:spPr>
          <a:xfrm rot="16200000">
            <a:off x="640440" y="3812400"/>
            <a:ext cx="1657080" cy="2747520"/>
          </a:xfrm>
          <a:prstGeom prst="rightArrowCallout">
            <a:avLst>
              <a:gd name="adj1" fmla="val 31518"/>
              <a:gd name="adj2" fmla="val 34742"/>
              <a:gd name="adj3" fmla="val 10125"/>
              <a:gd name="adj4" fmla="val 87426"/>
            </a:avLst>
          </a:prstGeom>
          <a:solidFill>
            <a:srgbClr val="ccffcc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 vert="vert" rot="540000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Територіальна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доступність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(у містах у межах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пішохідної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доступності)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52" name="CustomShape 17"/>
          <p:cNvSpPr/>
          <p:nvPr/>
        </p:nvSpPr>
        <p:spPr>
          <a:xfrm rot="16200000">
            <a:off x="4090320" y="3387240"/>
            <a:ext cx="1512360" cy="3742920"/>
          </a:xfrm>
          <a:prstGeom prst="rightArrowCallout">
            <a:avLst>
              <a:gd name="adj1" fmla="val 58994"/>
              <a:gd name="adj2" fmla="val 61857"/>
              <a:gd name="adj3" fmla="val 8815"/>
              <a:gd name="adj4" fmla="val 88120"/>
            </a:avLst>
          </a:prstGeom>
          <a:solidFill>
            <a:srgbClr val="ffcc99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 vert="vert" rot="540000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Доступність при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транспортуванні екстреною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медичною допомогою у межах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“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терапевтичного вікна” 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53" name="CustomShape 18"/>
          <p:cNvSpPr/>
          <p:nvPr/>
        </p:nvSpPr>
        <p:spPr>
          <a:xfrm>
            <a:off x="7559640" y="2557440"/>
            <a:ext cx="1441080" cy="165528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Високоспе-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ціалізовані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медичні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центри,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НДІ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54" name="CustomShape 19"/>
          <p:cNvSpPr/>
          <p:nvPr/>
        </p:nvSpPr>
        <p:spPr>
          <a:xfrm rot="16200000">
            <a:off x="6982560" y="3998160"/>
            <a:ext cx="1872720" cy="2160360"/>
          </a:xfrm>
          <a:prstGeom prst="rightArrowCallout">
            <a:avLst>
              <a:gd name="adj1" fmla="val 27543"/>
              <a:gd name="adj2" fmla="val 28835"/>
              <a:gd name="adj3" fmla="val 5880"/>
              <a:gd name="adj4" fmla="val 91546"/>
            </a:avLst>
          </a:prstGeom>
          <a:solidFill>
            <a:srgbClr val="ffff99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 vert="vert" rot="540000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Міжрегіональні та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національні.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Рівна доступність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жителів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усіх регіонів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за показаннями   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55" name="CustomShape 20"/>
          <p:cNvSpPr/>
          <p:nvPr/>
        </p:nvSpPr>
        <p:spPr>
          <a:xfrm>
            <a:off x="3147840" y="1693800"/>
            <a:ext cx="3600000" cy="86328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</a:rPr>
              <a:t>Вторинна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</a:rPr>
              <a:t>медична допомога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56" name="CustomShape 21"/>
          <p:cNvSpPr/>
          <p:nvPr/>
        </p:nvSpPr>
        <p:spPr>
          <a:xfrm>
            <a:off x="7396200" y="1550880"/>
            <a:ext cx="1800000" cy="1079280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</a:rPr>
              <a:t>Третинна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</a:rPr>
              <a:t>медична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</a:rPr>
              <a:t>допомога</a:t>
            </a:r>
            <a:endParaRPr b="0" lang="ru-RU" sz="1800" spc="-1" strike="noStrike">
              <a:latin typeface="Arial"/>
            </a:endParaRPr>
          </a:p>
        </p:txBody>
      </p:sp>
    </p:spTree>
  </p:cSld>
  <p:transition>
    <p:fade thruBlk="true"/>
  </p:transition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TextShape 1"/>
          <p:cNvSpPr txBox="1"/>
          <p:nvPr/>
        </p:nvSpPr>
        <p:spPr>
          <a:xfrm>
            <a:off x="714240" y="2214720"/>
            <a:ext cx="7538760" cy="1444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0000"/>
                </a:solidFill>
                <a:latin typeface="Calibri"/>
              </a:rPr>
              <a:t>Дякую за увагу!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extShape 1"/>
          <p:cNvSpPr txBox="1"/>
          <p:nvPr/>
        </p:nvSpPr>
        <p:spPr>
          <a:xfrm>
            <a:off x="457200" y="277920"/>
            <a:ext cx="8229240" cy="650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Види медичної допомоги: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71" name="Table 2"/>
          <p:cNvGraphicFramePr/>
          <p:nvPr/>
        </p:nvGraphicFramePr>
        <p:xfrm>
          <a:off x="250920" y="981000"/>
          <a:ext cx="8713440" cy="5040000"/>
        </p:xfrm>
        <a:graphic>
          <a:graphicData uri="http://schemas.openxmlformats.org/drawingml/2006/table">
            <a:tbl>
              <a:tblPr/>
              <a:tblGrid>
                <a:gridCol w="1749240"/>
                <a:gridCol w="4143240"/>
                <a:gridCol w="2820960"/>
              </a:tblGrid>
              <a:tr h="41508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Вид ЛПД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Зміст 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Надавачі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6249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79"/>
                        </a:spcBef>
                      </a:pPr>
                      <a:r>
                        <a:rPr b="1" i="1" lang="ru-RU" sz="24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Первинна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(кваліфі-кована, загальна лікарська практика)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консультація лікаря, діагностика і лікування </a:t>
                      </a: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основних найпоширеніших захворювань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, травм та отруєнь, патологічних, фізіологічних (при вагітності) станів; </a:t>
                      </a: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профілактичні заходи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; </a:t>
                      </a: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направленн</a:t>
                      </a:r>
                      <a:r>
                        <a:rPr b="1" lang="ru-RU" sz="20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я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пацієнта </a:t>
                      </a: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для надання вторинної або третинної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допомоги; надання </a:t>
                      </a: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невідкладної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допомоги в разі  гострого розладу фізичного чи психічного здоров'я пацієнта, який не потребує екстреної, вторинної чи третинної допомоги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Надається в амбулаторних умовах або за місцем проживання (перебування) пацієнта </a:t>
                      </a: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лікарем загальної практики </a:t>
                      </a:r>
                      <a:r>
                        <a:rPr b="1" lang="ru-RU" sz="20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-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сімейним лікарем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extShape 1"/>
          <p:cNvSpPr txBox="1"/>
          <p:nvPr/>
        </p:nvSpPr>
        <p:spPr>
          <a:xfrm>
            <a:off x="457200" y="277920"/>
            <a:ext cx="8229240" cy="650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Види медичної допомоги: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73" name="Table 2"/>
          <p:cNvGraphicFramePr/>
          <p:nvPr/>
        </p:nvGraphicFramePr>
        <p:xfrm>
          <a:off x="250920" y="981000"/>
          <a:ext cx="8713440" cy="5040000"/>
        </p:xfrm>
        <a:graphic>
          <a:graphicData uri="http://schemas.openxmlformats.org/drawingml/2006/table">
            <a:tbl>
              <a:tblPr/>
              <a:tblGrid>
                <a:gridCol w="2106360"/>
                <a:gridCol w="3429000"/>
                <a:gridCol w="3178080"/>
              </a:tblGrid>
              <a:tr h="5760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Вид ЛПД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Зміст 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Надавачі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4640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79"/>
                        </a:spcBef>
                      </a:pPr>
                      <a:r>
                        <a:rPr b="1" i="1" lang="ru-RU" sz="24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Вторинна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(спеціалі-зована)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консультація лікаря, діагностика, лікування, реабілітація та профілактика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хвороб, травм, отруєнь, патологічних, фізіологічних (під час вагітності і пологів) станів; 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направлення пацієнта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для надання вторинної допомоги з іншої спеціальності або третинної допомоги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Надається в 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амбулаторних або стаціонарних умовах відповідної спеціалізації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(крім ЛЗПСМ) у плановому порядку або в екстрених випадках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TextShape 1"/>
          <p:cNvSpPr txBox="1"/>
          <p:nvPr/>
        </p:nvSpPr>
        <p:spPr>
          <a:xfrm>
            <a:off x="457200" y="277920"/>
            <a:ext cx="8229240" cy="650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Види медичної допомоги: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75" name="Table 2"/>
          <p:cNvGraphicFramePr/>
          <p:nvPr/>
        </p:nvGraphicFramePr>
        <p:xfrm>
          <a:off x="250920" y="907920"/>
          <a:ext cx="8605440" cy="3376080"/>
        </p:xfrm>
        <a:graphic>
          <a:graphicData uri="http://schemas.openxmlformats.org/drawingml/2006/table">
            <a:tbl>
              <a:tblPr/>
              <a:tblGrid>
                <a:gridCol w="2125440"/>
                <a:gridCol w="3816000"/>
                <a:gridCol w="2664000"/>
              </a:tblGrid>
              <a:tr h="37512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Вид ЛПД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Зміст 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i="1" lang="ru-RU" sz="20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Надавачі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6249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79"/>
                        </a:spcBef>
                      </a:pPr>
                      <a:r>
                        <a:rPr b="1" i="1" lang="ru-RU" sz="24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Третинна</a:t>
                      </a:r>
                      <a:r>
                        <a:rPr b="1" lang="ru-RU" sz="24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 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(високо спеціалізована високо технологічна)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консультація, діагностика, лікування, реабілітація та профілактика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хвороб, травм, отруєнь, патологічних, фізіологічних (під час вагітності і пологів) станів </a:t>
                      </a:r>
                      <a:r>
                        <a:rPr b="1" lang="ru-RU" sz="20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</a:rPr>
                        <a:t>із застосуванням високотехнологічного обладнання та/або високоспеціалізованих медичних процедур високої складності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;  направлення пацієнта для надання вторинної або третинної допомоги з іншої спеціальності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Надається в амбулаторних та стаціонарних умовах у плановому або екстреному порядку лікарем, який має підготовку за відповідною спеціальністю і має </a:t>
                      </a:r>
                      <a:r>
                        <a:rPr b="1" lang="ru-RU" sz="20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кваліфікаційну категорію не нижче першої 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Application>LibreOffice/6.2.2.2$Windows_X86_64 LibreOffice_project/2b840030fec2aae0fd2658d8d4f9548af4e3518d</Application>
  <Words>5076</Words>
  <Paragraphs>579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2019-04-01T20:52:18Z</dcterms:created>
  <dc:creator>hp</dc:creator>
  <dc:description/>
  <dc:language>ru-RU</dc:language>
  <cp:lastModifiedBy/>
  <dcterms:modified xsi:type="dcterms:W3CDTF">2021-01-26T13:36:00Z</dcterms:modified>
  <cp:revision>21</cp:revision>
  <dc:subject/>
  <dc:title>ОСНОВИ МЕДИЧНИХ ЗНАНЬ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64</vt:i4>
  </property>
</Properties>
</file>