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sldx" ContentType="application/vnd.openxmlformats-officedocument.presentationml.slide"/>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80"/>
  </p:notesMasterIdLst>
  <p:sldIdLst>
    <p:sldId id="256" r:id="rId2"/>
    <p:sldId id="355" r:id="rId3"/>
    <p:sldId id="369" r:id="rId4"/>
    <p:sldId id="370" r:id="rId5"/>
    <p:sldId id="372" r:id="rId6"/>
    <p:sldId id="373" r:id="rId7"/>
    <p:sldId id="374" r:id="rId8"/>
    <p:sldId id="371" r:id="rId9"/>
    <p:sldId id="375" r:id="rId10"/>
    <p:sldId id="376" r:id="rId11"/>
    <p:sldId id="377" r:id="rId12"/>
    <p:sldId id="378" r:id="rId13"/>
    <p:sldId id="379" r:id="rId14"/>
    <p:sldId id="380" r:id="rId15"/>
    <p:sldId id="381" r:id="rId16"/>
    <p:sldId id="382" r:id="rId17"/>
    <p:sldId id="383" r:id="rId18"/>
    <p:sldId id="384" r:id="rId19"/>
    <p:sldId id="387" r:id="rId20"/>
    <p:sldId id="388" r:id="rId21"/>
    <p:sldId id="389" r:id="rId22"/>
    <p:sldId id="385" r:id="rId23"/>
    <p:sldId id="386" r:id="rId24"/>
    <p:sldId id="315" r:id="rId25"/>
    <p:sldId id="391" r:id="rId26"/>
    <p:sldId id="392" r:id="rId27"/>
    <p:sldId id="349" r:id="rId28"/>
    <p:sldId id="346" r:id="rId29"/>
    <p:sldId id="367" r:id="rId30"/>
    <p:sldId id="422" r:id="rId31"/>
    <p:sldId id="411" r:id="rId32"/>
    <p:sldId id="350" r:id="rId33"/>
    <p:sldId id="426" r:id="rId34"/>
    <p:sldId id="347" r:id="rId35"/>
    <p:sldId id="428" r:id="rId36"/>
    <p:sldId id="429" r:id="rId37"/>
    <p:sldId id="390" r:id="rId38"/>
    <p:sldId id="357" r:id="rId39"/>
    <p:sldId id="409" r:id="rId40"/>
    <p:sldId id="410" r:id="rId41"/>
    <p:sldId id="421" r:id="rId42"/>
    <p:sldId id="404" r:id="rId43"/>
    <p:sldId id="359" r:id="rId44"/>
    <p:sldId id="405" r:id="rId45"/>
    <p:sldId id="406" r:id="rId46"/>
    <p:sldId id="407" r:id="rId47"/>
    <p:sldId id="408" r:id="rId48"/>
    <p:sldId id="363" r:id="rId49"/>
    <p:sldId id="364" r:id="rId50"/>
    <p:sldId id="366" r:id="rId51"/>
    <p:sldId id="394" r:id="rId52"/>
    <p:sldId id="365" r:id="rId53"/>
    <p:sldId id="395" r:id="rId54"/>
    <p:sldId id="419" r:id="rId55"/>
    <p:sldId id="424" r:id="rId56"/>
    <p:sldId id="423" r:id="rId57"/>
    <p:sldId id="396" r:id="rId58"/>
    <p:sldId id="397" r:id="rId59"/>
    <p:sldId id="398" r:id="rId60"/>
    <p:sldId id="399" r:id="rId61"/>
    <p:sldId id="427" r:id="rId62"/>
    <p:sldId id="425" r:id="rId63"/>
    <p:sldId id="420" r:id="rId64"/>
    <p:sldId id="400" r:id="rId65"/>
    <p:sldId id="401" r:id="rId66"/>
    <p:sldId id="402" r:id="rId67"/>
    <p:sldId id="403" r:id="rId68"/>
    <p:sldId id="354" r:id="rId69"/>
    <p:sldId id="412" r:id="rId70"/>
    <p:sldId id="413" r:id="rId71"/>
    <p:sldId id="414" r:id="rId72"/>
    <p:sldId id="415" r:id="rId73"/>
    <p:sldId id="416" r:id="rId74"/>
    <p:sldId id="417" r:id="rId75"/>
    <p:sldId id="418" r:id="rId76"/>
    <p:sldId id="353" r:id="rId77"/>
    <p:sldId id="343" r:id="rId78"/>
    <p:sldId id="344" r:id="rId79"/>
  </p:sldIdLst>
  <p:sldSz cx="9144000" cy="6858000" type="screen4x3"/>
  <p:notesSz cx="6858000" cy="9144000"/>
  <p:defaultTextStyle>
    <a:defPPr>
      <a:defRPr lang="ru-RU"/>
    </a:defPPr>
    <a:lvl1pPr algn="l" rtl="0" fontAlgn="base">
      <a:spcBef>
        <a:spcPct val="0"/>
      </a:spcBef>
      <a:spcAft>
        <a:spcPct val="0"/>
      </a:spcAft>
      <a:defRPr b="1" kern="1200">
        <a:solidFill>
          <a:schemeClr val="bg1"/>
        </a:solidFill>
        <a:latin typeface="Arial" charset="0"/>
        <a:ea typeface="+mn-ea"/>
        <a:cs typeface="Arial" charset="0"/>
      </a:defRPr>
    </a:lvl1pPr>
    <a:lvl2pPr marL="457200" algn="l" rtl="0" fontAlgn="base">
      <a:spcBef>
        <a:spcPct val="0"/>
      </a:spcBef>
      <a:spcAft>
        <a:spcPct val="0"/>
      </a:spcAft>
      <a:defRPr b="1" kern="1200">
        <a:solidFill>
          <a:schemeClr val="bg1"/>
        </a:solidFill>
        <a:latin typeface="Arial" charset="0"/>
        <a:ea typeface="+mn-ea"/>
        <a:cs typeface="Arial" charset="0"/>
      </a:defRPr>
    </a:lvl2pPr>
    <a:lvl3pPr marL="914400" algn="l" rtl="0" fontAlgn="base">
      <a:spcBef>
        <a:spcPct val="0"/>
      </a:spcBef>
      <a:spcAft>
        <a:spcPct val="0"/>
      </a:spcAft>
      <a:defRPr b="1" kern="1200">
        <a:solidFill>
          <a:schemeClr val="bg1"/>
        </a:solidFill>
        <a:latin typeface="Arial" charset="0"/>
        <a:ea typeface="+mn-ea"/>
        <a:cs typeface="Arial" charset="0"/>
      </a:defRPr>
    </a:lvl3pPr>
    <a:lvl4pPr marL="1371600" algn="l" rtl="0" fontAlgn="base">
      <a:spcBef>
        <a:spcPct val="0"/>
      </a:spcBef>
      <a:spcAft>
        <a:spcPct val="0"/>
      </a:spcAft>
      <a:defRPr b="1" kern="1200">
        <a:solidFill>
          <a:schemeClr val="bg1"/>
        </a:solidFill>
        <a:latin typeface="Arial" charset="0"/>
        <a:ea typeface="+mn-ea"/>
        <a:cs typeface="Arial" charset="0"/>
      </a:defRPr>
    </a:lvl4pPr>
    <a:lvl5pPr marL="1828800" algn="l" rtl="0" fontAlgn="base">
      <a:spcBef>
        <a:spcPct val="0"/>
      </a:spcBef>
      <a:spcAft>
        <a:spcPct val="0"/>
      </a:spcAft>
      <a:defRPr b="1" kern="1200">
        <a:solidFill>
          <a:schemeClr val="bg1"/>
        </a:solidFill>
        <a:latin typeface="Arial" charset="0"/>
        <a:ea typeface="+mn-ea"/>
        <a:cs typeface="Arial" charset="0"/>
      </a:defRPr>
    </a:lvl5pPr>
    <a:lvl6pPr marL="2286000" algn="l" defTabSz="914400" rtl="0" eaLnBrk="1" latinLnBrk="0" hangingPunct="1">
      <a:defRPr b="1" kern="1200">
        <a:solidFill>
          <a:schemeClr val="bg1"/>
        </a:solidFill>
        <a:latin typeface="Arial" charset="0"/>
        <a:ea typeface="+mn-ea"/>
        <a:cs typeface="Arial" charset="0"/>
      </a:defRPr>
    </a:lvl6pPr>
    <a:lvl7pPr marL="2743200" algn="l" defTabSz="914400" rtl="0" eaLnBrk="1" latinLnBrk="0" hangingPunct="1">
      <a:defRPr b="1" kern="1200">
        <a:solidFill>
          <a:schemeClr val="bg1"/>
        </a:solidFill>
        <a:latin typeface="Arial" charset="0"/>
        <a:ea typeface="+mn-ea"/>
        <a:cs typeface="Arial" charset="0"/>
      </a:defRPr>
    </a:lvl7pPr>
    <a:lvl8pPr marL="3200400" algn="l" defTabSz="914400" rtl="0" eaLnBrk="1" latinLnBrk="0" hangingPunct="1">
      <a:defRPr b="1" kern="1200">
        <a:solidFill>
          <a:schemeClr val="bg1"/>
        </a:solidFill>
        <a:latin typeface="Arial" charset="0"/>
        <a:ea typeface="+mn-ea"/>
        <a:cs typeface="Arial" charset="0"/>
      </a:defRPr>
    </a:lvl8pPr>
    <a:lvl9pPr marL="3657600" algn="l" defTabSz="914400" rtl="0" eaLnBrk="1" latinLnBrk="0" hangingPunct="1">
      <a:defRPr b="1"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C00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712" autoAdjust="0"/>
  </p:normalViewPr>
  <p:slideViewPr>
    <p:cSldViewPr snapToGrid="0">
      <p:cViewPr varScale="1">
        <p:scale>
          <a:sx n="104" d="100"/>
          <a:sy n="104" d="100"/>
        </p:scale>
        <p:origin x="-65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ru-RU"/>
          </a:p>
        </p:txBody>
      </p:sp>
      <p:sp>
        <p:nvSpPr>
          <p:cNvPr id="4198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E39633C6-E931-409A-B71B-A030C0E224A4}" type="datetimeFigureOut">
              <a:rPr lang="ru-RU"/>
              <a:pPr>
                <a:defRPr/>
              </a:pPr>
              <a:t>12.04.2021</a:t>
            </a:fld>
            <a:endParaRPr lang="ru-RU"/>
          </a:p>
        </p:txBody>
      </p:sp>
      <p:sp>
        <p:nvSpPr>
          <p:cNvPr id="14340"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98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4199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
        <p:nvSpPr>
          <p:cNvPr id="4199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F93BC987-4F67-4CFA-8A69-943F74FBDADF}"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Notes Placeholder"/>
          <p:cNvSpPr>
            <a:spLocks noGrp="1"/>
          </p:cNvSpPr>
          <p:nvPr>
            <p:ph type="body" idx="1"/>
          </p:nvPr>
        </p:nvSpPr>
        <p:spPr>
          <a:noFill/>
          <a:ln/>
        </p:spPr>
        <p:txBody>
          <a:bodyPr/>
          <a:lstStyle/>
          <a:p>
            <a:pPr>
              <a:spcBef>
                <a:spcPct val="0"/>
              </a:spcBef>
            </a:pPr>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Notes Placeholder"/>
          <p:cNvSpPr>
            <a:spLocks noGrp="1"/>
          </p:cNvSpPr>
          <p:nvPr>
            <p:ph type="body" idx="1"/>
          </p:nvPr>
        </p:nvSpPr>
        <p:spPr>
          <a:noFill/>
          <a:ln/>
        </p:spPr>
        <p:txBody>
          <a:bodyPr/>
          <a:lstStyle/>
          <a:p>
            <a:pPr>
              <a:spcBef>
                <a:spcPct val="0"/>
              </a:spcBef>
            </a:pPr>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Notes Placeholder"/>
          <p:cNvSpPr>
            <a:spLocks noGrp="1"/>
          </p:cNvSpPr>
          <p:nvPr>
            <p:ph type="body" idx="1"/>
          </p:nvPr>
        </p:nvSpPr>
        <p:spPr>
          <a:noFill/>
          <a:ln/>
        </p:spPr>
        <p:txBody>
          <a:bodyPr/>
          <a:lstStyle/>
          <a:p>
            <a:pPr>
              <a:spcBef>
                <a:spcPct val="0"/>
              </a:spcBef>
            </a:pPr>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Notes Placeholder"/>
          <p:cNvSpPr>
            <a:spLocks noGrp="1"/>
          </p:cNvSpPr>
          <p:nvPr>
            <p:ph type="body" idx="1"/>
          </p:nvPr>
        </p:nvSpPr>
        <p:spPr>
          <a:noFill/>
          <a:ln/>
        </p:spPr>
        <p:txBody>
          <a:bodyPr/>
          <a:lstStyle/>
          <a:p>
            <a:pPr>
              <a:spcBef>
                <a:spcPct val="0"/>
              </a:spcBef>
            </a:pPr>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Notes Placeholder"/>
          <p:cNvSpPr>
            <a:spLocks noGrp="1"/>
          </p:cNvSpPr>
          <p:nvPr>
            <p:ph type="body" idx="1"/>
          </p:nvPr>
        </p:nvSpPr>
        <p:spPr>
          <a:noFill/>
          <a:ln/>
        </p:spPr>
        <p:txBody>
          <a:bodyPr/>
          <a:lstStyle/>
          <a:p>
            <a:pPr>
              <a:spcBef>
                <a:spcPct val="0"/>
              </a:spcBef>
            </a:pPr>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Date Placeholder 3"/>
          <p:cNvSpPr>
            <a:spLocks noGrp="1"/>
          </p:cNvSpPr>
          <p:nvPr>
            <p:ph type="dt" sz="half" idx="10"/>
          </p:nvPr>
        </p:nvSpPr>
        <p:spPr/>
        <p:txBody>
          <a:bodyPr/>
          <a:lstStyle>
            <a:lvl1pPr>
              <a:defRPr/>
            </a:lvl1pPr>
          </a:lstStyle>
          <a:p>
            <a:pPr>
              <a:defRPr/>
            </a:pPr>
            <a:fld id="{3D6FE4CF-2EA6-4F96-B554-24449F98C450}" type="datetimeFigureOut">
              <a:rPr lang="ru-RU"/>
              <a:pPr>
                <a:defRPr/>
              </a:pPr>
              <a:t>12.04.2021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261C71C5-CD24-4454-B64D-A531FAF03C9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Date Placeholder 3"/>
          <p:cNvSpPr>
            <a:spLocks noGrp="1"/>
          </p:cNvSpPr>
          <p:nvPr>
            <p:ph type="dt" sz="half" idx="10"/>
          </p:nvPr>
        </p:nvSpPr>
        <p:spPr/>
        <p:txBody>
          <a:bodyPr/>
          <a:lstStyle>
            <a:lvl1pPr>
              <a:defRPr/>
            </a:lvl1pPr>
          </a:lstStyle>
          <a:p>
            <a:pPr>
              <a:defRPr/>
            </a:pPr>
            <a:fld id="{FDE048D8-49E4-4288-81F0-991A30BC67E9}" type="datetimeFigureOut">
              <a:rPr lang="ru-RU"/>
              <a:pPr>
                <a:defRPr/>
              </a:pPr>
              <a:t>12.04.2021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931F1CC-B464-4C8B-8C4D-72CFCC2FC6B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365125"/>
            <a:ext cx="57626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Date Placeholder 3"/>
          <p:cNvSpPr>
            <a:spLocks noGrp="1"/>
          </p:cNvSpPr>
          <p:nvPr>
            <p:ph type="dt" sz="half" idx="10"/>
          </p:nvPr>
        </p:nvSpPr>
        <p:spPr/>
        <p:txBody>
          <a:bodyPr/>
          <a:lstStyle>
            <a:lvl1pPr>
              <a:defRPr/>
            </a:lvl1pPr>
          </a:lstStyle>
          <a:p>
            <a:pPr>
              <a:defRPr/>
            </a:pPr>
            <a:fld id="{6BD8CF2D-AA38-4B00-ABB4-9F5DF6732B51}" type="datetimeFigureOut">
              <a:rPr lang="ru-RU"/>
              <a:pPr>
                <a:defRPr/>
              </a:pPr>
              <a:t>12.04.2021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1017DB14-75C2-44D3-A6EA-800E3CC44491}"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5"/>
            <a:ext cx="7886700" cy="1325563"/>
          </a:xfrm>
        </p:spPr>
        <p:txBody>
          <a:bodyPr/>
          <a:lstStyle/>
          <a:p>
            <a:r>
              <a:rPr lang="ru-RU"/>
              <a:t>Образец заголовка</a:t>
            </a:r>
          </a:p>
        </p:txBody>
      </p:sp>
      <p:sp>
        <p:nvSpPr>
          <p:cNvPr id="3" name="Таблица 2"/>
          <p:cNvSpPr>
            <a:spLocks noGrp="1"/>
          </p:cNvSpPr>
          <p:nvPr>
            <p:ph type="tbl" idx="1"/>
          </p:nvPr>
        </p:nvSpPr>
        <p:spPr>
          <a:xfrm>
            <a:off x="628650" y="1825625"/>
            <a:ext cx="7886700" cy="4351338"/>
          </a:xfrm>
        </p:spPr>
        <p:txBody>
          <a:bodyPr/>
          <a:lstStyle/>
          <a:p>
            <a:pPr lvl="0"/>
            <a:endParaRPr lang="ru-RU" noProof="0"/>
          </a:p>
        </p:txBody>
      </p:sp>
      <p:sp>
        <p:nvSpPr>
          <p:cNvPr id="4" name="Date Placeholder 3"/>
          <p:cNvSpPr>
            <a:spLocks noGrp="1"/>
          </p:cNvSpPr>
          <p:nvPr>
            <p:ph type="dt" sz="half" idx="10"/>
          </p:nvPr>
        </p:nvSpPr>
        <p:spPr/>
        <p:txBody>
          <a:bodyPr/>
          <a:lstStyle>
            <a:lvl1pPr>
              <a:defRPr/>
            </a:lvl1pPr>
          </a:lstStyle>
          <a:p>
            <a:pPr>
              <a:defRPr/>
            </a:pPr>
            <a:fld id="{717570E1-75F6-451A-8B4F-D31932C9469B}" type="datetimeFigureOut">
              <a:rPr lang="ru-RU"/>
              <a:pPr>
                <a:defRPr/>
              </a:pPr>
              <a:t>12.04.2021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806B2DC-7DAE-499A-9419-FD786E5BF44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Date Placeholder 3"/>
          <p:cNvSpPr>
            <a:spLocks noGrp="1"/>
          </p:cNvSpPr>
          <p:nvPr>
            <p:ph type="dt" sz="half" idx="10"/>
          </p:nvPr>
        </p:nvSpPr>
        <p:spPr/>
        <p:txBody>
          <a:bodyPr/>
          <a:lstStyle>
            <a:lvl1pPr>
              <a:defRPr/>
            </a:lvl1pPr>
          </a:lstStyle>
          <a:p>
            <a:pPr>
              <a:defRPr/>
            </a:pPr>
            <a:fld id="{817E4ED5-0C1D-4EC3-BFDD-10E2C03DE3A6}" type="datetimeFigureOut">
              <a:rPr lang="ru-RU"/>
              <a:pPr>
                <a:defRPr/>
              </a:pPr>
              <a:t>12.04.2021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86522D78-15D3-4299-95CA-CB0AEE13F74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fld id="{00786709-0033-4C4F-BF3A-48D63B937AF8}" type="datetimeFigureOut">
              <a:rPr lang="ru-RU"/>
              <a:pPr>
                <a:defRPr/>
              </a:pPr>
              <a:t>12.04.2021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515676E9-15F7-49EE-B124-D559003FA51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28650" y="1825625"/>
            <a:ext cx="386715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825625"/>
            <a:ext cx="386715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Date Placeholder 3"/>
          <p:cNvSpPr>
            <a:spLocks noGrp="1"/>
          </p:cNvSpPr>
          <p:nvPr>
            <p:ph type="dt" sz="half" idx="10"/>
          </p:nvPr>
        </p:nvSpPr>
        <p:spPr/>
        <p:txBody>
          <a:bodyPr/>
          <a:lstStyle>
            <a:lvl1pPr>
              <a:defRPr/>
            </a:lvl1pPr>
          </a:lstStyle>
          <a:p>
            <a:pPr>
              <a:defRPr/>
            </a:pPr>
            <a:fld id="{4B576B26-83B9-4161-BA9E-93A98853B37A}" type="datetimeFigureOut">
              <a:rPr lang="ru-RU"/>
              <a:pPr>
                <a:defRPr/>
              </a:pPr>
              <a:t>12.04.2021</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A4354FD4-9600-4DDA-9828-7DF8898C369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Date Placeholder 3"/>
          <p:cNvSpPr>
            <a:spLocks noGrp="1"/>
          </p:cNvSpPr>
          <p:nvPr>
            <p:ph type="dt" sz="half" idx="10"/>
          </p:nvPr>
        </p:nvSpPr>
        <p:spPr/>
        <p:txBody>
          <a:bodyPr/>
          <a:lstStyle>
            <a:lvl1pPr>
              <a:defRPr/>
            </a:lvl1pPr>
          </a:lstStyle>
          <a:p>
            <a:pPr>
              <a:defRPr/>
            </a:pPr>
            <a:fld id="{FF8ED452-F7F2-4456-9EB2-A1D0A1695B71}" type="datetimeFigureOut">
              <a:rPr lang="ru-RU"/>
              <a:pPr>
                <a:defRPr/>
              </a:pPr>
              <a:t>12.04.2021</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78CA9B05-02EC-46DD-9234-2435D7A62A4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Date Placeholder 3"/>
          <p:cNvSpPr>
            <a:spLocks noGrp="1"/>
          </p:cNvSpPr>
          <p:nvPr>
            <p:ph type="dt" sz="half" idx="10"/>
          </p:nvPr>
        </p:nvSpPr>
        <p:spPr/>
        <p:txBody>
          <a:bodyPr/>
          <a:lstStyle>
            <a:lvl1pPr>
              <a:defRPr/>
            </a:lvl1pPr>
          </a:lstStyle>
          <a:p>
            <a:pPr>
              <a:defRPr/>
            </a:pPr>
            <a:fld id="{19294FA2-1AC3-4157-AA8D-8664278FFC10}" type="datetimeFigureOut">
              <a:rPr lang="ru-RU"/>
              <a:pPr>
                <a:defRPr/>
              </a:pPr>
              <a:t>12.04.2021</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52A699ED-3205-493E-971C-9E1720FD44B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BBD57A6-812D-473C-BF43-945CA7A24573}" type="datetimeFigureOut">
              <a:rPr lang="ru-RU"/>
              <a:pPr>
                <a:defRPr/>
              </a:pPr>
              <a:t>12.04.2021</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CA1B2389-5DBA-49B3-AC0C-F8049FEE0C5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97E54389-269C-4342-8A87-36A1FD111ACF}" type="datetimeFigureOut">
              <a:rPr lang="ru-RU"/>
              <a:pPr>
                <a:defRPr/>
              </a:pPr>
              <a:t>12.04.2021</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28BCB4ED-6DBA-4C97-9361-0C7525AA686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DC56FBC9-2E15-4704-BEB9-31404F170171}" type="datetimeFigureOut">
              <a:rPr lang="ru-RU"/>
              <a:pPr>
                <a:defRPr/>
              </a:pPr>
              <a:t>12.04.2021</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C6C39E1A-1910-4D4D-86FA-F9332B79DD5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b="0">
                <a:solidFill>
                  <a:schemeClr val="tx1">
                    <a:tint val="75000"/>
                  </a:schemeClr>
                </a:solidFill>
                <a:latin typeface="+mn-lt"/>
                <a:cs typeface="+mn-cs"/>
              </a:defRPr>
            </a:lvl1pPr>
          </a:lstStyle>
          <a:p>
            <a:pPr>
              <a:defRPr/>
            </a:pPr>
            <a:fld id="{C55C7D34-475E-41D4-ACB7-1F7B32645500}" type="datetimeFigureOut">
              <a:rPr lang="ru-RU"/>
              <a:pPr>
                <a:defRPr/>
              </a:pPr>
              <a:t>12.04.2021</a:t>
            </a:fld>
            <a:endParaRPr lang="ru-RU"/>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b="0">
                <a:solidFill>
                  <a:schemeClr val="tx1">
                    <a:tint val="75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1200" b="0">
                <a:solidFill>
                  <a:schemeClr val="tx1">
                    <a:tint val="75000"/>
                  </a:schemeClr>
                </a:solidFill>
                <a:latin typeface="+mn-lt"/>
                <a:cs typeface="+mn-cs"/>
              </a:defRPr>
            </a:lvl1pPr>
          </a:lstStyle>
          <a:p>
            <a:pPr>
              <a:defRPr/>
            </a:pPr>
            <a:fld id="{5FC596FC-6403-4111-A350-ABFE18903B9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5" r:id="rId1"/>
    <p:sldLayoutId id="2147483674" r:id="rId2"/>
    <p:sldLayoutId id="2147483673" r:id="rId3"/>
    <p:sldLayoutId id="2147483672" r:id="rId4"/>
    <p:sldLayoutId id="2147483671" r:id="rId5"/>
    <p:sldLayoutId id="2147483670" r:id="rId6"/>
    <p:sldLayoutId id="2147483669" r:id="rId7"/>
    <p:sldLayoutId id="2147483668" r:id="rId8"/>
    <p:sldLayoutId id="2147483667" r:id="rId9"/>
    <p:sldLayoutId id="2147483666" r:id="rId10"/>
    <p:sldLayoutId id="2147483665" r:id="rId11"/>
    <p:sldLayoutId id="2147483664" r:id="rId12"/>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eaLnBrk="0" fontAlgn="base" hangingPunct="0">
        <a:lnSpc>
          <a:spcPct val="90000"/>
        </a:lnSpc>
        <a:spcBef>
          <a:spcPct val="0"/>
        </a:spcBef>
        <a:spcAft>
          <a:spcPct val="0"/>
        </a:spcAft>
        <a:defRPr sz="4400">
          <a:solidFill>
            <a:schemeClr val="tx1"/>
          </a:solidFill>
          <a:latin typeface="Calibri Light"/>
        </a:defRPr>
      </a:lvl6pPr>
      <a:lvl7pPr marL="914400" algn="l" rtl="0" eaLnBrk="0" fontAlgn="base" hangingPunct="0">
        <a:lnSpc>
          <a:spcPct val="90000"/>
        </a:lnSpc>
        <a:spcBef>
          <a:spcPct val="0"/>
        </a:spcBef>
        <a:spcAft>
          <a:spcPct val="0"/>
        </a:spcAft>
        <a:defRPr sz="4400">
          <a:solidFill>
            <a:schemeClr val="tx1"/>
          </a:solidFill>
          <a:latin typeface="Calibri Light"/>
        </a:defRPr>
      </a:lvl7pPr>
      <a:lvl8pPr marL="1371600" algn="l" rtl="0" eaLnBrk="0" fontAlgn="base" hangingPunct="0">
        <a:lnSpc>
          <a:spcPct val="90000"/>
        </a:lnSpc>
        <a:spcBef>
          <a:spcPct val="0"/>
        </a:spcBef>
        <a:spcAft>
          <a:spcPct val="0"/>
        </a:spcAft>
        <a:defRPr sz="4400">
          <a:solidFill>
            <a:schemeClr val="tx1"/>
          </a:solidFill>
          <a:latin typeface="Calibri Light"/>
        </a:defRPr>
      </a:lvl8pPr>
      <a:lvl9pPr marL="1828800" algn="l" rtl="0" eaLnBrk="0" fontAlgn="base" hangingPunct="0">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defRPr>
      </a:lvl5pPr>
      <a:lvl6pPr marL="2514600" indent="-228600" algn="l" rtl="0" eaLnBrk="0" fontAlgn="base" hangingPunct="0">
        <a:lnSpc>
          <a:spcPct val="90000"/>
        </a:lnSpc>
        <a:spcBef>
          <a:spcPts val="500"/>
        </a:spcBef>
        <a:spcAft>
          <a:spcPct val="0"/>
        </a:spcAft>
        <a:buFont typeface="Arial" charset="0"/>
        <a:buChar char="•"/>
        <a:defRPr>
          <a:solidFill>
            <a:schemeClr val="tx1"/>
          </a:solidFill>
          <a:latin typeface="+mn-lt"/>
        </a:defRPr>
      </a:lvl6pPr>
      <a:lvl7pPr marL="2971800" indent="-228600" algn="l" rtl="0" eaLnBrk="0" fontAlgn="base" hangingPunct="0">
        <a:lnSpc>
          <a:spcPct val="90000"/>
        </a:lnSpc>
        <a:spcBef>
          <a:spcPts val="500"/>
        </a:spcBef>
        <a:spcAft>
          <a:spcPct val="0"/>
        </a:spcAft>
        <a:buFont typeface="Arial" charset="0"/>
        <a:buChar char="•"/>
        <a:defRPr>
          <a:solidFill>
            <a:schemeClr val="tx1"/>
          </a:solidFill>
          <a:latin typeface="+mn-lt"/>
        </a:defRPr>
      </a:lvl7pPr>
      <a:lvl8pPr marL="3429000" indent="-228600" algn="l" rtl="0" eaLnBrk="0" fontAlgn="base" hangingPunct="0">
        <a:lnSpc>
          <a:spcPct val="90000"/>
        </a:lnSpc>
        <a:spcBef>
          <a:spcPts val="500"/>
        </a:spcBef>
        <a:spcAft>
          <a:spcPct val="0"/>
        </a:spcAft>
        <a:buFont typeface="Arial" charset="0"/>
        <a:buChar char="•"/>
        <a:defRPr>
          <a:solidFill>
            <a:schemeClr val="tx1"/>
          </a:solidFill>
          <a:latin typeface="+mn-lt"/>
        </a:defRPr>
      </a:lvl8pPr>
      <a:lvl9pPr marL="3886200" indent="-228600" algn="l" rtl="0" eaLnBrk="0" fontAlgn="base" hangingPunct="0">
        <a:lnSpc>
          <a:spcPct val="90000"/>
        </a:lnSpc>
        <a:spcBef>
          <a:spcPts val="500"/>
        </a:spcBef>
        <a:spcAft>
          <a:spcPct val="0"/>
        </a:spcAft>
        <a:buFont typeface="Arial" charset="0"/>
        <a:buChar char="•"/>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medbiol.ru/medbiol/physiology/images/phy9-9.gif"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3.bp.blogspot.com/-Nw_nGbP60gM/VF8FMc3U7-I/AAAAAAAAAmw/vGJJ9Tz_90E/s1600/hom.jpg" TargetMode="External"/><Relationship Id="rId1" Type="http://schemas.openxmlformats.org/officeDocument/2006/relationships/slideLayout" Target="../slideLayouts/slideLayout7.xml"/><Relationship Id="rId4" Type="http://schemas.openxmlformats.org/officeDocument/2006/relationships/image" Target="https://3.bp.blogspot.com/-Nw_nGbP60gM/VF8FMc3U7-I/AAAAAAAAAmw/vGJJ9Tz_90E/s1600/hom.jpg"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6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6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package" Target="../embeddings/______Microsoft_Office_PowerPoint1111111.sldx"/><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ctrTitle" idx="4294967295"/>
          </p:nvPr>
        </p:nvSpPr>
        <p:spPr>
          <a:xfrm>
            <a:off x="0" y="119063"/>
            <a:ext cx="9144000" cy="1501775"/>
          </a:xfrm>
        </p:spPr>
        <p:txBody>
          <a:bodyPr anchor="b"/>
          <a:lstStyle/>
          <a:p>
            <a:pPr algn="ctr" eaLnBrk="1" hangingPunct="1">
              <a:lnSpc>
                <a:spcPct val="75000"/>
              </a:lnSpc>
            </a:pPr>
            <a:r>
              <a:rPr lang="uk-UA" b="1" smtClean="0"/>
              <a:t>Вікові морфофункціональні особливості сенсорних систем.</a:t>
            </a:r>
            <a:r>
              <a:rPr lang="ru-RU" smtClean="0"/>
              <a:t> </a:t>
            </a:r>
          </a:p>
        </p:txBody>
      </p:sp>
      <p:sp>
        <p:nvSpPr>
          <p:cNvPr id="15362" name="Rectangle 9"/>
          <p:cNvSpPr>
            <a:spLocks noChangeArrowheads="1"/>
          </p:cNvSpPr>
          <p:nvPr/>
        </p:nvSpPr>
        <p:spPr bwMode="auto">
          <a:xfrm>
            <a:off x="4873625" y="1582738"/>
            <a:ext cx="4270375" cy="5102225"/>
          </a:xfrm>
          <a:prstGeom prst="rect">
            <a:avLst/>
          </a:prstGeom>
          <a:noFill/>
          <a:ln w="9525">
            <a:noFill/>
            <a:miter lim="800000"/>
            <a:headEnd/>
            <a:tailEnd/>
          </a:ln>
        </p:spPr>
        <p:txBody>
          <a:bodyPr anchor="ctr">
            <a:spAutoFit/>
          </a:bodyPr>
          <a:lstStyle/>
          <a:p>
            <a:pPr indent="449263" algn="ctr">
              <a:lnSpc>
                <a:spcPct val="80000"/>
              </a:lnSpc>
            </a:pPr>
            <a:r>
              <a:rPr lang="uk-UA" sz="2800">
                <a:solidFill>
                  <a:schemeClr val="tx1"/>
                </a:solidFill>
              </a:rPr>
              <a:t>План</a:t>
            </a:r>
          </a:p>
          <a:p>
            <a:pPr indent="449263"/>
            <a:r>
              <a:rPr lang="uk-UA">
                <a:solidFill>
                  <a:schemeClr val="tx1"/>
                </a:solidFill>
              </a:rPr>
              <a:t>1. Загальна характеристика сенсорних систем.</a:t>
            </a:r>
          </a:p>
          <a:p>
            <a:pPr indent="449263"/>
            <a:r>
              <a:rPr lang="uk-UA">
                <a:solidFill>
                  <a:schemeClr val="tx1"/>
                </a:solidFill>
              </a:rPr>
              <a:t>2. Класифікація рецепторів. </a:t>
            </a:r>
          </a:p>
          <a:p>
            <a:pPr indent="449263"/>
            <a:r>
              <a:rPr lang="uk-UA">
                <a:solidFill>
                  <a:schemeClr val="tx1"/>
                </a:solidFill>
              </a:rPr>
              <a:t>3. Загальні принципи будови аналізаторів. Структура сенсорних систем.</a:t>
            </a:r>
          </a:p>
          <a:p>
            <a:pPr indent="449263"/>
            <a:r>
              <a:rPr lang="uk-UA">
                <a:solidFill>
                  <a:schemeClr val="tx1"/>
                </a:solidFill>
              </a:rPr>
              <a:t>4. Сенсорні функції спинного мозку та стовбура мозку. Таламус як колектор усіх аферентних сенсорних шляхів.</a:t>
            </a:r>
          </a:p>
          <a:p>
            <a:pPr indent="449263"/>
            <a:r>
              <a:rPr lang="ru-RU">
                <a:solidFill>
                  <a:schemeClr val="tx1"/>
                </a:solidFill>
              </a:rPr>
              <a:t>5. Функціональна анатомія кори головного мозку.</a:t>
            </a:r>
            <a:r>
              <a:rPr lang="uk-UA">
                <a:solidFill>
                  <a:schemeClr val="tx1"/>
                </a:solidFill>
              </a:rPr>
              <a:t> </a:t>
            </a:r>
          </a:p>
          <a:p>
            <a:pPr indent="449263"/>
            <a:r>
              <a:rPr lang="uk-UA">
                <a:solidFill>
                  <a:schemeClr val="tx1"/>
                </a:solidFill>
              </a:rPr>
              <a:t>7. Будова і функції зорової,  слухової, вестибулярної, смакової, нюхової, моторної, тактильної та </a:t>
            </a:r>
          </a:p>
          <a:p>
            <a:pPr indent="449263"/>
            <a:r>
              <a:rPr lang="uk-UA">
                <a:solidFill>
                  <a:schemeClr val="tx1"/>
                </a:solidFill>
              </a:rPr>
              <a:t>температурної сенсорних систем. Вікові особливості.</a:t>
            </a:r>
          </a:p>
        </p:txBody>
      </p:sp>
      <p:pic>
        <p:nvPicPr>
          <p:cNvPr id="15363" name="Picture 5"/>
          <p:cNvPicPr>
            <a:picLocks noChangeAspect="1" noChangeArrowheads="1"/>
          </p:cNvPicPr>
          <p:nvPr/>
        </p:nvPicPr>
        <p:blipFill>
          <a:blip r:embed="rId2"/>
          <a:srcRect/>
          <a:stretch>
            <a:fillRect/>
          </a:stretch>
        </p:blipFill>
        <p:spPr bwMode="auto">
          <a:xfrm>
            <a:off x="168275" y="1698625"/>
            <a:ext cx="4745038" cy="496093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374650" y="384175"/>
            <a:ext cx="3429000" cy="533400"/>
          </a:xfrm>
        </p:spPr>
        <p:txBody>
          <a:bodyPr anchor="b">
            <a:normAutofit/>
          </a:bodyPr>
          <a:lstStyle/>
          <a:p>
            <a:pPr>
              <a:defRPr/>
            </a:pPr>
            <a:r>
              <a:rPr lang="ru-RU" sz="2800" b="1" i="1" u="sng" smtClean="0">
                <a:effectLst>
                  <a:outerShdw blurRad="38100" dist="38100" dir="2700000" algn="tl">
                    <a:srgbClr val="C0C0C0"/>
                  </a:outerShdw>
                </a:effectLst>
              </a:rPr>
              <a:t>Стовбур мозку</a:t>
            </a:r>
          </a:p>
        </p:txBody>
      </p:sp>
      <p:sp>
        <p:nvSpPr>
          <p:cNvPr id="23555" name="Rectangle 3"/>
          <p:cNvSpPr>
            <a:spLocks noGrp="1" noChangeArrowheads="1"/>
          </p:cNvSpPr>
          <p:nvPr>
            <p:ph type="body" sz="half" idx="4294967295"/>
          </p:nvPr>
        </p:nvSpPr>
        <p:spPr>
          <a:xfrm>
            <a:off x="4071938" y="533400"/>
            <a:ext cx="5072062" cy="6324600"/>
          </a:xfrm>
        </p:spPr>
        <p:txBody>
          <a:bodyPr anchor="ctr">
            <a:normAutofit/>
          </a:bodyPr>
          <a:lstStyle/>
          <a:p>
            <a:pPr marL="273050" indent="-255588">
              <a:lnSpc>
                <a:spcPct val="70000"/>
              </a:lnSpc>
              <a:spcBef>
                <a:spcPts val="300"/>
              </a:spcBef>
              <a:defRPr/>
            </a:pPr>
            <a:r>
              <a:rPr lang="uk-UA" sz="3200" smtClean="0"/>
              <a:t>Стовбур мозку, з одного боку, є таким же, як і спинний мозок, сегментарним відділом для чутливої імпульсації, що надходить сюди по відповідним черепномозковим нервам. </a:t>
            </a:r>
          </a:p>
          <a:p>
            <a:pPr marL="273050" indent="-255588">
              <a:lnSpc>
                <a:spcPct val="70000"/>
              </a:lnSpc>
              <a:spcBef>
                <a:spcPts val="300"/>
              </a:spcBef>
              <a:defRPr/>
            </a:pPr>
            <a:r>
              <a:rPr lang="uk-UA" sz="3200" smtClean="0"/>
              <a:t>З іншого боку, через стовбур мозку проходить висхідна аферентація від спинного мозку, частина якої тут переривається і утворює скупчення нейронів - ядра.</a:t>
            </a:r>
            <a:endParaRPr lang="ru-RU" sz="3200" b="1" smtClean="0">
              <a:solidFill>
                <a:srgbClr val="FFFF00"/>
              </a:solidFill>
              <a:effectLst>
                <a:outerShdw blurRad="38100" dist="38100" dir="2700000" algn="tl">
                  <a:srgbClr val="C0C0C0"/>
                </a:outerShdw>
              </a:effectLst>
              <a:cs typeface="Times New Roman" pitchFamily="18" charset="0"/>
            </a:endParaRPr>
          </a:p>
        </p:txBody>
      </p:sp>
      <p:sp>
        <p:nvSpPr>
          <p:cNvPr id="57348" name="Rectangle 4"/>
          <p:cNvSpPr>
            <a:spLocks noChangeArrowheads="1"/>
          </p:cNvSpPr>
          <p:nvPr/>
        </p:nvSpPr>
        <p:spPr bwMode="auto">
          <a:xfrm>
            <a:off x="6400800" y="-4743450"/>
            <a:ext cx="0" cy="4264025"/>
          </a:xfrm>
          <a:prstGeom prst="rect">
            <a:avLst/>
          </a:prstGeom>
          <a:noFill/>
          <a:ln w="9525">
            <a:noFill/>
            <a:miter lim="800000"/>
            <a:headEnd/>
            <a:tailEnd/>
          </a:ln>
        </p:spPr>
        <p:txBody>
          <a:bodyPr>
            <a:spAutoFit/>
          </a:bodyPr>
          <a:lstStyle/>
          <a:p>
            <a:endParaRPr lang="ru-RU" b="0">
              <a:solidFill>
                <a:schemeClr val="tx1"/>
              </a:solidFill>
              <a:latin typeface="Palatino Linotype" pitchFamily="18" charset="0"/>
            </a:endParaRPr>
          </a:p>
        </p:txBody>
      </p:sp>
      <p:sp>
        <p:nvSpPr>
          <p:cNvPr id="57349" name="Rectangle 7"/>
          <p:cNvSpPr>
            <a:spLocks noChangeArrowheads="1"/>
          </p:cNvSpPr>
          <p:nvPr/>
        </p:nvSpPr>
        <p:spPr bwMode="auto">
          <a:xfrm>
            <a:off x="0" y="952500"/>
            <a:ext cx="9144000" cy="669925"/>
          </a:xfrm>
          <a:prstGeom prst="rect">
            <a:avLst/>
          </a:prstGeom>
          <a:noFill/>
          <a:ln w="9525">
            <a:noFill/>
            <a:miter lim="800000"/>
            <a:headEnd/>
            <a:tailEnd/>
          </a:ln>
        </p:spPr>
        <p:txBody>
          <a:bodyPr>
            <a:spAutoFit/>
          </a:bodyPr>
          <a:lstStyle/>
          <a:p>
            <a:r>
              <a:rPr lang="ru-RU" sz="1400" b="0">
                <a:solidFill>
                  <a:schemeClr val="tx1"/>
                </a:solidFill>
                <a:latin typeface="Times New Roman" pitchFamily="18" charset="0"/>
              </a:rPr>
              <a:t/>
            </a:r>
            <a:br>
              <a:rPr lang="ru-RU" sz="1400" b="0">
                <a:solidFill>
                  <a:schemeClr val="tx1"/>
                </a:solidFill>
                <a:latin typeface="Times New Roman" pitchFamily="18" charset="0"/>
              </a:rPr>
            </a:br>
            <a:endParaRPr lang="ru-RU" sz="2400" b="0">
              <a:solidFill>
                <a:schemeClr val="tx1"/>
              </a:solidFill>
              <a:latin typeface="Times New Roman" pitchFamily="18" charset="0"/>
            </a:endParaRPr>
          </a:p>
        </p:txBody>
      </p:sp>
      <p:sp>
        <p:nvSpPr>
          <p:cNvPr id="57350" name="Rectangle 9"/>
          <p:cNvSpPr>
            <a:spLocks noChangeArrowheads="1"/>
          </p:cNvSpPr>
          <p:nvPr/>
        </p:nvSpPr>
        <p:spPr bwMode="auto">
          <a:xfrm>
            <a:off x="0" y="2232025"/>
            <a:ext cx="9144000" cy="838200"/>
          </a:xfrm>
          <a:prstGeom prst="rect">
            <a:avLst/>
          </a:prstGeom>
          <a:noFill/>
          <a:ln w="9525">
            <a:noFill/>
            <a:miter lim="800000"/>
            <a:headEnd/>
            <a:tailEnd/>
          </a:ln>
        </p:spPr>
        <p:txBody>
          <a:bodyPr>
            <a:spAutoFit/>
          </a:bodyPr>
          <a:lstStyle/>
          <a:p>
            <a:r>
              <a:rPr lang="ru-RU" sz="1400" b="0">
                <a:solidFill>
                  <a:schemeClr val="tx1"/>
                </a:solidFill>
                <a:latin typeface="Times New Roman" pitchFamily="18" charset="0"/>
              </a:rPr>
              <a:t/>
            </a:r>
            <a:br>
              <a:rPr lang="ru-RU" sz="1400" b="0">
                <a:solidFill>
                  <a:schemeClr val="tx1"/>
                </a:solidFill>
                <a:latin typeface="Times New Roman" pitchFamily="18" charset="0"/>
              </a:rPr>
            </a:br>
            <a:endParaRPr lang="ru-RU" sz="1000" b="0">
              <a:solidFill>
                <a:schemeClr val="tx1"/>
              </a:solidFill>
              <a:latin typeface="Times New Roman" pitchFamily="18" charset="0"/>
              <a:cs typeface="Times New Roman" pitchFamily="18" charset="0"/>
            </a:endParaRPr>
          </a:p>
          <a:p>
            <a:pPr eaLnBrk="0" hangingPunct="0"/>
            <a:r>
              <a:rPr lang="ru-RU" sz="100" b="0">
                <a:solidFill>
                  <a:schemeClr val="tx1"/>
                </a:solidFill>
                <a:latin typeface="Times New Roman" pitchFamily="18" charset="0"/>
                <a:cs typeface="Times New Roman" pitchFamily="18" charset="0"/>
              </a:rPr>
              <a:t> </a:t>
            </a:r>
            <a:endParaRPr lang="ru-RU" sz="1000" b="0">
              <a:solidFill>
                <a:schemeClr val="tx1"/>
              </a:solidFill>
              <a:latin typeface="Times New Roman" pitchFamily="18" charset="0"/>
              <a:cs typeface="Times New Roman" pitchFamily="18" charset="0"/>
            </a:endParaRPr>
          </a:p>
          <a:p>
            <a:pPr eaLnBrk="0" hangingPunct="0"/>
            <a:endParaRPr lang="ru-RU" sz="2400" b="0">
              <a:solidFill>
                <a:schemeClr val="tx1"/>
              </a:solidFill>
              <a:latin typeface="Times New Roman" pitchFamily="18" charset="0"/>
            </a:endParaRPr>
          </a:p>
        </p:txBody>
      </p:sp>
      <p:pic>
        <p:nvPicPr>
          <p:cNvPr id="57351" name="Picture 12"/>
          <p:cNvPicPr>
            <a:picLocks noChangeAspect="1" noChangeArrowheads="1"/>
          </p:cNvPicPr>
          <p:nvPr/>
        </p:nvPicPr>
        <p:blipFill>
          <a:blip r:embed="rId2"/>
          <a:srcRect/>
          <a:stretch>
            <a:fillRect/>
          </a:stretch>
        </p:blipFill>
        <p:spPr bwMode="auto">
          <a:xfrm>
            <a:off x="0" y="1035050"/>
            <a:ext cx="4067175" cy="562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0" y="549275"/>
            <a:ext cx="9144000" cy="701675"/>
          </a:xfrm>
        </p:spPr>
        <p:txBody>
          <a:bodyPr anchor="b">
            <a:normAutofit/>
          </a:bodyPr>
          <a:lstStyle/>
          <a:p>
            <a:pPr>
              <a:lnSpc>
                <a:spcPct val="75000"/>
              </a:lnSpc>
              <a:defRPr/>
            </a:pPr>
            <a:r>
              <a:rPr lang="ru-RU" sz="3600" b="1" i="1" u="sng" smtClean="0">
                <a:solidFill>
                  <a:srgbClr val="CC0000"/>
                </a:solidFill>
                <a:effectLst>
                  <a:outerShdw blurRad="38100" dist="38100" dir="2700000" algn="tl">
                    <a:srgbClr val="C0C0C0"/>
                  </a:outerShdw>
                </a:effectLst>
              </a:rPr>
              <a:t>Сенсорні функції стовбура мозку</a:t>
            </a:r>
          </a:p>
        </p:txBody>
      </p:sp>
      <p:sp>
        <p:nvSpPr>
          <p:cNvPr id="24579" name="Rectangle 3"/>
          <p:cNvSpPr>
            <a:spLocks noGrp="1" noChangeArrowheads="1"/>
          </p:cNvSpPr>
          <p:nvPr>
            <p:ph idx="4294967295"/>
          </p:nvPr>
        </p:nvSpPr>
        <p:spPr>
          <a:xfrm>
            <a:off x="0" y="838200"/>
            <a:ext cx="9144000" cy="5903913"/>
          </a:xfrm>
        </p:spPr>
        <p:txBody>
          <a:bodyPr anchor="ctr">
            <a:normAutofit/>
          </a:bodyPr>
          <a:lstStyle/>
          <a:p>
            <a:pPr marL="273050" indent="-255588">
              <a:lnSpc>
                <a:spcPct val="70000"/>
              </a:lnSpc>
              <a:spcBef>
                <a:spcPts val="800"/>
              </a:spcBef>
              <a:defRPr/>
            </a:pPr>
            <a:r>
              <a:rPr lang="uk-UA" sz="3200" smtClean="0"/>
              <a:t>У стовбур мозку надходять імпульси від </a:t>
            </a:r>
            <a:r>
              <a:rPr lang="uk-UA" sz="3200" smtClean="0">
                <a:solidFill>
                  <a:srgbClr val="CC0000"/>
                </a:solidFill>
              </a:rPr>
              <a:t>зорової та слухової сенсорних систем</a:t>
            </a:r>
            <a:r>
              <a:rPr lang="uk-UA" sz="3200" smtClean="0"/>
              <a:t>, які тут починають аналізуватися. Вони можуть брати участь як у формуванні багатьох рефлекторних відповідей, так і їх контролі. </a:t>
            </a:r>
          </a:p>
          <a:p>
            <a:pPr marL="273050" indent="-255588">
              <a:lnSpc>
                <a:spcPct val="70000"/>
              </a:lnSpc>
              <a:spcBef>
                <a:spcPts val="800"/>
              </a:spcBef>
              <a:defRPr/>
            </a:pPr>
            <a:r>
              <a:rPr lang="uk-UA" sz="3200" smtClean="0"/>
              <a:t>Сюди ж надходять аферентні </a:t>
            </a:r>
            <a:r>
              <a:rPr lang="uk-UA" sz="3200" smtClean="0">
                <a:solidFill>
                  <a:srgbClr val="CC0000"/>
                </a:solidFill>
              </a:rPr>
              <a:t>волокна від рецепторів внутрішніх органів грудної і черевної порожнини, порожнини рота, трахеї, гортані, стравоходу.</a:t>
            </a:r>
            <a:r>
              <a:rPr lang="uk-UA" sz="3200" smtClean="0">
                <a:solidFill>
                  <a:srgbClr val="FFFF00"/>
                </a:solidFill>
              </a:rPr>
              <a:t> </a:t>
            </a:r>
            <a:r>
              <a:rPr lang="uk-UA" sz="3200" smtClean="0"/>
              <a:t>Ці аференти беруть участь у виконанні безлічі рефлекторних реакцій внутрішніх органів на різні подразники внутрішнього та зовнішнього середовища, забезпечуючи регуляцію дихання, кровообігу, травлення і т.д.</a:t>
            </a:r>
            <a:endParaRPr lang="ru-RU" sz="3200" smtClean="0">
              <a:solidFill>
                <a:srgbClr val="FFFF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object 2"/>
          <p:cNvSpPr>
            <a:spLocks noGrp="1"/>
          </p:cNvSpPr>
          <p:nvPr>
            <p:ph type="title" idx="4294967295"/>
          </p:nvPr>
        </p:nvSpPr>
        <p:spPr>
          <a:xfrm>
            <a:off x="268288" y="336550"/>
            <a:ext cx="8875712" cy="1016000"/>
          </a:xfrm>
        </p:spPr>
        <p:txBody>
          <a:bodyPr lIns="0" tIns="0" rIns="0" bIns="0">
            <a:spAutoFit/>
          </a:bodyPr>
          <a:lstStyle/>
          <a:p>
            <a:pPr marL="12700"/>
            <a:r>
              <a:rPr lang="uk-UA" sz="2600" smtClean="0">
                <a:latin typeface="Times New Roman" pitchFamily="18" charset="0"/>
                <a:cs typeface="Times New Roman" pitchFamily="18" charset="0"/>
              </a:rPr>
              <a:t>Анатомічно проміжний мозок (</a:t>
            </a:r>
            <a:r>
              <a:rPr lang="en-US" sz="2600" smtClean="0">
                <a:latin typeface="Times New Roman" pitchFamily="18" charset="0"/>
                <a:cs typeface="Times New Roman" pitchFamily="18" charset="0"/>
              </a:rPr>
              <a:t>diencephalon) </a:t>
            </a:r>
            <a:r>
              <a:rPr lang="uk-UA" sz="2600" smtClean="0">
                <a:latin typeface="Times New Roman" pitchFamily="18" charset="0"/>
                <a:cs typeface="Times New Roman" pitchFamily="18" charset="0"/>
              </a:rPr>
              <a:t>є відділом мозкового стовбура (</a:t>
            </a:r>
            <a:r>
              <a:rPr lang="uk-UA" sz="2200" smtClean="0">
                <a:latin typeface="Times New Roman" pitchFamily="18" charset="0"/>
                <a:cs typeface="Times New Roman" pitchFamily="18" charset="0"/>
              </a:rPr>
              <a:t>в ембріогенезі формується разом з великими півкулями з переднього мозкового міхура).</a:t>
            </a:r>
            <a:endParaRPr lang="ru-RU" sz="2200" smtClean="0">
              <a:latin typeface="Times New Roman" pitchFamily="18" charset="0"/>
              <a:cs typeface="Times New Roman" pitchFamily="18" charset="0"/>
            </a:endParaRPr>
          </a:p>
        </p:txBody>
      </p:sp>
      <p:sp>
        <p:nvSpPr>
          <p:cNvPr id="59395" name="Прямоугольник 3"/>
          <p:cNvSpPr>
            <a:spLocks noChangeArrowheads="1"/>
          </p:cNvSpPr>
          <p:nvPr/>
        </p:nvSpPr>
        <p:spPr bwMode="auto">
          <a:xfrm>
            <a:off x="4803775" y="1919288"/>
            <a:ext cx="4340225" cy="4473575"/>
          </a:xfrm>
          <a:prstGeom prst="rect">
            <a:avLst/>
          </a:prstGeom>
          <a:noFill/>
          <a:ln w="9525">
            <a:noFill/>
            <a:miter lim="800000"/>
            <a:headEnd/>
            <a:tailEnd/>
          </a:ln>
        </p:spPr>
        <p:txBody>
          <a:bodyPr>
            <a:spAutoFit/>
          </a:bodyPr>
          <a:lstStyle/>
          <a:p>
            <a:r>
              <a:rPr lang="uk-UA" sz="2400" b="0">
                <a:solidFill>
                  <a:schemeClr val="tx1"/>
                </a:solidFill>
                <a:latin typeface="Times New Roman" pitchFamily="18" charset="0"/>
                <a:cs typeface="Times New Roman" pitchFamily="18" charset="0"/>
              </a:rPr>
              <a:t>Головними утвореннями проміжного мозку є зорові горби - </a:t>
            </a:r>
            <a:r>
              <a:rPr lang="en-US" sz="2400" b="0">
                <a:solidFill>
                  <a:schemeClr val="tx1"/>
                </a:solidFill>
                <a:latin typeface="Times New Roman" pitchFamily="18" charset="0"/>
                <a:cs typeface="Times New Roman" pitchFamily="18" charset="0"/>
              </a:rPr>
              <a:t>thalami optici, </a:t>
            </a:r>
            <a:r>
              <a:rPr lang="uk-UA" sz="2400" b="0">
                <a:solidFill>
                  <a:schemeClr val="tx1"/>
                </a:solidFill>
                <a:latin typeface="Times New Roman" pitchFamily="18" charset="0"/>
                <a:cs typeface="Times New Roman" pitchFamily="18" charset="0"/>
              </a:rPr>
              <a:t>і підбугровая частина - </a:t>
            </a:r>
            <a:r>
              <a:rPr lang="en-US" sz="2400" b="0">
                <a:solidFill>
                  <a:schemeClr val="tx1"/>
                </a:solidFill>
                <a:latin typeface="Times New Roman" pitchFamily="18" charset="0"/>
                <a:cs typeface="Times New Roman" pitchFamily="18" charset="0"/>
              </a:rPr>
              <a:t>hypothalamus. </a:t>
            </a:r>
            <a:r>
              <a:rPr lang="uk-UA" sz="2400" b="0">
                <a:solidFill>
                  <a:schemeClr val="tx1"/>
                </a:solidFill>
                <a:latin typeface="Times New Roman" pitchFamily="18" charset="0"/>
                <a:cs typeface="Times New Roman" pitchFamily="18" charset="0"/>
              </a:rPr>
              <a:t>Останній є вищим центром вегетативної нервової системи, що здійснюють регуляторні впливи через стовбурові і спинальні вегетативні центри на вісцеральні функції організму. </a:t>
            </a:r>
          </a:p>
        </p:txBody>
      </p:sp>
      <p:pic>
        <p:nvPicPr>
          <p:cNvPr id="59396" name="Picture 5"/>
          <p:cNvPicPr>
            <a:picLocks noChangeAspect="1" noChangeArrowheads="1"/>
          </p:cNvPicPr>
          <p:nvPr/>
        </p:nvPicPr>
        <p:blipFill>
          <a:blip r:embed="rId3"/>
          <a:srcRect/>
          <a:stretch>
            <a:fillRect/>
          </a:stretch>
        </p:blipFill>
        <p:spPr bwMode="auto">
          <a:xfrm>
            <a:off x="0" y="1517650"/>
            <a:ext cx="4649788" cy="4854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304800" y="987425"/>
            <a:ext cx="7772400" cy="739775"/>
          </a:xfrm>
        </p:spPr>
        <p:txBody>
          <a:bodyPr anchor="b">
            <a:noAutofit/>
          </a:bodyPr>
          <a:lstStyle/>
          <a:p>
            <a:pPr>
              <a:defRPr/>
            </a:pPr>
            <a:r>
              <a:rPr lang="ru-RU" b="1" i="1" u="sng" smtClean="0">
                <a:solidFill>
                  <a:srgbClr val="CC0000"/>
                </a:solidFill>
                <a:effectLst>
                  <a:outerShdw blurRad="38100" dist="38100" dir="2700000" algn="tl">
                    <a:srgbClr val="C0C0C0"/>
                  </a:outerShdw>
                </a:effectLst>
              </a:rPr>
              <a:t>Функції таламуса</a:t>
            </a:r>
          </a:p>
        </p:txBody>
      </p:sp>
      <p:sp>
        <p:nvSpPr>
          <p:cNvPr id="28675" name="Rectangle 3"/>
          <p:cNvSpPr>
            <a:spLocks noGrp="1" noChangeArrowheads="1"/>
          </p:cNvSpPr>
          <p:nvPr>
            <p:ph idx="4294967295"/>
          </p:nvPr>
        </p:nvSpPr>
        <p:spPr>
          <a:xfrm>
            <a:off x="328613" y="1690688"/>
            <a:ext cx="8331200" cy="4719637"/>
          </a:xfrm>
        </p:spPr>
        <p:txBody>
          <a:bodyPr anchor="ctr">
            <a:normAutofit/>
          </a:bodyPr>
          <a:lstStyle/>
          <a:p>
            <a:pPr marL="273050" indent="-255588">
              <a:lnSpc>
                <a:spcPct val="70000"/>
              </a:lnSpc>
              <a:spcBef>
                <a:spcPts val="700"/>
              </a:spcBef>
              <a:defRPr/>
            </a:pPr>
            <a:r>
              <a:rPr lang="uk-UA" sz="3800" smtClean="0"/>
              <a:t>У таламусі </a:t>
            </a:r>
            <a:r>
              <a:rPr lang="uk-UA" sz="3800" smtClean="0">
                <a:solidFill>
                  <a:srgbClr val="CC0000"/>
                </a:solidFill>
              </a:rPr>
              <a:t>закінчується підкіркова обробка висхідних аферентних сигналів.</a:t>
            </a:r>
            <a:r>
              <a:rPr lang="uk-UA" sz="3800" smtClean="0">
                <a:solidFill>
                  <a:srgbClr val="FFFF00"/>
                </a:solidFill>
              </a:rPr>
              <a:t> </a:t>
            </a:r>
            <a:r>
              <a:rPr lang="uk-UA" sz="3800" smtClean="0"/>
              <a:t>Тут відбувається часткова оцінка її значущості для організму, завдяки чому не вся інформація звідси вирушає до кори великих півкуль. </a:t>
            </a:r>
          </a:p>
          <a:p>
            <a:pPr marL="273050" indent="-255588">
              <a:lnSpc>
                <a:spcPct val="70000"/>
              </a:lnSpc>
              <a:spcBef>
                <a:spcPts val="700"/>
              </a:spcBef>
              <a:defRPr/>
            </a:pPr>
            <a:r>
              <a:rPr lang="uk-UA" sz="3800" smtClean="0"/>
              <a:t>Переважна частина аферентації від вегетативних органів доходить лише до таламуса і до кори не надходить.</a:t>
            </a:r>
            <a:endParaRPr lang="ru-RU" sz="3800" smtClean="0">
              <a:effectLst>
                <a:outerShdw blurRad="38100" dist="38100" dir="2700000" algn="tl">
                  <a:srgbClr val="C0C0C0"/>
                </a:outerShdw>
              </a:effectLst>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Grp="1" noChangeAspect="1" noChangeArrowheads="1"/>
          </p:cNvPicPr>
          <p:nvPr>
            <p:ph idx="4294967295"/>
          </p:nvPr>
        </p:nvPicPr>
        <p:blipFill>
          <a:blip r:embed="rId2"/>
          <a:srcRect/>
          <a:stretch>
            <a:fillRect/>
          </a:stretch>
        </p:blipFill>
        <p:spPr>
          <a:xfrm>
            <a:off x="4549775" y="3932238"/>
            <a:ext cx="44450" cy="138112"/>
          </a:xfrm>
        </p:spPr>
      </p:pic>
      <p:sp>
        <p:nvSpPr>
          <p:cNvPr id="62467" name="Прямоугольник 3"/>
          <p:cNvSpPr>
            <a:spLocks noChangeArrowheads="1"/>
          </p:cNvSpPr>
          <p:nvPr/>
        </p:nvSpPr>
        <p:spPr bwMode="auto">
          <a:xfrm>
            <a:off x="225425" y="179388"/>
            <a:ext cx="8626475" cy="1844675"/>
          </a:xfrm>
          <a:prstGeom prst="rect">
            <a:avLst/>
          </a:prstGeom>
          <a:noFill/>
          <a:ln w="9525">
            <a:noFill/>
            <a:miter lim="800000"/>
            <a:headEnd/>
            <a:tailEnd/>
          </a:ln>
        </p:spPr>
        <p:txBody>
          <a:bodyPr>
            <a:spAutoFit/>
          </a:bodyPr>
          <a:lstStyle/>
          <a:p>
            <a:pPr>
              <a:lnSpc>
                <a:spcPct val="80000"/>
              </a:lnSpc>
            </a:pPr>
            <a:r>
              <a:rPr lang="ru-RU" sz="2400">
                <a:solidFill>
                  <a:schemeClr val="tx1"/>
                </a:solidFill>
                <a:latin typeface="Times New Roman" pitchFamily="18" charset="0"/>
                <a:cs typeface="Times New Roman" pitchFamily="18" charset="0"/>
              </a:rPr>
              <a:t>Таламус (</a:t>
            </a:r>
            <a:r>
              <a:rPr lang="en-US" sz="2400">
                <a:solidFill>
                  <a:schemeClr val="tx1"/>
                </a:solidFill>
                <a:latin typeface="Times New Roman" pitchFamily="18" charset="0"/>
                <a:cs typeface="Times New Roman" pitchFamily="18" charset="0"/>
              </a:rPr>
              <a:t>Th) </a:t>
            </a:r>
            <a:r>
              <a:rPr lang="en-US" sz="2400" b="0">
                <a:solidFill>
                  <a:schemeClr val="tx1"/>
                </a:solidFill>
                <a:latin typeface="Times New Roman" pitchFamily="18" charset="0"/>
                <a:cs typeface="Times New Roman" pitchFamily="18" charset="0"/>
              </a:rPr>
              <a:t>- </a:t>
            </a:r>
            <a:r>
              <a:rPr lang="uk-UA" sz="2400" b="0">
                <a:solidFill>
                  <a:schemeClr val="tx1"/>
                </a:solidFill>
                <a:latin typeface="Times New Roman" pitchFamily="18" charset="0"/>
                <a:cs typeface="Times New Roman" pitchFamily="18" charset="0"/>
              </a:rPr>
              <a:t>колектор усіх аферентних (сенсорних) шляхів, за винятком </a:t>
            </a:r>
            <a:r>
              <a:rPr lang="uk-UA" sz="2400" b="0" u="sng">
                <a:solidFill>
                  <a:schemeClr val="tx1"/>
                </a:solidFill>
                <a:latin typeface="Times New Roman" pitchFamily="18" charset="0"/>
                <a:cs typeface="Times New Roman" pitchFamily="18" charset="0"/>
              </a:rPr>
              <a:t>нюхових</a:t>
            </a:r>
            <a:r>
              <a:rPr lang="uk-UA" sz="2400" b="0">
                <a:solidFill>
                  <a:schemeClr val="tx1"/>
                </a:solidFill>
                <a:latin typeface="Times New Roman" pitchFamily="18" charset="0"/>
                <a:cs typeface="Times New Roman" pitchFamily="18" charset="0"/>
              </a:rPr>
              <a:t>, що йдуть до кори.</a:t>
            </a:r>
          </a:p>
          <a:p>
            <a:pPr>
              <a:lnSpc>
                <a:spcPct val="80000"/>
              </a:lnSpc>
            </a:pPr>
            <a:r>
              <a:rPr lang="uk-UA" sz="2400" b="0">
                <a:solidFill>
                  <a:schemeClr val="tx1"/>
                </a:solidFill>
                <a:latin typeface="Times New Roman" pitchFamily="18" charset="0"/>
                <a:cs typeface="Times New Roman" pitchFamily="18" charset="0"/>
              </a:rPr>
              <a:t>Таламус - це своєрідні ворота інформації при її передачі від рецепторних полів до кори. Тому при локальних ушкодженнях деяких ядер таламуса кора позбавляється певної інформації (зорової, слуховий, смаковий, соматосенсорної і т.д.).</a:t>
            </a:r>
          </a:p>
        </p:txBody>
      </p:sp>
      <p:sp>
        <p:nvSpPr>
          <p:cNvPr id="62468" name="Прямоугольник 4"/>
          <p:cNvSpPr>
            <a:spLocks noChangeArrowheads="1"/>
          </p:cNvSpPr>
          <p:nvPr/>
        </p:nvSpPr>
        <p:spPr bwMode="auto">
          <a:xfrm>
            <a:off x="236538" y="2049463"/>
            <a:ext cx="8267700" cy="1006475"/>
          </a:xfrm>
          <a:prstGeom prst="rect">
            <a:avLst/>
          </a:prstGeom>
          <a:noFill/>
          <a:ln w="9525">
            <a:noFill/>
            <a:miter lim="800000"/>
            <a:headEnd/>
            <a:tailEnd/>
          </a:ln>
        </p:spPr>
        <p:txBody>
          <a:bodyPr>
            <a:spAutoFit/>
          </a:bodyPr>
          <a:lstStyle/>
          <a:p>
            <a:pPr>
              <a:lnSpc>
                <a:spcPct val="75000"/>
              </a:lnSpc>
            </a:pPr>
            <a:r>
              <a:rPr lang="uk-UA" sz="2000" b="0" i="1">
                <a:solidFill>
                  <a:schemeClr val="tx1"/>
                </a:solidFill>
                <a:latin typeface="Times New Roman" pitchFamily="18" charset="0"/>
                <a:cs typeface="Times New Roman" pitchFamily="18" charset="0"/>
              </a:rPr>
              <a:t>При вивченні функцій таламуса первинно було відкрито його участь у формуванні зорового образу. Через таламус проходять зорові шляхи, тому його назвали зоровими буграми. На сучасному рівні розвитку нейрофізіології - це скоріше чутливі горби.</a:t>
            </a:r>
          </a:p>
        </p:txBody>
      </p:sp>
      <p:sp>
        <p:nvSpPr>
          <p:cNvPr id="62469" name="Прямоугольник 1"/>
          <p:cNvSpPr>
            <a:spLocks noChangeArrowheads="1"/>
          </p:cNvSpPr>
          <p:nvPr/>
        </p:nvSpPr>
        <p:spPr bwMode="auto">
          <a:xfrm>
            <a:off x="146050" y="3244850"/>
            <a:ext cx="4333875" cy="3381375"/>
          </a:xfrm>
          <a:prstGeom prst="rect">
            <a:avLst/>
          </a:prstGeom>
          <a:noFill/>
          <a:ln w="9525">
            <a:noFill/>
            <a:miter lim="800000"/>
            <a:headEnd/>
            <a:tailEnd/>
          </a:ln>
        </p:spPr>
        <p:txBody>
          <a:bodyPr>
            <a:spAutoFit/>
          </a:bodyPr>
          <a:lstStyle/>
          <a:p>
            <a:pPr>
              <a:lnSpc>
                <a:spcPct val="70000"/>
              </a:lnSpc>
            </a:pPr>
            <a:r>
              <a:rPr lang="uk-UA" sz="2200" b="0">
                <a:solidFill>
                  <a:schemeClr val="tx1"/>
                </a:solidFill>
                <a:latin typeface="Times New Roman" pitchFamily="18" charset="0"/>
                <a:cs typeface="Times New Roman" pitchFamily="18" charset="0"/>
              </a:rPr>
              <a:t>Таламус ділиться прошарками білої речовини на три області: </a:t>
            </a:r>
            <a:r>
              <a:rPr lang="uk-UA" sz="2200" b="0" u="sng">
                <a:solidFill>
                  <a:schemeClr val="tx1"/>
                </a:solidFill>
                <a:latin typeface="Times New Roman" pitchFamily="18" charset="0"/>
                <a:cs typeface="Times New Roman" pitchFamily="18" charset="0"/>
              </a:rPr>
              <a:t>передню, латеральну і медіальну</a:t>
            </a:r>
            <a:r>
              <a:rPr lang="uk-UA" sz="2200" b="0">
                <a:solidFill>
                  <a:schemeClr val="tx1"/>
                </a:solidFill>
                <a:latin typeface="Times New Roman" pitchFamily="18" charset="0"/>
                <a:cs typeface="Times New Roman" pitchFamily="18" charset="0"/>
              </a:rPr>
              <a:t>, кожна з яких складається з ряду ядер. Ядра поділяються на: </a:t>
            </a:r>
            <a:r>
              <a:rPr lang="uk-UA" sz="2200" b="0" u="sng">
                <a:solidFill>
                  <a:schemeClr val="tx1"/>
                </a:solidFill>
                <a:latin typeface="Times New Roman" pitchFamily="18" charset="0"/>
                <a:cs typeface="Times New Roman" pitchFamily="18" charset="0"/>
              </a:rPr>
              <a:t>передні, інтраламінарні, серединні і задні</a:t>
            </a:r>
            <a:r>
              <a:rPr lang="uk-UA" sz="2200" b="0">
                <a:solidFill>
                  <a:schemeClr val="tx1"/>
                </a:solidFill>
                <a:latin typeface="Times New Roman" pitchFamily="18" charset="0"/>
                <a:cs typeface="Times New Roman" pitchFamily="18" charset="0"/>
              </a:rPr>
              <a:t>. Всього у даний час відкрито близько 40 ядер таламуса.</a:t>
            </a:r>
          </a:p>
          <a:p>
            <a:pPr>
              <a:lnSpc>
                <a:spcPct val="70000"/>
              </a:lnSpc>
            </a:pPr>
            <a:r>
              <a:rPr lang="uk-UA" sz="2200" b="0">
                <a:solidFill>
                  <a:schemeClr val="tx1"/>
                </a:solidFill>
                <a:latin typeface="Times New Roman" pitchFamily="18" charset="0"/>
                <a:cs typeface="Times New Roman" pitchFamily="18" charset="0"/>
              </a:rPr>
              <a:t>Лоренто де-Но (Нобелівська премія за вивчення таламуса) запропонував усі ядра таламуса розділити на: </a:t>
            </a:r>
            <a:r>
              <a:rPr lang="uk-UA" sz="2200" b="0" u="sng">
                <a:solidFill>
                  <a:schemeClr val="tx1"/>
                </a:solidFill>
                <a:latin typeface="Times New Roman" pitchFamily="18" charset="0"/>
                <a:cs typeface="Times New Roman" pitchFamily="18" charset="0"/>
              </a:rPr>
              <a:t>специфічні та неспецифічні</a:t>
            </a:r>
            <a:endParaRPr lang="uk-UA" b="0">
              <a:solidFill>
                <a:schemeClr val="tx1"/>
              </a:solidFill>
              <a:latin typeface="Corbel" pitchFamily="34" charset="0"/>
            </a:endParaRPr>
          </a:p>
        </p:txBody>
      </p:sp>
      <p:pic>
        <p:nvPicPr>
          <p:cNvPr id="62470" name="Picture 6"/>
          <p:cNvPicPr>
            <a:picLocks noChangeAspect="1" noChangeArrowheads="1"/>
          </p:cNvPicPr>
          <p:nvPr/>
        </p:nvPicPr>
        <p:blipFill>
          <a:blip r:embed="rId3"/>
          <a:srcRect/>
          <a:stretch>
            <a:fillRect/>
          </a:stretch>
        </p:blipFill>
        <p:spPr bwMode="auto">
          <a:xfrm>
            <a:off x="4403725" y="3035300"/>
            <a:ext cx="4740275" cy="3657600"/>
          </a:xfrm>
          <a:prstGeom prst="rect">
            <a:avLst/>
          </a:prstGeom>
          <a:noFill/>
          <a:ln w="9525">
            <a:noFill/>
            <a:miter lim="800000"/>
            <a:headEnd/>
            <a:tailEnd/>
          </a:ln>
        </p:spPr>
      </p:pic>
      <p:pic>
        <p:nvPicPr>
          <p:cNvPr id="62471" name="Picture 6"/>
          <p:cNvPicPr>
            <a:picLocks noChangeAspect="1" noChangeArrowheads="1"/>
          </p:cNvPicPr>
          <p:nvPr/>
        </p:nvPicPr>
        <p:blipFill>
          <a:blip r:embed="rId3"/>
          <a:srcRect/>
          <a:stretch>
            <a:fillRect/>
          </a:stretch>
        </p:blipFill>
        <p:spPr bwMode="auto">
          <a:xfrm>
            <a:off x="4403725" y="3025775"/>
            <a:ext cx="4740275"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p:cNvPicPr>
            <a:picLocks noChangeAspect="1" noChangeArrowheads="1"/>
          </p:cNvPicPr>
          <p:nvPr/>
        </p:nvPicPr>
        <p:blipFill>
          <a:blip r:embed="rId2"/>
          <a:srcRect/>
          <a:stretch>
            <a:fillRect/>
          </a:stretch>
        </p:blipFill>
        <p:spPr bwMode="auto">
          <a:xfrm>
            <a:off x="157163" y="128588"/>
            <a:ext cx="8829675" cy="6573837"/>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357188"/>
            <a:ext cx="9144000" cy="1000125"/>
          </a:xfrm>
        </p:spPr>
        <p:txBody>
          <a:bodyPr lIns="92075" tIns="46038" rIns="92075" bIns="46038">
            <a:normAutofit/>
          </a:bodyPr>
          <a:lstStyle/>
          <a:p>
            <a:pPr>
              <a:lnSpc>
                <a:spcPct val="75000"/>
              </a:lnSpc>
              <a:defRPr/>
            </a:pPr>
            <a:r>
              <a:rPr lang="ru-RU" sz="3200" b="1" u="sng" smtClean="0">
                <a:effectLst>
                  <a:outerShdw blurRad="38100" dist="38100" dir="2700000" algn="tl">
                    <a:srgbClr val="C0C0C0"/>
                  </a:outerShdw>
                </a:effectLst>
              </a:rPr>
              <a:t>Роль ретикулярної формації в обробленні сенсорної інформації</a:t>
            </a:r>
          </a:p>
        </p:txBody>
      </p:sp>
      <p:sp>
        <p:nvSpPr>
          <p:cNvPr id="65539" name="Содержимое 2"/>
          <p:cNvSpPr>
            <a:spLocks noGrp="1"/>
          </p:cNvSpPr>
          <p:nvPr>
            <p:ph idx="4294967295"/>
          </p:nvPr>
        </p:nvSpPr>
        <p:spPr>
          <a:xfrm>
            <a:off x="0" y="1265238"/>
            <a:ext cx="9144000" cy="5592762"/>
          </a:xfrm>
        </p:spPr>
        <p:txBody>
          <a:bodyPr/>
          <a:lstStyle/>
          <a:p>
            <a:pPr marL="0" indent="0">
              <a:lnSpc>
                <a:spcPct val="70000"/>
              </a:lnSpc>
              <a:spcBef>
                <a:spcPts val="600"/>
              </a:spcBef>
              <a:buFont typeface="Arial" charset="0"/>
              <a:buNone/>
            </a:pPr>
            <a:r>
              <a:rPr lang="ru-RU" b="1" i="1" smtClean="0">
                <a:solidFill>
                  <a:srgbClr val="CC0000"/>
                </a:solidFill>
              </a:rPr>
              <a:t>Ретикулярна формація стовбура мозку</a:t>
            </a:r>
            <a:r>
              <a:rPr lang="ru-RU" i="1" smtClean="0">
                <a:solidFill>
                  <a:srgbClr val="FFFF00"/>
                </a:solidFill>
              </a:rPr>
              <a:t> </a:t>
            </a:r>
            <a:r>
              <a:rPr lang="ru-RU" smtClean="0"/>
              <a:t>- це сукупність поліморфних нейронів.  </a:t>
            </a:r>
          </a:p>
          <a:p>
            <a:pPr marL="0" indent="0">
              <a:lnSpc>
                <a:spcPct val="70000"/>
              </a:lnSpc>
              <a:spcBef>
                <a:spcPts val="600"/>
              </a:spcBef>
              <a:buFont typeface="Arial" charset="0"/>
              <a:buNone/>
            </a:pPr>
            <a:r>
              <a:rPr lang="ru-RU" smtClean="0"/>
              <a:t>До </a:t>
            </a:r>
            <a:r>
              <a:rPr lang="ru-RU" u="sng" smtClean="0"/>
              <a:t>інтегративних функцій ретикулярної формації належать:</a:t>
            </a:r>
          </a:p>
          <a:p>
            <a:pPr marL="0" indent="0">
              <a:lnSpc>
                <a:spcPct val="70000"/>
              </a:lnSpc>
              <a:spcBef>
                <a:spcPts val="600"/>
              </a:spcBef>
            </a:pPr>
            <a:r>
              <a:rPr lang="ru-RU" smtClean="0"/>
              <a:t>контроль над станами сну і неспання;</a:t>
            </a:r>
          </a:p>
          <a:p>
            <a:pPr marL="0" indent="0">
              <a:lnSpc>
                <a:spcPct val="70000"/>
              </a:lnSpc>
              <a:spcBef>
                <a:spcPts val="600"/>
              </a:spcBef>
            </a:pPr>
            <a:r>
              <a:rPr lang="ru-RU" smtClean="0"/>
              <a:t>м'язовий (фазний і тонічний) контроль;</a:t>
            </a:r>
          </a:p>
          <a:p>
            <a:pPr marL="0" indent="0">
              <a:lnSpc>
                <a:spcPct val="70000"/>
              </a:lnSpc>
              <a:spcBef>
                <a:spcPts val="600"/>
              </a:spcBef>
            </a:pPr>
            <a:r>
              <a:rPr lang="ru-RU" smtClean="0"/>
              <a:t>обробка інформаційних сигналів навколишнього і внутрішнього середовища організму, які надходять від різних рецепторів та відфільтрація несуттєвих сенсорних стимулів.</a:t>
            </a:r>
          </a:p>
          <a:p>
            <a:pPr marL="0" indent="0" algn="ctr">
              <a:lnSpc>
                <a:spcPct val="70000"/>
              </a:lnSpc>
              <a:spcBef>
                <a:spcPts val="600"/>
              </a:spcBef>
              <a:buFont typeface="Arial" charset="0"/>
              <a:buNone/>
            </a:pPr>
            <a:r>
              <a:rPr lang="ru-RU" altLang="ru-RU" b="1" i="1" smtClean="0">
                <a:solidFill>
                  <a:srgbClr val="CC0000"/>
                </a:solidFill>
              </a:rPr>
              <a:t>Ретикулярна формація</a:t>
            </a:r>
            <a:r>
              <a:rPr lang="ru-RU" altLang="ru-RU" b="1" i="1" smtClean="0">
                <a:solidFill>
                  <a:srgbClr val="FFFF00"/>
                </a:solidFill>
              </a:rPr>
              <a:t> </a:t>
            </a:r>
            <a:r>
              <a:rPr lang="ru-RU" altLang="ru-RU" b="1" smtClean="0"/>
              <a:t>об'єднує різні ділянки стовбура мозку. Нейрони ретикулярної формації мають широко розгалужені дендрити і аксони, частина яких ділиться Т-подібно: один відросток направлений вниз, утворюючи </a:t>
            </a:r>
            <a:r>
              <a:rPr lang="ru-RU" altLang="ru-RU" b="1" i="1" smtClean="0">
                <a:solidFill>
                  <a:srgbClr val="CC0000"/>
                </a:solidFill>
              </a:rPr>
              <a:t>ретикуло-спінальний шлях</a:t>
            </a:r>
            <a:r>
              <a:rPr lang="ru-RU" altLang="ru-RU" b="1" smtClean="0"/>
              <a:t>, а другий - </a:t>
            </a:r>
            <a:r>
              <a:rPr lang="ru-RU" altLang="ru-RU" b="1" i="1" smtClean="0">
                <a:solidFill>
                  <a:srgbClr val="CC0000"/>
                </a:solidFill>
              </a:rPr>
              <a:t>у кору головного мозку.</a:t>
            </a:r>
            <a:endParaRPr lang="ru-RU" smtClean="0">
              <a:solidFill>
                <a:srgbClr val="CC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idx="4294967295"/>
          </p:nvPr>
        </p:nvSpPr>
        <p:spPr>
          <a:xfrm>
            <a:off x="628650" y="128588"/>
            <a:ext cx="7886700" cy="847725"/>
          </a:xfrm>
        </p:spPr>
        <p:txBody>
          <a:bodyPr/>
          <a:lstStyle/>
          <a:p>
            <a:r>
              <a:rPr lang="ru-RU" smtClean="0"/>
              <a:t>Кора півкуль великого мозку</a:t>
            </a:r>
          </a:p>
        </p:txBody>
      </p:sp>
      <p:sp>
        <p:nvSpPr>
          <p:cNvPr id="69635" name="Rectangle 3"/>
          <p:cNvSpPr>
            <a:spLocks noGrp="1"/>
          </p:cNvSpPr>
          <p:nvPr>
            <p:ph type="body" idx="4294967295"/>
          </p:nvPr>
        </p:nvSpPr>
        <p:spPr>
          <a:xfrm>
            <a:off x="144463" y="974725"/>
            <a:ext cx="8882062" cy="5768975"/>
          </a:xfrm>
        </p:spPr>
        <p:txBody>
          <a:bodyPr/>
          <a:lstStyle/>
          <a:p>
            <a:r>
              <a:rPr lang="ru-RU" b="1" smtClean="0"/>
              <a:t>Сіра  речовина  поверхні  великих  півкуль  має  товщину  від  3  до  5  мм  і утворена  понад  50  мільярдами  нервових  клітин.  </a:t>
            </a:r>
          </a:p>
          <a:p>
            <a:r>
              <a:rPr lang="ru-RU" b="1" u="sng" smtClean="0"/>
              <a:t>За  морфологічними  ознаками нейрони  кори</a:t>
            </a:r>
            <a:r>
              <a:rPr lang="ru-RU" b="1" smtClean="0"/>
              <a:t>  великих  півкуль  поділяють  на  </a:t>
            </a:r>
            <a:r>
              <a:rPr lang="ru-RU" b="1" u="sng" smtClean="0"/>
              <a:t>пірамідні  і  непірамідні  клітини</a:t>
            </a:r>
            <a:r>
              <a:rPr lang="ru-RU" b="1" smtClean="0"/>
              <a:t>. Пірамідні  мають  форму  піраміди,  а  не  пірамідні  мають  форму:  кошикоподібні, зірчасті, веретеноподібні.</a:t>
            </a:r>
          </a:p>
          <a:p>
            <a:r>
              <a:rPr lang="ru-RU" b="1" smtClean="0"/>
              <a:t>Кора  великих  півкуль  має  шість  шарів:  молекулярний,  зовнішній зернистий  пірамідний,  внутрішній  зернистий,  гангліонарний  та  шар поліморфних клітин.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p:cNvSpPr>
          <p:nvPr>
            <p:ph type="body" idx="4294967295"/>
          </p:nvPr>
        </p:nvSpPr>
        <p:spPr>
          <a:xfrm>
            <a:off x="198438" y="536575"/>
            <a:ext cx="8802687" cy="6126163"/>
          </a:xfrm>
        </p:spPr>
        <p:txBody>
          <a:bodyPr/>
          <a:lstStyle/>
          <a:p>
            <a:r>
              <a:rPr lang="ru-RU" smtClean="0"/>
              <a:t>Здатність відчувати і рухатись – це 2 основні властивості всіх живих організмів. </a:t>
            </a:r>
          </a:p>
          <a:p>
            <a:r>
              <a:rPr lang="ru-RU" smtClean="0"/>
              <a:t> </a:t>
            </a:r>
            <a:r>
              <a:rPr lang="ru-RU" b="1" smtClean="0"/>
              <a:t>СЕНСОРНІ СИСТЕМИ (від лат sensus [сенсус] — відчуття), або АНАЛІЗАТОРИ</a:t>
            </a:r>
            <a:r>
              <a:rPr lang="ru-RU" smtClean="0"/>
              <a:t> — складні чутливі системи, які сприймають та аналізують інформацію про зміни навколишнього середовища та внутрішнього стану організму й забезпечують зв'язок організму з довкіллям.</a:t>
            </a:r>
            <a:endParaRPr lang="ru-RU" b="1" smtClean="0"/>
          </a:p>
          <a:p>
            <a:r>
              <a:rPr lang="ru-RU" b="1" smtClean="0"/>
              <a:t>Сенсорні системи пов'язують периферичні органи чуття  з головним мозком, де  сигнали аналізуються і забезпечують формування образів про навколишній світ і відповідну поведінкову реакцію.</a:t>
            </a:r>
            <a:endParaRPr lang="ru-RU"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type="title" idx="4294967295"/>
          </p:nvPr>
        </p:nvSpPr>
        <p:spPr>
          <a:xfrm>
            <a:off x="0" y="328613"/>
            <a:ext cx="7886700" cy="411162"/>
          </a:xfrm>
        </p:spPr>
        <p:txBody>
          <a:bodyPr/>
          <a:lstStyle/>
          <a:p>
            <a:pPr>
              <a:lnSpc>
                <a:spcPct val="75000"/>
              </a:lnSpc>
            </a:pPr>
            <a:r>
              <a:rPr lang="ru-RU" sz="2800" b="1" u="sng" smtClean="0">
                <a:latin typeface="Times New Roman" pitchFamily="18" charset="0"/>
                <a:cs typeface="Times New Roman" pitchFamily="18" charset="0"/>
              </a:rPr>
              <a:t>НЕЙРОННА ОРГАНІЗАЦІЯ КОРИ</a:t>
            </a:r>
            <a:r>
              <a:rPr lang="ru-RU" sz="4000" smtClean="0"/>
              <a:t> </a:t>
            </a:r>
          </a:p>
        </p:txBody>
      </p:sp>
      <p:sp>
        <p:nvSpPr>
          <p:cNvPr id="70659" name="Rectangle 3"/>
          <p:cNvSpPr>
            <a:spLocks noGrp="1"/>
          </p:cNvSpPr>
          <p:nvPr>
            <p:ph type="body" idx="4294967295"/>
          </p:nvPr>
        </p:nvSpPr>
        <p:spPr>
          <a:xfrm>
            <a:off x="0" y="765175"/>
            <a:ext cx="9144000" cy="6234113"/>
          </a:xfrm>
        </p:spPr>
        <p:txBody>
          <a:bodyPr/>
          <a:lstStyle/>
          <a:p>
            <a:pPr>
              <a:lnSpc>
                <a:spcPct val="70000"/>
              </a:lnSpc>
              <a:spcBef>
                <a:spcPct val="0"/>
              </a:spcBef>
            </a:pPr>
            <a:r>
              <a:rPr lang="ru-RU" sz="2400" b="1" i="1" u="sng" smtClean="0"/>
              <a:t>1. молекулярний шар</a:t>
            </a:r>
            <a:r>
              <a:rPr lang="ru-RU" sz="2400" smtClean="0"/>
              <a:t> – невелика кількість                                            дендритних шарів, що лежать нижче, у                                                     цьому шарі закінчуються гілки апікальних                                                  (верхівкових) дендритів 4 шару кори,                                                     регулюють рівень збудливості кори </a:t>
            </a:r>
          </a:p>
          <a:p>
            <a:pPr>
              <a:lnSpc>
                <a:spcPct val="70000"/>
              </a:lnSpc>
              <a:spcBef>
                <a:spcPct val="0"/>
              </a:spcBef>
            </a:pPr>
            <a:r>
              <a:rPr lang="ru-RU" sz="2400" b="1" i="1" u="sng" smtClean="0"/>
              <a:t>2. зовнішній зернистий шар</a:t>
            </a:r>
            <a:r>
              <a:rPr lang="ru-RU" sz="2400" smtClean="0"/>
              <a:t> – дрібні нейрони                                       різноманітної форми (овальної, трикутної,                                  багатокутної), беруть участь в з'єднанні                                           різних шарів кори </a:t>
            </a:r>
          </a:p>
          <a:p>
            <a:pPr>
              <a:lnSpc>
                <a:spcPct val="70000"/>
              </a:lnSpc>
              <a:spcBef>
                <a:spcPct val="0"/>
              </a:spcBef>
            </a:pPr>
            <a:r>
              <a:rPr lang="ru-RU" sz="2400" b="1" i="1" u="sng" smtClean="0"/>
              <a:t>3. зовнішній пірамідний шар</a:t>
            </a:r>
            <a:r>
              <a:rPr lang="ru-RU" sz="2400" smtClean="0"/>
              <a:t> - пірамідні                                              середньої величини, здійснюють зв'язок з                                            сусідніми ділянками кори, беруть участь в утворенні зв'язків між двома півкулями, несуть інформацію від сенсорних систем </a:t>
            </a:r>
          </a:p>
          <a:p>
            <a:pPr>
              <a:lnSpc>
                <a:spcPct val="70000"/>
              </a:lnSpc>
              <a:spcBef>
                <a:spcPct val="0"/>
              </a:spcBef>
            </a:pPr>
            <a:r>
              <a:rPr lang="ru-RU" sz="2400" b="1" i="1" u="sng" smtClean="0"/>
              <a:t>4. внутрішній зернистий шар</a:t>
            </a:r>
            <a:r>
              <a:rPr lang="ru-RU" sz="2400" smtClean="0"/>
              <a:t> - малі зірчасті нейрони, беруть участь у здійсненні міжкоркового зв'язку, несуть інформацію від рецепторів сенсорних систем </a:t>
            </a:r>
          </a:p>
          <a:p>
            <a:pPr>
              <a:lnSpc>
                <a:spcPct val="70000"/>
              </a:lnSpc>
              <a:spcBef>
                <a:spcPct val="0"/>
              </a:spcBef>
            </a:pPr>
            <a:r>
              <a:rPr lang="ru-RU" sz="2400" b="1" i="1" u="sng" smtClean="0"/>
              <a:t>5. гангліозний </a:t>
            </a:r>
            <a:r>
              <a:rPr lang="ru-RU" sz="2400" smtClean="0"/>
              <a:t>– гігантські піраміди (клітини Беца), дендрити простягаються до 1-го шару або йдуть паралельно поверхні кори, аксони утворюють проекційні шляху до базальних ядер, стовбуру і спинному мозку – рухова система мозку </a:t>
            </a:r>
          </a:p>
          <a:p>
            <a:pPr>
              <a:lnSpc>
                <a:spcPct val="70000"/>
              </a:lnSpc>
              <a:spcBef>
                <a:spcPct val="0"/>
              </a:spcBef>
            </a:pPr>
            <a:r>
              <a:rPr lang="ru-RU" sz="2400" b="1" i="1" u="sng" smtClean="0"/>
              <a:t>6. поліморфний</a:t>
            </a:r>
            <a:r>
              <a:rPr lang="ru-RU" sz="2400" smtClean="0"/>
              <a:t> – нейрони веретеновидної форми (поверхневий 6-a і глибокий 6-b шари), аксони утворюють асоціативні і проекційні шляхи, що переходять у білу речовину головного мозку </a:t>
            </a:r>
          </a:p>
        </p:txBody>
      </p:sp>
      <p:pic>
        <p:nvPicPr>
          <p:cNvPr id="70660" name="Picture 4"/>
          <p:cNvPicPr>
            <a:picLocks noChangeAspect="1" noChangeArrowheads="1"/>
          </p:cNvPicPr>
          <p:nvPr/>
        </p:nvPicPr>
        <p:blipFill>
          <a:blip r:embed="rId2"/>
          <a:srcRect/>
          <a:stretch>
            <a:fillRect/>
          </a:stretch>
        </p:blipFill>
        <p:spPr bwMode="auto">
          <a:xfrm>
            <a:off x="5876925" y="0"/>
            <a:ext cx="3267075" cy="36322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5" descr="БУДОВА КОРИ ВЕЛИКИХ ПІВКУЛЬ - АНАТОМІЯ: ЦЕНТРАЛЬНА НЕРВОВА СИСТЕМА -  Підручники для студентів онлайн"/>
          <p:cNvPicPr>
            <a:picLocks noChangeAspect="1" noChangeArrowheads="1"/>
          </p:cNvPicPr>
          <p:nvPr/>
        </p:nvPicPr>
        <p:blipFill>
          <a:blip r:embed="rId2"/>
          <a:srcRect/>
          <a:stretch>
            <a:fillRect/>
          </a:stretch>
        </p:blipFill>
        <p:spPr bwMode="auto">
          <a:xfrm>
            <a:off x="276225" y="212725"/>
            <a:ext cx="8564563" cy="6450013"/>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Заголовок 1"/>
          <p:cNvSpPr>
            <a:spLocks noGrp="1"/>
          </p:cNvSpPr>
          <p:nvPr>
            <p:ph idx="4294967295"/>
          </p:nvPr>
        </p:nvSpPr>
        <p:spPr>
          <a:xfrm>
            <a:off x="142875" y="531813"/>
            <a:ext cx="8229600" cy="5683250"/>
          </a:xfrm>
        </p:spPr>
        <p:txBody>
          <a:bodyPr/>
          <a:lstStyle/>
          <a:p>
            <a:pPr marL="0" indent="0" algn="ctr">
              <a:lnSpc>
                <a:spcPct val="80000"/>
              </a:lnSpc>
              <a:buFont typeface="Arial" charset="0"/>
              <a:buNone/>
            </a:pPr>
            <a:r>
              <a:rPr lang="ru-RU" sz="3200" b="1" i="1" smtClean="0">
                <a:solidFill>
                  <a:srgbClr val="CC0000"/>
                </a:solidFill>
                <a:cs typeface="AngsanaUPC" pitchFamily="18" charset="-34"/>
              </a:rPr>
              <a:t>Сенсорні ділянки кори</a:t>
            </a:r>
            <a:r>
              <a:rPr lang="ru-RU" b="1" i="1" smtClean="0">
                <a:solidFill>
                  <a:srgbClr val="FFFF00"/>
                </a:solidFill>
                <a:cs typeface="AngsanaUPC" pitchFamily="18" charset="-34"/>
              </a:rPr>
              <a:t> </a:t>
            </a:r>
            <a:r>
              <a:rPr lang="ru-RU" b="1" smtClean="0">
                <a:cs typeface="AngsanaUPC" pitchFamily="18" charset="-34"/>
              </a:rPr>
              <a:t>- це зони, в які проектуються сенсорні подразники або кіркові відділи аналізаторів. Вони розташовані переважно в тім'яній, скроневій і потиличній частках. Сенсорна кора має добре виражені </a:t>
            </a:r>
            <a:r>
              <a:rPr lang="en-US" b="1" smtClean="0">
                <a:cs typeface="AngsanaUPC" pitchFamily="18" charset="-34"/>
              </a:rPr>
              <a:t>II </a:t>
            </a:r>
            <a:r>
              <a:rPr lang="ru-RU" b="1" smtClean="0">
                <a:cs typeface="AngsanaUPC" pitchFamily="18" charset="-34"/>
              </a:rPr>
              <a:t>і </a:t>
            </a:r>
            <a:r>
              <a:rPr lang="en-US" b="1" smtClean="0">
                <a:cs typeface="AngsanaUPC" pitchFamily="18" charset="-34"/>
              </a:rPr>
              <a:t>IV</a:t>
            </a:r>
            <a:r>
              <a:rPr lang="uk-UA" b="1" smtClean="0">
                <a:cs typeface="AngsanaUPC" pitchFamily="18" charset="-34"/>
              </a:rPr>
              <a:t> </a:t>
            </a:r>
            <a:r>
              <a:rPr lang="ru-RU" b="1" smtClean="0">
                <a:cs typeface="AngsanaUPC" pitchFamily="18" charset="-34"/>
              </a:rPr>
              <a:t>шари і називається </a:t>
            </a:r>
            <a:r>
              <a:rPr lang="ru-RU" b="1" i="1" smtClean="0">
                <a:solidFill>
                  <a:srgbClr val="CC0000"/>
                </a:solidFill>
                <a:cs typeface="AngsanaUPC" pitchFamily="18" charset="-34"/>
              </a:rPr>
              <a:t>гранулярною.</a:t>
            </a:r>
          </a:p>
          <a:p>
            <a:pPr marL="0" indent="0" algn="ctr">
              <a:buFont typeface="Arial" charset="0"/>
              <a:buNone/>
            </a:pPr>
            <a:r>
              <a:rPr lang="ru-RU" altLang="ru-RU" b="1" smtClean="0">
                <a:latin typeface="Times New Roman" pitchFamily="18" charset="0"/>
                <a:cs typeface="Times New Roman" pitchFamily="18" charset="0"/>
              </a:rPr>
              <a:t>Найважливішою сенсорною областю є </a:t>
            </a:r>
            <a:r>
              <a:rPr lang="ru-RU" altLang="ru-RU" b="1" i="1" smtClean="0">
                <a:solidFill>
                  <a:srgbClr val="CC0000"/>
                </a:solidFill>
                <a:latin typeface="Times New Roman" pitchFamily="18" charset="0"/>
                <a:cs typeface="Times New Roman" pitchFamily="18" charset="0"/>
              </a:rPr>
              <a:t>постцентральна звивина,</a:t>
            </a:r>
            <a:r>
              <a:rPr lang="ru-RU" altLang="ru-RU" b="1" i="1" smtClean="0">
                <a:solidFill>
                  <a:srgbClr val="FFFF00"/>
                </a:solidFill>
                <a:latin typeface="Times New Roman" pitchFamily="18" charset="0"/>
                <a:cs typeface="Times New Roman" pitchFamily="18" charset="0"/>
              </a:rPr>
              <a:t> </a:t>
            </a:r>
            <a:r>
              <a:rPr lang="ru-RU" altLang="ru-RU" b="1" smtClean="0">
                <a:latin typeface="Times New Roman" pitchFamily="18" charset="0"/>
                <a:cs typeface="Times New Roman" pitchFamily="18" charset="0"/>
              </a:rPr>
              <a:t>яку позначають як </a:t>
            </a:r>
            <a:r>
              <a:rPr lang="ru-RU" altLang="ru-RU" b="1" i="1" smtClean="0">
                <a:solidFill>
                  <a:srgbClr val="CC0000"/>
                </a:solidFill>
                <a:latin typeface="Times New Roman" pitchFamily="18" charset="0"/>
                <a:cs typeface="Times New Roman" pitchFamily="18" charset="0"/>
              </a:rPr>
              <a:t>первинна  сомато-сенсорна ділянка (</a:t>
            </a:r>
            <a:r>
              <a:rPr lang="en-US" altLang="ru-RU" b="1" i="1" smtClean="0">
                <a:solidFill>
                  <a:srgbClr val="CC0000"/>
                </a:solidFill>
                <a:latin typeface="Times New Roman" pitchFamily="18" charset="0"/>
                <a:cs typeface="Times New Roman" pitchFamily="18" charset="0"/>
              </a:rPr>
              <a:t>S</a:t>
            </a:r>
            <a:r>
              <a:rPr lang="uk-UA" altLang="ru-RU" b="1" i="1" smtClean="0">
                <a:solidFill>
                  <a:srgbClr val="CC0000"/>
                </a:solidFill>
                <a:latin typeface="Times New Roman" pitchFamily="18" charset="0"/>
                <a:cs typeface="Times New Roman" pitchFamily="18" charset="0"/>
              </a:rPr>
              <a:t> </a:t>
            </a:r>
            <a:r>
              <a:rPr lang="en-US" altLang="ru-RU" b="1" i="1" smtClean="0">
                <a:solidFill>
                  <a:srgbClr val="CC0000"/>
                </a:solidFill>
                <a:latin typeface="Times New Roman" pitchFamily="18" charset="0"/>
                <a:cs typeface="Times New Roman" pitchFamily="18" charset="0"/>
              </a:rPr>
              <a:t>I).</a:t>
            </a:r>
            <a:r>
              <a:rPr lang="en-US" altLang="ru-RU" b="1" i="1" smtClean="0">
                <a:solidFill>
                  <a:srgbClr val="FFFF00"/>
                </a:solidFill>
                <a:latin typeface="Times New Roman" pitchFamily="18" charset="0"/>
                <a:cs typeface="Times New Roman" pitchFamily="18" charset="0"/>
              </a:rPr>
              <a:t> </a:t>
            </a:r>
            <a:r>
              <a:rPr lang="ru-RU" altLang="ru-RU" b="1" smtClean="0">
                <a:latin typeface="Times New Roman" pitchFamily="18" charset="0"/>
                <a:cs typeface="Times New Roman" pitchFamily="18" charset="0"/>
              </a:rPr>
              <a:t>Тут знаходиться проєкція шкірної чутливості протилежного боку тіла від тактильних, больових, температурних рецепторів, інтерорецепторів, опорно-рухового апарату від м'язових, суглобових і сухожильних рецепторів.</a:t>
            </a:r>
            <a:endParaRPr lang="ru-RU" b="1" i="1" smtClean="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Содержимое 2"/>
          <p:cNvSpPr>
            <a:spLocks noGrp="1"/>
          </p:cNvSpPr>
          <p:nvPr>
            <p:ph idx="4294967295"/>
          </p:nvPr>
        </p:nvSpPr>
        <p:spPr>
          <a:xfrm>
            <a:off x="0" y="479425"/>
            <a:ext cx="4537075" cy="6378575"/>
          </a:xfrm>
        </p:spPr>
        <p:txBody>
          <a:bodyPr/>
          <a:lstStyle/>
          <a:p>
            <a:r>
              <a:rPr lang="ru-RU" altLang="ru-RU" b="1" smtClean="0"/>
              <a:t>Окрім </a:t>
            </a:r>
            <a:r>
              <a:rPr lang="en-US" altLang="ru-RU" b="1" smtClean="0"/>
              <a:t>S</a:t>
            </a:r>
            <a:r>
              <a:rPr lang="uk-UA" altLang="ru-RU" b="1" smtClean="0"/>
              <a:t> </a:t>
            </a:r>
            <a:r>
              <a:rPr lang="en-US" altLang="ru-RU" b="1" smtClean="0"/>
              <a:t>I </a:t>
            </a:r>
            <a:r>
              <a:rPr lang="ru-RU" altLang="ru-RU" b="1" smtClean="0"/>
              <a:t>виділяють </a:t>
            </a:r>
            <a:r>
              <a:rPr lang="ru-RU" altLang="ru-RU" b="1" i="1" smtClean="0">
                <a:solidFill>
                  <a:srgbClr val="CC0000"/>
                </a:solidFill>
              </a:rPr>
              <a:t>вторинну соматосенсорну ділянку (</a:t>
            </a:r>
            <a:r>
              <a:rPr lang="en-US" altLang="ru-RU" b="1" i="1" smtClean="0">
                <a:solidFill>
                  <a:srgbClr val="CC0000"/>
                </a:solidFill>
              </a:rPr>
              <a:t>S II).</a:t>
            </a:r>
            <a:r>
              <a:rPr lang="en-US" altLang="ru-RU" b="1" i="1" smtClean="0">
                <a:solidFill>
                  <a:srgbClr val="FFFF00"/>
                </a:solidFill>
              </a:rPr>
              <a:t> </a:t>
            </a:r>
            <a:r>
              <a:rPr lang="ru-RU" altLang="ru-RU" b="1" smtClean="0"/>
              <a:t>Вона розташована </a:t>
            </a:r>
            <a:r>
              <a:rPr lang="ru-RU" altLang="ru-RU" b="1" i="1" smtClean="0">
                <a:solidFill>
                  <a:srgbClr val="CC0000"/>
                </a:solidFill>
              </a:rPr>
              <a:t>на верхній стінці бічної борозни</a:t>
            </a:r>
            <a:r>
              <a:rPr lang="ru-RU" altLang="ru-RU" b="1" smtClean="0"/>
              <a:t>. Імпульсація сюди надходить як від протилежної сторони тіла, так і від «своєї» сторони, вона бере участь в сенсорній і моторній координації обох сторін тіла.</a:t>
            </a:r>
          </a:p>
        </p:txBody>
      </p:sp>
      <p:pic>
        <p:nvPicPr>
          <p:cNvPr id="68611" name="Picture 6" descr="Картинка 2 из 164">
            <a:hlinkClick r:id="rId2"/>
          </p:cNvPr>
          <p:cNvPicPr>
            <a:picLocks noChangeAspect="1" noChangeArrowheads="1"/>
          </p:cNvPicPr>
          <p:nvPr/>
        </p:nvPicPr>
        <p:blipFill>
          <a:blip r:embed="rId3"/>
          <a:srcRect/>
          <a:stretch>
            <a:fillRect/>
          </a:stretch>
        </p:blipFill>
        <p:spPr bwMode="auto">
          <a:xfrm>
            <a:off x="4583113" y="382588"/>
            <a:ext cx="4560887" cy="630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ChangeArrowheads="1"/>
          </p:cNvSpPr>
          <p:nvPr/>
        </p:nvSpPr>
        <p:spPr bwMode="auto">
          <a:xfrm>
            <a:off x="0" y="619125"/>
            <a:ext cx="9144000" cy="0"/>
          </a:xfrm>
          <a:prstGeom prst="rect">
            <a:avLst/>
          </a:prstGeom>
          <a:noFill/>
          <a:ln w="9525">
            <a:noFill/>
            <a:miter lim="800000"/>
            <a:headEnd/>
            <a:tailEnd/>
          </a:ln>
        </p:spPr>
        <p:txBody>
          <a:bodyPr wrap="none" anchor="ctr">
            <a:spAutoFit/>
          </a:bodyPr>
          <a:lstStyle/>
          <a:p>
            <a:endParaRPr lang="ru-RU"/>
          </a:p>
        </p:txBody>
      </p:sp>
      <p:pic>
        <p:nvPicPr>
          <p:cNvPr id="19458" name="Рисунок 40158" descr="C:\Documents and Settings\Мирослава\Рабочий стол\image040.jpg"/>
          <p:cNvPicPr>
            <a:picLocks noChangeAspect="1" noChangeArrowheads="1"/>
          </p:cNvPicPr>
          <p:nvPr/>
        </p:nvPicPr>
        <p:blipFill>
          <a:blip r:embed="rId2"/>
          <a:srcRect/>
          <a:stretch>
            <a:fillRect/>
          </a:stretch>
        </p:blipFill>
        <p:spPr bwMode="auto">
          <a:xfrm>
            <a:off x="0" y="2795588"/>
            <a:ext cx="9144000" cy="4208462"/>
          </a:xfrm>
          <a:prstGeom prst="rect">
            <a:avLst/>
          </a:prstGeom>
          <a:noFill/>
          <a:ln w="9525">
            <a:noFill/>
            <a:miter lim="800000"/>
            <a:headEnd/>
            <a:tailEnd/>
          </a:ln>
        </p:spPr>
      </p:pic>
      <p:sp>
        <p:nvSpPr>
          <p:cNvPr id="19459" name="Rectangle 8"/>
          <p:cNvSpPr>
            <a:spLocks noChangeArrowheads="1"/>
          </p:cNvSpPr>
          <p:nvPr/>
        </p:nvSpPr>
        <p:spPr bwMode="auto">
          <a:xfrm>
            <a:off x="730250" y="196850"/>
            <a:ext cx="7716838" cy="457200"/>
          </a:xfrm>
          <a:prstGeom prst="rect">
            <a:avLst/>
          </a:prstGeom>
          <a:noFill/>
          <a:ln w="9525">
            <a:noFill/>
            <a:miter lim="800000"/>
            <a:headEnd/>
            <a:tailEnd/>
          </a:ln>
        </p:spPr>
        <p:txBody>
          <a:bodyPr anchor="ctr">
            <a:spAutoFit/>
          </a:bodyPr>
          <a:lstStyle/>
          <a:p>
            <a:pPr algn="ctr"/>
            <a:r>
              <a:rPr lang="ru-RU" sz="2400" i="1">
                <a:solidFill>
                  <a:srgbClr val="CC0000"/>
                </a:solidFill>
                <a:latin typeface="Times New Roman" pitchFamily="18" charset="0"/>
                <a:cs typeface="Times New Roman" pitchFamily="18" charset="0"/>
              </a:rPr>
              <a:t>Представництво різних функцій в корі головного мозку</a:t>
            </a:r>
          </a:p>
        </p:txBody>
      </p:sp>
      <p:sp>
        <p:nvSpPr>
          <p:cNvPr id="19461" name="Rectangle 3"/>
          <p:cNvSpPr>
            <a:spLocks/>
          </p:cNvSpPr>
          <p:nvPr/>
        </p:nvSpPr>
        <p:spPr bwMode="auto">
          <a:xfrm>
            <a:off x="144463" y="654050"/>
            <a:ext cx="8882062" cy="1911350"/>
          </a:xfrm>
          <a:prstGeom prst="rect">
            <a:avLst/>
          </a:prstGeom>
          <a:noFill/>
          <a:ln w="9525">
            <a:noFill/>
            <a:miter lim="800000"/>
            <a:headEnd/>
            <a:tailEnd/>
          </a:ln>
        </p:spPr>
        <p:txBody>
          <a:bodyPr/>
          <a:lstStyle/>
          <a:p>
            <a:pPr marL="228600" indent="-228600" eaLnBrk="0" hangingPunct="0">
              <a:lnSpc>
                <a:spcPct val="70000"/>
              </a:lnSpc>
              <a:buFont typeface="Arial" charset="0"/>
              <a:buChar char="•"/>
            </a:pPr>
            <a:r>
              <a:rPr lang="ru-RU" b="0">
                <a:solidFill>
                  <a:schemeClr val="tx1"/>
                </a:solidFill>
                <a:latin typeface="Times New Roman" pitchFamily="18" charset="0"/>
                <a:cs typeface="Times New Roman" pitchFamily="18" charset="0"/>
              </a:rPr>
              <a:t>Кору півкуль схематично можна собі уявити як сукупність ядер  різних  аналізаторів,  між  якими  знаходяться  розсіяні  елементи  цих аналізаторів:</a:t>
            </a:r>
          </a:p>
          <a:p>
            <a:pPr marL="228600" indent="-228600" eaLnBrk="0" hangingPunct="0">
              <a:lnSpc>
                <a:spcPct val="70000"/>
              </a:lnSpc>
              <a:buFont typeface="Arial" charset="0"/>
              <a:buNone/>
            </a:pPr>
            <a:r>
              <a:rPr lang="ru-RU" b="0">
                <a:solidFill>
                  <a:schemeClr val="tx1"/>
                </a:solidFill>
                <a:latin typeface="Times New Roman" pitchFamily="18" charset="0"/>
                <a:cs typeface="Times New Roman" pitchFamily="18" charset="0"/>
              </a:rPr>
              <a:t>1)  у корі за центральної звивини знаходиться ядро кіркового аналізатора загальної чутливості (больової, температурної, тактильної) і пропріоцептивної;</a:t>
            </a:r>
          </a:p>
          <a:p>
            <a:pPr marL="228600" indent="-228600" eaLnBrk="0" hangingPunct="0">
              <a:lnSpc>
                <a:spcPct val="70000"/>
              </a:lnSpc>
              <a:buFont typeface="Arial" charset="0"/>
              <a:buNone/>
            </a:pPr>
            <a:r>
              <a:rPr lang="ru-RU" b="0">
                <a:solidFill>
                  <a:schemeClr val="tx1"/>
                </a:solidFill>
                <a:latin typeface="Times New Roman" pitchFamily="18" charset="0"/>
                <a:cs typeface="Times New Roman" pitchFamily="18" charset="0"/>
              </a:rPr>
              <a:t>2) ядро рухового аналізатора розташованого в передцентральній закрутці;</a:t>
            </a:r>
          </a:p>
          <a:p>
            <a:pPr marL="228600" indent="-228600" eaLnBrk="0" hangingPunct="0">
              <a:lnSpc>
                <a:spcPct val="70000"/>
              </a:lnSpc>
              <a:buFont typeface="Arial" charset="0"/>
              <a:buNone/>
            </a:pPr>
            <a:r>
              <a:rPr lang="ru-RU" b="0">
                <a:solidFill>
                  <a:schemeClr val="tx1"/>
                </a:solidFill>
                <a:latin typeface="Times New Roman" pitchFamily="18" charset="0"/>
                <a:cs typeface="Times New Roman" pitchFamily="18" charset="0"/>
              </a:rPr>
              <a:t>3)  ядро аналізатора співдружнього повороту голови та очей в протилежний бік залягає у задніх відділах середньої лобової звивини;</a:t>
            </a:r>
          </a:p>
          <a:p>
            <a:pPr marL="228600" indent="-228600" eaLnBrk="0" hangingPunct="0">
              <a:lnSpc>
                <a:spcPct val="70000"/>
              </a:lnSpc>
              <a:buFont typeface="Arial" charset="0"/>
              <a:buNone/>
            </a:pPr>
            <a:r>
              <a:rPr lang="ru-RU" b="0">
                <a:solidFill>
                  <a:schemeClr val="tx1"/>
                </a:solidFill>
                <a:latin typeface="Times New Roman" pitchFamily="18" charset="0"/>
                <a:cs typeface="Times New Roman" pitchFamily="18" charset="0"/>
              </a:rPr>
              <a:t>4)  ядро  рухового  аналізатора  письмових  знаків  розташоване  у  задніх відділах середньої лобової звивини («Центр письма»);</a:t>
            </a:r>
          </a:p>
          <a:p>
            <a:pPr marL="228600" indent="-228600" eaLnBrk="0" hangingPunct="0">
              <a:lnSpc>
                <a:spcPct val="70000"/>
              </a:lnSpc>
              <a:buFont typeface="Arial" charset="0"/>
              <a:buNone/>
            </a:pPr>
            <a:r>
              <a:rPr lang="ru-RU" b="0">
                <a:solidFill>
                  <a:schemeClr val="tx1"/>
                </a:solidFill>
                <a:latin typeface="Times New Roman" pitchFamily="18" charset="0"/>
                <a:cs typeface="Times New Roman" pitchFamily="18" charset="0"/>
              </a:rPr>
              <a:t>5)  ядро  рухового  аналізатора  артикуляції  мови  (центр  Брока) знаходиться у задніх відділах нижньої лобової звивини зліва.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p:cNvPicPr>
            <a:picLocks noChangeAspect="1" noChangeArrowheads="1"/>
          </p:cNvPicPr>
          <p:nvPr/>
        </p:nvPicPr>
        <p:blipFill>
          <a:blip r:embed="rId2"/>
          <a:srcRect/>
          <a:stretch>
            <a:fillRect/>
          </a:stretch>
        </p:blipFill>
        <p:spPr bwMode="auto">
          <a:xfrm>
            <a:off x="690563" y="287338"/>
            <a:ext cx="7927975" cy="620077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5" descr="Конспект урока на тему&quot;Рефлексы. Рефлекторная дуга&quot;"/>
          <p:cNvPicPr>
            <a:picLocks noChangeAspect="1" noChangeArrowheads="1"/>
          </p:cNvPicPr>
          <p:nvPr/>
        </p:nvPicPr>
        <p:blipFill>
          <a:blip r:embed="rId2"/>
          <a:srcRect/>
          <a:stretch>
            <a:fillRect/>
          </a:stretch>
        </p:blipFill>
        <p:spPr bwMode="auto">
          <a:xfrm>
            <a:off x="379413" y="285750"/>
            <a:ext cx="8458200" cy="616743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idx="4294967295"/>
          </p:nvPr>
        </p:nvSpPr>
        <p:spPr>
          <a:xfrm>
            <a:off x="628650" y="365125"/>
            <a:ext cx="7886700" cy="42863"/>
          </a:xfrm>
        </p:spPr>
        <p:txBody>
          <a:bodyPr/>
          <a:lstStyle/>
          <a:p>
            <a:endParaRPr lang="ru-RU" sz="4000" smtClean="0"/>
          </a:p>
        </p:txBody>
      </p:sp>
      <p:sp>
        <p:nvSpPr>
          <p:cNvPr id="20482" name="Rectangle 3"/>
          <p:cNvSpPr>
            <a:spLocks noGrp="1"/>
          </p:cNvSpPr>
          <p:nvPr>
            <p:ph type="body" idx="4294967295"/>
          </p:nvPr>
        </p:nvSpPr>
        <p:spPr>
          <a:xfrm>
            <a:off x="628650" y="500063"/>
            <a:ext cx="7886700" cy="5676900"/>
          </a:xfrm>
        </p:spPr>
        <p:txBody>
          <a:bodyPr/>
          <a:lstStyle/>
          <a:p>
            <a:r>
              <a:rPr lang="ru-RU" smtClean="0"/>
              <a:t>Здатність відчувати і рухатись – це дві основні властивості всіх живих організмів. </a:t>
            </a:r>
          </a:p>
        </p:txBody>
      </p:sp>
      <p:pic>
        <p:nvPicPr>
          <p:cNvPr id="20483"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object 2"/>
          <p:cNvSpPr txBox="1">
            <a:spLocks noChangeArrowheads="1"/>
          </p:cNvSpPr>
          <p:nvPr/>
        </p:nvSpPr>
        <p:spPr bwMode="auto">
          <a:xfrm>
            <a:off x="1066800" y="0"/>
            <a:ext cx="7372350" cy="549275"/>
          </a:xfrm>
          <a:prstGeom prst="rect">
            <a:avLst/>
          </a:prstGeom>
          <a:noFill/>
          <a:ln w="9525">
            <a:noFill/>
            <a:miter lim="800000"/>
            <a:headEnd/>
            <a:tailEnd/>
          </a:ln>
        </p:spPr>
        <p:txBody>
          <a:bodyPr lIns="0" tIns="0" rIns="0" bIns="0">
            <a:spAutoFit/>
          </a:bodyPr>
          <a:lstStyle/>
          <a:p>
            <a:pPr marL="12700"/>
            <a:r>
              <a:rPr lang="uk-UA" sz="3600" i="1" u="sng">
                <a:solidFill>
                  <a:schemeClr val="tx1"/>
                </a:solidFill>
                <a:latin typeface="Times New Roman" pitchFamily="18" charset="0"/>
                <a:cs typeface="Times New Roman" pitchFamily="18" charset="0"/>
              </a:rPr>
              <a:t>Класифікація рецепторів</a:t>
            </a:r>
            <a:endParaRPr lang="ru-RU" sz="3600" i="1" u="sng">
              <a:solidFill>
                <a:schemeClr val="tx1"/>
              </a:solidFill>
              <a:latin typeface="Times New Roman" pitchFamily="18" charset="0"/>
              <a:cs typeface="Times New Roman" pitchFamily="18" charset="0"/>
            </a:endParaRPr>
          </a:p>
        </p:txBody>
      </p:sp>
      <p:sp>
        <p:nvSpPr>
          <p:cNvPr id="4" name="Прямоугольник 3"/>
          <p:cNvSpPr/>
          <p:nvPr/>
        </p:nvSpPr>
        <p:spPr>
          <a:xfrm>
            <a:off x="635000" y="554038"/>
            <a:ext cx="8280400" cy="5883275"/>
          </a:xfrm>
          <a:prstGeom prst="rect">
            <a:avLst/>
          </a:prstGeom>
        </p:spPr>
        <p:txBody>
          <a:bodyPr>
            <a:spAutoFit/>
          </a:bodyPr>
          <a:lstStyle/>
          <a:p>
            <a:pPr marL="342900" indent="-342900" fontAlgn="auto">
              <a:spcBef>
                <a:spcPts val="0"/>
              </a:spcBef>
              <a:spcAft>
                <a:spcPts val="0"/>
              </a:spcAft>
              <a:buFont typeface="Wingdings" panose="05000000000000000000" pitchFamily="2" charset="2"/>
              <a:buChar char="Ø"/>
              <a:defRPr/>
            </a:pPr>
            <a:r>
              <a:rPr lang="uk-UA" sz="2000" i="1" u="sng" dirty="0">
                <a:solidFill>
                  <a:schemeClr val="tx1"/>
                </a:solidFill>
                <a:latin typeface="Times New Roman" panose="02020603050405020304" pitchFamily="18" charset="0"/>
                <a:cs typeface="Times New Roman" panose="02020603050405020304" pitchFamily="18" charset="0"/>
              </a:rPr>
              <a:t>За характером сформованого відчуття:</a:t>
            </a:r>
            <a:r>
              <a:rPr lang="uk-UA" sz="2000" b="0" dirty="0">
                <a:solidFill>
                  <a:schemeClr val="tx1"/>
                </a:solidFill>
                <a:latin typeface="Times New Roman" panose="02020603050405020304" pitchFamily="18" charset="0"/>
                <a:cs typeface="Times New Roman" panose="02020603050405020304" pitchFamily="18" charset="0"/>
              </a:rPr>
              <a:t> </a:t>
            </a:r>
          </a:p>
          <a:p>
            <a:pPr fontAlgn="auto">
              <a:spcBef>
                <a:spcPts val="0"/>
              </a:spcBef>
              <a:spcAft>
                <a:spcPts val="0"/>
              </a:spcAft>
              <a:defRPr/>
            </a:pPr>
            <a:r>
              <a:rPr lang="uk-UA" sz="2000" b="0" dirty="0">
                <a:solidFill>
                  <a:schemeClr val="tx1"/>
                </a:solidFill>
                <a:latin typeface="Times New Roman" panose="02020603050405020304" pitchFamily="18" charset="0"/>
                <a:cs typeface="Times New Roman" panose="02020603050405020304" pitchFamily="18" charset="0"/>
              </a:rPr>
              <a:t>(психофізіологічна класифікація):</a:t>
            </a:r>
          </a:p>
          <a:p>
            <a:pPr fontAlgn="auto">
              <a:spcBef>
                <a:spcPts val="0"/>
              </a:spcBef>
              <a:spcAft>
                <a:spcPts val="0"/>
              </a:spcAft>
              <a:defRPr/>
            </a:pPr>
            <a:r>
              <a:rPr lang="uk-UA" sz="2000" b="0" dirty="0">
                <a:solidFill>
                  <a:schemeClr val="tx1"/>
                </a:solidFill>
                <a:latin typeface="Times New Roman" panose="02020603050405020304" pitchFamily="18" charset="0"/>
                <a:cs typeface="Times New Roman" panose="02020603050405020304" pitchFamily="18" charset="0"/>
              </a:rPr>
              <a:t> зорові; слухові; нюхові; смакові; дотикові; теплові та холодові (температура);  больові; </a:t>
            </a:r>
            <a:r>
              <a:rPr lang="uk-UA" sz="2000" b="0" dirty="0" err="1">
                <a:solidFill>
                  <a:schemeClr val="tx1"/>
                </a:solidFill>
                <a:latin typeface="Times New Roman" panose="02020603050405020304" pitchFamily="18" charset="0"/>
                <a:cs typeface="Times New Roman" panose="02020603050405020304" pitchFamily="18" charset="0"/>
              </a:rPr>
              <a:t>кінестетичні</a:t>
            </a:r>
            <a:r>
              <a:rPr lang="uk-UA" sz="2000" b="0" dirty="0">
                <a:solidFill>
                  <a:schemeClr val="tx1"/>
                </a:solidFill>
                <a:latin typeface="Times New Roman" panose="02020603050405020304" pitchFamily="18" charset="0"/>
                <a:cs typeface="Times New Roman" panose="02020603050405020304" pitchFamily="18" charset="0"/>
              </a:rPr>
              <a:t> відчуття.</a:t>
            </a:r>
          </a:p>
          <a:p>
            <a:pPr marL="342900" indent="-342900" fontAlgn="auto">
              <a:spcBef>
                <a:spcPts val="0"/>
              </a:spcBef>
              <a:spcAft>
                <a:spcPts val="0"/>
              </a:spcAft>
              <a:buFont typeface="Wingdings" panose="05000000000000000000" pitchFamily="2" charset="2"/>
              <a:buChar char="Ø"/>
              <a:defRPr/>
            </a:pPr>
            <a:r>
              <a:rPr lang="uk-UA" sz="2000" u="sng" dirty="0">
                <a:solidFill>
                  <a:schemeClr val="tx1"/>
                </a:solidFill>
                <a:latin typeface="Times New Roman" panose="02020603050405020304" pitchFamily="18" charset="0"/>
                <a:cs typeface="Times New Roman" panose="02020603050405020304" pitchFamily="18" charset="0"/>
              </a:rPr>
              <a:t>За будовою:</a:t>
            </a:r>
          </a:p>
          <a:p>
            <a:pPr fontAlgn="auto">
              <a:spcBef>
                <a:spcPts val="0"/>
              </a:spcBef>
              <a:spcAft>
                <a:spcPts val="0"/>
              </a:spcAft>
              <a:defRPr/>
            </a:pPr>
            <a:r>
              <a:rPr lang="uk-UA" sz="2000" b="0" dirty="0">
                <a:solidFill>
                  <a:schemeClr val="tx1"/>
                </a:solidFill>
                <a:latin typeface="Times New Roman" panose="02020603050405020304" pitchFamily="18" charset="0"/>
                <a:cs typeface="Times New Roman" panose="02020603050405020304" pitchFamily="18" charset="0"/>
              </a:rPr>
              <a:t>первинні: нюхові, тактильні, </a:t>
            </a:r>
            <a:r>
              <a:rPr lang="uk-UA" sz="2000" b="0" dirty="0" err="1">
                <a:solidFill>
                  <a:schemeClr val="tx1"/>
                </a:solidFill>
                <a:latin typeface="Times New Roman" panose="02020603050405020304" pitchFamily="18" charset="0"/>
                <a:cs typeface="Times New Roman" panose="02020603050405020304" pitchFamily="18" charset="0"/>
              </a:rPr>
              <a:t>пропріорецептори</a:t>
            </a:r>
            <a:r>
              <a:rPr lang="uk-UA" sz="2000" b="0" dirty="0">
                <a:solidFill>
                  <a:schemeClr val="tx1"/>
                </a:solidFill>
                <a:latin typeface="Times New Roman" panose="02020603050405020304" pitchFamily="18" charset="0"/>
                <a:cs typeface="Times New Roman" panose="02020603050405020304" pitchFamily="18" charset="0"/>
              </a:rPr>
              <a:t>;</a:t>
            </a:r>
          </a:p>
          <a:p>
            <a:pPr fontAlgn="auto">
              <a:spcBef>
                <a:spcPts val="0"/>
              </a:spcBef>
              <a:spcAft>
                <a:spcPts val="0"/>
              </a:spcAft>
              <a:defRPr/>
            </a:pPr>
            <a:r>
              <a:rPr lang="uk-UA" sz="2000" b="0" dirty="0">
                <a:solidFill>
                  <a:schemeClr val="tx1"/>
                </a:solidFill>
                <a:latin typeface="Times New Roman" panose="02020603050405020304" pitchFamily="18" charset="0"/>
                <a:cs typeface="Times New Roman" panose="02020603050405020304" pitchFamily="18" charset="0"/>
              </a:rPr>
              <a:t>вторинні: смаку, зору, слуху, вестибулярні.</a:t>
            </a:r>
          </a:p>
          <a:p>
            <a:pPr marL="342900" indent="-342900" fontAlgn="auto">
              <a:spcBef>
                <a:spcPts val="0"/>
              </a:spcBef>
              <a:spcAft>
                <a:spcPts val="0"/>
              </a:spcAft>
              <a:buFont typeface="Wingdings" panose="05000000000000000000" pitchFamily="2" charset="2"/>
              <a:buChar char="Ø"/>
              <a:defRPr/>
            </a:pPr>
            <a:r>
              <a:rPr lang="uk-UA" sz="2000" i="1" u="sng" dirty="0">
                <a:solidFill>
                  <a:schemeClr val="tx1"/>
                </a:solidFill>
                <a:latin typeface="Times New Roman" panose="02020603050405020304" pitchFamily="18" charset="0"/>
                <a:cs typeface="Times New Roman" panose="02020603050405020304" pitchFamily="18" charset="0"/>
              </a:rPr>
              <a:t>За пороговою силою подразника:  </a:t>
            </a:r>
            <a:r>
              <a:rPr lang="uk-UA" sz="2000" b="0" dirty="0">
                <a:solidFill>
                  <a:schemeClr val="tx1"/>
                </a:solidFill>
                <a:latin typeface="Times New Roman" panose="02020603050405020304" pitchFamily="18" charset="0"/>
                <a:cs typeface="Times New Roman" panose="02020603050405020304" pitchFamily="18" charset="0"/>
              </a:rPr>
              <a:t>низько  та  високо – порогові. </a:t>
            </a:r>
          </a:p>
          <a:p>
            <a:pPr fontAlgn="auto">
              <a:spcBef>
                <a:spcPts val="0"/>
              </a:spcBef>
              <a:spcAft>
                <a:spcPts val="0"/>
              </a:spcAft>
              <a:buFont typeface="Wingdings" panose="05000000000000000000" pitchFamily="2" charset="2"/>
              <a:buChar char="Ø"/>
              <a:defRPr/>
            </a:pPr>
            <a:r>
              <a:rPr lang="uk-UA" sz="2000" i="1" dirty="0">
                <a:solidFill>
                  <a:schemeClr val="tx1"/>
                </a:solidFill>
                <a:latin typeface="Times New Roman" panose="02020603050405020304" pitchFamily="18" charset="0"/>
                <a:cs typeface="Times New Roman" panose="02020603050405020304" pitchFamily="18" charset="0"/>
              </a:rPr>
              <a:t>   </a:t>
            </a:r>
            <a:r>
              <a:rPr lang="uk-UA" sz="2000" i="1" u="sng" dirty="0">
                <a:solidFill>
                  <a:schemeClr val="tx1"/>
                </a:solidFill>
                <a:latin typeface="Times New Roman" panose="02020603050405020304" pitchFamily="18" charset="0"/>
                <a:cs typeface="Times New Roman" panose="02020603050405020304" pitchFamily="18" charset="0"/>
              </a:rPr>
              <a:t>За локалізацією: </a:t>
            </a:r>
          </a:p>
          <a:p>
            <a:pPr fontAlgn="auto">
              <a:spcBef>
                <a:spcPts val="0"/>
              </a:spcBef>
              <a:spcAft>
                <a:spcPts val="0"/>
              </a:spcAft>
              <a:defRPr/>
            </a:pPr>
            <a:r>
              <a:rPr lang="uk-UA" sz="2000" b="0" i="1" dirty="0" err="1">
                <a:solidFill>
                  <a:schemeClr val="tx1"/>
                </a:solidFill>
                <a:latin typeface="Times New Roman" panose="02020603050405020304" pitchFamily="18" charset="0"/>
                <a:cs typeface="Times New Roman" panose="02020603050405020304" pitchFamily="18" charset="0"/>
              </a:rPr>
              <a:t>екстерорецептори</a:t>
            </a:r>
            <a:r>
              <a:rPr lang="uk-UA" sz="2000" b="0" dirty="0">
                <a:solidFill>
                  <a:schemeClr val="tx1"/>
                </a:solidFill>
                <a:latin typeface="Times New Roman" panose="02020603050405020304" pitchFamily="18" charset="0"/>
                <a:cs typeface="Times New Roman" panose="02020603050405020304" pitchFamily="18" charset="0"/>
              </a:rPr>
              <a:t> - шкіри – сприймають інформацію про дію подразників зовнішнього світу;</a:t>
            </a:r>
          </a:p>
          <a:p>
            <a:pPr fontAlgn="auto">
              <a:spcBef>
                <a:spcPts val="0"/>
              </a:spcBef>
              <a:spcAft>
                <a:spcPts val="0"/>
              </a:spcAft>
              <a:defRPr/>
            </a:pPr>
            <a:r>
              <a:rPr lang="uk-UA" sz="2000" b="0" i="1" dirty="0">
                <a:solidFill>
                  <a:schemeClr val="tx1"/>
                </a:solidFill>
                <a:latin typeface="Times New Roman" panose="02020603050405020304" pitchFamily="18" charset="0"/>
                <a:cs typeface="Times New Roman" panose="02020603050405020304" pitchFamily="18" charset="0"/>
              </a:rPr>
              <a:t> </a:t>
            </a:r>
            <a:r>
              <a:rPr lang="uk-UA" sz="2000" b="0" i="1" dirty="0" err="1">
                <a:solidFill>
                  <a:schemeClr val="tx1"/>
                </a:solidFill>
                <a:latin typeface="Times New Roman" panose="02020603050405020304" pitchFamily="18" charset="0"/>
                <a:cs typeface="Times New Roman" panose="02020603050405020304" pitchFamily="18" charset="0"/>
              </a:rPr>
              <a:t>інтерорецептори</a:t>
            </a:r>
            <a:r>
              <a:rPr lang="uk-UA" sz="2000" b="0" i="1" dirty="0">
                <a:solidFill>
                  <a:schemeClr val="tx1"/>
                </a:solidFill>
                <a:latin typeface="Times New Roman" panose="02020603050405020304" pitchFamily="18" charset="0"/>
                <a:cs typeface="Times New Roman" panose="02020603050405020304" pitchFamily="18" charset="0"/>
              </a:rPr>
              <a:t> </a:t>
            </a:r>
            <a:r>
              <a:rPr lang="uk-UA" sz="2000" b="0" dirty="0">
                <a:solidFill>
                  <a:schemeClr val="tx1"/>
                </a:solidFill>
                <a:latin typeface="Times New Roman" panose="02020603050405020304" pitchFamily="18" charset="0"/>
                <a:cs typeface="Times New Roman" panose="02020603050405020304" pitchFamily="18" charset="0"/>
              </a:rPr>
              <a:t>- </a:t>
            </a:r>
            <a:r>
              <a:rPr lang="uk-UA" sz="2000" b="0" dirty="0" err="1">
                <a:solidFill>
                  <a:schemeClr val="tx1"/>
                </a:solidFill>
                <a:latin typeface="Times New Roman" panose="02020603050405020304" pitchFamily="18" charset="0"/>
                <a:cs typeface="Times New Roman" panose="02020603050405020304" pitchFamily="18" charset="0"/>
              </a:rPr>
              <a:t>вісцерорецептори</a:t>
            </a:r>
            <a:r>
              <a:rPr lang="uk-UA" sz="2000" b="0" dirty="0">
                <a:solidFill>
                  <a:schemeClr val="tx1"/>
                </a:solidFill>
                <a:latin typeface="Times New Roman" panose="02020603050405020304" pitchFamily="18" charset="0"/>
                <a:cs typeface="Times New Roman" panose="02020603050405020304" pitchFamily="18" charset="0"/>
              </a:rPr>
              <a:t>, </a:t>
            </a:r>
            <a:r>
              <a:rPr lang="uk-UA" sz="2000" b="0" dirty="0" err="1">
                <a:solidFill>
                  <a:schemeClr val="tx1"/>
                </a:solidFill>
                <a:latin typeface="Times New Roman" panose="02020603050405020304" pitchFamily="18" charset="0"/>
                <a:cs typeface="Times New Roman" panose="02020603050405020304" pitchFamily="18" charset="0"/>
              </a:rPr>
              <a:t>пропріорецептори</a:t>
            </a:r>
            <a:r>
              <a:rPr lang="uk-UA" sz="2000" b="0" dirty="0">
                <a:solidFill>
                  <a:schemeClr val="tx1"/>
                </a:solidFill>
                <a:latin typeface="Times New Roman" panose="02020603050405020304" pitchFamily="18" charset="0"/>
                <a:cs typeface="Times New Roman" panose="02020603050405020304" pitchFamily="18" charset="0"/>
              </a:rPr>
              <a:t>, </a:t>
            </a:r>
            <a:r>
              <a:rPr lang="uk-UA" sz="2000" b="0" dirty="0" err="1">
                <a:solidFill>
                  <a:schemeClr val="tx1"/>
                </a:solidFill>
                <a:latin typeface="Times New Roman" panose="02020603050405020304" pitchFamily="18" charset="0"/>
                <a:cs typeface="Times New Roman" panose="02020603050405020304" pitchFamily="18" charset="0"/>
              </a:rPr>
              <a:t>ангіорецептори</a:t>
            </a:r>
            <a:r>
              <a:rPr lang="uk-UA" sz="2000" b="0" dirty="0">
                <a:solidFill>
                  <a:schemeClr val="tx1"/>
                </a:solidFill>
                <a:latin typeface="Times New Roman" panose="02020603050405020304" pitchFamily="18" charset="0"/>
                <a:cs typeface="Times New Roman" panose="02020603050405020304" pitchFamily="18" charset="0"/>
              </a:rPr>
              <a:t>, рецептори ЦНС, </a:t>
            </a:r>
            <a:r>
              <a:rPr lang="uk-UA" sz="2000" b="0" dirty="0" err="1">
                <a:solidFill>
                  <a:schemeClr val="tx1"/>
                </a:solidFill>
                <a:latin typeface="Times New Roman" panose="02020603050405020304" pitchFamily="18" charset="0"/>
                <a:cs typeface="Times New Roman" panose="02020603050405020304" pitchFamily="18" charset="0"/>
              </a:rPr>
              <a:t>вестибулорецепторі</a:t>
            </a:r>
            <a:r>
              <a:rPr lang="uk-UA" sz="2000" b="0" dirty="0">
                <a:solidFill>
                  <a:schemeClr val="tx1"/>
                </a:solidFill>
                <a:latin typeface="Times New Roman" panose="02020603050405020304" pitchFamily="18" charset="0"/>
                <a:cs typeface="Times New Roman" panose="02020603050405020304" pitchFamily="18" charset="0"/>
              </a:rPr>
              <a:t>- сприймають інформацію про стан внутрішніх органів і внутрішнього середовища і положення тіла в просторі.</a:t>
            </a:r>
          </a:p>
          <a:p>
            <a:pPr marL="342900" indent="-342900" fontAlgn="auto">
              <a:spcBef>
                <a:spcPts val="0"/>
              </a:spcBef>
              <a:spcAft>
                <a:spcPts val="0"/>
              </a:spcAft>
              <a:buFont typeface="Wingdings" panose="05000000000000000000" pitchFamily="2" charset="2"/>
              <a:buChar char="Ø"/>
              <a:defRPr/>
            </a:pPr>
            <a:r>
              <a:rPr lang="uk-UA" sz="2000" i="1" u="sng" dirty="0">
                <a:solidFill>
                  <a:schemeClr val="tx1"/>
                </a:solidFill>
                <a:latin typeface="Times New Roman" panose="02020603050405020304" pitchFamily="18" charset="0"/>
                <a:cs typeface="Times New Roman" panose="02020603050405020304" pitchFamily="18" charset="0"/>
              </a:rPr>
              <a:t>За фізичною природою адекватного подразника:</a:t>
            </a:r>
          </a:p>
          <a:p>
            <a:pPr fontAlgn="auto">
              <a:spcBef>
                <a:spcPts val="0"/>
              </a:spcBef>
              <a:spcAft>
                <a:spcPts val="0"/>
              </a:spcAft>
              <a:defRPr/>
            </a:pPr>
            <a:r>
              <a:rPr lang="uk-UA" sz="2000" b="0" dirty="0">
                <a:solidFill>
                  <a:schemeClr val="tx1"/>
                </a:solidFill>
                <a:latin typeface="Times New Roman" panose="02020603050405020304" pitchFamily="18" charset="0"/>
                <a:cs typeface="Times New Roman" panose="02020603050405020304" pitchFamily="18" charset="0"/>
              </a:rPr>
              <a:t>механорецептори; хеморецептори; терморецептори;  фоторецептори;</a:t>
            </a:r>
          </a:p>
          <a:p>
            <a:pPr fontAlgn="auto">
              <a:spcBef>
                <a:spcPts val="0"/>
              </a:spcBef>
              <a:spcAft>
                <a:spcPts val="0"/>
              </a:spcAft>
              <a:defRPr/>
            </a:pPr>
            <a:r>
              <a:rPr lang="uk-UA" sz="2000" b="0" dirty="0" err="1">
                <a:solidFill>
                  <a:schemeClr val="tx1"/>
                </a:solidFill>
                <a:latin typeface="Times New Roman" panose="02020603050405020304" pitchFamily="18" charset="0"/>
                <a:cs typeface="Times New Roman" panose="02020603050405020304" pitchFamily="18" charset="0"/>
              </a:rPr>
              <a:t>фонорецептори</a:t>
            </a:r>
            <a:r>
              <a:rPr lang="uk-UA" sz="2000" b="0" dirty="0">
                <a:solidFill>
                  <a:schemeClr val="tx1"/>
                </a:solidFill>
                <a:latin typeface="Times New Roman" panose="02020603050405020304" pitchFamily="18" charset="0"/>
                <a:cs typeface="Times New Roman" panose="02020603050405020304" pitchFamily="18" charset="0"/>
              </a:rPr>
              <a:t>; </a:t>
            </a:r>
            <a:r>
              <a:rPr lang="uk-UA" sz="2000" b="0" dirty="0" err="1">
                <a:solidFill>
                  <a:schemeClr val="tx1"/>
                </a:solidFill>
                <a:latin typeface="Times New Roman" panose="02020603050405020304" pitchFamily="18" charset="0"/>
                <a:cs typeface="Times New Roman" panose="02020603050405020304" pitchFamily="18" charset="0"/>
              </a:rPr>
              <a:t>ноцицептори</a:t>
            </a:r>
            <a:endParaRPr lang="uk-UA" sz="2000" b="0" dirty="0">
              <a:solidFill>
                <a:schemeClr val="tx1"/>
              </a:solidFill>
              <a:latin typeface="Times New Roman" panose="02020603050405020304" pitchFamily="18" charset="0"/>
              <a:cs typeface="Times New Roman" panose="02020603050405020304" pitchFamily="18" charset="0"/>
            </a:endParaRPr>
          </a:p>
          <a:p>
            <a:pPr marL="342900" indent="-342900" fontAlgn="auto">
              <a:spcBef>
                <a:spcPts val="0"/>
              </a:spcBef>
              <a:spcAft>
                <a:spcPts val="0"/>
              </a:spcAft>
              <a:buFont typeface="Wingdings" panose="05000000000000000000" pitchFamily="2" charset="2"/>
              <a:buChar char="Ø"/>
              <a:defRPr/>
            </a:pPr>
            <a:r>
              <a:rPr lang="uk-UA" sz="2000" i="1" u="sng" dirty="0">
                <a:solidFill>
                  <a:schemeClr val="tx1"/>
                </a:solidFill>
                <a:latin typeface="Times New Roman" panose="02020603050405020304" pitchFamily="18" charset="0"/>
                <a:cs typeface="Times New Roman" panose="02020603050405020304" pitchFamily="18" charset="0"/>
              </a:rPr>
              <a:t>За швидкістю адаптації: </a:t>
            </a:r>
            <a:r>
              <a:rPr lang="uk-UA" sz="2000" b="0" dirty="0">
                <a:solidFill>
                  <a:schemeClr val="tx1"/>
                </a:solidFill>
                <a:latin typeface="Times New Roman" panose="02020603050405020304" pitchFamily="18" charset="0"/>
                <a:cs typeface="Times New Roman" panose="02020603050405020304" pitchFamily="18" charset="0"/>
              </a:rPr>
              <a:t> швидко та повільно адаптуються.</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2"/>
          <a:srcRect/>
          <a:stretch>
            <a:fillRect/>
          </a:stretch>
        </p:blipFill>
        <p:spPr bwMode="auto">
          <a:xfrm>
            <a:off x="341313" y="307975"/>
            <a:ext cx="8607425" cy="6234113"/>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4294967295"/>
          </p:nvPr>
        </p:nvSpPr>
        <p:spPr>
          <a:xfrm>
            <a:off x="250825" y="407988"/>
            <a:ext cx="8772525" cy="6450012"/>
          </a:xfrm>
        </p:spPr>
        <p:txBody>
          <a:bodyPr anchor="ctr">
            <a:normAutofit/>
          </a:bodyPr>
          <a:lstStyle/>
          <a:p>
            <a:pPr marL="273050" indent="-255588">
              <a:lnSpc>
                <a:spcPct val="75000"/>
              </a:lnSpc>
              <a:spcBef>
                <a:spcPts val="600"/>
              </a:spcBef>
              <a:defRPr/>
            </a:pPr>
            <a:r>
              <a:rPr lang="uk-UA" sz="3400" smtClean="0">
                <a:solidFill>
                  <a:srgbClr val="FFFF00"/>
                </a:solidFill>
                <a:effectLst>
                  <a:outerShdw blurRad="38100" dist="38100" dir="2700000" algn="tl">
                    <a:srgbClr val="C0C0C0"/>
                  </a:outerShdw>
                </a:effectLst>
                <a:cs typeface="Times New Roman" pitchFamily="18" charset="0"/>
              </a:rPr>
              <a:t> </a:t>
            </a:r>
            <a:r>
              <a:rPr lang="uk-UA" sz="3400" b="1" i="1" u="sng" smtClean="0">
                <a:solidFill>
                  <a:srgbClr val="CC0000"/>
                </a:solidFill>
                <a:effectLst>
                  <a:outerShdw blurRad="38100" dist="38100" dir="2700000" algn="tl">
                    <a:srgbClr val="C0C0C0"/>
                  </a:outerShdw>
                </a:effectLst>
                <a:cs typeface="Times New Roman" pitchFamily="18" charset="0"/>
              </a:rPr>
              <a:t>Сенсорні</a:t>
            </a:r>
            <a:r>
              <a:rPr lang="uk-UA" sz="3400" b="1" i="1" smtClean="0">
                <a:solidFill>
                  <a:srgbClr val="CC0000"/>
                </a:solidFill>
                <a:effectLst>
                  <a:outerShdw blurRad="38100" dist="38100" dir="2700000" algn="tl">
                    <a:srgbClr val="C0C0C0"/>
                  </a:outerShdw>
                </a:effectLst>
                <a:cs typeface="Times New Roman" pitchFamily="18" charset="0"/>
              </a:rPr>
              <a:t> (</a:t>
            </a:r>
            <a:r>
              <a:rPr lang="uk-UA" sz="3400" b="1" smtClean="0">
                <a:effectLst>
                  <a:outerShdw blurRad="38100" dist="38100" dir="2700000" algn="tl">
                    <a:srgbClr val="C0C0C0"/>
                  </a:outerShdw>
                </a:effectLst>
                <a:cs typeface="Times New Roman" pitchFamily="18" charset="0"/>
              </a:rPr>
              <a:t>за І.П.Павловим - аналізаторні</a:t>
            </a:r>
            <a:r>
              <a:rPr lang="uk-UA" sz="3400" b="1" i="1" smtClean="0">
                <a:solidFill>
                  <a:srgbClr val="CC0000"/>
                </a:solidFill>
                <a:effectLst>
                  <a:outerShdw blurRad="38100" dist="38100" dir="2700000" algn="tl">
                    <a:srgbClr val="C0C0C0"/>
                  </a:outerShdw>
                </a:effectLst>
                <a:cs typeface="Times New Roman" pitchFamily="18" charset="0"/>
              </a:rPr>
              <a:t>)</a:t>
            </a:r>
            <a:r>
              <a:rPr lang="uk-UA" sz="3400" b="1" i="1" u="sng" smtClean="0">
                <a:solidFill>
                  <a:srgbClr val="CC0000"/>
                </a:solidFill>
                <a:effectLst>
                  <a:outerShdw blurRad="38100" dist="38100" dir="2700000" algn="tl">
                    <a:srgbClr val="C0C0C0"/>
                  </a:outerShdw>
                </a:effectLst>
                <a:cs typeface="Times New Roman" pitchFamily="18" charset="0"/>
              </a:rPr>
              <a:t> системи</a:t>
            </a:r>
            <a:r>
              <a:rPr lang="uk-UA" sz="3400" smtClean="0">
                <a:solidFill>
                  <a:srgbClr val="CC0000"/>
                </a:solidFill>
                <a:effectLst>
                  <a:outerShdw blurRad="38100" dist="38100" dir="2700000" algn="tl">
                    <a:srgbClr val="C0C0C0"/>
                  </a:outerShdw>
                </a:effectLst>
                <a:cs typeface="Times New Roman" pitchFamily="18" charset="0"/>
              </a:rPr>
              <a:t>, що сприймають та оброблюють подразники самої різної модальності.</a:t>
            </a:r>
            <a:endParaRPr lang="uk-UA" sz="3400" smtClean="0">
              <a:solidFill>
                <a:srgbClr val="CC0000"/>
              </a:solidFill>
              <a:effectLst>
                <a:outerShdw blurRad="38100" dist="38100" dir="2700000" algn="tl">
                  <a:srgbClr val="C0C0C0"/>
                </a:outerShdw>
              </a:effectLst>
            </a:endParaRPr>
          </a:p>
          <a:p>
            <a:pPr marL="273050" indent="-255588">
              <a:lnSpc>
                <a:spcPct val="75000"/>
              </a:lnSpc>
              <a:spcBef>
                <a:spcPts val="600"/>
              </a:spcBef>
              <a:defRPr/>
            </a:pPr>
            <a:r>
              <a:rPr lang="uk-UA" sz="3400" smtClean="0">
                <a:effectLst>
                  <a:outerShdw blurRad="38100" dist="38100" dir="2700000" algn="tl">
                    <a:srgbClr val="C0C0C0"/>
                  </a:outerShdw>
                </a:effectLst>
                <a:cs typeface="Times New Roman" pitchFamily="18" charset="0"/>
              </a:rPr>
              <a:t>Здавна виділяли </a:t>
            </a:r>
            <a:r>
              <a:rPr lang="uk-UA" sz="3400" b="1" i="1" u="sng" smtClean="0">
                <a:solidFill>
                  <a:srgbClr val="CC0000"/>
                </a:solidFill>
                <a:effectLst>
                  <a:outerShdw blurRad="38100" dist="38100" dir="2700000" algn="tl">
                    <a:srgbClr val="C0C0C0"/>
                  </a:outerShdw>
                </a:effectLst>
                <a:cs typeface="Times New Roman" pitchFamily="18" charset="0"/>
              </a:rPr>
              <a:t>п'ять </a:t>
            </a:r>
            <a:r>
              <a:rPr lang="uk-UA" sz="3400" smtClean="0">
                <a:solidFill>
                  <a:srgbClr val="CC0000"/>
                </a:solidFill>
                <a:effectLst>
                  <a:outerShdw blurRad="38100" dist="38100" dir="2700000" algn="tl">
                    <a:srgbClr val="C0C0C0"/>
                  </a:outerShdw>
                </a:effectLst>
                <a:cs typeface="Times New Roman" pitchFamily="18" charset="0"/>
              </a:rPr>
              <a:t>основних видів чутливості: зір, слух, нюх, смак,  шкірна чутливість</a:t>
            </a:r>
          </a:p>
          <a:p>
            <a:pPr marL="273050" indent="-255588">
              <a:lnSpc>
                <a:spcPct val="75000"/>
              </a:lnSpc>
              <a:spcBef>
                <a:spcPts val="600"/>
              </a:spcBef>
              <a:defRPr/>
            </a:pPr>
            <a:r>
              <a:rPr lang="uk-UA" sz="3400" smtClean="0">
                <a:effectLst>
                  <a:outerShdw blurRad="38100" dist="38100" dir="2700000" algn="tl">
                    <a:srgbClr val="C0C0C0"/>
                  </a:outerShdw>
                </a:effectLst>
                <a:cs typeface="Times New Roman" pitchFamily="18" charset="0"/>
              </a:rPr>
              <a:t>Зараз</a:t>
            </a:r>
          </a:p>
          <a:p>
            <a:pPr marL="273050" indent="-255588">
              <a:lnSpc>
                <a:spcPct val="75000"/>
              </a:lnSpc>
              <a:spcBef>
                <a:spcPts val="600"/>
              </a:spcBef>
              <a:buFont typeface="Arial" charset="0"/>
              <a:buNone/>
              <a:defRPr/>
            </a:pPr>
            <a:r>
              <a:rPr lang="uk-UA" sz="3400" smtClean="0">
                <a:effectLst>
                  <a:outerShdw blurRad="38100" dist="38100" dir="2700000" algn="tl">
                    <a:srgbClr val="C0C0C0"/>
                  </a:outerShdw>
                </a:effectLst>
                <a:cs typeface="Times New Roman" pitchFamily="18" charset="0"/>
              </a:rPr>
              <a:t>+ сенсорна система сприйняття положення тіла</a:t>
            </a:r>
            <a:r>
              <a:rPr lang="uk-UA" sz="3400" smtClean="0">
                <a:effectLst>
                  <a:outerShdw blurRad="38100" dist="38100" dir="2700000" algn="tl">
                    <a:srgbClr val="C0C0C0"/>
                  </a:outerShdw>
                </a:effectLst>
              </a:rPr>
              <a:t>,</a:t>
            </a:r>
            <a:r>
              <a:rPr lang="uk-UA" sz="3400" smtClean="0">
                <a:effectLst>
                  <a:outerShdw blurRad="38100" dist="38100" dir="2700000" algn="tl">
                    <a:srgbClr val="C0C0C0"/>
                  </a:outerShdw>
                </a:effectLst>
                <a:cs typeface="Times New Roman" pitchFamily="18" charset="0"/>
              </a:rPr>
              <a:t> його окремих частин в просторі </a:t>
            </a:r>
            <a:r>
              <a:rPr lang="uk-UA" sz="3400" smtClean="0">
                <a:solidFill>
                  <a:srgbClr val="CC0000"/>
                </a:solidFill>
                <a:effectLst>
                  <a:outerShdw blurRad="38100" dist="38100" dir="2700000" algn="tl">
                    <a:srgbClr val="C0C0C0"/>
                  </a:outerShdw>
                </a:effectLst>
                <a:cs typeface="Times New Roman" pitchFamily="18" charset="0"/>
              </a:rPr>
              <a:t>(</a:t>
            </a:r>
            <a:r>
              <a:rPr lang="uk-UA" sz="3400" u="sng" smtClean="0">
                <a:solidFill>
                  <a:srgbClr val="CC0000"/>
                </a:solidFill>
                <a:effectLst>
                  <a:outerShdw blurRad="38100" dist="38100" dir="2700000" algn="tl">
                    <a:srgbClr val="C0C0C0"/>
                  </a:outerShdw>
                </a:effectLst>
                <a:cs typeface="Times New Roman" pitchFamily="18" charset="0"/>
              </a:rPr>
              <a:t>пропріорецепція</a:t>
            </a:r>
            <a:r>
              <a:rPr lang="uk-UA" sz="3400" smtClean="0">
                <a:solidFill>
                  <a:srgbClr val="CC0000"/>
                </a:solidFill>
                <a:effectLst>
                  <a:outerShdw blurRad="38100" dist="38100" dir="2700000" algn="tl">
                    <a:srgbClr val="C0C0C0"/>
                  </a:outerShdw>
                </a:effectLst>
                <a:cs typeface="Times New Roman" pitchFamily="18" charset="0"/>
              </a:rPr>
              <a:t>); </a:t>
            </a:r>
            <a:endParaRPr lang="uk-UA" sz="3400" smtClean="0">
              <a:solidFill>
                <a:srgbClr val="CC0000"/>
              </a:solidFill>
              <a:effectLst>
                <a:outerShdw blurRad="38100" dist="38100" dir="2700000" algn="tl">
                  <a:srgbClr val="C0C0C0"/>
                </a:outerShdw>
              </a:effectLst>
            </a:endParaRPr>
          </a:p>
          <a:p>
            <a:pPr marL="273050" indent="-255588">
              <a:lnSpc>
                <a:spcPct val="75000"/>
              </a:lnSpc>
              <a:spcBef>
                <a:spcPts val="600"/>
              </a:spcBef>
              <a:defRPr/>
            </a:pPr>
            <a:r>
              <a:rPr lang="uk-UA" sz="3400" u="sng" smtClean="0">
                <a:solidFill>
                  <a:srgbClr val="CC0000"/>
                </a:solidFill>
                <a:effectLst>
                  <a:outerShdw blurRad="38100" dist="38100" dir="2700000" algn="tl">
                    <a:srgbClr val="C0C0C0"/>
                  </a:outerShdw>
                </a:effectLst>
                <a:cs typeface="Times New Roman" pitchFamily="18" charset="0"/>
              </a:rPr>
              <a:t>+ інтероцепція</a:t>
            </a:r>
            <a:r>
              <a:rPr lang="uk-UA" sz="3400" smtClean="0">
                <a:solidFill>
                  <a:srgbClr val="CC0000"/>
                </a:solidFill>
                <a:effectLst>
                  <a:outerShdw blurRad="38100" dist="38100" dir="2700000" algn="tl">
                    <a:srgbClr val="C0C0C0"/>
                  </a:outerShdw>
                </a:effectLst>
                <a:cs typeface="Times New Roman" pitchFamily="18" charset="0"/>
              </a:rPr>
              <a:t> –</a:t>
            </a:r>
            <a:r>
              <a:rPr lang="uk-UA" sz="3400" smtClean="0">
                <a:solidFill>
                  <a:srgbClr val="FFFF00"/>
                </a:solidFill>
                <a:effectLst>
                  <a:outerShdw blurRad="38100" dist="38100" dir="2700000" algn="tl">
                    <a:srgbClr val="C0C0C0"/>
                  </a:outerShdw>
                </a:effectLst>
                <a:cs typeface="Times New Roman" pitchFamily="18" charset="0"/>
              </a:rPr>
              <a:t> </a:t>
            </a:r>
            <a:r>
              <a:rPr lang="uk-UA" sz="3400" smtClean="0">
                <a:effectLst>
                  <a:outerShdw blurRad="38100" dist="38100" dir="2700000" algn="tl">
                    <a:srgbClr val="C0C0C0"/>
                  </a:outerShdw>
                </a:effectLst>
                <a:cs typeface="Times New Roman" pitchFamily="18" charset="0"/>
              </a:rPr>
              <a:t>наявність у внутрішніх органах різних рецепторів, що сприймають тиск, розтягнення, хімічні подразники; </a:t>
            </a:r>
            <a:endParaRPr lang="uk-UA" sz="3400" smtClean="0">
              <a:effectLst>
                <a:outerShdw blurRad="38100" dist="38100" dir="2700000" algn="tl">
                  <a:srgbClr val="C0C0C0"/>
                </a:outerShdw>
              </a:effectLst>
            </a:endParaRPr>
          </a:p>
          <a:p>
            <a:pPr marL="273050" indent="-255588">
              <a:lnSpc>
                <a:spcPct val="75000"/>
              </a:lnSpc>
              <a:spcBef>
                <a:spcPts val="600"/>
              </a:spcBef>
              <a:defRPr/>
            </a:pPr>
            <a:r>
              <a:rPr lang="uk-UA" sz="3400" smtClean="0">
                <a:solidFill>
                  <a:srgbClr val="CC0000"/>
                </a:solidFill>
                <a:effectLst>
                  <a:outerShdw blurRad="38100" dist="38100" dir="2700000" algn="tl">
                    <a:srgbClr val="C0C0C0"/>
                  </a:outerShdw>
                </a:effectLst>
                <a:cs typeface="Times New Roman" pitchFamily="18" charset="0"/>
              </a:rPr>
              <a:t>больова чутливість</a:t>
            </a:r>
            <a:r>
              <a:rPr lang="uk-UA" sz="3400" smtClean="0">
                <a:solidFill>
                  <a:srgbClr val="FF3300"/>
                </a:solidFill>
                <a:effectLst>
                  <a:outerShdw blurRad="38100" dist="38100" dir="2700000" algn="tl">
                    <a:srgbClr val="C0C0C0"/>
                  </a:outerShdw>
                </a:effectLst>
                <a:cs typeface="Times New Roman" pitchFamily="18" charset="0"/>
              </a:rPr>
              <a:t> </a:t>
            </a:r>
            <a:r>
              <a:rPr lang="uk-UA" sz="3400" u="sng" smtClean="0">
                <a:solidFill>
                  <a:srgbClr val="CC0000"/>
                </a:solidFill>
                <a:effectLst>
                  <a:outerShdw blurRad="38100" dist="38100" dir="2700000" algn="tl">
                    <a:srgbClr val="C0C0C0"/>
                  </a:outerShdw>
                </a:effectLst>
              </a:rPr>
              <a:t>(ноцицепція)</a:t>
            </a:r>
            <a:r>
              <a:rPr lang="uk-UA" sz="3400" smtClean="0">
                <a:solidFill>
                  <a:srgbClr val="CC0000"/>
                </a:solidFill>
                <a:effectLst>
                  <a:outerShdw blurRad="38100" dist="38100" dir="2700000" algn="tl">
                    <a:srgbClr val="C0C0C0"/>
                  </a:outerShdw>
                </a:effectLst>
                <a:cs typeface="Times New Roman" pitchFamily="18" charset="0"/>
              </a:rPr>
              <a:t>.</a:t>
            </a:r>
            <a:r>
              <a:rPr lang="uk-UA" sz="3400" smtClean="0">
                <a:solidFill>
                  <a:srgbClr val="FFFF00"/>
                </a:solidFill>
                <a:effectLst>
                  <a:outerShdw blurRad="38100" dist="38100" dir="2700000" algn="tl">
                    <a:srgbClr val="C0C0C0"/>
                  </a:outerShdw>
                </a:effectLst>
                <a:cs typeface="Times New Roman" pitchFamily="18" charset="0"/>
              </a:rPr>
              <a:t> </a:t>
            </a:r>
            <a:endParaRPr lang="uk-UA" sz="3400" smtClean="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p:cNvSpPr>
          <p:nvPr>
            <p:ph type="body" idx="1"/>
          </p:nvPr>
        </p:nvSpPr>
        <p:spPr>
          <a:xfrm>
            <a:off x="628650" y="746125"/>
            <a:ext cx="7886700" cy="5430838"/>
          </a:xfrm>
        </p:spPr>
        <p:txBody>
          <a:bodyPr/>
          <a:lstStyle/>
          <a:p>
            <a:r>
              <a:rPr lang="ru-RU" smtClean="0"/>
              <a:t>У дітей після народження та в перші роки життя органи чуття ще недосконалі і перебувають в процесі розвитку. </a:t>
            </a:r>
          </a:p>
          <a:p>
            <a:r>
              <a:rPr lang="ru-RU" smtClean="0"/>
              <a:t>Найпершими розвиваються органи смаку і нюху, а потім органи дотику, зору, слуху і так далі. </a:t>
            </a:r>
          </a:p>
          <a:p>
            <a:r>
              <a:rPr lang="ru-RU" smtClean="0"/>
              <a:t>Для кращого розвитку та вдосконалення різних якостей чуття у дітей велике значення має правильно поставлене їх формування і подальше тренування.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4"/>
          <p:cNvPicPr>
            <a:picLocks noChangeAspect="1" noChangeArrowheads="1"/>
          </p:cNvPicPr>
          <p:nvPr/>
        </p:nvPicPr>
        <p:blipFill>
          <a:blip r:embed="rId2"/>
          <a:srcRect/>
          <a:stretch>
            <a:fillRect/>
          </a:stretch>
        </p:blipFill>
        <p:spPr bwMode="auto">
          <a:xfrm>
            <a:off x="0" y="211138"/>
            <a:ext cx="9144000" cy="62992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5" descr="Сенсорні системи руху, дотику, температури, болю. Інтерорецепція"/>
          <p:cNvPicPr>
            <a:picLocks noChangeAspect="1" noChangeArrowheads="1"/>
          </p:cNvPicPr>
          <p:nvPr/>
        </p:nvPicPr>
        <p:blipFill>
          <a:blip r:embed="rId2"/>
          <a:srcRect/>
          <a:stretch>
            <a:fillRect/>
          </a:stretch>
        </p:blipFill>
        <p:spPr bwMode="auto">
          <a:xfrm>
            <a:off x="379413" y="436563"/>
            <a:ext cx="8204200" cy="587375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p:cNvSpPr>
          <p:nvPr>
            <p:ph type="body" idx="1"/>
          </p:nvPr>
        </p:nvSpPr>
        <p:spPr>
          <a:xfrm>
            <a:off x="417513" y="684213"/>
            <a:ext cx="8353425" cy="5383212"/>
          </a:xfrm>
        </p:spPr>
        <p:txBody>
          <a:bodyPr/>
          <a:lstStyle/>
          <a:p>
            <a:pPr>
              <a:lnSpc>
                <a:spcPct val="80000"/>
              </a:lnSpc>
            </a:pPr>
            <a:r>
              <a:rPr lang="ru-RU" smtClean="0"/>
              <a:t>У школярів збудливість пропріорецепторів з віком збільшується: найнижча вона в учнів 1 класу, найвища в учнів XI класу. </a:t>
            </a:r>
          </a:p>
          <a:p>
            <a:pPr>
              <a:lnSpc>
                <a:spcPct val="80000"/>
              </a:lnSpc>
            </a:pPr>
            <a:r>
              <a:rPr lang="ru-RU" smtClean="0"/>
              <a:t>Головною умовою нормального фізичного розвитку рухових якостей дітей є постійна підтримка активного стану їх пропріорецепторів. </a:t>
            </a:r>
          </a:p>
          <a:p>
            <a:pPr>
              <a:lnSpc>
                <a:spcPct val="80000"/>
              </a:lnSpc>
            </a:pPr>
            <a:r>
              <a:rPr lang="ru-RU" smtClean="0"/>
              <a:t>Найбільше навантаження пропріорецептори отримують в дні і години уроків праці, фізкультури, занять в спортивних секціях, ігор та прогулянок на вулиці; найменше - у години відносної нерухомості (під час уроків, під час виконання домашнього завдання та пасивного відпочинку). </a:t>
            </a:r>
          </a:p>
          <a:p>
            <a:pPr>
              <a:lnSpc>
                <a:spcPct val="80000"/>
              </a:lnSpc>
            </a:pPr>
            <a:r>
              <a:rPr lang="ru-RU" smtClean="0"/>
              <a:t>Активність рецепторів м'язів підвищується у першій половині дня і знижується надвечір.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4"/>
          <p:cNvPicPr>
            <a:picLocks noChangeAspect="1" noChangeArrowheads="1"/>
          </p:cNvPicPr>
          <p:nvPr/>
        </p:nvPicPr>
        <p:blipFill>
          <a:blip r:embed="rId2"/>
          <a:srcRect/>
          <a:stretch>
            <a:fillRect/>
          </a:stretch>
        </p:blipFill>
        <p:spPr bwMode="auto">
          <a:xfrm>
            <a:off x="168275" y="223838"/>
            <a:ext cx="8772525" cy="64643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p:cNvSpPr>
          <p:nvPr>
            <p:ph type="body" idx="1"/>
          </p:nvPr>
        </p:nvSpPr>
        <p:spPr>
          <a:xfrm>
            <a:off x="173038" y="252413"/>
            <a:ext cx="3641725" cy="6326187"/>
          </a:xfrm>
        </p:spPr>
        <p:txBody>
          <a:bodyPr/>
          <a:lstStyle/>
          <a:p>
            <a:pPr>
              <a:lnSpc>
                <a:spcPct val="80000"/>
              </a:lnSpc>
            </a:pPr>
            <a:r>
              <a:rPr lang="ru-RU" sz="2400" smtClean="0"/>
              <a:t>Важливо відмітити, що окремі рецептивні зони частин тіла людини (ніг, тулуба, лиця, рук, пальців рук і так далі) мають у ділянці сомато-сенсорних зон певну локалізацію, при цьому рецептори мімічних м'язів лиця (як елементів мови і виразу емоцій) та рук і пальців (як органів праці) займають переважну частину області цих чутливих зон. </a:t>
            </a:r>
          </a:p>
          <a:p>
            <a:pPr>
              <a:lnSpc>
                <a:spcPct val="80000"/>
              </a:lnSpc>
            </a:pPr>
            <a:r>
              <a:rPr lang="ru-RU" sz="2400" smtClean="0"/>
              <a:t>Загальна карта тіла для кожної півкулі представлена у вигляді "гомункулюса". </a:t>
            </a:r>
          </a:p>
          <a:p>
            <a:pPr>
              <a:lnSpc>
                <a:spcPct val="80000"/>
              </a:lnSpc>
            </a:pPr>
            <a:endParaRPr lang="ru-RU" sz="2400" smtClean="0"/>
          </a:p>
        </p:txBody>
      </p:sp>
      <p:sp>
        <p:nvSpPr>
          <p:cNvPr id="114693" name="Rectangle 5"/>
          <p:cNvSpPr>
            <a:spLocks noChangeArrowheads="1"/>
          </p:cNvSpPr>
          <p:nvPr/>
        </p:nvSpPr>
        <p:spPr bwMode="auto">
          <a:xfrm>
            <a:off x="0" y="790575"/>
            <a:ext cx="9144000" cy="0"/>
          </a:xfrm>
          <a:prstGeom prst="rect">
            <a:avLst/>
          </a:prstGeom>
          <a:noFill/>
          <a:ln w="9525">
            <a:noFill/>
            <a:miter lim="800000"/>
            <a:headEnd/>
            <a:tailEnd/>
          </a:ln>
          <a:effectLst/>
        </p:spPr>
        <p:txBody>
          <a:bodyPr wrap="none" anchor="ctr">
            <a:spAutoFit/>
          </a:bodyPr>
          <a:lstStyle/>
          <a:p>
            <a:endParaRPr lang="ru-RU"/>
          </a:p>
        </p:txBody>
      </p:sp>
      <p:pic>
        <p:nvPicPr>
          <p:cNvPr id="114706" name="Picture 18"/>
          <p:cNvPicPr>
            <a:picLocks noChangeAspect="1" noChangeArrowheads="1"/>
          </p:cNvPicPr>
          <p:nvPr/>
        </p:nvPicPr>
        <p:blipFill>
          <a:blip r:embed="rId2"/>
          <a:srcRect/>
          <a:stretch>
            <a:fillRect/>
          </a:stretch>
        </p:blipFill>
        <p:spPr bwMode="auto">
          <a:xfrm>
            <a:off x="3757613" y="0"/>
            <a:ext cx="5386387" cy="6858000"/>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7" name="Rectangle 5"/>
          <p:cNvSpPr>
            <a:spLocks noChangeArrowheads="1"/>
          </p:cNvSpPr>
          <p:nvPr/>
        </p:nvSpPr>
        <p:spPr bwMode="auto">
          <a:xfrm>
            <a:off x="0" y="1123950"/>
            <a:ext cx="9144000" cy="0"/>
          </a:xfrm>
          <a:prstGeom prst="rect">
            <a:avLst/>
          </a:prstGeom>
          <a:noFill/>
          <a:ln w="9525">
            <a:noFill/>
            <a:miter lim="800000"/>
            <a:headEnd/>
            <a:tailEnd/>
          </a:ln>
          <a:effectLst/>
        </p:spPr>
        <p:txBody>
          <a:bodyPr wrap="none" anchor="ctr">
            <a:spAutoFit/>
          </a:bodyPr>
          <a:lstStyle/>
          <a:p>
            <a:endParaRPr lang="ru-RU"/>
          </a:p>
        </p:txBody>
      </p:sp>
      <p:pic>
        <p:nvPicPr>
          <p:cNvPr id="115716" name="Picture 4" descr="https://3.bp.blogspot.com/-Nw_nGbP60gM/VF8FMc3U7-I/AAAAAAAAAmw/vGJJ9Tz_90E/s1600/hom.jpg">
            <a:hlinkClick r:id="rId2"/>
          </p:cNvPr>
          <p:cNvPicPr>
            <a:picLocks noChangeAspect="1" noChangeArrowheads="1"/>
          </p:cNvPicPr>
          <p:nvPr/>
        </p:nvPicPr>
        <p:blipFill>
          <a:blip r:embed="rId3" r:link="rId4"/>
          <a:srcRect/>
          <a:stretch>
            <a:fillRect/>
          </a:stretch>
        </p:blipFill>
        <p:spPr bwMode="auto">
          <a:xfrm>
            <a:off x="0" y="301625"/>
            <a:ext cx="4924425" cy="4610100"/>
          </a:xfrm>
          <a:prstGeom prst="rect">
            <a:avLst/>
          </a:prstGeom>
          <a:noFill/>
        </p:spPr>
      </p:pic>
      <p:graphicFrame>
        <p:nvGraphicFramePr>
          <p:cNvPr id="115736" name="Group 24"/>
          <p:cNvGraphicFramePr>
            <a:graphicFrameLocks noGrp="1"/>
          </p:cNvGraphicFramePr>
          <p:nvPr/>
        </p:nvGraphicFramePr>
        <p:xfrm>
          <a:off x="0" y="4572000"/>
          <a:ext cx="5257800" cy="657225"/>
        </p:xfrm>
        <a:graphic>
          <a:graphicData uri="http://schemas.openxmlformats.org/drawingml/2006/table">
            <a:tbl>
              <a:tblPr/>
              <a:tblGrid>
                <a:gridCol w="5257800"/>
              </a:tblGrid>
              <a:tr h="350838">
                <a:tc>
                  <a:txBody>
                    <a:bodyPr/>
                    <a:lstStyle/>
                    <a:p>
                      <a:pPr marL="0" marR="0" lvl="0" indent="0" algn="l" defTabSz="914400" rtl="0" eaLnBrk="0" fontAlgn="base" latinLnBrk="0" hangingPunct="0">
                        <a:lnSpc>
                          <a:spcPct val="90000"/>
                        </a:lnSpc>
                        <a:spcBef>
                          <a:spcPts val="1000"/>
                        </a:spcBef>
                        <a:spcAft>
                          <a:spcPct val="0"/>
                        </a:spcAft>
                        <a:buClrTx/>
                        <a:buSzTx/>
                        <a:buFont typeface="Arial" charset="0"/>
                        <a:buNone/>
                        <a:tabLst/>
                      </a:pPr>
                      <a:endParaRPr kumimoji="0" lang="ru-RU" sz="1400" b="0" i="0" u="none" strike="noStrike" cap="none" normalizeH="0" baseline="0" smtClean="0">
                        <a:ln>
                          <a:noFill/>
                        </a:ln>
                        <a:solidFill>
                          <a:schemeClr val="tx1"/>
                        </a:solidFill>
                        <a:effectLst/>
                        <a:latin typeface="Calibri" pitchFamily="34" charset="0"/>
                      </a:endParaRPr>
                    </a:p>
                  </a:txBody>
                  <a:tcPr anchor="ctr" horzOverflow="overflow">
                    <a:lnL cap="flat">
                      <a:noFill/>
                    </a:lnL>
                    <a:lnR cap="flat">
                      <a:noFill/>
                    </a:lnR>
                    <a:lnT cap="flat">
                      <a:noFill/>
                    </a:lnT>
                    <a:lnB>
                      <a:noFill/>
                    </a:lnB>
                    <a:lnTlToBr>
                      <a:noFill/>
                    </a:lnTlToBr>
                    <a:lnBlToTr>
                      <a:noFill/>
                    </a:lnBlToTr>
                    <a:no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ГОМУНКУЛЮС ПЕНФ</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І</a:t>
                      </a: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ЛДА </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У</a:t>
                      </a: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БРИТАНС</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Ь</a:t>
                      </a: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КОМ</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У</a:t>
                      </a: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 МУЗЕ</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Ї</a:t>
                      </a:r>
                      <a:endParaRPr kumimoji="0" lang="ru-RU" sz="1400" b="1" i="0" u="none" strike="noStrike" cap="none" normalizeH="0" baseline="0" smtClean="0">
                        <a:ln>
                          <a:noFill/>
                        </a:ln>
                        <a:solidFill>
                          <a:schemeClr val="bg1"/>
                        </a:solidFill>
                        <a:effectLst/>
                        <a:latin typeface="Times New Roman" pitchFamily="18" charset="0"/>
                        <a:cs typeface="Times New Roman" pitchFamily="18" charset="0"/>
                      </a:endParaRPr>
                    </a:p>
                  </a:txBody>
                  <a:tcPr anchor="ctr" horzOverflow="overflow">
                    <a:lnL cap="flat">
                      <a:noFill/>
                    </a:lnL>
                    <a:lnR cap="flat">
                      <a:noFill/>
                    </a:lnR>
                    <a:lnT>
                      <a:noFill/>
                    </a:lnT>
                    <a:lnB cap="flat">
                      <a:noFill/>
                    </a:lnB>
                    <a:lnTlToBr>
                      <a:noFill/>
                    </a:lnTlToBr>
                    <a:lnBlToTr>
                      <a:noFill/>
                    </a:lnBlToTr>
                    <a:noFill/>
                  </a:tcPr>
                </a:tc>
              </a:tr>
            </a:tbl>
          </a:graphicData>
        </a:graphic>
      </p:graphicFrame>
      <p:sp>
        <p:nvSpPr>
          <p:cNvPr id="115737" name="Rectangle 25"/>
          <p:cNvSpPr>
            <a:spLocks noChangeArrowheads="1"/>
          </p:cNvSpPr>
          <p:nvPr/>
        </p:nvSpPr>
        <p:spPr bwMode="auto">
          <a:xfrm>
            <a:off x="4978400" y="401638"/>
            <a:ext cx="4165600" cy="5994400"/>
          </a:xfrm>
          <a:prstGeom prst="rect">
            <a:avLst/>
          </a:prstGeom>
          <a:noFill/>
          <a:ln w="9525">
            <a:noFill/>
            <a:miter lim="800000"/>
            <a:headEnd/>
            <a:tailEnd/>
          </a:ln>
          <a:effectLst/>
        </p:spPr>
        <p:txBody>
          <a:bodyPr>
            <a:spAutoFit/>
          </a:bodyPr>
          <a:lstStyle/>
          <a:p>
            <a:pPr>
              <a:lnSpc>
                <a:spcPct val="75000"/>
              </a:lnSpc>
              <a:spcBef>
                <a:spcPct val="15000"/>
              </a:spcBef>
              <a:buFontTx/>
              <a:buChar char="•"/>
            </a:pPr>
            <a:r>
              <a:rPr lang="ru-RU" b="0" u="sng">
                <a:solidFill>
                  <a:schemeClr val="tx1"/>
                </a:solidFill>
              </a:rPr>
              <a:t>Велике представництво мовного апарату відображає важливість мови в нашій еволюції.</a:t>
            </a:r>
            <a:r>
              <a:rPr lang="ru-RU" b="0">
                <a:solidFill>
                  <a:schemeClr val="tx1"/>
                </a:solidFill>
              </a:rPr>
              <a:t> Тому активне збудження у корі може передаватися на моторну звивину і відбиватися на нашій мові. </a:t>
            </a:r>
          </a:p>
          <a:p>
            <a:pPr>
              <a:lnSpc>
                <a:spcPct val="75000"/>
              </a:lnSpc>
              <a:spcBef>
                <a:spcPct val="15000"/>
              </a:spcBef>
              <a:buFontTx/>
              <a:buChar char="•"/>
            </a:pPr>
            <a:r>
              <a:rPr lang="ru-RU" b="0">
                <a:solidFill>
                  <a:schemeClr val="tx1"/>
                </a:solidFill>
              </a:rPr>
              <a:t>Також для «боротьби» з чоловічком Пенфилда при заїкання використовують численні гальмівні методики, що знижують підвищений тонус мовного центру: від транквілізаторів, гіпнозу до голковколювання, фізіо-, психотерапії. Від уповільнення темпу мови через ритмизацию і пісенність до тривалого мовчання. </a:t>
            </a:r>
          </a:p>
          <a:p>
            <a:pPr>
              <a:lnSpc>
                <a:spcPct val="75000"/>
              </a:lnSpc>
              <a:spcBef>
                <a:spcPct val="15000"/>
              </a:spcBef>
              <a:buFontTx/>
              <a:buChar char="•"/>
            </a:pPr>
            <a:r>
              <a:rPr lang="ru-RU" b="0" u="sng">
                <a:solidFill>
                  <a:schemeClr val="tx1"/>
                </a:solidFill>
              </a:rPr>
              <a:t>Для інтелектуального розвитку й мови у дітей важливо розвиток моторики кистей</a:t>
            </a:r>
            <a:r>
              <a:rPr lang="ru-RU" b="0">
                <a:solidFill>
                  <a:schemeClr val="tx1"/>
                </a:solidFill>
              </a:rPr>
              <a:t>. </a:t>
            </a:r>
          </a:p>
          <a:p>
            <a:pPr>
              <a:lnSpc>
                <a:spcPct val="75000"/>
              </a:lnSpc>
              <a:spcBef>
                <a:spcPct val="15000"/>
              </a:spcBef>
              <a:buFontTx/>
              <a:buChar char="•"/>
            </a:pPr>
            <a:r>
              <a:rPr lang="ru-RU" b="0">
                <a:solidFill>
                  <a:schemeClr val="tx1"/>
                </a:solidFill>
              </a:rPr>
              <a:t>Із гомункулюсу слідує, що </a:t>
            </a:r>
            <a:r>
              <a:rPr lang="ru-RU" i="1" u="sng">
                <a:solidFill>
                  <a:schemeClr val="tx1"/>
                </a:solidFill>
              </a:rPr>
              <a:t>дві третини головного мозку зайняті роботою рук і мовного апарату</a:t>
            </a:r>
            <a:r>
              <a:rPr lang="ru-RU" b="0">
                <a:solidFill>
                  <a:schemeClr val="tx1"/>
                </a:solidFill>
              </a:rPr>
              <a:t>. І лише маленька третину відводиться всього іншого тіла. І цей дивак з великим ротом і величезними загребущими руками - це ми в правдивому світлі головного мозку.</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5"/>
          <p:cNvPicPr>
            <a:picLocks noChangeAspect="1" noChangeArrowheads="1"/>
          </p:cNvPicPr>
          <p:nvPr/>
        </p:nvPicPr>
        <p:blipFill>
          <a:blip r:embed="rId2"/>
          <a:srcRect/>
          <a:stretch>
            <a:fillRect/>
          </a:stretch>
        </p:blipFill>
        <p:spPr bwMode="auto">
          <a:xfrm>
            <a:off x="227013" y="247650"/>
            <a:ext cx="8682037" cy="6297613"/>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4"/>
          <p:cNvPicPr>
            <a:picLocks noChangeAspect="1" noChangeArrowheads="1"/>
          </p:cNvPicPr>
          <p:nvPr/>
        </p:nvPicPr>
        <p:blipFill>
          <a:blip r:embed="rId2"/>
          <a:srcRect/>
          <a:stretch>
            <a:fillRect/>
          </a:stretch>
        </p:blipFill>
        <p:spPr bwMode="auto">
          <a:xfrm>
            <a:off x="0" y="0"/>
            <a:ext cx="9144000" cy="67437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Заголовок 1"/>
          <p:cNvSpPr>
            <a:spLocks noGrp="1"/>
          </p:cNvSpPr>
          <p:nvPr>
            <p:ph type="title" idx="4294967295"/>
          </p:nvPr>
        </p:nvSpPr>
        <p:spPr>
          <a:xfrm>
            <a:off x="247650" y="155575"/>
            <a:ext cx="8896350" cy="701675"/>
          </a:xfrm>
        </p:spPr>
        <p:txBody>
          <a:bodyPr/>
          <a:lstStyle/>
          <a:p>
            <a:r>
              <a:rPr lang="ru-RU" sz="3600" b="1" i="1" smtClean="0">
                <a:solidFill>
                  <a:srgbClr val="17375E"/>
                </a:solidFill>
                <a:latin typeface="Times New Roman" pitchFamily="18" charset="0"/>
                <a:cs typeface="Times New Roman" pitchFamily="18" charset="0"/>
              </a:rPr>
              <a:t>Смакова сенсорна система, будова</a:t>
            </a:r>
          </a:p>
        </p:txBody>
      </p:sp>
      <p:graphicFrame>
        <p:nvGraphicFramePr>
          <p:cNvPr id="3" name="Таблица 2"/>
          <p:cNvGraphicFramePr>
            <a:graphicFrameLocks noGrp="1"/>
          </p:cNvGraphicFramePr>
          <p:nvPr/>
        </p:nvGraphicFramePr>
        <p:xfrm>
          <a:off x="3500438" y="850900"/>
          <a:ext cx="5429250" cy="5716588"/>
        </p:xfrm>
        <a:graphic>
          <a:graphicData uri="http://schemas.openxmlformats.org/drawingml/2006/table">
            <a:tbl>
              <a:tblPr/>
              <a:tblGrid>
                <a:gridCol w="2000250"/>
                <a:gridCol w="1357312"/>
                <a:gridCol w="2071688"/>
              </a:tblGrid>
              <a:tr h="1571625">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Відділи смакової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400" b="1" i="0" u="none" strike="noStrike" cap="none" normalizeH="0" baseline="0" smtClean="0">
                          <a:ln>
                            <a:noFill/>
                          </a:ln>
                          <a:solidFill>
                            <a:srgbClr val="FFFFFF"/>
                          </a:solidFill>
                          <a:effectLst/>
                          <a:latin typeface="Times New Roman" pitchFamily="18" charset="0"/>
                          <a:cs typeface="Times New Roman" pitchFamily="18" charset="0"/>
                        </a:rPr>
                        <a:t>Функції відділів смакової  сенсорної системи</a:t>
                      </a:r>
                      <a:endParaRPr kumimoji="0" lang="ru-RU" sz="14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Орган</a:t>
                      </a: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 смакової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573213">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1.Периферийний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Сприйняття смаку</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Смакові рецептори, розташовані у слизовій оболонці язика, 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якого піднебіння, задньої стінки глотки</a:t>
                      </a:r>
                      <a:endParaRPr kumimoji="0" lang="ru-RU"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120775">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2.Підкірковий</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Передача  смакової інформації </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Ядра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VII</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IX</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X </a:t>
                      </a: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пар </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черепномозкових нервів</a:t>
                      </a:r>
                      <a:endParaRPr kumimoji="0" lang="ru-RU"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450975">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3.Кірковий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Аналіз</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смакової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Кірковий центр знаходиться у парагіпокампальній, звивині та гачку</a:t>
                      </a:r>
                      <a:endParaRPr kumimoji="0" lang="ru-RU"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bl>
          </a:graphicData>
        </a:graphic>
      </p:graphicFrame>
      <p:pic>
        <p:nvPicPr>
          <p:cNvPr id="95257" name="Picture 2"/>
          <p:cNvPicPr>
            <a:picLocks noChangeAspect="1" noChangeArrowheads="1"/>
          </p:cNvPicPr>
          <p:nvPr/>
        </p:nvPicPr>
        <p:blipFill>
          <a:blip r:embed="rId2"/>
          <a:srcRect/>
          <a:stretch>
            <a:fillRect/>
          </a:stretch>
        </p:blipFill>
        <p:spPr bwMode="auto">
          <a:xfrm>
            <a:off x="0" y="4572000"/>
            <a:ext cx="3071813" cy="2168525"/>
          </a:xfrm>
          <a:prstGeom prst="rect">
            <a:avLst/>
          </a:prstGeom>
          <a:noFill/>
          <a:ln w="9525">
            <a:noFill/>
            <a:miter lim="800000"/>
            <a:headEnd/>
            <a:tailEnd/>
          </a:ln>
        </p:spPr>
      </p:pic>
      <p:pic>
        <p:nvPicPr>
          <p:cNvPr id="95258" name="Picture 2"/>
          <p:cNvPicPr>
            <a:picLocks noChangeAspect="1" noChangeArrowheads="1"/>
          </p:cNvPicPr>
          <p:nvPr/>
        </p:nvPicPr>
        <p:blipFill>
          <a:blip r:embed="rId3"/>
          <a:srcRect t="5112" r="2"/>
          <a:stretch>
            <a:fillRect/>
          </a:stretch>
        </p:blipFill>
        <p:spPr bwMode="auto">
          <a:xfrm>
            <a:off x="0" y="717550"/>
            <a:ext cx="1857375" cy="2578100"/>
          </a:xfrm>
          <a:prstGeom prst="rect">
            <a:avLst/>
          </a:prstGeom>
          <a:noFill/>
          <a:ln w="9525">
            <a:noFill/>
            <a:miter lim="800000"/>
            <a:headEnd/>
            <a:tailEnd/>
          </a:ln>
        </p:spPr>
      </p:pic>
      <p:pic>
        <p:nvPicPr>
          <p:cNvPr id="95259" name="Picture 4"/>
          <p:cNvPicPr>
            <a:picLocks noChangeAspect="1" noChangeArrowheads="1"/>
          </p:cNvPicPr>
          <p:nvPr/>
        </p:nvPicPr>
        <p:blipFill>
          <a:blip r:embed="rId4"/>
          <a:srcRect/>
          <a:stretch>
            <a:fillRect/>
          </a:stretch>
        </p:blipFill>
        <p:spPr bwMode="auto">
          <a:xfrm>
            <a:off x="2000250" y="2214563"/>
            <a:ext cx="1428750" cy="2225675"/>
          </a:xfrm>
          <a:prstGeom prst="rect">
            <a:avLst/>
          </a:prstGeom>
          <a:noFill/>
          <a:ln w="9525">
            <a:noFill/>
            <a:miter lim="800000"/>
            <a:headEnd/>
            <a:tailEnd/>
          </a:ln>
        </p:spPr>
      </p:pic>
      <p:pic>
        <p:nvPicPr>
          <p:cNvPr id="95260" name="Picture 3" descr="C:\Documents and Settings\XP\Рабочий стол\golovnoj-mozg.jpg"/>
          <p:cNvPicPr>
            <a:picLocks noChangeAspect="1" noChangeArrowheads="1"/>
          </p:cNvPicPr>
          <p:nvPr/>
        </p:nvPicPr>
        <p:blipFill>
          <a:blip r:embed="rId5"/>
          <a:srcRect l="9366" t="1935" r="17264"/>
          <a:stretch>
            <a:fillRect/>
          </a:stretch>
        </p:blipFill>
        <p:spPr bwMode="auto">
          <a:xfrm>
            <a:off x="571500" y="3286125"/>
            <a:ext cx="1428750" cy="1292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685800" y="549275"/>
            <a:ext cx="7772400" cy="1060450"/>
          </a:xfrm>
        </p:spPr>
        <p:txBody>
          <a:bodyPr anchor="b">
            <a:noAutofit/>
          </a:bodyPr>
          <a:lstStyle/>
          <a:p>
            <a:pPr algn="ctr">
              <a:defRPr/>
            </a:pPr>
            <a:r>
              <a:rPr lang="ru-RU" sz="2800" b="1" u="sng" smtClean="0">
                <a:effectLst>
                  <a:outerShdw blurRad="38100" dist="38100" dir="2700000" algn="tl">
                    <a:srgbClr val="C0C0C0"/>
                  </a:outerShdw>
                </a:effectLst>
              </a:rPr>
              <a:t>ЗАГАЛЬНИЙ ПРИНЦИП БУДОВИ СЕНСОРНИХ СИСТЕМ</a:t>
            </a:r>
          </a:p>
        </p:txBody>
      </p:sp>
      <p:sp>
        <p:nvSpPr>
          <p:cNvPr id="6147" name="Rectangle 3"/>
          <p:cNvSpPr>
            <a:spLocks noGrp="1" noChangeArrowheads="1"/>
          </p:cNvSpPr>
          <p:nvPr>
            <p:ph idx="4294967295"/>
          </p:nvPr>
        </p:nvSpPr>
        <p:spPr>
          <a:xfrm>
            <a:off x="304800" y="1436688"/>
            <a:ext cx="8153400" cy="5116512"/>
          </a:xfrm>
        </p:spPr>
        <p:txBody>
          <a:bodyPr anchor="ctr">
            <a:normAutofit/>
          </a:bodyPr>
          <a:lstStyle/>
          <a:p>
            <a:pPr marL="273050" indent="-255588">
              <a:lnSpc>
                <a:spcPct val="75000"/>
              </a:lnSpc>
              <a:spcBef>
                <a:spcPts val="600"/>
              </a:spcBef>
            </a:pPr>
            <a:r>
              <a:rPr lang="uk-UA" sz="3800" smtClean="0">
                <a:solidFill>
                  <a:srgbClr val="CC0000"/>
                </a:solidFill>
                <a:effectLst>
                  <a:outerShdw blurRad="38100" dist="38100" dir="2700000" algn="tl">
                    <a:srgbClr val="C0C0C0"/>
                  </a:outerShdw>
                </a:effectLst>
                <a:cs typeface="Times New Roman" pitchFamily="18" charset="0"/>
              </a:rPr>
              <a:t>Починаються  вони рецепторами –</a:t>
            </a:r>
            <a:r>
              <a:rPr lang="uk-UA" sz="3800" smtClean="0">
                <a:solidFill>
                  <a:srgbClr val="FFFF00"/>
                </a:solidFill>
                <a:effectLst>
                  <a:outerShdw blurRad="38100" dist="38100" dir="2700000" algn="tl">
                    <a:srgbClr val="C0C0C0"/>
                  </a:outerShdw>
                </a:effectLst>
                <a:cs typeface="Times New Roman" pitchFamily="18" charset="0"/>
              </a:rPr>
              <a:t> </a:t>
            </a:r>
            <a:r>
              <a:rPr lang="uk-UA" sz="3800" smtClean="0">
                <a:effectLst>
                  <a:outerShdw blurRad="38100" dist="38100" dir="2700000" algn="tl">
                    <a:srgbClr val="C0C0C0"/>
                  </a:outerShdw>
                </a:effectLst>
                <a:cs typeface="Times New Roman" pitchFamily="18" charset="0"/>
              </a:rPr>
              <a:t>нервовими закінченнями чутливих (аферентних) нейронів.</a:t>
            </a:r>
            <a:r>
              <a:rPr lang="uk-UA" sz="3800" smtClean="0">
                <a:solidFill>
                  <a:srgbClr val="F2F2F2"/>
                </a:solidFill>
                <a:effectLst>
                  <a:outerShdw blurRad="38100" dist="38100" dir="2700000" algn="tl">
                    <a:srgbClr val="C0C0C0"/>
                  </a:outerShdw>
                </a:effectLst>
                <a:cs typeface="Times New Roman" pitchFamily="18" charset="0"/>
              </a:rPr>
              <a:t> </a:t>
            </a:r>
          </a:p>
          <a:p>
            <a:pPr marL="273050" indent="-255588">
              <a:lnSpc>
                <a:spcPct val="75000"/>
              </a:lnSpc>
              <a:spcBef>
                <a:spcPts val="600"/>
              </a:spcBef>
            </a:pPr>
            <a:r>
              <a:rPr lang="uk-UA" sz="3800" smtClean="0">
                <a:solidFill>
                  <a:srgbClr val="CC0000"/>
                </a:solidFill>
                <a:effectLst>
                  <a:outerShdw blurRad="38100" dist="38100" dir="2700000" algn="tl">
                    <a:srgbClr val="C0C0C0"/>
                  </a:outerShdw>
                </a:effectLst>
                <a:cs typeface="Times New Roman" pitchFamily="18" charset="0"/>
              </a:rPr>
              <a:t>Тіла аферентних нейронів у різних відділах ЦНС утворюють ядерні скупчення (не менше трьох): </a:t>
            </a:r>
          </a:p>
          <a:p>
            <a:pPr marL="273050" indent="-255588">
              <a:lnSpc>
                <a:spcPct val="75000"/>
              </a:lnSpc>
              <a:spcBef>
                <a:spcPts val="600"/>
              </a:spcBef>
            </a:pPr>
            <a:r>
              <a:rPr lang="uk-UA" sz="3800" smtClean="0">
                <a:effectLst>
                  <a:outerShdw blurRad="38100" dist="38100" dir="2700000" algn="tl">
                    <a:srgbClr val="C0C0C0"/>
                  </a:outerShdw>
                </a:effectLst>
                <a:cs typeface="Times New Roman" pitchFamily="18" charset="0"/>
              </a:rPr>
              <a:t>а) у спинному мозку або у стовбурі мозку, </a:t>
            </a:r>
          </a:p>
          <a:p>
            <a:pPr marL="273050" indent="-255588">
              <a:lnSpc>
                <a:spcPct val="75000"/>
              </a:lnSpc>
              <a:spcBef>
                <a:spcPts val="600"/>
              </a:spcBef>
            </a:pPr>
            <a:r>
              <a:rPr lang="uk-UA" sz="3800" smtClean="0">
                <a:effectLst>
                  <a:outerShdw blurRad="38100" dist="38100" dir="2700000" algn="tl">
                    <a:srgbClr val="C0C0C0"/>
                  </a:outerShdw>
                </a:effectLst>
                <a:cs typeface="Times New Roman" pitchFamily="18" charset="0"/>
              </a:rPr>
              <a:t>б) таламусі, </a:t>
            </a:r>
          </a:p>
          <a:p>
            <a:pPr marL="273050" indent="-255588">
              <a:lnSpc>
                <a:spcPct val="75000"/>
              </a:lnSpc>
              <a:spcBef>
                <a:spcPts val="600"/>
              </a:spcBef>
            </a:pPr>
            <a:r>
              <a:rPr lang="uk-UA" sz="3800" smtClean="0">
                <a:effectLst>
                  <a:outerShdw blurRad="38100" dist="38100" dir="2700000" algn="tl">
                    <a:srgbClr val="C0C0C0"/>
                  </a:outerShdw>
                </a:effectLst>
                <a:cs typeface="Times New Roman" pitchFamily="18" charset="0"/>
              </a:rPr>
              <a:t>в) у корі великих півкуль.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Заголовок 1"/>
          <p:cNvSpPr>
            <a:spLocks noGrp="1"/>
          </p:cNvSpPr>
          <p:nvPr>
            <p:ph type="title" idx="4294967295"/>
          </p:nvPr>
        </p:nvSpPr>
        <p:spPr>
          <a:xfrm>
            <a:off x="311150" y="265113"/>
            <a:ext cx="8832850" cy="390525"/>
          </a:xfrm>
        </p:spPr>
        <p:txBody>
          <a:bodyPr/>
          <a:lstStyle/>
          <a:p>
            <a:r>
              <a:rPr lang="ru-RU" sz="3600" b="1" i="1" smtClean="0">
                <a:solidFill>
                  <a:srgbClr val="17375E"/>
                </a:solidFill>
                <a:latin typeface="Times New Roman" pitchFamily="18" charset="0"/>
                <a:cs typeface="Times New Roman" pitchFamily="18" charset="0"/>
              </a:rPr>
              <a:t>Смакова сенсорна система, будова</a:t>
            </a:r>
          </a:p>
        </p:txBody>
      </p:sp>
      <p:pic>
        <p:nvPicPr>
          <p:cNvPr id="96259" name="Picture 2"/>
          <p:cNvPicPr>
            <a:picLocks noChangeAspect="1" noChangeArrowheads="1"/>
          </p:cNvPicPr>
          <p:nvPr/>
        </p:nvPicPr>
        <p:blipFill>
          <a:blip r:embed="rId2"/>
          <a:srcRect l="3773" t="4442" b="1517"/>
          <a:stretch>
            <a:fillRect/>
          </a:stretch>
        </p:blipFill>
        <p:spPr bwMode="auto">
          <a:xfrm>
            <a:off x="3286125" y="760413"/>
            <a:ext cx="4032250" cy="5883275"/>
          </a:xfrm>
          <a:prstGeom prst="rect">
            <a:avLst/>
          </a:prstGeom>
          <a:noFill/>
          <a:ln w="9525">
            <a:noFill/>
            <a:miter lim="800000"/>
            <a:headEnd/>
            <a:tailEnd/>
          </a:ln>
        </p:spPr>
      </p:pic>
      <p:sp>
        <p:nvSpPr>
          <p:cNvPr id="12" name="Прямоугольник 11"/>
          <p:cNvSpPr/>
          <p:nvPr/>
        </p:nvSpPr>
        <p:spPr>
          <a:xfrm>
            <a:off x="285750" y="1143000"/>
            <a:ext cx="3221038"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sz="2400" b="0" dirty="0">
                <a:latin typeface="Times New Roman" pitchFamily="18" charset="0"/>
                <a:cs typeface="Times New Roman" pitchFamily="18" charset="0"/>
              </a:rPr>
              <a:t>Валикоподібні сосочки</a:t>
            </a:r>
            <a:endParaRPr lang="ru-RU" sz="2400" b="0" dirty="0"/>
          </a:p>
        </p:txBody>
      </p:sp>
      <p:sp>
        <p:nvSpPr>
          <p:cNvPr id="13" name="Прямоугольник 12"/>
          <p:cNvSpPr/>
          <p:nvPr/>
        </p:nvSpPr>
        <p:spPr>
          <a:xfrm>
            <a:off x="214313" y="2714625"/>
            <a:ext cx="3065462"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sz="2400" b="0" dirty="0">
                <a:latin typeface="Times New Roman" pitchFamily="18" charset="0"/>
                <a:cs typeface="Times New Roman" pitchFamily="18" charset="0"/>
              </a:rPr>
              <a:t>Листоподібні сосочки</a:t>
            </a:r>
            <a:endParaRPr lang="ru-RU" sz="2400" b="0" dirty="0"/>
          </a:p>
        </p:txBody>
      </p:sp>
      <p:sp>
        <p:nvSpPr>
          <p:cNvPr id="14" name="Прямоугольник 13"/>
          <p:cNvSpPr/>
          <p:nvPr/>
        </p:nvSpPr>
        <p:spPr>
          <a:xfrm>
            <a:off x="214313" y="3857625"/>
            <a:ext cx="3059112"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sz="2400" b="0" dirty="0">
                <a:latin typeface="Times New Roman" pitchFamily="18" charset="0"/>
                <a:cs typeface="Times New Roman" pitchFamily="18" charset="0"/>
              </a:rPr>
              <a:t>Грибоподібні сосочки</a:t>
            </a:r>
            <a:endParaRPr lang="ru-RU" sz="2400" b="0" dirty="0"/>
          </a:p>
        </p:txBody>
      </p:sp>
      <p:cxnSp>
        <p:nvCxnSpPr>
          <p:cNvPr id="16" name="Прямая соединительная линия 15"/>
          <p:cNvCxnSpPr/>
          <p:nvPr/>
        </p:nvCxnSpPr>
        <p:spPr>
          <a:xfrm>
            <a:off x="1928813" y="1571625"/>
            <a:ext cx="2571750" cy="1785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a:stCxn id="13" idx="2"/>
          </p:cNvCxnSpPr>
          <p:nvPr/>
        </p:nvCxnSpPr>
        <p:spPr>
          <a:xfrm rot="16200000" flipH="1">
            <a:off x="2389982" y="2532856"/>
            <a:ext cx="609600" cy="18970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a:stCxn id="14" idx="3"/>
          </p:cNvCxnSpPr>
          <p:nvPr/>
        </p:nvCxnSpPr>
        <p:spPr>
          <a:xfrm>
            <a:off x="3273425" y="4087813"/>
            <a:ext cx="1584325" cy="3413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6266"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b="0">
              <a:solidFill>
                <a:schemeClr val="tx1"/>
              </a:solidFill>
              <a:latin typeface="Calibri" pitchFamily="34" charset="0"/>
            </a:endParaRPr>
          </a:p>
        </p:txBody>
      </p:sp>
      <p:sp>
        <p:nvSpPr>
          <p:cNvPr id="96267" name="Rectangle 8"/>
          <p:cNvSpPr>
            <a:spLocks noChangeArrowheads="1"/>
          </p:cNvSpPr>
          <p:nvPr/>
        </p:nvSpPr>
        <p:spPr bwMode="auto">
          <a:xfrm>
            <a:off x="0" y="3429000"/>
            <a:ext cx="9144000" cy="0"/>
          </a:xfrm>
          <a:prstGeom prst="rect">
            <a:avLst/>
          </a:prstGeom>
          <a:noFill/>
          <a:ln w="9525">
            <a:noFill/>
            <a:miter lim="800000"/>
            <a:headEnd/>
            <a:tailEnd/>
          </a:ln>
        </p:spPr>
        <p:txBody>
          <a:bodyPr wrap="none" anchor="ctr">
            <a:spAutoFit/>
          </a:bodyPr>
          <a:lstStyle/>
          <a:p>
            <a:endParaRPr lang="ru-RU" b="0">
              <a:solidFill>
                <a:schemeClr val="tx1"/>
              </a:solidFill>
              <a:latin typeface="Calibri" pitchFamily="34" charset="0"/>
            </a:endParaRPr>
          </a:p>
        </p:txBody>
      </p:sp>
      <p:sp>
        <p:nvSpPr>
          <p:cNvPr id="96268" name="Прямоугольник 36"/>
          <p:cNvSpPr>
            <a:spLocks noChangeArrowheads="1"/>
          </p:cNvSpPr>
          <p:nvPr/>
        </p:nvSpPr>
        <p:spPr bwMode="auto">
          <a:xfrm>
            <a:off x="2786063" y="4643438"/>
            <a:ext cx="706437" cy="369887"/>
          </a:xfrm>
          <a:prstGeom prst="rect">
            <a:avLst/>
          </a:prstGeom>
          <a:solidFill>
            <a:srgbClr val="996633"/>
          </a:solidFill>
          <a:ln w="9525">
            <a:noFill/>
            <a:miter lim="800000"/>
            <a:headEnd/>
            <a:tailEnd/>
          </a:ln>
        </p:spPr>
        <p:txBody>
          <a:bodyPr wrap="none">
            <a:spAutoFit/>
          </a:bodyPr>
          <a:lstStyle/>
          <a:p>
            <a:r>
              <a:rPr lang="uk-UA" b="0">
                <a:solidFill>
                  <a:schemeClr val="tx1"/>
                </a:solidFill>
                <a:latin typeface="Times New Roman" pitchFamily="18" charset="0"/>
                <a:cs typeface="Times New Roman" pitchFamily="18" charset="0"/>
              </a:rPr>
              <a:t>Гірке</a:t>
            </a:r>
            <a:endParaRPr lang="ru-RU" b="0">
              <a:solidFill>
                <a:schemeClr val="tx1"/>
              </a:solidFill>
              <a:latin typeface="Calibri" pitchFamily="34" charset="0"/>
            </a:endParaRPr>
          </a:p>
        </p:txBody>
      </p:sp>
      <p:sp>
        <p:nvSpPr>
          <p:cNvPr id="96269" name="Прямоугольник 37"/>
          <p:cNvSpPr>
            <a:spLocks noChangeArrowheads="1"/>
          </p:cNvSpPr>
          <p:nvPr/>
        </p:nvSpPr>
        <p:spPr bwMode="auto">
          <a:xfrm>
            <a:off x="2786063" y="5214938"/>
            <a:ext cx="782637" cy="369887"/>
          </a:xfrm>
          <a:prstGeom prst="rect">
            <a:avLst/>
          </a:prstGeom>
          <a:solidFill>
            <a:srgbClr val="993366"/>
          </a:solidFill>
          <a:ln w="9525">
            <a:noFill/>
            <a:miter lim="800000"/>
            <a:headEnd/>
            <a:tailEnd/>
          </a:ln>
        </p:spPr>
        <p:txBody>
          <a:bodyPr wrap="none">
            <a:spAutoFit/>
          </a:bodyPr>
          <a:lstStyle/>
          <a:p>
            <a:r>
              <a:rPr lang="uk-UA" b="0">
                <a:solidFill>
                  <a:schemeClr val="tx1"/>
                </a:solidFill>
                <a:latin typeface="Times New Roman" pitchFamily="18" charset="0"/>
                <a:cs typeface="Times New Roman" pitchFamily="18" charset="0"/>
              </a:rPr>
              <a:t>Кисле</a:t>
            </a:r>
            <a:endParaRPr lang="ru-RU" b="0">
              <a:solidFill>
                <a:schemeClr val="tx1"/>
              </a:solidFill>
              <a:latin typeface="Calibri" pitchFamily="34" charset="0"/>
            </a:endParaRPr>
          </a:p>
        </p:txBody>
      </p:sp>
      <p:sp>
        <p:nvSpPr>
          <p:cNvPr id="96270" name="Прямоугольник 38"/>
          <p:cNvSpPr>
            <a:spLocks noChangeArrowheads="1"/>
          </p:cNvSpPr>
          <p:nvPr/>
        </p:nvSpPr>
        <p:spPr bwMode="auto">
          <a:xfrm>
            <a:off x="3357563" y="6286500"/>
            <a:ext cx="1001712" cy="369888"/>
          </a:xfrm>
          <a:prstGeom prst="rect">
            <a:avLst/>
          </a:prstGeom>
          <a:solidFill>
            <a:srgbClr val="FFCC66"/>
          </a:solidFill>
          <a:ln w="9525">
            <a:solidFill>
              <a:srgbClr val="FFCC66"/>
            </a:solidFill>
            <a:miter lim="800000"/>
            <a:headEnd/>
            <a:tailEnd/>
          </a:ln>
        </p:spPr>
        <p:txBody>
          <a:bodyPr wrap="none">
            <a:spAutoFit/>
          </a:bodyPr>
          <a:lstStyle/>
          <a:p>
            <a:r>
              <a:rPr lang="uk-UA" b="0">
                <a:solidFill>
                  <a:schemeClr val="tx1"/>
                </a:solidFill>
                <a:latin typeface="Times New Roman" pitchFamily="18" charset="0"/>
                <a:cs typeface="Times New Roman" pitchFamily="18" charset="0"/>
              </a:rPr>
              <a:t>Солодке</a:t>
            </a:r>
            <a:endParaRPr lang="ru-RU" b="0">
              <a:solidFill>
                <a:schemeClr val="tx1"/>
              </a:solidFill>
              <a:latin typeface="Calibri" pitchFamily="34" charset="0"/>
            </a:endParaRPr>
          </a:p>
        </p:txBody>
      </p:sp>
      <p:sp>
        <p:nvSpPr>
          <p:cNvPr id="40" name="Прямоугольник 39"/>
          <p:cNvSpPr/>
          <p:nvPr/>
        </p:nvSpPr>
        <p:spPr>
          <a:xfrm>
            <a:off x="3000375" y="5786438"/>
            <a:ext cx="908050" cy="369887"/>
          </a:xfrm>
          <a:prstGeom prst="rect">
            <a:avLst/>
          </a:prstGeom>
          <a:solidFill>
            <a:schemeClr val="accent1">
              <a:lumMod val="60000"/>
              <a:lumOff val="40000"/>
            </a:schemeClr>
          </a:solidFill>
        </p:spPr>
        <p:txBody>
          <a:bodyPr wrap="none">
            <a:spAutoFit/>
          </a:bodyPr>
          <a:lstStyle/>
          <a:p>
            <a:pPr fontAlgn="auto">
              <a:spcBef>
                <a:spcPts val="0"/>
              </a:spcBef>
              <a:spcAft>
                <a:spcPts val="0"/>
              </a:spcAft>
              <a:defRPr/>
            </a:pPr>
            <a:r>
              <a:rPr lang="uk-UA" b="0" dirty="0">
                <a:solidFill>
                  <a:schemeClr val="tx1"/>
                </a:solidFill>
                <a:latin typeface="Times New Roman" pitchFamily="18" charset="0"/>
                <a:cs typeface="Times New Roman" pitchFamily="18" charset="0"/>
              </a:rPr>
              <a:t>Солоне</a:t>
            </a:r>
            <a:endParaRPr lang="ru-RU" b="0" dirty="0">
              <a:solidFill>
                <a:schemeClr val="tx1"/>
              </a:solidFill>
              <a:latin typeface="+mn-lt"/>
              <a:cs typeface="+mn-cs"/>
            </a:endParaRPr>
          </a:p>
        </p:txBody>
      </p:sp>
      <p:sp>
        <p:nvSpPr>
          <p:cNvPr id="96272"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b="0">
              <a:solidFill>
                <a:schemeClr val="tx1"/>
              </a:solidFill>
              <a:latin typeface="Calibri" pitchFamily="34" charset="0"/>
            </a:endParaRPr>
          </a:p>
        </p:txBody>
      </p:sp>
      <p:sp>
        <p:nvSpPr>
          <p:cNvPr id="96273" name="Rectangle 11"/>
          <p:cNvSpPr>
            <a:spLocks noChangeArrowheads="1"/>
          </p:cNvSpPr>
          <p:nvPr/>
        </p:nvSpPr>
        <p:spPr bwMode="auto">
          <a:xfrm>
            <a:off x="0" y="3429000"/>
            <a:ext cx="9144000" cy="0"/>
          </a:xfrm>
          <a:prstGeom prst="rect">
            <a:avLst/>
          </a:prstGeom>
          <a:noFill/>
          <a:ln w="9525">
            <a:noFill/>
            <a:miter lim="800000"/>
            <a:headEnd/>
            <a:tailEnd/>
          </a:ln>
        </p:spPr>
        <p:txBody>
          <a:bodyPr wrap="none" anchor="ctr">
            <a:spAutoFit/>
          </a:bodyPr>
          <a:lstStyle/>
          <a:p>
            <a:endParaRPr lang="ru-RU" b="0">
              <a:solidFill>
                <a:schemeClr val="tx1"/>
              </a:solidFill>
              <a:latin typeface="Calibri" pitchFamily="34" charset="0"/>
            </a:endParaRPr>
          </a:p>
        </p:txBody>
      </p:sp>
      <p:sp>
        <p:nvSpPr>
          <p:cNvPr id="44" name="Прямоугольник 43"/>
          <p:cNvSpPr/>
          <p:nvPr/>
        </p:nvSpPr>
        <p:spPr>
          <a:xfrm>
            <a:off x="6500813" y="1071563"/>
            <a:ext cx="1849437"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Блукаючий нерв </a:t>
            </a:r>
          </a:p>
        </p:txBody>
      </p:sp>
      <p:sp>
        <p:nvSpPr>
          <p:cNvPr id="45" name="Прямоугольник 44"/>
          <p:cNvSpPr/>
          <p:nvPr/>
        </p:nvSpPr>
        <p:spPr>
          <a:xfrm>
            <a:off x="7346950" y="2357438"/>
            <a:ext cx="1797050"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Трійчастий нерв</a:t>
            </a:r>
            <a:endParaRPr lang="ru-RU" b="0" dirty="0"/>
          </a:p>
        </p:txBody>
      </p:sp>
      <p:sp>
        <p:nvSpPr>
          <p:cNvPr id="46" name="Прямоугольник 45"/>
          <p:cNvSpPr/>
          <p:nvPr/>
        </p:nvSpPr>
        <p:spPr>
          <a:xfrm>
            <a:off x="6805613" y="1643063"/>
            <a:ext cx="2338387"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err="1">
                <a:latin typeface="Times New Roman" pitchFamily="18" charset="0"/>
                <a:cs typeface="Times New Roman" pitchFamily="18" charset="0"/>
              </a:rPr>
              <a:t>Язикоглотковий</a:t>
            </a:r>
            <a:r>
              <a:rPr lang="uk-UA" b="0" dirty="0">
                <a:latin typeface="Times New Roman" pitchFamily="18" charset="0"/>
                <a:cs typeface="Times New Roman" pitchFamily="18" charset="0"/>
              </a:rPr>
              <a:t> нерв</a:t>
            </a:r>
            <a:endParaRPr lang="ru-RU" b="0" dirty="0"/>
          </a:p>
        </p:txBody>
      </p:sp>
      <p:sp>
        <p:nvSpPr>
          <p:cNvPr id="47" name="Прямоугольник 46"/>
          <p:cNvSpPr/>
          <p:nvPr/>
        </p:nvSpPr>
        <p:spPr>
          <a:xfrm>
            <a:off x="7358063" y="3286125"/>
            <a:ext cx="1555750" cy="36988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Лицевий нерв</a:t>
            </a:r>
            <a:endParaRPr lang="ru-RU" b="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p:cNvSpPr>
          <p:nvPr>
            <p:ph type="body" idx="1"/>
          </p:nvPr>
        </p:nvSpPr>
        <p:spPr>
          <a:xfrm>
            <a:off x="280988" y="444500"/>
            <a:ext cx="8628062" cy="6180138"/>
          </a:xfrm>
        </p:spPr>
        <p:txBody>
          <a:bodyPr/>
          <a:lstStyle/>
          <a:p>
            <a:pPr>
              <a:lnSpc>
                <a:spcPct val="80000"/>
              </a:lnSpc>
            </a:pPr>
            <a:r>
              <a:rPr lang="ru-RU" sz="2400" smtClean="0"/>
              <a:t>У новонародженої дитини орган смаку, порівняно з іншими органами чуття, розвинений найкраще. Так, вже у перші хвилини свого постнатального життя, новонароджена дитина реагує на подразнення солодким реакціями смоктанням і ковтанням; на кисле, солоне та гірке реакціями скорочення мімічних м'язів. </a:t>
            </a:r>
          </a:p>
          <a:p>
            <a:pPr>
              <a:lnSpc>
                <a:spcPct val="80000"/>
              </a:lnSpc>
            </a:pPr>
            <a:r>
              <a:rPr lang="ru-RU" sz="2400" smtClean="0"/>
              <a:t>Кількість функціональних смакових сосочків на одиницю площі поверхні рота у дітей більша, ніж у дорослих. </a:t>
            </a:r>
          </a:p>
          <a:p>
            <a:pPr>
              <a:lnSpc>
                <a:spcPct val="80000"/>
              </a:lnSpc>
            </a:pPr>
            <a:r>
              <a:rPr lang="ru-RU" sz="2400" smtClean="0"/>
              <a:t>Діти реагують на всі чотири смакові відчуття (солодке, солоне, кисле і гірке), але не усі види смакової чутливості з’являються одночасно. Раніше з’являється чутливість до солодкого, потім до кислого, солоного і гіркого. </a:t>
            </a:r>
          </a:p>
          <a:p>
            <a:pPr>
              <a:lnSpc>
                <a:spcPct val="80000"/>
              </a:lnSpc>
            </a:pPr>
            <a:r>
              <a:rPr lang="ru-RU" sz="2400" smtClean="0"/>
              <a:t>Смакова чутливість у дітей раннього віку знижена. З віком смакова чутливість язика підвищується.</a:t>
            </a:r>
          </a:p>
          <a:p>
            <a:pPr>
              <a:lnSpc>
                <a:spcPct val="80000"/>
              </a:lnSpc>
            </a:pPr>
            <a:r>
              <a:rPr lang="ru-RU" sz="2400" smtClean="0"/>
              <a:t>В подальшому орган смаку у дітей продовжує розвиватись до 12-14 років, головним чином у напрямку точнішого розрізнення відтінків смаків.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p:cNvPicPr>
            <a:picLocks noChangeAspect="1" noChangeArrowheads="1"/>
          </p:cNvPicPr>
          <p:nvPr/>
        </p:nvPicPr>
        <p:blipFill>
          <a:blip r:embed="rId2"/>
          <a:srcRect/>
          <a:stretch>
            <a:fillRect/>
          </a:stretch>
        </p:blipFill>
        <p:spPr bwMode="auto">
          <a:xfrm>
            <a:off x="323850" y="290513"/>
            <a:ext cx="8550275" cy="6224587"/>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4"/>
          <p:cNvPicPr>
            <a:picLocks noChangeAspect="1" noChangeArrowheads="1"/>
          </p:cNvPicPr>
          <p:nvPr/>
        </p:nvPicPr>
        <p:blipFill>
          <a:blip r:embed="rId2"/>
          <a:srcRect/>
          <a:stretch>
            <a:fillRect/>
          </a:stretch>
        </p:blipFill>
        <p:spPr bwMode="auto">
          <a:xfrm>
            <a:off x="195263" y="160338"/>
            <a:ext cx="8789987" cy="6481762"/>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4"/>
          <p:cNvPicPr>
            <a:picLocks noChangeAspect="1" noChangeArrowheads="1"/>
          </p:cNvPicPr>
          <p:nvPr/>
        </p:nvPicPr>
        <p:blipFill>
          <a:blip r:embed="rId2"/>
          <a:srcRect/>
          <a:stretch>
            <a:fillRect/>
          </a:stretch>
        </p:blipFill>
        <p:spPr bwMode="auto">
          <a:xfrm>
            <a:off x="333375" y="409575"/>
            <a:ext cx="8688388" cy="593725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Заголовок 1"/>
          <p:cNvSpPr>
            <a:spLocks noGrp="1"/>
          </p:cNvSpPr>
          <p:nvPr>
            <p:ph type="title" idx="4294967295"/>
          </p:nvPr>
        </p:nvSpPr>
        <p:spPr>
          <a:xfrm>
            <a:off x="374650" y="228600"/>
            <a:ext cx="8769350" cy="801688"/>
          </a:xfrm>
        </p:spPr>
        <p:txBody>
          <a:bodyPr/>
          <a:lstStyle/>
          <a:p>
            <a:r>
              <a:rPr lang="ru-RU" sz="3600" b="1" i="1" smtClean="0">
                <a:solidFill>
                  <a:srgbClr val="17375E"/>
                </a:solidFill>
                <a:latin typeface="Times New Roman" pitchFamily="18" charset="0"/>
                <a:cs typeface="Times New Roman" pitchFamily="18" charset="0"/>
              </a:rPr>
              <a:t>Нюхова сенсорна система</a:t>
            </a:r>
          </a:p>
        </p:txBody>
      </p:sp>
      <p:graphicFrame>
        <p:nvGraphicFramePr>
          <p:cNvPr id="92190" name="Group 30"/>
          <p:cNvGraphicFramePr>
            <a:graphicFrameLocks noGrp="1"/>
          </p:cNvGraphicFramePr>
          <p:nvPr/>
        </p:nvGraphicFramePr>
        <p:xfrm>
          <a:off x="3454400" y="1125538"/>
          <a:ext cx="5475288" cy="5383212"/>
        </p:xfrm>
        <a:graphic>
          <a:graphicData uri="http://schemas.openxmlformats.org/drawingml/2006/table">
            <a:tbl>
              <a:tblPr/>
              <a:tblGrid>
                <a:gridCol w="2017713"/>
                <a:gridCol w="1368425"/>
                <a:gridCol w="2089150"/>
              </a:tblGrid>
              <a:tr h="1409700">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Відділи нюхової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400" b="1" i="0" u="none" strike="noStrike" cap="none" normalizeH="0" baseline="0" smtClean="0">
                          <a:ln>
                            <a:noFill/>
                          </a:ln>
                          <a:solidFill>
                            <a:srgbClr val="FFFFFF"/>
                          </a:solidFill>
                          <a:effectLst/>
                          <a:latin typeface="Times New Roman" pitchFamily="18" charset="0"/>
                          <a:cs typeface="Times New Roman" pitchFamily="18" charset="0"/>
                        </a:rPr>
                        <a:t>Функції відділів нюхової  сенсорної системи</a:t>
                      </a:r>
                      <a:endParaRPr kumimoji="0" lang="ru-RU" sz="14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Орган</a:t>
                      </a: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 нюхової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152525">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1.Периферийний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Сприйняття запаху</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Нюхові рецептори, розташовані у верхній частині носової порожнини</a:t>
                      </a:r>
                      <a:endParaRPr kumimoji="0" lang="ru-RU"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411288">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2.Підкірковий</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Передача  нюхової інформації </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Нюхова цибулина,нюховий шлях,нюховий трикутник, передня пронизана речовина</a:t>
                      </a:r>
                      <a:endParaRPr kumimoji="0" lang="ru-RU"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409700">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3.Кірковий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Аналіз</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нюхової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400" b="0" i="0" u="none" strike="noStrike" cap="none" normalizeH="0" baseline="0" smtClean="0">
                          <a:ln>
                            <a:noFill/>
                          </a:ln>
                          <a:solidFill>
                            <a:srgbClr val="000000"/>
                          </a:solidFill>
                          <a:effectLst/>
                          <a:latin typeface="Times New Roman" pitchFamily="18" charset="0"/>
                          <a:cs typeface="Times New Roman" pitchFamily="18" charset="0"/>
                        </a:rPr>
                        <a:t>Кірковий центр знаходиться у поясній , парагіпокампальній, зубчастій  звивинах та гачку</a:t>
                      </a:r>
                      <a:endParaRPr kumimoji="0" lang="ru-RU"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bl>
          </a:graphicData>
        </a:graphic>
      </p:graphicFrame>
      <p:pic>
        <p:nvPicPr>
          <p:cNvPr id="92185" name="Picture 2"/>
          <p:cNvPicPr>
            <a:picLocks noChangeAspect="1" noChangeArrowheads="1"/>
          </p:cNvPicPr>
          <p:nvPr/>
        </p:nvPicPr>
        <p:blipFill>
          <a:blip r:embed="rId2"/>
          <a:srcRect r="1073" b="7692"/>
          <a:stretch>
            <a:fillRect/>
          </a:stretch>
        </p:blipFill>
        <p:spPr bwMode="auto">
          <a:xfrm>
            <a:off x="0" y="2928938"/>
            <a:ext cx="1500188" cy="1500187"/>
          </a:xfrm>
          <a:prstGeom prst="rect">
            <a:avLst/>
          </a:prstGeom>
          <a:noFill/>
          <a:ln w="9525">
            <a:noFill/>
            <a:miter lim="800000"/>
            <a:headEnd/>
            <a:tailEnd/>
          </a:ln>
        </p:spPr>
      </p:pic>
      <p:pic>
        <p:nvPicPr>
          <p:cNvPr id="92186" name="Picture 3" descr="C:\Documents and Settings\XP\Рабочий стол\slide_4.jpg"/>
          <p:cNvPicPr>
            <a:picLocks noChangeAspect="1" noChangeArrowheads="1"/>
          </p:cNvPicPr>
          <p:nvPr/>
        </p:nvPicPr>
        <p:blipFill>
          <a:blip r:embed="rId3"/>
          <a:srcRect l="54375" t="5000" r="14687" b="58749"/>
          <a:stretch>
            <a:fillRect/>
          </a:stretch>
        </p:blipFill>
        <p:spPr bwMode="auto">
          <a:xfrm>
            <a:off x="1760538" y="1046163"/>
            <a:ext cx="1643062" cy="1444625"/>
          </a:xfrm>
          <a:prstGeom prst="rect">
            <a:avLst/>
          </a:prstGeom>
          <a:noFill/>
          <a:ln w="9525">
            <a:noFill/>
            <a:miter lim="800000"/>
            <a:headEnd/>
            <a:tailEnd/>
          </a:ln>
        </p:spPr>
      </p:pic>
      <p:pic>
        <p:nvPicPr>
          <p:cNvPr id="92187" name="Picture 3" descr="C:\Documents and Settings\XP\Рабочий стол\slide_4.jpg"/>
          <p:cNvPicPr>
            <a:picLocks noChangeAspect="1" noChangeArrowheads="1"/>
          </p:cNvPicPr>
          <p:nvPr/>
        </p:nvPicPr>
        <p:blipFill>
          <a:blip r:embed="rId3"/>
          <a:srcRect l="13126" t="6250" r="53125" b="58749"/>
          <a:stretch>
            <a:fillRect/>
          </a:stretch>
        </p:blipFill>
        <p:spPr bwMode="auto">
          <a:xfrm>
            <a:off x="128588" y="1081088"/>
            <a:ext cx="1643062" cy="1277937"/>
          </a:xfrm>
          <a:prstGeom prst="rect">
            <a:avLst/>
          </a:prstGeom>
          <a:noFill/>
          <a:ln w="9525">
            <a:noFill/>
            <a:miter lim="800000"/>
            <a:headEnd/>
            <a:tailEnd/>
          </a:ln>
        </p:spPr>
      </p:pic>
      <p:pic>
        <p:nvPicPr>
          <p:cNvPr id="92188" name="Picture 2"/>
          <p:cNvPicPr>
            <a:picLocks noChangeAspect="1" noChangeArrowheads="1"/>
          </p:cNvPicPr>
          <p:nvPr/>
        </p:nvPicPr>
        <p:blipFill>
          <a:blip r:embed="rId4"/>
          <a:srcRect/>
          <a:stretch>
            <a:fillRect/>
          </a:stretch>
        </p:blipFill>
        <p:spPr bwMode="auto">
          <a:xfrm>
            <a:off x="0" y="4572000"/>
            <a:ext cx="3071813" cy="2168525"/>
          </a:xfrm>
          <a:prstGeom prst="rect">
            <a:avLst/>
          </a:prstGeom>
          <a:noFill/>
          <a:ln w="9525">
            <a:noFill/>
            <a:miter lim="800000"/>
            <a:headEnd/>
            <a:tailEnd/>
          </a:ln>
        </p:spPr>
      </p:pic>
      <p:pic>
        <p:nvPicPr>
          <p:cNvPr id="92189" name="Picture 3" descr="C:\Documents and Settings\XP\Рабочий стол\slide_4.jpg"/>
          <p:cNvPicPr>
            <a:picLocks noChangeAspect="1" noChangeArrowheads="1"/>
          </p:cNvPicPr>
          <p:nvPr/>
        </p:nvPicPr>
        <p:blipFill>
          <a:blip r:embed="rId3"/>
          <a:srcRect l="23936" t="45833" r="24500" b="417"/>
          <a:stretch>
            <a:fillRect/>
          </a:stretch>
        </p:blipFill>
        <p:spPr bwMode="auto">
          <a:xfrm>
            <a:off x="1546225" y="2430463"/>
            <a:ext cx="1857375" cy="145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Заголовок 1"/>
          <p:cNvSpPr>
            <a:spLocks noGrp="1"/>
          </p:cNvSpPr>
          <p:nvPr>
            <p:ph type="title" idx="4294967295"/>
          </p:nvPr>
        </p:nvSpPr>
        <p:spPr>
          <a:xfrm>
            <a:off x="0" y="0"/>
            <a:ext cx="9144000" cy="1000125"/>
          </a:xfrm>
        </p:spPr>
        <p:txBody>
          <a:bodyPr/>
          <a:lstStyle/>
          <a:p>
            <a:r>
              <a:rPr lang="ru-RU" sz="2900" b="1" i="1" smtClean="0">
                <a:solidFill>
                  <a:srgbClr val="17375E"/>
                </a:solidFill>
                <a:latin typeface="Times New Roman" pitchFamily="18" charset="0"/>
                <a:cs typeface="Times New Roman" pitchFamily="18" charset="0"/>
              </a:rPr>
              <a:t>Нюхова сенсорна система </a:t>
            </a:r>
            <a:br>
              <a:rPr lang="ru-RU" sz="2900" b="1" i="1" smtClean="0">
                <a:solidFill>
                  <a:srgbClr val="17375E"/>
                </a:solidFill>
                <a:latin typeface="Times New Roman" pitchFamily="18" charset="0"/>
                <a:cs typeface="Times New Roman" pitchFamily="18" charset="0"/>
              </a:rPr>
            </a:br>
            <a:r>
              <a:rPr lang="ru-RU" sz="2900" b="1" i="1" smtClean="0">
                <a:solidFill>
                  <a:srgbClr val="17375E"/>
                </a:solidFill>
                <a:latin typeface="Times New Roman" pitchFamily="18" charset="0"/>
                <a:cs typeface="Times New Roman" pitchFamily="18" charset="0"/>
              </a:rPr>
              <a:t>(периферична частина нюхового мозку), будова</a:t>
            </a:r>
          </a:p>
        </p:txBody>
      </p:sp>
      <p:pic>
        <p:nvPicPr>
          <p:cNvPr id="93187" name="Picture 3" descr="C:\Documents and Settings\XP\Рабочий стол\slide_4.jpg"/>
          <p:cNvPicPr>
            <a:picLocks noChangeAspect="1" noChangeArrowheads="1"/>
          </p:cNvPicPr>
          <p:nvPr/>
        </p:nvPicPr>
        <p:blipFill>
          <a:blip r:embed="rId2"/>
          <a:srcRect l="23936" t="45833" r="24500" b="417"/>
          <a:stretch>
            <a:fillRect/>
          </a:stretch>
        </p:blipFill>
        <p:spPr bwMode="auto">
          <a:xfrm>
            <a:off x="928688" y="1000125"/>
            <a:ext cx="6786562" cy="5305425"/>
          </a:xfrm>
          <a:prstGeom prst="rect">
            <a:avLst/>
          </a:prstGeom>
          <a:noFill/>
          <a:ln w="9525">
            <a:noFill/>
            <a:miter lim="800000"/>
            <a:headEnd/>
            <a:tailEnd/>
          </a:ln>
        </p:spPr>
      </p:pic>
      <p:sp>
        <p:nvSpPr>
          <p:cNvPr id="10" name="Прямоугольник 9"/>
          <p:cNvSpPr/>
          <p:nvPr/>
        </p:nvSpPr>
        <p:spPr>
          <a:xfrm>
            <a:off x="6000750" y="6286500"/>
            <a:ext cx="3143250" cy="3698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uk-UA" b="0" dirty="0">
                <a:latin typeface="Times New Roman" pitchFamily="18" charset="0"/>
                <a:cs typeface="Times New Roman" pitchFamily="18" charset="0"/>
              </a:rPr>
              <a:t>Передня пронизана речовина</a:t>
            </a:r>
            <a:endParaRPr lang="ru-RU" b="0" dirty="0">
              <a:latin typeface="Times New Roman" pitchFamily="18" charset="0"/>
              <a:cs typeface="Times New Roman" pitchFamily="18" charset="0"/>
            </a:endParaRPr>
          </a:p>
        </p:txBody>
      </p:sp>
      <p:sp>
        <p:nvSpPr>
          <p:cNvPr id="11" name="Прямоугольник 10"/>
          <p:cNvSpPr/>
          <p:nvPr/>
        </p:nvSpPr>
        <p:spPr>
          <a:xfrm>
            <a:off x="357188" y="3214688"/>
            <a:ext cx="1928812"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Нюхова цибулина</a:t>
            </a:r>
            <a:endParaRPr lang="ru-RU" b="0" dirty="0"/>
          </a:p>
        </p:txBody>
      </p:sp>
      <p:sp>
        <p:nvSpPr>
          <p:cNvPr id="12" name="Прямоугольник 11"/>
          <p:cNvSpPr/>
          <p:nvPr/>
        </p:nvSpPr>
        <p:spPr>
          <a:xfrm>
            <a:off x="2857500" y="6000750"/>
            <a:ext cx="1665288" cy="36988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Нюховий шлях</a:t>
            </a:r>
            <a:endParaRPr lang="ru-RU" b="0" dirty="0"/>
          </a:p>
        </p:txBody>
      </p:sp>
      <p:sp>
        <p:nvSpPr>
          <p:cNvPr id="13" name="Прямоугольник 12"/>
          <p:cNvSpPr/>
          <p:nvPr/>
        </p:nvSpPr>
        <p:spPr>
          <a:xfrm>
            <a:off x="1428750" y="1214438"/>
            <a:ext cx="2178050"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Нюховий трикутник</a:t>
            </a:r>
            <a:endParaRPr lang="ru-RU" b="0" dirty="0"/>
          </a:p>
        </p:txBody>
      </p:sp>
      <p:cxnSp>
        <p:nvCxnSpPr>
          <p:cNvPr id="15" name="Прямая соединительная линия 14"/>
          <p:cNvCxnSpPr>
            <a:stCxn id="13" idx="2"/>
          </p:cNvCxnSpPr>
          <p:nvPr/>
        </p:nvCxnSpPr>
        <p:spPr>
          <a:xfrm rot="16200000" flipH="1">
            <a:off x="2729706" y="1372394"/>
            <a:ext cx="2701925" cy="3125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rot="16200000" flipH="1">
            <a:off x="5036345" y="5107781"/>
            <a:ext cx="1928812" cy="428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a:endCxn id="12" idx="0"/>
          </p:cNvCxnSpPr>
          <p:nvPr/>
        </p:nvCxnSpPr>
        <p:spPr>
          <a:xfrm rot="5400000">
            <a:off x="3167063" y="4881563"/>
            <a:ext cx="1643062" cy="5953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a:stCxn id="11" idx="2"/>
          </p:cNvCxnSpPr>
          <p:nvPr/>
        </p:nvCxnSpPr>
        <p:spPr>
          <a:xfrm rot="16200000" flipH="1">
            <a:off x="1310482" y="3596481"/>
            <a:ext cx="630238" cy="606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Заголовок 1"/>
          <p:cNvSpPr>
            <a:spLocks noGrp="1"/>
          </p:cNvSpPr>
          <p:nvPr>
            <p:ph type="title" idx="4294967295"/>
          </p:nvPr>
        </p:nvSpPr>
        <p:spPr>
          <a:xfrm>
            <a:off x="192088" y="155575"/>
            <a:ext cx="8951912" cy="527050"/>
          </a:xfrm>
        </p:spPr>
        <p:txBody>
          <a:bodyPr/>
          <a:lstStyle/>
          <a:p>
            <a:r>
              <a:rPr lang="ru-RU" sz="2900" b="1" i="1" smtClean="0">
                <a:solidFill>
                  <a:srgbClr val="17375E"/>
                </a:solidFill>
                <a:latin typeface="Times New Roman" pitchFamily="18" charset="0"/>
                <a:cs typeface="Times New Roman" pitchFamily="18" charset="0"/>
              </a:rPr>
              <a:t>Нюхова сенсорна система (кірковий центр)</a:t>
            </a:r>
          </a:p>
        </p:txBody>
      </p:sp>
      <p:pic>
        <p:nvPicPr>
          <p:cNvPr id="94211" name="Picture 2"/>
          <p:cNvPicPr>
            <a:picLocks noChangeAspect="1" noChangeArrowheads="1"/>
          </p:cNvPicPr>
          <p:nvPr/>
        </p:nvPicPr>
        <p:blipFill>
          <a:blip r:embed="rId2"/>
          <a:srcRect/>
          <a:stretch>
            <a:fillRect/>
          </a:stretch>
        </p:blipFill>
        <p:spPr bwMode="auto">
          <a:xfrm>
            <a:off x="357188" y="715963"/>
            <a:ext cx="8294687" cy="5784850"/>
          </a:xfrm>
          <a:prstGeom prst="rect">
            <a:avLst/>
          </a:prstGeom>
          <a:noFill/>
          <a:ln w="9525">
            <a:noFill/>
            <a:miter lim="800000"/>
            <a:headEnd/>
            <a:tailEnd/>
          </a:ln>
        </p:spPr>
      </p:pic>
      <p:cxnSp>
        <p:nvCxnSpPr>
          <p:cNvPr id="12" name="Прямая соединительная линия 11"/>
          <p:cNvCxnSpPr>
            <a:stCxn id="30" idx="2"/>
          </p:cNvCxnSpPr>
          <p:nvPr/>
        </p:nvCxnSpPr>
        <p:spPr>
          <a:xfrm rot="16200000" flipH="1">
            <a:off x="762000" y="1547813"/>
            <a:ext cx="1701800" cy="1060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a:stCxn id="32" idx="0"/>
          </p:cNvCxnSpPr>
          <p:nvPr/>
        </p:nvCxnSpPr>
        <p:spPr>
          <a:xfrm rot="5400000" flipH="1" flipV="1">
            <a:off x="2557463" y="4486275"/>
            <a:ext cx="928687" cy="26717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a:endCxn id="35" idx="0"/>
          </p:cNvCxnSpPr>
          <p:nvPr/>
        </p:nvCxnSpPr>
        <p:spPr>
          <a:xfrm>
            <a:off x="4929188" y="4929188"/>
            <a:ext cx="2301875" cy="1214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a:stCxn id="36" idx="3"/>
          </p:cNvCxnSpPr>
          <p:nvPr/>
        </p:nvCxnSpPr>
        <p:spPr>
          <a:xfrm flipV="1">
            <a:off x="2247900" y="5143500"/>
            <a:ext cx="2038350" cy="255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Прямоугольник 29"/>
          <p:cNvSpPr/>
          <p:nvPr/>
        </p:nvSpPr>
        <p:spPr>
          <a:xfrm>
            <a:off x="214313" y="857250"/>
            <a:ext cx="1736725" cy="36988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Поясна звивина</a:t>
            </a:r>
            <a:endParaRPr lang="ru-RU" b="0" dirty="0"/>
          </a:p>
        </p:txBody>
      </p:sp>
      <p:sp>
        <p:nvSpPr>
          <p:cNvPr id="32" name="Прямоугольник 31"/>
          <p:cNvSpPr/>
          <p:nvPr/>
        </p:nvSpPr>
        <p:spPr>
          <a:xfrm>
            <a:off x="214313" y="6286500"/>
            <a:ext cx="2941637" cy="36988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ctr" fontAlgn="auto">
              <a:spcBef>
                <a:spcPts val="0"/>
              </a:spcBef>
              <a:spcAft>
                <a:spcPts val="0"/>
              </a:spcAft>
              <a:defRPr/>
            </a:pPr>
            <a:r>
              <a:rPr lang="uk-UA" b="0" dirty="0" err="1">
                <a:latin typeface="Times New Roman" pitchFamily="18" charset="0"/>
                <a:cs typeface="Times New Roman" pitchFamily="18" charset="0"/>
              </a:rPr>
              <a:t>Парагіпокампальна</a:t>
            </a:r>
            <a:r>
              <a:rPr lang="uk-UA" b="0" dirty="0">
                <a:latin typeface="Times New Roman" pitchFamily="18" charset="0"/>
                <a:cs typeface="Times New Roman" pitchFamily="18" charset="0"/>
              </a:rPr>
              <a:t> звивина</a:t>
            </a:r>
            <a:endParaRPr lang="ru-RU" b="0" dirty="0"/>
          </a:p>
        </p:txBody>
      </p:sp>
      <p:sp>
        <p:nvSpPr>
          <p:cNvPr id="35" name="Прямоугольник 34"/>
          <p:cNvSpPr/>
          <p:nvPr/>
        </p:nvSpPr>
        <p:spPr>
          <a:xfrm>
            <a:off x="6286500" y="6143625"/>
            <a:ext cx="1887538" cy="36988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Зубчаста звивина</a:t>
            </a:r>
            <a:endParaRPr lang="ru-RU" b="0" dirty="0"/>
          </a:p>
        </p:txBody>
      </p:sp>
      <p:sp>
        <p:nvSpPr>
          <p:cNvPr id="36" name="Прямоугольник 35"/>
          <p:cNvSpPr/>
          <p:nvPr/>
        </p:nvSpPr>
        <p:spPr>
          <a:xfrm>
            <a:off x="1500188" y="5214938"/>
            <a:ext cx="747712"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a:latin typeface="Times New Roman" pitchFamily="18" charset="0"/>
                <a:cs typeface="Times New Roman" pitchFamily="18" charset="0"/>
              </a:rPr>
              <a:t>Гачок</a:t>
            </a:r>
            <a:endParaRPr lang="ru-RU" b="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4"/>
          <p:cNvPicPr>
            <a:picLocks noChangeAspect="1" noChangeArrowheads="1"/>
          </p:cNvPicPr>
          <p:nvPr/>
        </p:nvPicPr>
        <p:blipFill>
          <a:blip r:embed="rId2"/>
          <a:srcRect/>
          <a:stretch>
            <a:fillRect/>
          </a:stretch>
        </p:blipFill>
        <p:spPr bwMode="auto">
          <a:xfrm>
            <a:off x="195263" y="187325"/>
            <a:ext cx="8948737" cy="653732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idx="4294967295"/>
          </p:nvPr>
        </p:nvSpPr>
        <p:spPr>
          <a:xfrm>
            <a:off x="585788" y="200025"/>
            <a:ext cx="8142287" cy="887413"/>
          </a:xfrm>
        </p:spPr>
        <p:txBody>
          <a:bodyPr/>
          <a:lstStyle/>
          <a:p>
            <a:pPr>
              <a:lnSpc>
                <a:spcPct val="75000"/>
              </a:lnSpc>
            </a:pPr>
            <a:r>
              <a:rPr lang="ru-RU" sz="3200" b="1" u="sng" smtClean="0"/>
              <a:t>СТРУКТУРА СЕНСОРНОЇ СИСТЕМИ (АНАЛІЗАТОРА): </a:t>
            </a:r>
            <a:r>
              <a:rPr lang="ru-RU" sz="3200" smtClean="0"/>
              <a:t> </a:t>
            </a:r>
          </a:p>
        </p:txBody>
      </p:sp>
      <p:sp>
        <p:nvSpPr>
          <p:cNvPr id="51203" name="Rectangle 3"/>
          <p:cNvSpPr>
            <a:spLocks noGrp="1"/>
          </p:cNvSpPr>
          <p:nvPr>
            <p:ph type="body" idx="4294967295"/>
          </p:nvPr>
        </p:nvSpPr>
        <p:spPr>
          <a:xfrm>
            <a:off x="200025" y="1111250"/>
            <a:ext cx="8809038" cy="5632450"/>
          </a:xfrm>
        </p:spPr>
        <p:txBody>
          <a:bodyPr/>
          <a:lstStyle/>
          <a:p>
            <a:pPr marL="457200" indent="-457200">
              <a:lnSpc>
                <a:spcPct val="70000"/>
              </a:lnSpc>
            </a:pPr>
            <a:r>
              <a:rPr lang="ru-RU" sz="2400" b="1" smtClean="0"/>
              <a:t>Периферичний відділ.</a:t>
            </a:r>
            <a:r>
              <a:rPr lang="ru-RU" sz="2400" smtClean="0"/>
              <a:t>Представлений певними видами рецепторів. </a:t>
            </a:r>
          </a:p>
          <a:p>
            <a:pPr marL="457200" indent="-457200">
              <a:lnSpc>
                <a:spcPct val="70000"/>
              </a:lnSpc>
            </a:pPr>
            <a:r>
              <a:rPr lang="ru-RU" sz="2400" b="1" smtClean="0"/>
              <a:t>Провідниковий відділ.</a:t>
            </a:r>
            <a:r>
              <a:rPr lang="ru-RU" sz="2400" smtClean="0"/>
              <a:t>Шлях, по якому передається збудження чутливими нервами та провідними  шляхами ЦНС.Окремі чутливі волокна нейронів утворюють чутливі нерви (н-д, зорові, нюхові) або входять до складу змішаних (н-д, спинномозкові, язико-глотковий, присінково-завитковий).</a:t>
            </a:r>
          </a:p>
          <a:p>
            <a:pPr marL="457200" indent="-457200">
              <a:lnSpc>
                <a:spcPct val="70000"/>
              </a:lnSpc>
            </a:pPr>
            <a:r>
              <a:rPr lang="ru-RU" sz="2400" b="1" smtClean="0"/>
              <a:t>Центральний відділ.</a:t>
            </a:r>
            <a:r>
              <a:rPr lang="ru-RU" sz="2400" smtClean="0"/>
              <a:t>Утворюють центри стовбура головного мозку та певна зона кори головного мозку, де відбувається аналіз і синтез інформації. </a:t>
            </a:r>
          </a:p>
          <a:p>
            <a:pPr marL="457200" indent="-457200">
              <a:lnSpc>
                <a:spcPct val="70000"/>
              </a:lnSpc>
              <a:buFont typeface="Arial" charset="0"/>
              <a:buAutoNum type="arabicParenR"/>
            </a:pPr>
            <a:r>
              <a:rPr lang="ru-RU" sz="2400" u="sng" smtClean="0"/>
              <a:t>У підкіркових центрах</a:t>
            </a:r>
            <a:r>
              <a:rPr lang="ru-RU" sz="2400" smtClean="0"/>
              <a:t> аналізатора відбувається </a:t>
            </a:r>
            <a:r>
              <a:rPr lang="ru-RU" sz="2400" u="sng" smtClean="0"/>
              <a:t>первинний аналіз і синтез інформації від рецепторів</a:t>
            </a:r>
            <a:r>
              <a:rPr lang="ru-RU" sz="2400" smtClean="0"/>
              <a:t> (особливе місце в цих процесах належить таламусу, який сприймає імпульси від усіх рецепторів і після певної обробки направляє їх до кори великих півкуль, а також до інших структур ЦНС).</a:t>
            </a:r>
          </a:p>
          <a:p>
            <a:pPr marL="457200" indent="-457200">
              <a:lnSpc>
                <a:spcPct val="70000"/>
              </a:lnSpc>
              <a:buFont typeface="Arial" charset="0"/>
              <a:buAutoNum type="arabicParenR"/>
            </a:pPr>
            <a:r>
              <a:rPr lang="ru-RU" sz="2400" u="sng" smtClean="0"/>
              <a:t>У відповідній зоні аналізатора в корі головного мозку</a:t>
            </a:r>
            <a:r>
              <a:rPr lang="ru-RU" sz="2400" smtClean="0"/>
              <a:t> відбувається </a:t>
            </a:r>
            <a:r>
              <a:rPr lang="ru-RU" sz="2400" u="sng" smtClean="0"/>
              <a:t>остаточний аналіз і синтез</a:t>
            </a:r>
            <a:r>
              <a:rPr lang="ru-RU" sz="2400" smtClean="0"/>
              <a:t> сенсорної інформації, причому кожний аналізатор має певне місце розміщення в корі великих півкуль.</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p:cNvPicPr>
            <a:picLocks noChangeAspect="1" noChangeArrowheads="1"/>
          </p:cNvPicPr>
          <p:nvPr/>
        </p:nvPicPr>
        <p:blipFill>
          <a:blip r:embed="rId2"/>
          <a:srcRect/>
          <a:stretch>
            <a:fillRect/>
          </a:stretch>
        </p:blipFill>
        <p:spPr bwMode="auto">
          <a:xfrm>
            <a:off x="377825" y="311150"/>
            <a:ext cx="8488363" cy="603567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Заголовок 1"/>
          <p:cNvSpPr>
            <a:spLocks noGrp="1"/>
          </p:cNvSpPr>
          <p:nvPr>
            <p:ph type="title" idx="4294967295"/>
          </p:nvPr>
        </p:nvSpPr>
        <p:spPr>
          <a:xfrm>
            <a:off x="0" y="182563"/>
            <a:ext cx="9144000" cy="388937"/>
          </a:xfrm>
        </p:spPr>
        <p:txBody>
          <a:bodyPr/>
          <a:lstStyle/>
          <a:p>
            <a:r>
              <a:rPr lang="uk-UA" sz="3200" b="1" i="1" smtClean="0">
                <a:solidFill>
                  <a:srgbClr val="17375E"/>
                </a:solidFill>
                <a:latin typeface="Times New Roman" pitchFamily="18" charset="0"/>
                <a:cs typeface="Times New Roman" pitchFamily="18" charset="0"/>
              </a:rPr>
              <a:t>Зорова сенсорна система, її будова та функції</a:t>
            </a:r>
            <a:endParaRPr lang="ru-RU" sz="3200" b="1" i="1" smtClean="0">
              <a:solidFill>
                <a:srgbClr val="17375E"/>
              </a:solidFill>
              <a:latin typeface="Times New Roman" pitchFamily="18" charset="0"/>
              <a:cs typeface="Times New Roman" pitchFamily="18" charset="0"/>
            </a:endParaRPr>
          </a:p>
        </p:txBody>
      </p:sp>
      <p:graphicFrame>
        <p:nvGraphicFramePr>
          <p:cNvPr id="3" name="Таблица 2"/>
          <p:cNvGraphicFramePr>
            <a:graphicFrameLocks noGrp="1"/>
          </p:cNvGraphicFramePr>
          <p:nvPr/>
        </p:nvGraphicFramePr>
        <p:xfrm>
          <a:off x="3500438" y="714375"/>
          <a:ext cx="5429250" cy="5292725"/>
        </p:xfrm>
        <a:graphic>
          <a:graphicData uri="http://schemas.openxmlformats.org/drawingml/2006/table">
            <a:tbl>
              <a:tblPr/>
              <a:tblGrid>
                <a:gridCol w="2000250"/>
                <a:gridCol w="1357312"/>
                <a:gridCol w="2071688"/>
              </a:tblGrid>
              <a:tr h="1204913">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Відділи зорової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400" b="1" i="0" u="none" strike="noStrike" cap="none" normalizeH="0" baseline="0" smtClean="0">
                          <a:ln>
                            <a:noFill/>
                          </a:ln>
                          <a:solidFill>
                            <a:srgbClr val="FFFFFF"/>
                          </a:solidFill>
                          <a:effectLst/>
                          <a:latin typeface="Times New Roman" pitchFamily="18" charset="0"/>
                          <a:cs typeface="Times New Roman" pitchFamily="18" charset="0"/>
                        </a:rPr>
                        <a:t>Функції відділів зорової  сенсорної системи</a:t>
                      </a:r>
                      <a:endParaRPr kumimoji="0" lang="ru-RU" sz="14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Орган</a:t>
                      </a: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 зорової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111250">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1.Периферийний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Сприйняття зорової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Око (з оптичним, сітчастим та окоруховим апаратом)</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865313">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2.Підкірковий</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Передача зорової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Верхні горбики чотиригорбикового тіла (середній мозок), бічне колінчасте тіло, подушка згір</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t>
                      </a: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я (проміжний мозок)</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111250">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3.Кірковий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Аналіз</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зорової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Кірковий центр (по краях острогової борозни)</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bl>
          </a:graphicData>
        </a:graphic>
      </p:graphicFrame>
      <p:pic>
        <p:nvPicPr>
          <p:cNvPr id="77849" name="Picture 3"/>
          <p:cNvPicPr>
            <a:picLocks noChangeAspect="1" noChangeArrowheads="1"/>
          </p:cNvPicPr>
          <p:nvPr/>
        </p:nvPicPr>
        <p:blipFill>
          <a:blip r:embed="rId2"/>
          <a:srcRect r="299" b="5357"/>
          <a:stretch>
            <a:fillRect/>
          </a:stretch>
        </p:blipFill>
        <p:spPr bwMode="auto">
          <a:xfrm>
            <a:off x="0" y="571500"/>
            <a:ext cx="3429000" cy="3786188"/>
          </a:xfrm>
          <a:prstGeom prst="rect">
            <a:avLst/>
          </a:prstGeom>
          <a:noFill/>
          <a:ln w="9525">
            <a:noFill/>
            <a:miter lim="800000"/>
            <a:headEnd/>
            <a:tailEnd/>
          </a:ln>
        </p:spPr>
      </p:pic>
      <p:sp>
        <p:nvSpPr>
          <p:cNvPr id="7" name="Овал 6"/>
          <p:cNvSpPr/>
          <p:nvPr/>
        </p:nvSpPr>
        <p:spPr>
          <a:xfrm>
            <a:off x="857250" y="3571875"/>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1</a:t>
            </a:r>
            <a:endParaRPr lang="ru-RU" b="0" dirty="0">
              <a:solidFill>
                <a:prstClr val="black"/>
              </a:solidFill>
              <a:latin typeface="Times New Roman" pitchFamily="18" charset="0"/>
              <a:cs typeface="Times New Roman" pitchFamily="18" charset="0"/>
            </a:endParaRPr>
          </a:p>
        </p:txBody>
      </p:sp>
      <p:sp>
        <p:nvSpPr>
          <p:cNvPr id="8" name="Овал 7"/>
          <p:cNvSpPr/>
          <p:nvPr/>
        </p:nvSpPr>
        <p:spPr>
          <a:xfrm>
            <a:off x="3214688" y="2857500"/>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3</a:t>
            </a:r>
            <a:endParaRPr lang="ru-RU" b="0" dirty="0">
              <a:solidFill>
                <a:prstClr val="black"/>
              </a:solidFill>
              <a:latin typeface="Times New Roman" pitchFamily="18" charset="0"/>
              <a:cs typeface="Times New Roman" pitchFamily="18" charset="0"/>
            </a:endParaRPr>
          </a:p>
        </p:txBody>
      </p:sp>
      <p:sp>
        <p:nvSpPr>
          <p:cNvPr id="9" name="Овал 8"/>
          <p:cNvSpPr/>
          <p:nvPr/>
        </p:nvSpPr>
        <p:spPr>
          <a:xfrm>
            <a:off x="3143250" y="642938"/>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sp>
        <p:nvSpPr>
          <p:cNvPr id="10" name="Овал 9"/>
          <p:cNvSpPr/>
          <p:nvPr/>
        </p:nvSpPr>
        <p:spPr>
          <a:xfrm>
            <a:off x="357188" y="571500"/>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sp>
        <p:nvSpPr>
          <p:cNvPr id="12" name="Прямоугольник 11"/>
          <p:cNvSpPr/>
          <p:nvPr/>
        </p:nvSpPr>
        <p:spPr>
          <a:xfrm>
            <a:off x="3929063" y="6286500"/>
            <a:ext cx="2097087" cy="369888"/>
          </a:xfrm>
          <a:prstGeom prst="rect">
            <a:avLst/>
          </a:prstGeom>
          <a:solidFill>
            <a:schemeClr val="accent3">
              <a:lumMod val="75000"/>
            </a:schemeClr>
          </a:solidFill>
        </p:spPr>
        <p:txBody>
          <a:bodyPr wrap="none">
            <a:spAutoFit/>
          </a:bodyPr>
          <a:lstStyle/>
          <a:p>
            <a:pPr fontAlgn="auto">
              <a:spcBef>
                <a:spcPts val="0"/>
              </a:spcBef>
              <a:spcAft>
                <a:spcPts val="0"/>
              </a:spcAft>
              <a:defRPr/>
            </a:pPr>
            <a:r>
              <a:rPr lang="uk-UA" b="0" dirty="0">
                <a:solidFill>
                  <a:schemeClr val="tx1"/>
                </a:solidFill>
                <a:latin typeface="Times New Roman" pitchFamily="18" charset="0"/>
                <a:cs typeface="Times New Roman" pitchFamily="18" charset="0"/>
              </a:rPr>
              <a:t> </a:t>
            </a:r>
            <a:r>
              <a:rPr lang="uk-UA" b="0" dirty="0" err="1">
                <a:solidFill>
                  <a:schemeClr val="tx1"/>
                </a:solidFill>
                <a:latin typeface="Times New Roman" pitchFamily="18" charset="0"/>
                <a:cs typeface="Times New Roman" pitchFamily="18" charset="0"/>
              </a:rPr>
              <a:t>Острогова</a:t>
            </a:r>
            <a:r>
              <a:rPr lang="uk-UA" b="0" dirty="0">
                <a:solidFill>
                  <a:schemeClr val="tx1"/>
                </a:solidFill>
                <a:latin typeface="Times New Roman" pitchFamily="18" charset="0"/>
                <a:cs typeface="Times New Roman" pitchFamily="18" charset="0"/>
              </a:rPr>
              <a:t> борозна</a:t>
            </a:r>
            <a:endParaRPr lang="ru-RU" b="0" dirty="0">
              <a:solidFill>
                <a:schemeClr val="tx1"/>
              </a:solidFill>
              <a:latin typeface="+mn-lt"/>
              <a:cs typeface="+mn-cs"/>
            </a:endParaRPr>
          </a:p>
        </p:txBody>
      </p:sp>
      <p:sp>
        <p:nvSpPr>
          <p:cNvPr id="17" name="Прямоугольник 16"/>
          <p:cNvSpPr/>
          <p:nvPr/>
        </p:nvSpPr>
        <p:spPr>
          <a:xfrm>
            <a:off x="1714500" y="3857625"/>
            <a:ext cx="1598613" cy="33813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sz="1600" b="0" dirty="0">
                <a:latin typeface="Times New Roman" pitchFamily="18" charset="0"/>
                <a:cs typeface="Times New Roman" pitchFamily="18" charset="0"/>
              </a:rPr>
              <a:t>Верхні горбики </a:t>
            </a:r>
            <a:endParaRPr lang="ru-RU" sz="1600" b="0" dirty="0"/>
          </a:p>
        </p:txBody>
      </p:sp>
      <p:pic>
        <p:nvPicPr>
          <p:cNvPr id="77856" name="Picture 3" descr="C:\Documents and Settings\XP\Рабочий стол\golovnoj-mozg.jpg"/>
          <p:cNvPicPr>
            <a:picLocks noChangeAspect="1" noChangeArrowheads="1"/>
          </p:cNvPicPr>
          <p:nvPr/>
        </p:nvPicPr>
        <p:blipFill>
          <a:blip r:embed="rId3"/>
          <a:srcRect l="9366" t="1935" r="17264"/>
          <a:stretch>
            <a:fillRect/>
          </a:stretch>
        </p:blipFill>
        <p:spPr bwMode="auto">
          <a:xfrm>
            <a:off x="571500" y="4271963"/>
            <a:ext cx="2857500" cy="2586037"/>
          </a:xfrm>
          <a:prstGeom prst="rect">
            <a:avLst/>
          </a:prstGeom>
          <a:noFill/>
          <a:ln w="9525">
            <a:noFill/>
            <a:miter lim="800000"/>
            <a:headEnd/>
            <a:tailEnd/>
          </a:ln>
        </p:spPr>
      </p:pic>
      <p:cxnSp>
        <p:nvCxnSpPr>
          <p:cNvPr id="14" name="Прямая соединительная линия 13"/>
          <p:cNvCxnSpPr>
            <a:endCxn id="12" idx="1"/>
          </p:cNvCxnSpPr>
          <p:nvPr/>
        </p:nvCxnSpPr>
        <p:spPr>
          <a:xfrm>
            <a:off x="2786063" y="5643563"/>
            <a:ext cx="1143000" cy="82708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Прямоугольник 22"/>
          <p:cNvSpPr/>
          <p:nvPr/>
        </p:nvSpPr>
        <p:spPr>
          <a:xfrm>
            <a:off x="0" y="6286500"/>
            <a:ext cx="757238" cy="36988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fontAlgn="auto">
              <a:spcBef>
                <a:spcPts val="0"/>
              </a:spcBef>
              <a:spcAft>
                <a:spcPts val="0"/>
              </a:spcAft>
              <a:defRPr/>
            </a:pPr>
            <a:r>
              <a:rPr lang="uk-UA" b="0" dirty="0" err="1">
                <a:latin typeface="Times New Roman" pitchFamily="18" charset="0"/>
                <a:cs typeface="Times New Roman" pitchFamily="18" charset="0"/>
              </a:rPr>
              <a:t>Згір</a:t>
            </a:r>
            <a:r>
              <a:rPr lang="en-US" b="0" dirty="0">
                <a:latin typeface="Times New Roman" pitchFamily="18" charset="0"/>
                <a:cs typeface="Times New Roman" pitchFamily="18" charset="0"/>
              </a:rPr>
              <a:t>’</a:t>
            </a:r>
            <a:r>
              <a:rPr lang="uk-UA" b="0" dirty="0">
                <a:latin typeface="Times New Roman" pitchFamily="18" charset="0"/>
                <a:cs typeface="Times New Roman" pitchFamily="18" charset="0"/>
              </a:rPr>
              <a:t>я</a:t>
            </a:r>
            <a:endParaRPr lang="ru-RU" b="0" dirty="0"/>
          </a:p>
        </p:txBody>
      </p:sp>
      <p:cxnSp>
        <p:nvCxnSpPr>
          <p:cNvPr id="19" name="Прямая соединительная линия 18"/>
          <p:cNvCxnSpPr>
            <a:stCxn id="17" idx="2"/>
          </p:cNvCxnSpPr>
          <p:nvPr/>
        </p:nvCxnSpPr>
        <p:spPr>
          <a:xfrm rot="5400000">
            <a:off x="1639888" y="4841875"/>
            <a:ext cx="1519237" cy="227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a:stCxn id="23" idx="3"/>
          </p:cNvCxnSpPr>
          <p:nvPr/>
        </p:nvCxnSpPr>
        <p:spPr>
          <a:xfrm flipV="1">
            <a:off x="757238" y="5357813"/>
            <a:ext cx="1314450" cy="11128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4"/>
          <p:cNvPicPr>
            <a:picLocks noChangeAspect="1" noChangeArrowheads="1"/>
          </p:cNvPicPr>
          <p:nvPr/>
        </p:nvPicPr>
        <p:blipFill>
          <a:blip r:embed="rId2"/>
          <a:srcRect/>
          <a:stretch>
            <a:fillRect/>
          </a:stretch>
        </p:blipFill>
        <p:spPr bwMode="auto">
          <a:xfrm>
            <a:off x="123825" y="242888"/>
            <a:ext cx="8905875" cy="641667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Заголовок 1"/>
          <p:cNvSpPr>
            <a:spLocks noGrp="1"/>
          </p:cNvSpPr>
          <p:nvPr>
            <p:ph type="title" idx="4294967295"/>
          </p:nvPr>
        </p:nvSpPr>
        <p:spPr>
          <a:xfrm>
            <a:off x="357188" y="238125"/>
            <a:ext cx="8358187" cy="476250"/>
          </a:xfrm>
        </p:spPr>
        <p:txBody>
          <a:bodyPr/>
          <a:lstStyle/>
          <a:p>
            <a:r>
              <a:rPr lang="ru-RU" sz="3200" b="1" i="1" smtClean="0">
                <a:solidFill>
                  <a:schemeClr val="tx2"/>
                </a:solidFill>
                <a:latin typeface="Times New Roman" pitchFamily="18" charset="0"/>
                <a:cs typeface="Times New Roman" pitchFamily="18" charset="0"/>
              </a:rPr>
              <a:t>Зоровий аналізатор</a:t>
            </a:r>
          </a:p>
        </p:txBody>
      </p:sp>
      <p:pic>
        <p:nvPicPr>
          <p:cNvPr id="78851" name="Рисунок 6" descr="Похожее изображение"/>
          <p:cNvPicPr>
            <a:picLocks noChangeAspect="1" noChangeArrowheads="1"/>
          </p:cNvPicPr>
          <p:nvPr/>
        </p:nvPicPr>
        <p:blipFill>
          <a:blip r:embed="rId2"/>
          <a:srcRect l="84106" t="70892" r="-95" b="-27"/>
          <a:stretch>
            <a:fillRect/>
          </a:stretch>
        </p:blipFill>
        <p:spPr bwMode="auto">
          <a:xfrm>
            <a:off x="439738" y="836613"/>
            <a:ext cx="549275" cy="327025"/>
          </a:xfrm>
          <a:prstGeom prst="rect">
            <a:avLst/>
          </a:prstGeom>
          <a:noFill/>
          <a:ln w="9525">
            <a:noFill/>
            <a:miter lim="800000"/>
            <a:headEnd/>
            <a:tailEnd/>
          </a:ln>
        </p:spPr>
      </p:pic>
      <p:pic>
        <p:nvPicPr>
          <p:cNvPr id="78852" name="Рисунок 7" descr="Похожее изображение"/>
          <p:cNvPicPr>
            <a:picLocks noChangeAspect="1" noChangeArrowheads="1"/>
          </p:cNvPicPr>
          <p:nvPr/>
        </p:nvPicPr>
        <p:blipFill>
          <a:blip r:embed="rId2"/>
          <a:srcRect l="84106" t="70892" r="-95" b="-27"/>
          <a:stretch>
            <a:fillRect/>
          </a:stretch>
        </p:blipFill>
        <p:spPr bwMode="auto">
          <a:xfrm>
            <a:off x="4722813" y="4214813"/>
            <a:ext cx="1063625" cy="227012"/>
          </a:xfrm>
          <a:prstGeom prst="rect">
            <a:avLst/>
          </a:prstGeom>
          <a:noFill/>
          <a:ln w="9525">
            <a:noFill/>
            <a:miter lim="800000"/>
            <a:headEnd/>
            <a:tailEnd/>
          </a:ln>
        </p:spPr>
      </p:pic>
      <p:pic>
        <p:nvPicPr>
          <p:cNvPr id="78854" name="Рисунок 9" descr="Похожее изображение"/>
          <p:cNvPicPr>
            <a:picLocks noChangeAspect="1" noChangeArrowheads="1"/>
          </p:cNvPicPr>
          <p:nvPr/>
        </p:nvPicPr>
        <p:blipFill>
          <a:blip r:embed="rId2"/>
          <a:srcRect l="84106" t="70892" r="-95" b="-27"/>
          <a:stretch>
            <a:fillRect/>
          </a:stretch>
        </p:blipFill>
        <p:spPr bwMode="auto">
          <a:xfrm>
            <a:off x="2928938" y="4786313"/>
            <a:ext cx="571500" cy="298450"/>
          </a:xfrm>
          <a:prstGeom prst="rect">
            <a:avLst/>
          </a:prstGeom>
          <a:noFill/>
          <a:ln w="9525">
            <a:noFill/>
            <a:miter lim="800000"/>
            <a:headEnd/>
            <a:tailEnd/>
          </a:ln>
        </p:spPr>
      </p:pic>
      <p:pic>
        <p:nvPicPr>
          <p:cNvPr id="78855" name="Рисунок 10" descr="Похожее изображение"/>
          <p:cNvPicPr>
            <a:picLocks noChangeAspect="1" noChangeArrowheads="1"/>
          </p:cNvPicPr>
          <p:nvPr/>
        </p:nvPicPr>
        <p:blipFill>
          <a:blip r:embed="rId2"/>
          <a:srcRect l="84106" t="70892" r="-95" b="-27"/>
          <a:stretch>
            <a:fillRect/>
          </a:stretch>
        </p:blipFill>
        <p:spPr bwMode="auto">
          <a:xfrm>
            <a:off x="1500188" y="5000625"/>
            <a:ext cx="704850" cy="261938"/>
          </a:xfrm>
          <a:prstGeom prst="rect">
            <a:avLst/>
          </a:prstGeom>
          <a:noFill/>
          <a:ln w="9525">
            <a:noFill/>
            <a:miter lim="800000"/>
            <a:headEnd/>
            <a:tailEnd/>
          </a:ln>
        </p:spPr>
      </p:pic>
      <p:pic>
        <p:nvPicPr>
          <p:cNvPr id="78856" name="Рисунок 11" descr="Похожее изображение"/>
          <p:cNvPicPr>
            <a:picLocks noChangeAspect="1" noChangeArrowheads="1"/>
          </p:cNvPicPr>
          <p:nvPr/>
        </p:nvPicPr>
        <p:blipFill>
          <a:blip r:embed="rId2"/>
          <a:srcRect l="84106" t="70892" r="-95" b="-27"/>
          <a:stretch>
            <a:fillRect/>
          </a:stretch>
        </p:blipFill>
        <p:spPr bwMode="auto">
          <a:xfrm>
            <a:off x="2000250" y="4429125"/>
            <a:ext cx="928688" cy="452438"/>
          </a:xfrm>
          <a:prstGeom prst="rect">
            <a:avLst/>
          </a:prstGeom>
          <a:noFill/>
          <a:ln w="9525">
            <a:noFill/>
            <a:miter lim="800000"/>
            <a:headEnd/>
            <a:tailEnd/>
          </a:ln>
        </p:spPr>
      </p:pic>
      <p:sp>
        <p:nvSpPr>
          <p:cNvPr id="14" name="Овал 13"/>
          <p:cNvSpPr/>
          <p:nvPr/>
        </p:nvSpPr>
        <p:spPr>
          <a:xfrm>
            <a:off x="5214938" y="4000500"/>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7</a:t>
            </a:r>
            <a:endParaRPr lang="ru-RU" b="0" dirty="0">
              <a:solidFill>
                <a:prstClr val="black"/>
              </a:solidFill>
              <a:latin typeface="Times New Roman" pitchFamily="18" charset="0"/>
              <a:cs typeface="Times New Roman" pitchFamily="18" charset="0"/>
            </a:endParaRPr>
          </a:p>
        </p:txBody>
      </p:sp>
      <p:sp>
        <p:nvSpPr>
          <p:cNvPr id="18" name="Овал 17"/>
          <p:cNvSpPr/>
          <p:nvPr/>
        </p:nvSpPr>
        <p:spPr>
          <a:xfrm>
            <a:off x="3214688" y="4643438"/>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3</a:t>
            </a:r>
            <a:endParaRPr lang="ru-RU" b="0" dirty="0">
              <a:solidFill>
                <a:prstClr val="black"/>
              </a:solidFill>
              <a:latin typeface="Times New Roman" pitchFamily="18" charset="0"/>
              <a:cs typeface="Times New Roman" pitchFamily="18" charset="0"/>
            </a:endParaRPr>
          </a:p>
        </p:txBody>
      </p:sp>
      <p:sp>
        <p:nvSpPr>
          <p:cNvPr id="19" name="Овал 18"/>
          <p:cNvSpPr/>
          <p:nvPr/>
        </p:nvSpPr>
        <p:spPr>
          <a:xfrm>
            <a:off x="2143125" y="4357688"/>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sp>
        <p:nvSpPr>
          <p:cNvPr id="20" name="Овал 19"/>
          <p:cNvSpPr/>
          <p:nvPr/>
        </p:nvSpPr>
        <p:spPr>
          <a:xfrm>
            <a:off x="1785938" y="4857750"/>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1</a:t>
            </a:r>
            <a:endParaRPr lang="ru-RU" b="0" dirty="0">
              <a:solidFill>
                <a:prstClr val="black"/>
              </a:solidFill>
              <a:latin typeface="Times New Roman" pitchFamily="18" charset="0"/>
              <a:cs typeface="Times New Roman" pitchFamily="18" charset="0"/>
            </a:endParaRPr>
          </a:p>
        </p:txBody>
      </p:sp>
      <p:graphicFrame>
        <p:nvGraphicFramePr>
          <p:cNvPr id="22" name="Таблица 21"/>
          <p:cNvGraphicFramePr>
            <a:graphicFrameLocks noGrp="1"/>
          </p:cNvGraphicFramePr>
          <p:nvPr/>
        </p:nvGraphicFramePr>
        <p:xfrm>
          <a:off x="3714750" y="714375"/>
          <a:ext cx="5429250" cy="4059238"/>
        </p:xfrm>
        <a:graphic>
          <a:graphicData uri="http://schemas.openxmlformats.org/drawingml/2006/table">
            <a:tbl>
              <a:tblPr/>
              <a:tblGrid>
                <a:gridCol w="2000250"/>
                <a:gridCol w="1357313"/>
                <a:gridCol w="2071687"/>
              </a:tblGrid>
              <a:tr h="1047750">
                <a:tc>
                  <a:txBody>
                    <a:bodyPr/>
                    <a:lstStyle/>
                    <a:p>
                      <a:pPr marL="0" marR="0" lvl="0" indent="0" algn="ctr" defTabSz="914400" rtl="0" eaLnBrk="0" fontAlgn="base" latinLnBrk="0" hangingPunct="0">
                        <a:lnSpc>
                          <a:spcPct val="90000"/>
                        </a:lnSpc>
                        <a:spcBef>
                          <a:spcPct val="0"/>
                        </a:spcBef>
                        <a:spcAft>
                          <a:spcPct val="0"/>
                        </a:spcAft>
                        <a:buClrTx/>
                        <a:buSzTx/>
                        <a:buFontTx/>
                        <a:buNone/>
                        <a:tabLst/>
                      </a:pPr>
                      <a:endParaRPr kumimoji="0" lang="uk-UA" sz="1600" b="1" i="0" u="none" strike="noStrike" cap="none" normalizeH="0" baseline="0" smtClean="0">
                        <a:ln>
                          <a:noFill/>
                        </a:ln>
                        <a:solidFill>
                          <a:srgbClr val="FFFFFF"/>
                        </a:solidFill>
                        <a:effectLst/>
                        <a:latin typeface="Times New Roman" pitchFamily="18" charset="0"/>
                        <a:cs typeface="Times New Roman" pitchFamily="18" charset="0"/>
                      </a:endParaRP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Відділи зорового аналізатора</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400" b="1" i="0" u="none" strike="noStrike" cap="none" normalizeH="0" baseline="0" smtClean="0">
                          <a:ln>
                            <a:noFill/>
                          </a:ln>
                          <a:solidFill>
                            <a:srgbClr val="FFFFFF"/>
                          </a:solidFill>
                          <a:effectLst/>
                          <a:latin typeface="Times New Roman" pitchFamily="18" charset="0"/>
                          <a:cs typeface="Times New Roman" pitchFamily="18" charset="0"/>
                        </a:rPr>
                        <a:t>Функції відділів зорового аналізатора</a:t>
                      </a:r>
                      <a:endParaRPr kumimoji="0" lang="ru-RU" sz="14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endParaRPr kumimoji="0" lang="uk-UA" sz="1600" b="1" i="0" u="none" strike="noStrike" cap="none" normalizeH="0" baseline="0" smtClean="0">
                        <a:ln>
                          <a:noFill/>
                        </a:ln>
                        <a:solidFill>
                          <a:srgbClr val="FFFFFF"/>
                        </a:solidFill>
                        <a:effectLst/>
                        <a:latin typeface="Times New Roman" pitchFamily="18" charset="0"/>
                        <a:cs typeface="Times New Roman" pitchFamily="18" charset="0"/>
                      </a:endParaRP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 Орган зорового аналізатора</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14400">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1.Периферийний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9694"/>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Сприйняття зорової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9694"/>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Рецепторний апарат сітківки</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99694"/>
                    </a:solidFill>
                  </a:tcPr>
                </a:tc>
              </a:tr>
              <a:tr h="914400">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2.Провідниковий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Передача зорової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Зоровий тракт</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r>
              <a:tr h="1182688">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3.Центральний віддід</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7933C"/>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Аналіз</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зорової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7933C"/>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Кірковий центр (по краях острогової борозни)</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7933C"/>
                    </a:solidFill>
                  </a:tcPr>
                </a:tc>
              </a:tr>
            </a:tbl>
          </a:graphicData>
        </a:graphic>
      </p:graphicFrame>
      <p:pic>
        <p:nvPicPr>
          <p:cNvPr id="78883" name="Picture 2"/>
          <p:cNvPicPr>
            <a:picLocks noChangeAspect="1" noChangeArrowheads="1"/>
          </p:cNvPicPr>
          <p:nvPr/>
        </p:nvPicPr>
        <p:blipFill>
          <a:blip r:embed="rId3"/>
          <a:srcRect/>
          <a:stretch>
            <a:fillRect/>
          </a:stretch>
        </p:blipFill>
        <p:spPr bwMode="auto">
          <a:xfrm>
            <a:off x="0" y="690563"/>
            <a:ext cx="3543300" cy="4672012"/>
          </a:xfrm>
          <a:prstGeom prst="rect">
            <a:avLst/>
          </a:prstGeom>
          <a:noFill/>
          <a:ln w="9525">
            <a:noFill/>
            <a:miter lim="800000"/>
            <a:headEnd/>
            <a:tailEnd/>
          </a:ln>
        </p:spPr>
      </p:pic>
      <p:sp>
        <p:nvSpPr>
          <p:cNvPr id="17" name="Овал 16"/>
          <p:cNvSpPr/>
          <p:nvPr/>
        </p:nvSpPr>
        <p:spPr>
          <a:xfrm>
            <a:off x="3357563" y="2286000"/>
            <a:ext cx="285750" cy="428625"/>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1</a:t>
            </a:r>
            <a:endParaRPr lang="ru-RU" b="0" dirty="0">
              <a:solidFill>
                <a:prstClr val="black"/>
              </a:solidFill>
              <a:latin typeface="Times New Roman" pitchFamily="18" charset="0"/>
              <a:cs typeface="Times New Roman" pitchFamily="18" charset="0"/>
            </a:endParaRPr>
          </a:p>
        </p:txBody>
      </p:sp>
      <p:sp>
        <p:nvSpPr>
          <p:cNvPr id="21" name="Овал 20"/>
          <p:cNvSpPr/>
          <p:nvPr/>
        </p:nvSpPr>
        <p:spPr>
          <a:xfrm>
            <a:off x="2571750" y="4857750"/>
            <a:ext cx="285750" cy="428625"/>
          </a:xfrm>
          <a:prstGeom prst="ellipse">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3</a:t>
            </a:r>
            <a:endParaRPr lang="ru-RU" b="0" dirty="0">
              <a:solidFill>
                <a:prstClr val="black"/>
              </a:solidFill>
              <a:latin typeface="Times New Roman" pitchFamily="18" charset="0"/>
              <a:cs typeface="Times New Roman" pitchFamily="18" charset="0"/>
            </a:endParaRPr>
          </a:p>
        </p:txBody>
      </p:sp>
      <p:sp>
        <p:nvSpPr>
          <p:cNvPr id="23" name="Овал 22"/>
          <p:cNvSpPr/>
          <p:nvPr/>
        </p:nvSpPr>
        <p:spPr>
          <a:xfrm>
            <a:off x="3286125" y="3643313"/>
            <a:ext cx="285750" cy="42862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sp>
        <p:nvSpPr>
          <p:cNvPr id="25" name="Овал 24"/>
          <p:cNvSpPr/>
          <p:nvPr/>
        </p:nvSpPr>
        <p:spPr>
          <a:xfrm>
            <a:off x="2928938" y="2714625"/>
            <a:ext cx="285750" cy="42862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sp>
        <p:nvSpPr>
          <p:cNvPr id="26" name="Овал 25"/>
          <p:cNvSpPr/>
          <p:nvPr/>
        </p:nvSpPr>
        <p:spPr>
          <a:xfrm>
            <a:off x="0" y="3357563"/>
            <a:ext cx="285750" cy="42862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sp>
        <p:nvSpPr>
          <p:cNvPr id="27" name="Овал 26"/>
          <p:cNvSpPr/>
          <p:nvPr/>
        </p:nvSpPr>
        <p:spPr>
          <a:xfrm>
            <a:off x="2857500" y="3929063"/>
            <a:ext cx="285750" cy="42862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sp>
        <p:nvSpPr>
          <p:cNvPr id="28" name="Прямоугольник 27"/>
          <p:cNvSpPr/>
          <p:nvPr/>
        </p:nvSpPr>
        <p:spPr>
          <a:xfrm>
            <a:off x="2857500" y="3214688"/>
            <a:ext cx="696913"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ctr" fontAlgn="auto">
              <a:spcBef>
                <a:spcPts val="0"/>
              </a:spcBef>
              <a:spcAft>
                <a:spcPts val="0"/>
              </a:spcAft>
              <a:defRPr/>
            </a:pPr>
            <a:r>
              <a:rPr lang="uk-UA" sz="900" dirty="0">
                <a:latin typeface="Times New Roman" pitchFamily="18" charset="0"/>
                <a:cs typeface="Times New Roman" pitchFamily="18" charset="0"/>
              </a:rPr>
              <a:t>Головний</a:t>
            </a:r>
          </a:p>
          <a:p>
            <a:pPr algn="ctr" fontAlgn="auto">
              <a:spcBef>
                <a:spcPts val="0"/>
              </a:spcBef>
              <a:spcAft>
                <a:spcPts val="0"/>
              </a:spcAft>
              <a:defRPr/>
            </a:pPr>
            <a:r>
              <a:rPr lang="uk-UA" sz="900" dirty="0">
                <a:latin typeface="Times New Roman" pitchFamily="18" charset="0"/>
                <a:cs typeface="Times New Roman" pitchFamily="18" charset="0"/>
              </a:rPr>
              <a:t> мозок</a:t>
            </a:r>
          </a:p>
        </p:txBody>
      </p:sp>
      <p:sp>
        <p:nvSpPr>
          <p:cNvPr id="30" name="Прямоугольник 29"/>
          <p:cNvSpPr/>
          <p:nvPr/>
        </p:nvSpPr>
        <p:spPr>
          <a:xfrm>
            <a:off x="6572250" y="5500688"/>
            <a:ext cx="2097088" cy="369887"/>
          </a:xfrm>
          <a:prstGeom prst="rect">
            <a:avLst/>
          </a:prstGeom>
          <a:solidFill>
            <a:schemeClr val="accent3">
              <a:lumMod val="75000"/>
            </a:schemeClr>
          </a:solidFill>
        </p:spPr>
        <p:txBody>
          <a:bodyPr wrap="none">
            <a:spAutoFit/>
          </a:bodyPr>
          <a:lstStyle/>
          <a:p>
            <a:pPr fontAlgn="auto">
              <a:spcBef>
                <a:spcPts val="0"/>
              </a:spcBef>
              <a:spcAft>
                <a:spcPts val="0"/>
              </a:spcAft>
              <a:defRPr/>
            </a:pPr>
            <a:r>
              <a:rPr lang="uk-UA" b="0" dirty="0">
                <a:solidFill>
                  <a:schemeClr val="tx1"/>
                </a:solidFill>
                <a:latin typeface="Times New Roman" pitchFamily="18" charset="0"/>
                <a:cs typeface="Times New Roman" pitchFamily="18" charset="0"/>
              </a:rPr>
              <a:t> </a:t>
            </a:r>
            <a:r>
              <a:rPr lang="uk-UA" b="0" dirty="0" err="1">
                <a:solidFill>
                  <a:schemeClr val="tx1"/>
                </a:solidFill>
                <a:latin typeface="Times New Roman" pitchFamily="18" charset="0"/>
                <a:cs typeface="Times New Roman" pitchFamily="18" charset="0"/>
              </a:rPr>
              <a:t>Острогова</a:t>
            </a:r>
            <a:r>
              <a:rPr lang="uk-UA" b="0" dirty="0">
                <a:solidFill>
                  <a:schemeClr val="tx1"/>
                </a:solidFill>
                <a:latin typeface="Times New Roman" pitchFamily="18" charset="0"/>
                <a:cs typeface="Times New Roman" pitchFamily="18" charset="0"/>
              </a:rPr>
              <a:t> борозна</a:t>
            </a:r>
            <a:endParaRPr lang="ru-RU" b="0" dirty="0">
              <a:solidFill>
                <a:schemeClr val="tx1"/>
              </a:solidFill>
              <a:latin typeface="+mn-lt"/>
              <a:cs typeface="+mn-cs"/>
            </a:endParaRPr>
          </a:p>
        </p:txBody>
      </p:sp>
      <p:pic>
        <p:nvPicPr>
          <p:cNvPr id="78892" name="Picture 3" descr="C:\Documents and Settings\XP\Рабочий стол\golovnoj-mozg.jpg"/>
          <p:cNvPicPr>
            <a:picLocks noChangeAspect="1" noChangeArrowheads="1"/>
          </p:cNvPicPr>
          <p:nvPr/>
        </p:nvPicPr>
        <p:blipFill>
          <a:blip r:embed="rId4"/>
          <a:srcRect l="9366" t="1935" r="17264"/>
          <a:stretch>
            <a:fillRect/>
          </a:stretch>
        </p:blipFill>
        <p:spPr bwMode="auto">
          <a:xfrm>
            <a:off x="3000375" y="4854575"/>
            <a:ext cx="2214563" cy="2003425"/>
          </a:xfrm>
          <a:prstGeom prst="rect">
            <a:avLst/>
          </a:prstGeom>
          <a:noFill/>
          <a:ln w="9525">
            <a:noFill/>
            <a:miter lim="800000"/>
            <a:headEnd/>
            <a:tailEnd/>
          </a:ln>
        </p:spPr>
      </p:pic>
      <p:cxnSp>
        <p:nvCxnSpPr>
          <p:cNvPr id="32" name="Прямая соединительная линия 31"/>
          <p:cNvCxnSpPr>
            <a:endCxn id="30" idx="1"/>
          </p:cNvCxnSpPr>
          <p:nvPr/>
        </p:nvCxnSpPr>
        <p:spPr>
          <a:xfrm flipV="1">
            <a:off x="4714875" y="5684838"/>
            <a:ext cx="1857375" cy="2444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p:cNvSpPr>
          <p:nvPr>
            <p:ph type="body" idx="1"/>
          </p:nvPr>
        </p:nvSpPr>
        <p:spPr>
          <a:xfrm>
            <a:off x="311150" y="269875"/>
            <a:ext cx="8672513" cy="6445250"/>
          </a:xfrm>
        </p:spPr>
        <p:txBody>
          <a:bodyPr/>
          <a:lstStyle/>
          <a:p>
            <a:pPr>
              <a:lnSpc>
                <a:spcPct val="70000"/>
              </a:lnSpc>
              <a:spcBef>
                <a:spcPts val="700"/>
              </a:spcBef>
            </a:pPr>
            <a:r>
              <a:rPr lang="ru-RU" sz="2400" smtClean="0"/>
              <a:t>У дітей склера тонша та еластичніша, здатна до розтягнення, а рогівка товща і випукла. З віком рогівка стає щільнішою і її заломлююча сила зменшується.</a:t>
            </a:r>
          </a:p>
          <a:p>
            <a:pPr>
              <a:lnSpc>
                <a:spcPct val="70000"/>
              </a:lnSpc>
              <a:spcBef>
                <a:spcPts val="700"/>
              </a:spcBef>
            </a:pPr>
            <a:r>
              <a:rPr lang="ru-RU" sz="2400" smtClean="0"/>
              <a:t>Діти до 6 років не можуть розпізнавати загадкові малюнки чи «приховані» фігури, оскільки у них поки що здатність до сприймання форми є обмеженою, їм потрібно більше часу, щоб розпізнати складні зображення. </a:t>
            </a:r>
          </a:p>
          <a:p>
            <a:pPr>
              <a:lnSpc>
                <a:spcPct val="70000"/>
              </a:lnSpc>
              <a:spcBef>
                <a:spcPts val="700"/>
              </a:spcBef>
            </a:pPr>
            <a:r>
              <a:rPr lang="ru-RU" sz="2400" smtClean="0"/>
              <a:t>До 6-річного віку у дітей спостерігається тунельний зір, коли фігури, що потрапляють на периферію поля зору, не сприймаються. Навіть дорослим людям після видалення вродженої катаракти потрібен час, щоб зорові враження почали відповідати попередньому тактильному досвіду, і повноцінна функція сприймання розвивається лише поступово.</a:t>
            </a:r>
          </a:p>
          <a:p>
            <a:pPr>
              <a:lnSpc>
                <a:spcPct val="70000"/>
              </a:lnSpc>
              <a:spcBef>
                <a:spcPts val="700"/>
              </a:spcBef>
            </a:pPr>
            <a:r>
              <a:rPr lang="ru-RU" sz="2400" smtClean="0"/>
              <a:t>Розвиток бінокулярного зору починається з рефлексу бінокулярної фіксації, який виникає приблизно на 3-му місяці життя, а формування його закінчується до 12 років.</a:t>
            </a:r>
          </a:p>
          <a:p>
            <a:pPr>
              <a:lnSpc>
                <a:spcPct val="70000"/>
              </a:lnSpc>
              <a:spcBef>
                <a:spcPts val="700"/>
              </a:spcBef>
            </a:pPr>
            <a:r>
              <a:rPr lang="ru-RU" sz="2400" smtClean="0"/>
              <a:t>Відчуття кольорів розвивається у дітей поступово: з трьох місяців вони починають лише розрізняти жовтий, зелений і червоний кольори і тільки у віці З років кольоровий зір досягає свого повного розвитку. Діти шкільного віку спочатку звертають увагу на форму предметів, потім на його розміри і, нарешті, на колір.</a:t>
            </a:r>
            <a:r>
              <a:rPr lang="ru-RU" sz="2000" smtClean="0"/>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3"/>
          <p:cNvSpPr>
            <a:spLocks noGrp="1"/>
          </p:cNvSpPr>
          <p:nvPr>
            <p:ph type="body" idx="1"/>
          </p:nvPr>
        </p:nvSpPr>
        <p:spPr>
          <a:xfrm>
            <a:off x="207963" y="427038"/>
            <a:ext cx="8756650" cy="6170612"/>
          </a:xfrm>
        </p:spPr>
        <p:txBody>
          <a:bodyPr/>
          <a:lstStyle/>
          <a:p>
            <a:pPr>
              <a:lnSpc>
                <a:spcPct val="80000"/>
              </a:lnSpc>
            </a:pPr>
            <a:r>
              <a:rPr lang="ru-RU" sz="2000" smtClean="0"/>
              <a:t>Найбільш прискорено очне яблуко росте в перші 5 років життя, а далі цей процес уповільнюється та триває до 9-12, а іноді і до 14 років.</a:t>
            </a:r>
          </a:p>
          <a:p>
            <a:pPr>
              <a:lnSpc>
                <a:spcPct val="80000"/>
              </a:lnSpc>
            </a:pPr>
            <a:r>
              <a:rPr lang="ru-RU" sz="2000" smtClean="0"/>
              <a:t>Всі новонароджені діти не мають пігменту в райдужній оболонці і тому очі у них завжди тьмяно-сірі (так звані молочні). Лише після першого року життя починає утворюватись пігмент меланін і райдужки набувають певного кольору.</a:t>
            </a:r>
          </a:p>
          <a:p>
            <a:pPr>
              <a:lnSpc>
                <a:spcPct val="80000"/>
              </a:lnSpc>
            </a:pPr>
            <a:r>
              <a:rPr lang="ru-RU" sz="2000" smtClean="0"/>
              <a:t>До 5 років товщина рогівки у дітей зменшується, а радіус кривизни майже не змінюється. В подальшому рогівка поступово стає більш щільною, а її заломлювальна сила зменшується. </a:t>
            </a:r>
          </a:p>
          <a:p>
            <a:pPr>
              <a:lnSpc>
                <a:spcPct val="80000"/>
              </a:lnSpc>
            </a:pPr>
            <a:r>
              <a:rPr lang="ru-RU" sz="2000" smtClean="0"/>
              <a:t>З віком також змінюється величина рефлекторного звуження діаметра зіниць на світло. У перший місяць життя - 0,9 мм, у 6-12 місяців - 1,2 мм, у віці 2,5-6 років - 1,5 мм. У віці 6-8 років зіниці у дітей стають постійно розширеними (переважає тонус симпатичних нервів) У 8-10років зіниця стає вузькою і жваво реагує на світло і тільки у віці 11-13 років вона досягає розмірів, що характерні для дорослих (1,9 мм). Швидкість реакцій зіниці на світло стає такою, як у дорослих, у віці 12-13 років.</a:t>
            </a:r>
          </a:p>
          <a:p>
            <a:pPr>
              <a:lnSpc>
                <a:spcPct val="80000"/>
              </a:lnSpc>
            </a:pPr>
            <a:r>
              <a:rPr lang="ru-RU" sz="2000" smtClean="0"/>
              <a:t>Здатність до зорової фіксації предметів у дітей первинно розвивається у віці від 5 днів до 3-5 місяців, тоді як здатність до довільно тривалої фіксації зору вдосконалюється до 3-7 років. Рухи очей і повік у дітей стають координованими лише до кінця другого місяця життя. </a:t>
            </a:r>
          </a:p>
          <a:p>
            <a:pPr>
              <a:lnSpc>
                <a:spcPct val="80000"/>
              </a:lnSpc>
            </a:pPr>
            <a:r>
              <a:rPr lang="ru-RU" sz="2000" smtClean="0"/>
              <a:t>Сльозні залози у дітей починають функціонувати після 1-2 місячного віку.</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p:cNvSpPr>
          <p:nvPr>
            <p:ph type="body" idx="1"/>
          </p:nvPr>
        </p:nvSpPr>
        <p:spPr>
          <a:xfrm>
            <a:off x="273050" y="427038"/>
            <a:ext cx="8634413" cy="6170612"/>
          </a:xfrm>
        </p:spPr>
        <p:txBody>
          <a:bodyPr/>
          <a:lstStyle/>
          <a:p>
            <a:pPr>
              <a:lnSpc>
                <a:spcPct val="80000"/>
              </a:lnSpc>
            </a:pPr>
            <a:r>
              <a:rPr lang="ru-RU" sz="2400" smtClean="0"/>
              <a:t>У період раннього дитинства більшість дітей мають далекозорість, оскільки повздовжня вісь їх ока коротка. Приблизно з 4-5 років очні яблука починають найбільш інтенсивно рости у довжину ніж у ширину і у більшості дітей формується функціональна короткозорість, яка звично триває до віку 10-12 років. </a:t>
            </a:r>
          </a:p>
          <a:p>
            <a:pPr>
              <a:lnSpc>
                <a:spcPct val="80000"/>
              </a:lnSpc>
            </a:pPr>
            <a:r>
              <a:rPr lang="ru-RU" sz="2400" smtClean="0"/>
              <a:t>Підчас статевого дозрівання спостерігається нова хвиля нерівномірності росту очних яблук: вони швидше починають рости у ширину, повздовжня вісь очей стає короткою і виникає функціональна далекозорість. </a:t>
            </a:r>
          </a:p>
          <a:p>
            <a:pPr>
              <a:lnSpc>
                <a:spcPct val="80000"/>
              </a:lnSpc>
            </a:pPr>
            <a:r>
              <a:rPr lang="ru-RU" sz="2400" smtClean="0"/>
              <a:t>Лише у 15-17 років, при нормальному розвитку функції зору, встановлюється нормальна рефракція очей. Таким чином, у продовж всього періоду шкільного навчання відбувається розвиток функції зору і тому (при порушенні гігієни зору) у дітей дуже високий ризик виникнення патологічних відхилень у стані зору. Так, за даними І. М. Маруненко із співавт. (2004) за шкільний період кількість короткозорих дітей зростає у 15 разів.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Заголовок 1"/>
          <p:cNvSpPr>
            <a:spLocks noGrp="1"/>
          </p:cNvSpPr>
          <p:nvPr>
            <p:ph type="title" idx="4294967295"/>
          </p:nvPr>
        </p:nvSpPr>
        <p:spPr>
          <a:xfrm>
            <a:off x="0" y="265113"/>
            <a:ext cx="9144000" cy="728662"/>
          </a:xfrm>
        </p:spPr>
        <p:txBody>
          <a:bodyPr/>
          <a:lstStyle/>
          <a:p>
            <a:pPr>
              <a:lnSpc>
                <a:spcPct val="75000"/>
              </a:lnSpc>
            </a:pPr>
            <a:r>
              <a:rPr lang="ru-RU" sz="3200" b="1" i="1" smtClean="0">
                <a:solidFill>
                  <a:srgbClr val="17375E"/>
                </a:solidFill>
                <a:latin typeface="Times New Roman" pitchFamily="18" charset="0"/>
                <a:cs typeface="Times New Roman" pitchFamily="18" charset="0"/>
              </a:rPr>
              <a:t>Вухо, відділи (зовнішнє, середнє, внутрішнє)</a:t>
            </a:r>
          </a:p>
        </p:txBody>
      </p:sp>
      <p:graphicFrame>
        <p:nvGraphicFramePr>
          <p:cNvPr id="5" name="Таблица 4"/>
          <p:cNvGraphicFramePr>
            <a:graphicFrameLocks noGrp="1"/>
          </p:cNvGraphicFramePr>
          <p:nvPr/>
        </p:nvGraphicFramePr>
        <p:xfrm>
          <a:off x="5000625" y="1071563"/>
          <a:ext cx="3929063" cy="5380037"/>
        </p:xfrm>
        <a:graphic>
          <a:graphicData uri="http://schemas.openxmlformats.org/drawingml/2006/table">
            <a:tbl>
              <a:tblPr/>
              <a:tblGrid>
                <a:gridCol w="1511300"/>
                <a:gridCol w="2417763"/>
              </a:tblGrid>
              <a:tr h="814388">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800" b="1" i="0" u="none" strike="noStrike" cap="none" normalizeH="0" baseline="0" smtClean="0">
                          <a:ln>
                            <a:noFill/>
                          </a:ln>
                          <a:solidFill>
                            <a:srgbClr val="FFFFFF"/>
                          </a:solidFill>
                          <a:effectLst/>
                          <a:latin typeface="Times New Roman" pitchFamily="18" charset="0"/>
                          <a:cs typeface="Times New Roman" pitchFamily="18" charset="0"/>
                        </a:rPr>
                        <a:t>Відділи вуха</a:t>
                      </a:r>
                      <a:endParaRPr kumimoji="0" lang="ru-RU" sz="18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800" b="1" i="0" u="none" strike="noStrike" cap="none" normalizeH="0" baseline="0" smtClean="0">
                          <a:ln>
                            <a:noFill/>
                          </a:ln>
                          <a:solidFill>
                            <a:srgbClr val="FFFFFF"/>
                          </a:solidFill>
                          <a:effectLst/>
                          <a:latin typeface="Times New Roman" pitchFamily="18" charset="0"/>
                          <a:cs typeface="Times New Roman" pitchFamily="18" charset="0"/>
                        </a:rPr>
                        <a:t>Органи, які до них відносяться</a:t>
                      </a:r>
                      <a:endParaRPr kumimoji="0" lang="ru-RU" sz="18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166813">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800" b="0" i="0" u="none" strike="noStrike" cap="none" normalizeH="0" baseline="0" smtClean="0">
                          <a:ln>
                            <a:noFill/>
                          </a:ln>
                          <a:solidFill>
                            <a:srgbClr val="000000"/>
                          </a:solidFill>
                          <a:effectLst/>
                          <a:latin typeface="Times New Roman" pitchFamily="18" charset="0"/>
                          <a:cs typeface="Times New Roman" pitchFamily="18" charset="0"/>
                        </a:rPr>
                        <a:t>Зовнішнє вухо</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800" b="0" i="0" u="none" strike="noStrike" cap="none" normalizeH="0" baseline="0" smtClean="0">
                          <a:ln>
                            <a:noFill/>
                          </a:ln>
                          <a:solidFill>
                            <a:srgbClr val="000000"/>
                          </a:solidFill>
                          <a:effectLst/>
                          <a:latin typeface="Times New Roman" pitchFamily="18" charset="0"/>
                          <a:cs typeface="Times New Roman" pitchFamily="18" charset="0"/>
                        </a:rPr>
                        <a:t>Вушна раковина (1) і зовнішній слуховий хід (2)</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876425">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800" b="0" i="0" u="none" strike="noStrike" cap="none" normalizeH="0" baseline="0" smtClean="0">
                          <a:ln>
                            <a:noFill/>
                          </a:ln>
                          <a:solidFill>
                            <a:srgbClr val="000000"/>
                          </a:solidFill>
                          <a:effectLst/>
                          <a:latin typeface="Times New Roman" pitchFamily="18" charset="0"/>
                          <a:cs typeface="Times New Roman" pitchFamily="18" charset="0"/>
                        </a:rPr>
                        <a:t>Середнє вухо</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800" b="0" i="0" u="none" strike="noStrike" cap="none" normalizeH="0" baseline="0" smtClean="0">
                          <a:ln>
                            <a:noFill/>
                          </a:ln>
                          <a:solidFill>
                            <a:srgbClr val="000000"/>
                          </a:solidFill>
                          <a:effectLst/>
                          <a:latin typeface="Times New Roman" pitchFamily="18" charset="0"/>
                          <a:cs typeface="Times New Roman" pitchFamily="18" charset="0"/>
                        </a:rPr>
                        <a:t>Барабанна порожнина(3), слухова (євстахієва) труба(4)</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522413">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800" b="0" i="0" u="none" strike="noStrike" cap="none" normalizeH="0" baseline="0" smtClean="0">
                          <a:ln>
                            <a:noFill/>
                          </a:ln>
                          <a:solidFill>
                            <a:srgbClr val="000000"/>
                          </a:solidFill>
                          <a:effectLst/>
                          <a:latin typeface="Times New Roman" pitchFamily="18" charset="0"/>
                          <a:cs typeface="Times New Roman" pitchFamily="18" charset="0"/>
                        </a:rPr>
                        <a:t>Внутрішнє вухо</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800" b="0" i="0" u="none" strike="noStrike" cap="none" normalizeH="0" baseline="0" smtClean="0">
                          <a:ln>
                            <a:noFill/>
                          </a:ln>
                          <a:solidFill>
                            <a:srgbClr val="000000"/>
                          </a:solidFill>
                          <a:effectLst/>
                          <a:latin typeface="Times New Roman" pitchFamily="18" charset="0"/>
                          <a:cs typeface="Times New Roman" pitchFamily="18" charset="0"/>
                        </a:rPr>
                        <a:t>Кістковий лабіринт та перетинчастий лабіринт(5)</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8" name="Овал 7"/>
          <p:cNvSpPr/>
          <p:nvPr/>
        </p:nvSpPr>
        <p:spPr>
          <a:xfrm>
            <a:off x="214313" y="4714875"/>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1</a:t>
            </a:r>
            <a:endParaRPr lang="ru-RU" b="0" dirty="0">
              <a:solidFill>
                <a:prstClr val="black"/>
              </a:solidFill>
              <a:latin typeface="Times New Roman" pitchFamily="18" charset="0"/>
              <a:cs typeface="Times New Roman" pitchFamily="18" charset="0"/>
            </a:endParaRPr>
          </a:p>
        </p:txBody>
      </p:sp>
      <p:sp>
        <p:nvSpPr>
          <p:cNvPr id="10" name="Овал 9"/>
          <p:cNvSpPr/>
          <p:nvPr/>
        </p:nvSpPr>
        <p:spPr>
          <a:xfrm>
            <a:off x="4071938" y="5572125"/>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5</a:t>
            </a:r>
            <a:endParaRPr lang="ru-RU" b="0" dirty="0">
              <a:solidFill>
                <a:prstClr val="black"/>
              </a:solidFill>
              <a:latin typeface="Times New Roman" pitchFamily="18" charset="0"/>
              <a:cs typeface="Times New Roman" pitchFamily="18" charset="0"/>
            </a:endParaRPr>
          </a:p>
        </p:txBody>
      </p:sp>
      <p:sp>
        <p:nvSpPr>
          <p:cNvPr id="11" name="Овал 10"/>
          <p:cNvSpPr/>
          <p:nvPr/>
        </p:nvSpPr>
        <p:spPr>
          <a:xfrm>
            <a:off x="3571875" y="5143500"/>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4</a:t>
            </a:r>
            <a:endParaRPr lang="ru-RU" b="0" dirty="0">
              <a:solidFill>
                <a:prstClr val="black"/>
              </a:solidFill>
              <a:latin typeface="Times New Roman" pitchFamily="18" charset="0"/>
              <a:cs typeface="Times New Roman" pitchFamily="18" charset="0"/>
            </a:endParaRPr>
          </a:p>
        </p:txBody>
      </p:sp>
      <p:sp>
        <p:nvSpPr>
          <p:cNvPr id="12" name="Овал 11"/>
          <p:cNvSpPr/>
          <p:nvPr/>
        </p:nvSpPr>
        <p:spPr>
          <a:xfrm>
            <a:off x="2786063" y="4643438"/>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3</a:t>
            </a:r>
            <a:endParaRPr lang="ru-RU" b="0" dirty="0">
              <a:solidFill>
                <a:prstClr val="black"/>
              </a:solidFill>
              <a:latin typeface="Times New Roman" pitchFamily="18" charset="0"/>
              <a:cs typeface="Times New Roman" pitchFamily="18" charset="0"/>
            </a:endParaRPr>
          </a:p>
        </p:txBody>
      </p:sp>
      <p:pic>
        <p:nvPicPr>
          <p:cNvPr id="79896" name="Picture 2" descr="C:\Documents and Settings\XP\Рабочий стол\img3.jpg"/>
          <p:cNvPicPr>
            <a:picLocks noChangeAspect="1" noChangeArrowheads="1"/>
          </p:cNvPicPr>
          <p:nvPr/>
        </p:nvPicPr>
        <p:blipFill>
          <a:blip r:embed="rId2"/>
          <a:srcRect l="13959" t="30093" r="11823" b="4282"/>
          <a:stretch>
            <a:fillRect/>
          </a:stretch>
        </p:blipFill>
        <p:spPr bwMode="auto">
          <a:xfrm>
            <a:off x="0" y="990600"/>
            <a:ext cx="4989513" cy="3571875"/>
          </a:xfrm>
          <a:prstGeom prst="rect">
            <a:avLst/>
          </a:prstGeom>
          <a:noFill/>
          <a:ln w="9525">
            <a:noFill/>
            <a:miter lim="800000"/>
            <a:headEnd/>
            <a:tailEnd/>
          </a:ln>
        </p:spPr>
      </p:pic>
      <p:cxnSp>
        <p:nvCxnSpPr>
          <p:cNvPr id="18" name="Прямая соединительная линия 17"/>
          <p:cNvCxnSpPr>
            <a:stCxn id="8" idx="0"/>
          </p:cNvCxnSpPr>
          <p:nvPr/>
        </p:nvCxnSpPr>
        <p:spPr>
          <a:xfrm rot="5400000" flipH="1" flipV="1">
            <a:off x="-428624" y="3857625"/>
            <a:ext cx="1643062"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rot="5400000">
            <a:off x="214313" y="3571875"/>
            <a:ext cx="1643062"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857250" y="4357688"/>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cxnSp>
        <p:nvCxnSpPr>
          <p:cNvPr id="35" name="Прямая соединительная линия 34"/>
          <p:cNvCxnSpPr/>
          <p:nvPr/>
        </p:nvCxnSpPr>
        <p:spPr>
          <a:xfrm rot="5400000">
            <a:off x="2071688" y="3714750"/>
            <a:ext cx="1785938"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rot="5400000">
            <a:off x="3106738" y="4537075"/>
            <a:ext cx="1214438"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rot="5400000">
            <a:off x="3001169" y="4356894"/>
            <a:ext cx="2428875"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upload.wikimedia.org/wikipedia/commons/thumb/8/8d/Anatomy_of_the_Human_Ear_uk.svg/400px-Anatomy_of_the_Human_Ear_uk.svg.png"/>
          <p:cNvPicPr>
            <a:picLocks noChangeAspect="1" noChangeArrowheads="1"/>
          </p:cNvPicPr>
          <p:nvPr/>
        </p:nvPicPr>
        <p:blipFill>
          <a:blip r:embed="rId2"/>
          <a:srcRect/>
          <a:stretch>
            <a:fillRect/>
          </a:stretch>
        </p:blipFill>
        <p:spPr bwMode="auto">
          <a:xfrm>
            <a:off x="428625" y="428625"/>
            <a:ext cx="8286750" cy="6215063"/>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6" descr="Картинки по запросу середнє вухо"/>
          <p:cNvPicPr>
            <a:picLocks noChangeAspect="1" noChangeArrowheads="1"/>
          </p:cNvPicPr>
          <p:nvPr/>
        </p:nvPicPr>
        <p:blipFill>
          <a:blip r:embed="rId2"/>
          <a:srcRect/>
          <a:stretch>
            <a:fillRect/>
          </a:stretch>
        </p:blipFill>
        <p:spPr bwMode="auto">
          <a:xfrm>
            <a:off x="0" y="-1270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object 2"/>
          <p:cNvSpPr txBox="1">
            <a:spLocks noChangeArrowheads="1"/>
          </p:cNvSpPr>
          <p:nvPr/>
        </p:nvSpPr>
        <p:spPr bwMode="auto">
          <a:xfrm>
            <a:off x="1027113" y="311150"/>
            <a:ext cx="7531100" cy="427038"/>
          </a:xfrm>
          <a:prstGeom prst="rect">
            <a:avLst/>
          </a:prstGeom>
          <a:noFill/>
          <a:ln w="9525">
            <a:noFill/>
            <a:miter lim="800000"/>
            <a:headEnd/>
            <a:tailEnd/>
          </a:ln>
        </p:spPr>
        <p:txBody>
          <a:bodyPr lIns="0" tIns="0" rIns="0" bIns="0">
            <a:spAutoFit/>
          </a:bodyPr>
          <a:lstStyle/>
          <a:p>
            <a:pPr marL="12700"/>
            <a:r>
              <a:rPr lang="uk-UA" sz="2800">
                <a:solidFill>
                  <a:schemeClr val="tx1"/>
                </a:solidFill>
                <a:latin typeface="Times New Roman" pitchFamily="18" charset="0"/>
                <a:cs typeface="Times New Roman" pitchFamily="18" charset="0"/>
              </a:rPr>
              <a:t>Основні фізіологічні функції аналізаторів:</a:t>
            </a:r>
            <a:endParaRPr lang="ru-RU" sz="2800" b="0">
              <a:solidFill>
                <a:schemeClr val="tx1"/>
              </a:solidFill>
              <a:latin typeface="Times New Roman" pitchFamily="18" charset="0"/>
              <a:cs typeface="Times New Roman" pitchFamily="18" charset="0"/>
            </a:endParaRPr>
          </a:p>
        </p:txBody>
      </p:sp>
      <p:sp>
        <p:nvSpPr>
          <p:cNvPr id="52227" name="Прямоугольник 6"/>
          <p:cNvSpPr>
            <a:spLocks noChangeArrowheads="1"/>
          </p:cNvSpPr>
          <p:nvPr/>
        </p:nvSpPr>
        <p:spPr bwMode="auto">
          <a:xfrm>
            <a:off x="5484813" y="1820863"/>
            <a:ext cx="3573462" cy="400050"/>
          </a:xfrm>
          <a:prstGeom prst="rect">
            <a:avLst/>
          </a:prstGeom>
          <a:noFill/>
          <a:ln w="9525">
            <a:noFill/>
            <a:miter lim="800000"/>
            <a:headEnd/>
            <a:tailEnd/>
          </a:ln>
        </p:spPr>
        <p:txBody>
          <a:bodyPr>
            <a:spAutoFit/>
          </a:bodyPr>
          <a:lstStyle/>
          <a:p>
            <a:r>
              <a:rPr lang="uk-UA" sz="2000" b="0">
                <a:solidFill>
                  <a:schemeClr val="tx1"/>
                </a:solidFill>
                <a:latin typeface="Times New Roman" pitchFamily="18" charset="0"/>
                <a:cs typeface="Times New Roman" pitchFamily="18" charset="0"/>
              </a:rPr>
              <a:t>2.Розрізнення сигналів</a:t>
            </a:r>
          </a:p>
        </p:txBody>
      </p:sp>
      <p:sp>
        <p:nvSpPr>
          <p:cNvPr id="52228" name="Прямоугольник 10"/>
          <p:cNvSpPr>
            <a:spLocks noChangeArrowheads="1"/>
          </p:cNvSpPr>
          <p:nvPr/>
        </p:nvSpPr>
        <p:spPr bwMode="auto">
          <a:xfrm>
            <a:off x="5538788" y="2713038"/>
            <a:ext cx="3573462" cy="706437"/>
          </a:xfrm>
          <a:prstGeom prst="rect">
            <a:avLst/>
          </a:prstGeom>
          <a:noFill/>
          <a:ln w="9525">
            <a:noFill/>
            <a:miter lim="800000"/>
            <a:headEnd/>
            <a:tailEnd/>
          </a:ln>
        </p:spPr>
        <p:txBody>
          <a:bodyPr>
            <a:spAutoFit/>
          </a:bodyPr>
          <a:lstStyle/>
          <a:p>
            <a:r>
              <a:rPr lang="ru-RU" sz="2000" b="0">
                <a:solidFill>
                  <a:schemeClr val="tx1"/>
                </a:solidFill>
                <a:latin typeface="Times New Roman" pitchFamily="18" charset="0"/>
                <a:cs typeface="Times New Roman" pitchFamily="18" charset="0"/>
              </a:rPr>
              <a:t>3. Передача і </a:t>
            </a:r>
            <a:r>
              <a:rPr lang="uk-UA" sz="2000" b="0">
                <a:solidFill>
                  <a:schemeClr val="tx1"/>
                </a:solidFill>
                <a:latin typeface="Times New Roman" pitchFamily="18" charset="0"/>
                <a:cs typeface="Times New Roman" pitchFamily="18" charset="0"/>
              </a:rPr>
              <a:t>перетворення сигналу</a:t>
            </a:r>
          </a:p>
        </p:txBody>
      </p:sp>
      <p:sp>
        <p:nvSpPr>
          <p:cNvPr id="52229" name="Прямоугольник 11"/>
          <p:cNvSpPr>
            <a:spLocks noChangeArrowheads="1"/>
          </p:cNvSpPr>
          <p:nvPr/>
        </p:nvSpPr>
        <p:spPr bwMode="auto">
          <a:xfrm>
            <a:off x="5572125" y="3822700"/>
            <a:ext cx="3508375" cy="400050"/>
          </a:xfrm>
          <a:prstGeom prst="rect">
            <a:avLst/>
          </a:prstGeom>
          <a:noFill/>
          <a:ln w="9525">
            <a:noFill/>
            <a:miter lim="800000"/>
            <a:headEnd/>
            <a:tailEnd/>
          </a:ln>
        </p:spPr>
        <p:txBody>
          <a:bodyPr>
            <a:spAutoFit/>
          </a:bodyPr>
          <a:lstStyle/>
          <a:p>
            <a:r>
              <a:rPr lang="uk-UA" sz="2000" b="0">
                <a:solidFill>
                  <a:schemeClr val="tx1"/>
                </a:solidFill>
                <a:latin typeface="Times New Roman" pitchFamily="18" charset="0"/>
                <a:cs typeface="Times New Roman" pitchFamily="18" charset="0"/>
              </a:rPr>
              <a:t>4. Кодування аферентації</a:t>
            </a:r>
          </a:p>
        </p:txBody>
      </p:sp>
      <p:sp>
        <p:nvSpPr>
          <p:cNvPr id="52230" name="Прямоугольник 12"/>
          <p:cNvSpPr>
            <a:spLocks noChangeArrowheads="1"/>
          </p:cNvSpPr>
          <p:nvPr/>
        </p:nvSpPr>
        <p:spPr bwMode="auto">
          <a:xfrm>
            <a:off x="5549900" y="4953000"/>
            <a:ext cx="2674938" cy="396875"/>
          </a:xfrm>
          <a:prstGeom prst="rect">
            <a:avLst/>
          </a:prstGeom>
          <a:noFill/>
          <a:ln w="9525">
            <a:noFill/>
            <a:miter lim="800000"/>
            <a:headEnd/>
            <a:tailEnd/>
          </a:ln>
        </p:spPr>
        <p:txBody>
          <a:bodyPr>
            <a:spAutoFit/>
          </a:bodyPr>
          <a:lstStyle/>
          <a:p>
            <a:r>
              <a:rPr lang="uk-UA" sz="2000" b="0">
                <a:solidFill>
                  <a:schemeClr val="tx1"/>
                </a:solidFill>
                <a:latin typeface="Times New Roman" pitchFamily="18" charset="0"/>
                <a:cs typeface="Times New Roman" pitchFamily="18" charset="0"/>
              </a:rPr>
              <a:t>5. Детектирування</a:t>
            </a:r>
          </a:p>
        </p:txBody>
      </p:sp>
      <p:sp>
        <p:nvSpPr>
          <p:cNvPr id="52231" name="Прямоугольник 13"/>
          <p:cNvSpPr>
            <a:spLocks noChangeArrowheads="1"/>
          </p:cNvSpPr>
          <p:nvPr/>
        </p:nvSpPr>
        <p:spPr bwMode="auto">
          <a:xfrm>
            <a:off x="5572125" y="5668963"/>
            <a:ext cx="2813050" cy="708025"/>
          </a:xfrm>
          <a:prstGeom prst="rect">
            <a:avLst/>
          </a:prstGeom>
          <a:noFill/>
          <a:ln w="9525">
            <a:noFill/>
            <a:miter lim="800000"/>
            <a:headEnd/>
            <a:tailEnd/>
          </a:ln>
        </p:spPr>
        <p:txBody>
          <a:bodyPr>
            <a:spAutoFit/>
          </a:bodyPr>
          <a:lstStyle/>
          <a:p>
            <a:r>
              <a:rPr lang="uk-UA" sz="2000" b="0">
                <a:solidFill>
                  <a:schemeClr val="tx1"/>
                </a:solidFill>
                <a:latin typeface="Times New Roman" pitchFamily="18" charset="0"/>
                <a:cs typeface="Times New Roman" pitchFamily="18" charset="0"/>
              </a:rPr>
              <a:t>6. Впізнання образу і формування свідомості</a:t>
            </a:r>
          </a:p>
        </p:txBody>
      </p:sp>
      <p:sp>
        <p:nvSpPr>
          <p:cNvPr id="52232" name="Прямоугольник 14"/>
          <p:cNvSpPr>
            <a:spLocks noChangeArrowheads="1"/>
          </p:cNvSpPr>
          <p:nvPr/>
        </p:nvSpPr>
        <p:spPr bwMode="auto">
          <a:xfrm>
            <a:off x="1027113" y="5792788"/>
            <a:ext cx="4572000" cy="584200"/>
          </a:xfrm>
          <a:prstGeom prst="rect">
            <a:avLst/>
          </a:prstGeom>
          <a:noFill/>
          <a:ln w="9525">
            <a:noFill/>
            <a:miter lim="800000"/>
            <a:headEnd/>
            <a:tailEnd/>
          </a:ln>
        </p:spPr>
        <p:txBody>
          <a:bodyPr>
            <a:spAutoFit/>
          </a:bodyPr>
          <a:lstStyle/>
          <a:p>
            <a:r>
              <a:rPr lang="ru-RU" sz="3200">
                <a:solidFill>
                  <a:schemeClr val="tx1"/>
                </a:solidFill>
                <a:latin typeface="Times New Roman" pitchFamily="18" charset="0"/>
                <a:cs typeface="Times New Roman" pitchFamily="18" charset="0"/>
              </a:rPr>
              <a:t>Центральна ланка</a:t>
            </a:r>
            <a:endParaRPr lang="uk-UA" sz="3200">
              <a:solidFill>
                <a:schemeClr val="tx1"/>
              </a:solidFill>
              <a:latin typeface="Times New Roman" pitchFamily="18" charset="0"/>
              <a:cs typeface="Times New Roman" pitchFamily="18" charset="0"/>
            </a:endParaRPr>
          </a:p>
        </p:txBody>
      </p:sp>
      <p:sp>
        <p:nvSpPr>
          <p:cNvPr id="52233" name="Прямоугольник 15"/>
          <p:cNvSpPr>
            <a:spLocks noChangeArrowheads="1"/>
          </p:cNvSpPr>
          <p:nvPr/>
        </p:nvSpPr>
        <p:spPr bwMode="auto">
          <a:xfrm>
            <a:off x="5418138" y="911225"/>
            <a:ext cx="3675062" cy="400050"/>
          </a:xfrm>
          <a:prstGeom prst="rect">
            <a:avLst/>
          </a:prstGeom>
          <a:noFill/>
          <a:ln w="9525">
            <a:noFill/>
            <a:miter lim="800000"/>
            <a:headEnd/>
            <a:tailEnd/>
          </a:ln>
        </p:spPr>
        <p:txBody>
          <a:bodyPr>
            <a:spAutoFit/>
          </a:bodyPr>
          <a:lstStyle/>
          <a:p>
            <a:r>
              <a:rPr lang="uk-UA" sz="2000" b="0">
                <a:solidFill>
                  <a:schemeClr val="tx1"/>
                </a:solidFill>
                <a:latin typeface="Times New Roman" pitchFamily="18" charset="0"/>
                <a:cs typeface="Times New Roman" pitchFamily="18" charset="0"/>
              </a:rPr>
              <a:t>1. Виявлення сигналів</a:t>
            </a:r>
          </a:p>
        </p:txBody>
      </p:sp>
      <p:sp>
        <p:nvSpPr>
          <p:cNvPr id="52234" name="Прямоугольник 16"/>
          <p:cNvSpPr>
            <a:spLocks noChangeArrowheads="1"/>
          </p:cNvSpPr>
          <p:nvPr/>
        </p:nvSpPr>
        <p:spPr bwMode="auto">
          <a:xfrm>
            <a:off x="1027113" y="958850"/>
            <a:ext cx="2001837" cy="584200"/>
          </a:xfrm>
          <a:prstGeom prst="rect">
            <a:avLst/>
          </a:prstGeom>
          <a:noFill/>
          <a:ln w="9525">
            <a:noFill/>
            <a:miter lim="800000"/>
            <a:headEnd/>
            <a:tailEnd/>
          </a:ln>
        </p:spPr>
        <p:txBody>
          <a:bodyPr wrap="none">
            <a:spAutoFit/>
          </a:bodyPr>
          <a:lstStyle/>
          <a:p>
            <a:r>
              <a:rPr lang="uk-UA" sz="3200">
                <a:solidFill>
                  <a:schemeClr val="tx1"/>
                </a:solidFill>
                <a:latin typeface="Times New Roman" pitchFamily="18" charset="0"/>
                <a:cs typeface="Times New Roman" pitchFamily="18" charset="0"/>
              </a:rPr>
              <a:t>Рецептор </a:t>
            </a:r>
          </a:p>
        </p:txBody>
      </p:sp>
      <p:sp>
        <p:nvSpPr>
          <p:cNvPr id="52235" name="Прямоугольник 17"/>
          <p:cNvSpPr>
            <a:spLocks noChangeArrowheads="1"/>
          </p:cNvSpPr>
          <p:nvPr/>
        </p:nvSpPr>
        <p:spPr bwMode="auto">
          <a:xfrm>
            <a:off x="993775" y="3255963"/>
            <a:ext cx="4414838" cy="584200"/>
          </a:xfrm>
          <a:prstGeom prst="rect">
            <a:avLst/>
          </a:prstGeom>
          <a:noFill/>
          <a:ln w="9525">
            <a:noFill/>
            <a:miter lim="800000"/>
            <a:headEnd/>
            <a:tailEnd/>
          </a:ln>
        </p:spPr>
        <p:txBody>
          <a:bodyPr>
            <a:spAutoFit/>
          </a:bodyPr>
          <a:lstStyle/>
          <a:p>
            <a:r>
              <a:rPr lang="uk-UA" b="0">
                <a:solidFill>
                  <a:schemeClr val="tx1"/>
                </a:solidFill>
                <a:latin typeface="Corbel" pitchFamily="34" charset="0"/>
              </a:rPr>
              <a:t> </a:t>
            </a:r>
            <a:r>
              <a:rPr lang="uk-UA" sz="3200">
                <a:solidFill>
                  <a:schemeClr val="tx1"/>
                </a:solidFill>
                <a:latin typeface="Times New Roman" pitchFamily="18" charset="0"/>
                <a:cs typeface="Times New Roman" pitchFamily="18" charset="0"/>
              </a:rPr>
              <a:t>Провідниковий відділ </a:t>
            </a:r>
          </a:p>
        </p:txBody>
      </p:sp>
      <p:cxnSp>
        <p:nvCxnSpPr>
          <p:cNvPr id="20" name="Прямая со стрелкой 19"/>
          <p:cNvCxnSpPr>
            <a:endCxn id="52233" idx="1"/>
          </p:cNvCxnSpPr>
          <p:nvPr/>
        </p:nvCxnSpPr>
        <p:spPr>
          <a:xfrm flipV="1">
            <a:off x="2819400" y="1111250"/>
            <a:ext cx="2598738"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a:off x="2819400" y="1327150"/>
            <a:ext cx="2589213" cy="6937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a:off x="2743200" y="1327150"/>
            <a:ext cx="2665413" cy="1492250"/>
          </a:xfrm>
          <a:prstGeom prst="straightConnector1">
            <a:avLst/>
          </a:prstGeom>
          <a:ln cmpd="sng">
            <a:tailEnd type="arrow"/>
          </a:ln>
        </p:spPr>
        <p:style>
          <a:lnRef idx="1">
            <a:schemeClr val="accent1"/>
          </a:lnRef>
          <a:fillRef idx="0">
            <a:schemeClr val="accent1"/>
          </a:fillRef>
          <a:effectRef idx="0">
            <a:schemeClr val="accent1"/>
          </a:effectRef>
          <a:fontRef idx="minor">
            <a:schemeClr val="tx1"/>
          </a:fontRef>
        </p:style>
      </p:cxnSp>
      <p:cxnSp>
        <p:nvCxnSpPr>
          <p:cNvPr id="4114" name="Прямая со стрелкой 4113"/>
          <p:cNvCxnSpPr/>
          <p:nvPr/>
        </p:nvCxnSpPr>
        <p:spPr>
          <a:xfrm flipV="1">
            <a:off x="4629150" y="2943225"/>
            <a:ext cx="969963" cy="476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19" name="Прямая со стрелкой 4118"/>
          <p:cNvCxnSpPr>
            <a:endCxn id="52229" idx="1"/>
          </p:cNvCxnSpPr>
          <p:nvPr/>
        </p:nvCxnSpPr>
        <p:spPr>
          <a:xfrm>
            <a:off x="4629150" y="3822700"/>
            <a:ext cx="942975" cy="2000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23" name="Прямая со стрелкой 4122"/>
          <p:cNvCxnSpPr/>
          <p:nvPr/>
        </p:nvCxnSpPr>
        <p:spPr>
          <a:xfrm flipV="1">
            <a:off x="3581400" y="3255963"/>
            <a:ext cx="2017713" cy="27670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27" name="Прямая со стрелкой 4126"/>
          <p:cNvCxnSpPr/>
          <p:nvPr/>
        </p:nvCxnSpPr>
        <p:spPr>
          <a:xfrm flipV="1">
            <a:off x="3581400" y="4114800"/>
            <a:ext cx="2286000" cy="1908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31" name="Прямая со стрелкой 4130"/>
          <p:cNvCxnSpPr>
            <a:endCxn id="52230" idx="1"/>
          </p:cNvCxnSpPr>
          <p:nvPr/>
        </p:nvCxnSpPr>
        <p:spPr>
          <a:xfrm flipV="1">
            <a:off x="4117975" y="5151438"/>
            <a:ext cx="1431925" cy="8699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34" name="Прямая со стрелкой 4133"/>
          <p:cNvCxnSpPr/>
          <p:nvPr/>
        </p:nvCxnSpPr>
        <p:spPr>
          <a:xfrm>
            <a:off x="4591050" y="6172200"/>
            <a:ext cx="9810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Заголовок 1"/>
          <p:cNvSpPr>
            <a:spLocks noGrp="1"/>
          </p:cNvSpPr>
          <p:nvPr>
            <p:ph type="title" idx="4294967295"/>
          </p:nvPr>
        </p:nvSpPr>
        <p:spPr>
          <a:xfrm>
            <a:off x="0" y="219075"/>
            <a:ext cx="9144000" cy="600075"/>
          </a:xfrm>
        </p:spPr>
        <p:txBody>
          <a:bodyPr/>
          <a:lstStyle/>
          <a:p>
            <a:r>
              <a:rPr lang="ru-RU" sz="2800" b="1" i="1" smtClean="0">
                <a:solidFill>
                  <a:srgbClr val="17375E"/>
                </a:solidFill>
                <a:latin typeface="Times New Roman" pitchFamily="18" charset="0"/>
                <a:cs typeface="Times New Roman" pitchFamily="18" charset="0"/>
              </a:rPr>
              <a:t>Слухова сенсорна система (кортіїв орган завитки)</a:t>
            </a:r>
          </a:p>
        </p:txBody>
      </p:sp>
      <p:graphicFrame>
        <p:nvGraphicFramePr>
          <p:cNvPr id="3" name="Таблица 2"/>
          <p:cNvGraphicFramePr>
            <a:graphicFrameLocks noGrp="1"/>
          </p:cNvGraphicFramePr>
          <p:nvPr/>
        </p:nvGraphicFramePr>
        <p:xfrm>
          <a:off x="3500438" y="860425"/>
          <a:ext cx="5429250" cy="5553075"/>
        </p:xfrm>
        <a:graphic>
          <a:graphicData uri="http://schemas.openxmlformats.org/drawingml/2006/table">
            <a:tbl>
              <a:tblPr/>
              <a:tblGrid>
                <a:gridCol w="2000250"/>
                <a:gridCol w="1357312"/>
                <a:gridCol w="2071688"/>
              </a:tblGrid>
              <a:tr h="1277938">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Відділи слухової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400" b="1" i="0" u="none" strike="noStrike" cap="none" normalizeH="0" baseline="0" smtClean="0">
                          <a:ln>
                            <a:noFill/>
                          </a:ln>
                          <a:solidFill>
                            <a:srgbClr val="FFFFFF"/>
                          </a:solidFill>
                          <a:effectLst/>
                          <a:latin typeface="Times New Roman" pitchFamily="18" charset="0"/>
                          <a:cs typeface="Times New Roman" pitchFamily="18" charset="0"/>
                        </a:rPr>
                        <a:t>Функції відділів слухової  сенсорної системи</a:t>
                      </a:r>
                      <a:endParaRPr kumimoji="0" lang="ru-RU" sz="14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Орган</a:t>
                      </a: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 слухової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890588">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1.Периферийний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Сприйняття звукової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Кортіїв орган завитки</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960563">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2.Підкірковий</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Передача звукової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Нижні горбики чотиригорбикового тіла(1) (середній мозок), медіальне колінчасте тіло(проміжний мозок)</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423988">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3.Кірковий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Аналіз</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звукової інформації</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Кірковий центр знаходиться у звивині Гешля(Г),а також у центрі Верніке(В)</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8C6D6"/>
                    </a:solidFill>
                  </a:tcPr>
                </a:tc>
              </a:tr>
            </a:tbl>
          </a:graphicData>
        </a:graphic>
      </p:graphicFrame>
      <p:pic>
        <p:nvPicPr>
          <p:cNvPr id="82969" name="Picture 2" descr="C:\Documents and Settings\XP\Рабочий стол\img3.jpg"/>
          <p:cNvPicPr>
            <a:picLocks noChangeAspect="1" noChangeArrowheads="1"/>
          </p:cNvPicPr>
          <p:nvPr/>
        </p:nvPicPr>
        <p:blipFill>
          <a:blip r:embed="rId2"/>
          <a:srcRect l="13959" t="30093" r="11823" b="4282"/>
          <a:stretch>
            <a:fillRect/>
          </a:stretch>
        </p:blipFill>
        <p:spPr bwMode="auto">
          <a:xfrm>
            <a:off x="0" y="815975"/>
            <a:ext cx="3394075" cy="2255838"/>
          </a:xfrm>
          <a:prstGeom prst="rect">
            <a:avLst/>
          </a:prstGeom>
          <a:noFill/>
          <a:ln w="9525">
            <a:noFill/>
            <a:miter lim="800000"/>
            <a:headEnd/>
            <a:tailEnd/>
          </a:ln>
        </p:spPr>
      </p:pic>
      <p:pic>
        <p:nvPicPr>
          <p:cNvPr id="82970" name="Picture 3" descr="C:\Documents and Settings\XP\Рабочий стол\golovnoj-mozg.jpg"/>
          <p:cNvPicPr>
            <a:picLocks noChangeAspect="1" noChangeArrowheads="1"/>
          </p:cNvPicPr>
          <p:nvPr/>
        </p:nvPicPr>
        <p:blipFill>
          <a:blip r:embed="rId3"/>
          <a:srcRect l="9366" t="1935" r="17264"/>
          <a:stretch>
            <a:fillRect/>
          </a:stretch>
        </p:blipFill>
        <p:spPr bwMode="auto">
          <a:xfrm>
            <a:off x="620713" y="2708275"/>
            <a:ext cx="1665287" cy="1506538"/>
          </a:xfrm>
          <a:prstGeom prst="rect">
            <a:avLst/>
          </a:prstGeom>
          <a:noFill/>
          <a:ln w="9525">
            <a:noFill/>
            <a:miter lim="800000"/>
            <a:headEnd/>
            <a:tailEnd/>
          </a:ln>
        </p:spPr>
      </p:pic>
      <p:pic>
        <p:nvPicPr>
          <p:cNvPr id="82971" name="Picture 2"/>
          <p:cNvPicPr>
            <a:picLocks noChangeAspect="1" noChangeArrowheads="1"/>
          </p:cNvPicPr>
          <p:nvPr/>
        </p:nvPicPr>
        <p:blipFill>
          <a:blip r:embed="rId4"/>
          <a:srcRect/>
          <a:stretch>
            <a:fillRect/>
          </a:stretch>
        </p:blipFill>
        <p:spPr bwMode="auto">
          <a:xfrm>
            <a:off x="0" y="4276725"/>
            <a:ext cx="3000375" cy="2581275"/>
          </a:xfrm>
          <a:prstGeom prst="rect">
            <a:avLst/>
          </a:prstGeom>
          <a:noFill/>
          <a:ln w="9525">
            <a:noFill/>
            <a:miter lim="800000"/>
            <a:headEnd/>
            <a:tailEnd/>
          </a:ln>
        </p:spPr>
      </p:pic>
      <p:sp>
        <p:nvSpPr>
          <p:cNvPr id="10" name="Овал 9"/>
          <p:cNvSpPr/>
          <p:nvPr/>
        </p:nvSpPr>
        <p:spPr>
          <a:xfrm>
            <a:off x="642938" y="6429375"/>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Г</a:t>
            </a:r>
            <a:endParaRPr lang="ru-RU" b="0" dirty="0">
              <a:solidFill>
                <a:prstClr val="black"/>
              </a:solidFill>
              <a:latin typeface="Times New Roman" pitchFamily="18" charset="0"/>
              <a:cs typeface="Times New Roman" pitchFamily="18" charset="0"/>
            </a:endParaRPr>
          </a:p>
        </p:txBody>
      </p:sp>
      <p:sp>
        <p:nvSpPr>
          <p:cNvPr id="11" name="Овал 10"/>
          <p:cNvSpPr/>
          <p:nvPr/>
        </p:nvSpPr>
        <p:spPr>
          <a:xfrm>
            <a:off x="1357313" y="6429375"/>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В</a:t>
            </a:r>
            <a:endParaRPr lang="ru-RU" b="0" dirty="0">
              <a:solidFill>
                <a:prstClr val="black"/>
              </a:solidFill>
              <a:latin typeface="Times New Roman" pitchFamily="18" charset="0"/>
              <a:cs typeface="Times New Roman" pitchFamily="18" charset="0"/>
            </a:endParaRPr>
          </a:p>
        </p:txBody>
      </p:sp>
      <p:cxnSp>
        <p:nvCxnSpPr>
          <p:cNvPr id="16" name="Прямая соединительная линия 15"/>
          <p:cNvCxnSpPr>
            <a:stCxn id="10" idx="0"/>
          </p:cNvCxnSpPr>
          <p:nvPr/>
        </p:nvCxnSpPr>
        <p:spPr>
          <a:xfrm rot="5400000" flipH="1" flipV="1">
            <a:off x="607219" y="5893594"/>
            <a:ext cx="714375" cy="3571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a:endCxn id="11" idx="0"/>
          </p:cNvCxnSpPr>
          <p:nvPr/>
        </p:nvCxnSpPr>
        <p:spPr>
          <a:xfrm rot="5400000">
            <a:off x="1035844" y="5965031"/>
            <a:ext cx="9271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Овал 11"/>
          <p:cNvSpPr/>
          <p:nvPr/>
        </p:nvSpPr>
        <p:spPr>
          <a:xfrm>
            <a:off x="2786063" y="3214688"/>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1</a:t>
            </a:r>
            <a:endParaRPr lang="ru-RU" b="0" dirty="0">
              <a:solidFill>
                <a:prstClr val="black"/>
              </a:solidFill>
              <a:latin typeface="Times New Roman" pitchFamily="18" charset="0"/>
              <a:cs typeface="Times New Roman" pitchFamily="18" charset="0"/>
            </a:endParaRPr>
          </a:p>
        </p:txBody>
      </p:sp>
      <p:cxnSp>
        <p:nvCxnSpPr>
          <p:cNvPr id="19" name="Прямая соединительная линия 18"/>
          <p:cNvCxnSpPr>
            <a:endCxn id="12" idx="2"/>
          </p:cNvCxnSpPr>
          <p:nvPr/>
        </p:nvCxnSpPr>
        <p:spPr>
          <a:xfrm flipV="1">
            <a:off x="1579563" y="3438525"/>
            <a:ext cx="1143000" cy="2143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lIns="45720" tIns="0" rIns="45720" bIns="0" anchor="b">
            <a:normAutofit/>
          </a:bodyPr>
          <a:lstStyle/>
          <a:p>
            <a:endParaRPr lang="ru-RU" smtClean="0"/>
          </a:p>
        </p:txBody>
      </p:sp>
      <p:pic>
        <p:nvPicPr>
          <p:cNvPr id="113667" name="Picture 2" descr="F:\ANAT_edited\45.10a.jpg"/>
          <p:cNvPicPr>
            <a:picLocks noGrp="1" noChangeAspect="1" noChangeArrowheads="1"/>
          </p:cNvPicPr>
          <p:nvPr>
            <p:ph idx="4294967295"/>
          </p:nvPr>
        </p:nvPicPr>
        <p:blipFill>
          <a:blip r:embed="rId2"/>
          <a:srcRect/>
          <a:stretch>
            <a:fillRect/>
          </a:stretch>
        </p:blipFill>
        <p:spPr>
          <a:xfrm>
            <a:off x="193675" y="220663"/>
            <a:ext cx="8807450" cy="6472237"/>
          </a:xfr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p:cNvSpPr>
          <p:nvPr>
            <p:ph type="body" idx="1"/>
          </p:nvPr>
        </p:nvSpPr>
        <p:spPr>
          <a:xfrm>
            <a:off x="188913" y="252413"/>
            <a:ext cx="8764587" cy="6491287"/>
          </a:xfrm>
        </p:spPr>
        <p:txBody>
          <a:bodyPr/>
          <a:lstStyle/>
          <a:p>
            <a:pPr>
              <a:lnSpc>
                <a:spcPct val="80000"/>
              </a:lnSpc>
            </a:pPr>
            <a:r>
              <a:rPr lang="ru-RU" sz="2000" b="1" i="1" u="sng" smtClean="0"/>
              <a:t>Завитковий орган</a:t>
            </a:r>
            <a:r>
              <a:rPr lang="ru-RU" sz="2000" smtClean="0"/>
              <a:t> функціонує від дня народження дитини але у новонароджених спостерігається відносна глухота, яка пов'язана з особливостями будови їхнього вуха: барабанна перегинка більш товста, ніж у дорослих, і розташована майже горизонтально. </a:t>
            </a:r>
          </a:p>
          <a:p>
            <a:pPr>
              <a:lnSpc>
                <a:spcPct val="80000"/>
              </a:lnSpc>
            </a:pPr>
            <a:r>
              <a:rPr lang="ru-RU" sz="2000" b="1" i="1" u="sng" smtClean="0"/>
              <a:t>Порожнина середнього вуха</a:t>
            </a:r>
            <a:r>
              <a:rPr lang="ru-RU" sz="2000" smtClean="0"/>
              <a:t> у новонароджених заповнена амніотичною рідиною, що утруднює коливання слухових кісточок. В продовж перших 1,5-2 місяців життя дитини ця рідина поступово розсмоктується, і замість неї із носоглотки через слухові (Євстахісві) труби проникає повітря. </a:t>
            </a:r>
          </a:p>
          <a:p>
            <a:pPr>
              <a:lnSpc>
                <a:spcPct val="80000"/>
              </a:lnSpc>
            </a:pPr>
            <a:r>
              <a:rPr lang="ru-RU" sz="2000" b="1" i="1" u="sng" smtClean="0"/>
              <a:t>Слухова труба</a:t>
            </a:r>
            <a:r>
              <a:rPr lang="ru-RU" sz="2000" smtClean="0"/>
              <a:t> у дітей ширша і коротша (2-2,5 см), ніж у дорослих (3,5-4 см), що створює сприятливі умови для попадання мікробів, слизу і рідини під час зригування, блювання, нежиті в порожнину середнього вуха, що може обумовлювати запалення середнього вуха (отит).</a:t>
            </a:r>
          </a:p>
          <a:p>
            <a:pPr>
              <a:lnSpc>
                <a:spcPct val="80000"/>
              </a:lnSpc>
            </a:pPr>
            <a:r>
              <a:rPr lang="ru-RU" sz="2000" smtClean="0"/>
              <a:t>Цілком </a:t>
            </a:r>
            <a:r>
              <a:rPr lang="ru-RU" sz="2000" b="1" i="1" u="sng" smtClean="0"/>
              <a:t>виразним слух у дітей</a:t>
            </a:r>
            <a:r>
              <a:rPr lang="ru-RU" sz="2000" smtClean="0"/>
              <a:t> стає в кінці 2-го на початку 3-го місяця. На другому місяці життя дитина вже стає здатною диференціювати різні тони звуків, в 3-4 місяці починає розрізняти висоту звуку в межах від 1 до 4 октав, а в 4-5 місяців звуки стають умовно-рефлекторними подразниками. Діти 5-6 місяців набувають здатність більш активно реагувати на звуки рідної мови, тоді як відповіді на не специфічні звуки поступово зникають. У віці 1-2 років діти здатні диференціювати майже всі звуки.</a:t>
            </a:r>
          </a:p>
          <a:p>
            <a:pPr>
              <a:lnSpc>
                <a:spcPct val="80000"/>
              </a:lnSpc>
            </a:pPr>
            <a:r>
              <a:rPr lang="ru-RU" sz="2000" smtClean="0"/>
              <a:t>У дорослої людини </a:t>
            </a:r>
            <a:r>
              <a:rPr lang="ru-RU" sz="2000" b="1" i="1" u="sng" smtClean="0"/>
              <a:t>поріг чутливості</a:t>
            </a:r>
            <a:r>
              <a:rPr lang="ru-RU" sz="2000" smtClean="0"/>
              <a:t> дорівнює 10-12 дБ, у дітей 6-9 років 17-24 дБ, у 10-12 років - 14-19 дБ. Найбільша гострота слуху досягається у дітей середнього і старшого шкільного віку. Низькі тони діти сприймають найкраще.</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p:cNvSpPr>
          <p:nvPr>
            <p:ph type="body" idx="1"/>
          </p:nvPr>
        </p:nvSpPr>
        <p:spPr>
          <a:xfrm>
            <a:off x="207963" y="371475"/>
            <a:ext cx="8810625" cy="6281738"/>
          </a:xfrm>
        </p:spPr>
        <p:txBody>
          <a:bodyPr/>
          <a:lstStyle/>
          <a:p>
            <a:r>
              <a:rPr lang="ru-RU" sz="2400" smtClean="0"/>
              <a:t>У дитини чітка реакція на звук з’являється в 7-8 тижнів після народження, а з 6 місяців немовля здатне до відносно тонкого аналізу звуків. Остаточне морфофункціональне формування органів слуху у дітей закінчується до 12 років. До цього віку значно підвищується гострота слуху. З віком падає верхня частотна межа слуху. У дітей вона іноді досягає 30000 Гц, а в 35 років становить лише 15 000 Гц. </a:t>
            </a:r>
          </a:p>
          <a:p>
            <a:r>
              <a:rPr lang="ru-RU" sz="2400" smtClean="0"/>
              <a:t>Вухо людини пристосоване до сприйняття звукових коливань в межах 16-20 000 Гц. З віком, однак, верхня межа змінюється: у 12 дітей вона доходить до 22 тис., а у людей похилого віку - до 15 тис.</a:t>
            </a:r>
          </a:p>
          <a:p>
            <a:r>
              <a:rPr lang="ru-RU" sz="2400" smtClean="0"/>
              <a:t>Вікові особливості присінково-завиткового органа. Формування рецепторного апарату закінчується ще до народження. Якісний розвиток і дозрівання кіркових нейронів закінчується до 2-5 років. Функціональні зміни спостерігаються протягом всього життя. Гострота слуху збільшується до 14-19 років, а потім починає зменшуватись.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2"/>
          <a:srcRect/>
          <a:stretch>
            <a:fillRect/>
          </a:stretch>
        </p:blipFill>
        <p:spPr bwMode="auto">
          <a:xfrm>
            <a:off x="0" y="695325"/>
            <a:ext cx="9144000" cy="5467350"/>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20638" y="434975"/>
            <a:ext cx="9144001" cy="425450"/>
          </a:xfrm>
        </p:spPr>
        <p:txBody>
          <a:bodyPr lIns="92075" tIns="46038" rIns="92075" bIns="46038"/>
          <a:lstStyle/>
          <a:p>
            <a:pPr algn="ctr" eaLnBrk="1" hangingPunct="1">
              <a:defRPr/>
            </a:pPr>
            <a:r>
              <a:rPr lang="ru-RU" sz="3600" b="1" smtClean="0">
                <a:solidFill>
                  <a:srgbClr val="CC0000"/>
                </a:solidFill>
                <a:effectLst>
                  <a:outerShdw blurRad="38100" dist="38100" dir="2700000" algn="tl">
                    <a:srgbClr val="C0C0C0"/>
                  </a:outerShdw>
                </a:effectLst>
              </a:rPr>
              <a:t>Вестибулярний аналізатор</a:t>
            </a:r>
          </a:p>
        </p:txBody>
      </p:sp>
      <p:sp>
        <p:nvSpPr>
          <p:cNvPr id="87043" name="Rectangle 3"/>
          <p:cNvSpPr>
            <a:spLocks noChangeArrowheads="1"/>
          </p:cNvSpPr>
          <p:nvPr/>
        </p:nvSpPr>
        <p:spPr bwMode="auto">
          <a:xfrm>
            <a:off x="219075" y="1152525"/>
            <a:ext cx="4014788" cy="5556250"/>
          </a:xfrm>
          <a:prstGeom prst="rect">
            <a:avLst/>
          </a:prstGeom>
          <a:noFill/>
          <a:ln w="9525">
            <a:noFill/>
            <a:miter lim="800000"/>
            <a:headEnd/>
            <a:tailEnd/>
          </a:ln>
        </p:spPr>
        <p:txBody>
          <a:bodyPr/>
          <a:lstStyle/>
          <a:p>
            <a:pPr>
              <a:lnSpc>
                <a:spcPct val="75000"/>
              </a:lnSpc>
            </a:pPr>
            <a:r>
              <a:rPr lang="ru-RU" sz="2400" b="0">
                <a:solidFill>
                  <a:schemeClr val="tx1"/>
                </a:solidFill>
              </a:rPr>
              <a:t>Півколові канали розташовані у </a:t>
            </a:r>
            <a:r>
              <a:rPr lang="ru-RU" sz="2400" b="0" i="1">
                <a:solidFill>
                  <a:srgbClr val="CC0000"/>
                </a:solidFill>
              </a:rPr>
              <a:t>трьох взаємно перпендикулярних площинах</a:t>
            </a:r>
            <a:r>
              <a:rPr lang="ru-RU" sz="2400" b="0">
                <a:solidFill>
                  <a:schemeClr val="tx1"/>
                </a:solidFill>
              </a:rPr>
              <a:t>. На одному зі своїх кінців кожен півколовий канал утворює - </a:t>
            </a:r>
            <a:r>
              <a:rPr lang="ru-RU" sz="2400" b="0" i="1">
                <a:solidFill>
                  <a:srgbClr val="CC0000"/>
                </a:solidFill>
              </a:rPr>
              <a:t>ампулу</a:t>
            </a:r>
            <a:r>
              <a:rPr lang="ru-RU" sz="2400" b="0">
                <a:solidFill>
                  <a:schemeClr val="tx1"/>
                </a:solidFill>
              </a:rPr>
              <a:t>. В ампулі знаходиться </a:t>
            </a:r>
            <a:r>
              <a:rPr lang="ru-RU" sz="2400" b="0" i="1">
                <a:solidFill>
                  <a:srgbClr val="CC0000"/>
                </a:solidFill>
              </a:rPr>
              <a:t>рецепторний орган</a:t>
            </a:r>
            <a:r>
              <a:rPr lang="ru-RU" sz="2400" b="0">
                <a:solidFill>
                  <a:schemeClr val="tx1"/>
                </a:solidFill>
              </a:rPr>
              <a:t>. Сигнали рецепторів півколових каналів повідомляють про рухи голови в трьох взаємно перпендикулярних напрямках. Вестибулярні центри тісно пов'язані з мозочком і гіпоталамусом.</a:t>
            </a:r>
            <a:endParaRPr lang="ru-RU" altLang="ru-RU" sz="2400">
              <a:solidFill>
                <a:schemeClr val="tx1"/>
              </a:solidFill>
              <a:latin typeface="Calibri" pitchFamily="34" charset="0"/>
            </a:endParaRPr>
          </a:p>
        </p:txBody>
      </p:sp>
      <p:pic>
        <p:nvPicPr>
          <p:cNvPr id="87044" name="Picture 7" descr="Картинки по запросу вестибулярний орган"/>
          <p:cNvPicPr>
            <a:picLocks noChangeAspect="1" noChangeArrowheads="1"/>
          </p:cNvPicPr>
          <p:nvPr/>
        </p:nvPicPr>
        <p:blipFill>
          <a:blip r:embed="rId2"/>
          <a:srcRect/>
          <a:stretch>
            <a:fillRect/>
          </a:stretch>
        </p:blipFill>
        <p:spPr bwMode="auto">
          <a:xfrm>
            <a:off x="4170363" y="1112838"/>
            <a:ext cx="4973637" cy="574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Заголовок 1"/>
          <p:cNvSpPr>
            <a:spLocks noGrp="1"/>
          </p:cNvSpPr>
          <p:nvPr>
            <p:ph type="title" idx="4294967295"/>
          </p:nvPr>
        </p:nvSpPr>
        <p:spPr>
          <a:xfrm>
            <a:off x="3840163" y="355600"/>
            <a:ext cx="4929187" cy="714375"/>
          </a:xfrm>
        </p:spPr>
        <p:txBody>
          <a:bodyPr/>
          <a:lstStyle/>
          <a:p>
            <a:r>
              <a:rPr lang="ru-RU" sz="2400" b="1" i="1" smtClean="0">
                <a:solidFill>
                  <a:srgbClr val="17375E"/>
                </a:solidFill>
                <a:latin typeface="Times New Roman" pitchFamily="18" charset="0"/>
                <a:cs typeface="Times New Roman" pitchFamily="18" charset="0"/>
              </a:rPr>
              <a:t>Вестибулярна сенсорна система (отолітовий апарат), локалізація</a:t>
            </a:r>
          </a:p>
        </p:txBody>
      </p:sp>
      <p:pic>
        <p:nvPicPr>
          <p:cNvPr id="88067" name="Picture 2" descr="C:\Documents and Settings\XP\Рабочий стол\img3.jpg"/>
          <p:cNvPicPr>
            <a:picLocks noChangeAspect="1" noChangeArrowheads="1"/>
          </p:cNvPicPr>
          <p:nvPr/>
        </p:nvPicPr>
        <p:blipFill>
          <a:blip r:embed="rId2"/>
          <a:srcRect l="13959" t="30093" r="11823" b="4282"/>
          <a:stretch>
            <a:fillRect/>
          </a:stretch>
        </p:blipFill>
        <p:spPr bwMode="auto">
          <a:xfrm>
            <a:off x="0" y="214313"/>
            <a:ext cx="3394075" cy="2428875"/>
          </a:xfrm>
          <a:prstGeom prst="rect">
            <a:avLst/>
          </a:prstGeom>
          <a:noFill/>
          <a:ln w="9525">
            <a:noFill/>
            <a:miter lim="800000"/>
            <a:headEnd/>
            <a:tailEnd/>
          </a:ln>
        </p:spPr>
      </p:pic>
      <p:graphicFrame>
        <p:nvGraphicFramePr>
          <p:cNvPr id="4" name="Таблица 3"/>
          <p:cNvGraphicFramePr>
            <a:graphicFrameLocks noGrp="1"/>
          </p:cNvGraphicFramePr>
          <p:nvPr/>
        </p:nvGraphicFramePr>
        <p:xfrm>
          <a:off x="3500438" y="1147763"/>
          <a:ext cx="5429250" cy="5413375"/>
        </p:xfrm>
        <a:graphic>
          <a:graphicData uri="http://schemas.openxmlformats.org/drawingml/2006/table">
            <a:tbl>
              <a:tblPr/>
              <a:tblGrid>
                <a:gridCol w="2000250"/>
                <a:gridCol w="1357312"/>
                <a:gridCol w="2071688"/>
              </a:tblGrid>
              <a:tr h="1109663">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Відділи вестибулярної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200" b="1" i="0" u="none" strike="noStrike" cap="none" normalizeH="0" baseline="0" smtClean="0">
                          <a:ln>
                            <a:noFill/>
                          </a:ln>
                          <a:solidFill>
                            <a:srgbClr val="FFFFFF"/>
                          </a:solidFill>
                          <a:effectLst/>
                          <a:latin typeface="Times New Roman" pitchFamily="18" charset="0"/>
                          <a:cs typeface="Times New Roman" pitchFamily="18" charset="0"/>
                        </a:rPr>
                        <a:t>Функції відділів  вестибулярної  сенсорної системи</a:t>
                      </a:r>
                      <a:endParaRPr kumimoji="0" lang="ru-RU" sz="12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Орган</a:t>
                      </a: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 вестибулярної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758950">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1.Периферийний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000" b="0" i="0" u="none" strike="noStrike" cap="none" normalizeH="0" baseline="0" smtClean="0">
                          <a:ln>
                            <a:noFill/>
                          </a:ln>
                          <a:solidFill>
                            <a:srgbClr val="000000"/>
                          </a:solidFill>
                          <a:effectLst/>
                          <a:latin typeface="Times New Roman" pitchFamily="18" charset="0"/>
                          <a:cs typeface="Times New Roman" pitchFamily="18" charset="0"/>
                        </a:rPr>
                        <a:t>Сприйняття інформації про прискорення чи сповільнення прямолінійного чи обертового руху, а також про зміну положення голови</a:t>
                      </a:r>
                      <a:endParaRPr kumimoji="0" lang="ru-RU" sz="10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Отолітовий апарат та три півколові канали</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109663">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2.Підкірковий</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200" b="0" i="0" u="none" strike="noStrike" cap="none" normalizeH="0" baseline="0" smtClean="0">
                          <a:ln>
                            <a:noFill/>
                          </a:ln>
                          <a:solidFill>
                            <a:srgbClr val="000000"/>
                          </a:solidFill>
                          <a:effectLst/>
                          <a:latin typeface="Times New Roman" pitchFamily="18" charset="0"/>
                          <a:cs typeface="Times New Roman" pitchFamily="18" charset="0"/>
                        </a:rPr>
                        <a:t>Передача інформації про положення або рух тіла</a:t>
                      </a:r>
                      <a:endParaRPr kumimoji="0" lang="ru-RU" sz="12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Довгастий мозок, мозочок, середній та проміжний мозок</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435100">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3.Кірковий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200" b="0" i="0" u="none" strike="noStrike" cap="none" normalizeH="0" baseline="0" smtClean="0">
                          <a:ln>
                            <a:noFill/>
                          </a:ln>
                          <a:solidFill>
                            <a:srgbClr val="000000"/>
                          </a:solidFill>
                          <a:effectLst/>
                          <a:latin typeface="Times New Roman" pitchFamily="18" charset="0"/>
                          <a:cs typeface="Times New Roman" pitchFamily="18" charset="0"/>
                        </a:rPr>
                        <a:t>Аналіз</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200" b="0" i="0" u="none" strike="noStrike" cap="none" normalizeH="0" baseline="0" smtClean="0">
                          <a:ln>
                            <a:noFill/>
                          </a:ln>
                          <a:solidFill>
                            <a:srgbClr val="000000"/>
                          </a:solidFill>
                          <a:effectLst/>
                          <a:latin typeface="Times New Roman" pitchFamily="18" charset="0"/>
                          <a:cs typeface="Times New Roman" pitchFamily="18" charset="0"/>
                        </a:rPr>
                        <a:t>інформаціїпро положення або рух тіла</a:t>
                      </a:r>
                      <a:endParaRPr kumimoji="0" lang="ru-RU" sz="12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Кірковий центр знаходиться у постцентральній звивині(1)</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bl>
          </a:graphicData>
        </a:graphic>
      </p:graphicFrame>
      <p:pic>
        <p:nvPicPr>
          <p:cNvPr id="88090" name="Picture 3" descr="C:\Documents and Settings\XP\Рабочий стол\golovnoj-mozg.jpg"/>
          <p:cNvPicPr>
            <a:picLocks noChangeAspect="1" noChangeArrowheads="1"/>
          </p:cNvPicPr>
          <p:nvPr/>
        </p:nvPicPr>
        <p:blipFill>
          <a:blip r:embed="rId3"/>
          <a:srcRect l="9366" t="1935" r="17264"/>
          <a:stretch>
            <a:fillRect/>
          </a:stretch>
        </p:blipFill>
        <p:spPr bwMode="auto">
          <a:xfrm>
            <a:off x="500063" y="2500313"/>
            <a:ext cx="1928812" cy="1744662"/>
          </a:xfrm>
          <a:prstGeom prst="rect">
            <a:avLst/>
          </a:prstGeom>
          <a:noFill/>
          <a:ln w="9525">
            <a:noFill/>
            <a:miter lim="800000"/>
            <a:headEnd/>
            <a:tailEnd/>
          </a:ln>
        </p:spPr>
      </p:pic>
      <p:pic>
        <p:nvPicPr>
          <p:cNvPr id="88091" name="Picture 4"/>
          <p:cNvPicPr>
            <a:picLocks noChangeAspect="1" noChangeArrowheads="1"/>
          </p:cNvPicPr>
          <p:nvPr/>
        </p:nvPicPr>
        <p:blipFill>
          <a:blip r:embed="rId4"/>
          <a:srcRect l="10135" r="1820" b="7582"/>
          <a:stretch>
            <a:fillRect/>
          </a:stretch>
        </p:blipFill>
        <p:spPr bwMode="auto">
          <a:xfrm>
            <a:off x="428625" y="4572000"/>
            <a:ext cx="2357438" cy="2112963"/>
          </a:xfrm>
          <a:prstGeom prst="rect">
            <a:avLst/>
          </a:prstGeom>
          <a:noFill/>
          <a:ln w="9525">
            <a:noFill/>
            <a:miter lim="800000"/>
            <a:headEnd/>
            <a:tailEnd/>
          </a:ln>
        </p:spPr>
      </p:pic>
      <p:sp>
        <p:nvSpPr>
          <p:cNvPr id="10" name="Овал 9"/>
          <p:cNvSpPr/>
          <p:nvPr/>
        </p:nvSpPr>
        <p:spPr>
          <a:xfrm>
            <a:off x="2428875" y="4429125"/>
            <a:ext cx="285750" cy="428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1</a:t>
            </a:r>
            <a:endParaRPr lang="ru-RU" b="0" dirty="0">
              <a:solidFill>
                <a:prstClr val="black"/>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4"/>
          <p:cNvPicPr>
            <a:picLocks noChangeAspect="1" noChangeArrowheads="1"/>
          </p:cNvPicPr>
          <p:nvPr/>
        </p:nvPicPr>
        <p:blipFill>
          <a:blip r:embed="rId2"/>
          <a:srcRect/>
          <a:stretch>
            <a:fillRect/>
          </a:stretch>
        </p:blipFill>
        <p:spPr bwMode="auto">
          <a:xfrm>
            <a:off x="346075" y="306388"/>
            <a:ext cx="8378825" cy="4533900"/>
          </a:xfrm>
          <a:prstGeom prst="rect">
            <a:avLst/>
          </a:prstGeom>
          <a:noFill/>
          <a:ln w="9525">
            <a:noFill/>
            <a:miter lim="800000"/>
            <a:headEnd/>
            <a:tailEnd/>
          </a:ln>
        </p:spPr>
      </p:pic>
      <p:sp>
        <p:nvSpPr>
          <p:cNvPr id="89091" name="Rectangle 3"/>
          <p:cNvSpPr>
            <a:spLocks noChangeArrowheads="1"/>
          </p:cNvSpPr>
          <p:nvPr/>
        </p:nvSpPr>
        <p:spPr bwMode="auto">
          <a:xfrm>
            <a:off x="206375" y="4892675"/>
            <a:ext cx="8937625" cy="1536700"/>
          </a:xfrm>
          <a:prstGeom prst="rect">
            <a:avLst/>
          </a:prstGeom>
          <a:noFill/>
          <a:ln w="9525">
            <a:noFill/>
            <a:miter lim="800000"/>
            <a:headEnd/>
            <a:tailEnd/>
          </a:ln>
          <a:effectLst/>
        </p:spPr>
        <p:txBody>
          <a:bodyPr anchor="ctr">
            <a:spAutoFit/>
          </a:bodyPr>
          <a:lstStyle/>
          <a:p>
            <a:pPr>
              <a:lnSpc>
                <a:spcPct val="75000"/>
              </a:lnSpc>
            </a:pPr>
            <a:r>
              <a:rPr lang="ru-RU" i="1" u="sng">
                <a:solidFill>
                  <a:schemeClr val="tx1"/>
                </a:solidFill>
              </a:rPr>
              <a:t>Вікові особливості вестибулярного апарату</a:t>
            </a:r>
            <a:r>
              <a:rPr lang="ru-RU" b="0">
                <a:solidFill>
                  <a:schemeClr val="tx1"/>
                </a:solidFill>
              </a:rPr>
              <a:t>. Вестибулярний апарат формується і дозріває раніше за інші сенсорні системи. Морфологічний розвиток усіх ланок апарату забезпечує прояв рефлекторних реакцій уже на четвертому місяці внутрішньоутробного розвитку. В цей час вестибулярний апарат має велике значення для розвитку нервової системи. Після народження вестибулярний апарат дитини має такі самі функціональні характеристики, як і в дорослих.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5" descr="Сенсорні системи руху, дотику, температури, болю. Інтерорецепція"/>
          <p:cNvPicPr>
            <a:picLocks noChangeAspect="1" noChangeArrowheads="1"/>
          </p:cNvPicPr>
          <p:nvPr/>
        </p:nvPicPr>
        <p:blipFill>
          <a:blip r:embed="rId2"/>
          <a:srcRect/>
          <a:stretch>
            <a:fillRect/>
          </a:stretch>
        </p:blipFill>
        <p:spPr bwMode="auto">
          <a:xfrm>
            <a:off x="387350" y="509588"/>
            <a:ext cx="8194675" cy="5800725"/>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Заголовок 1"/>
          <p:cNvSpPr>
            <a:spLocks noGrp="1"/>
          </p:cNvSpPr>
          <p:nvPr>
            <p:ph type="title" idx="4294967295"/>
          </p:nvPr>
        </p:nvSpPr>
        <p:spPr>
          <a:xfrm>
            <a:off x="165100" y="274638"/>
            <a:ext cx="8978900" cy="603250"/>
          </a:xfrm>
        </p:spPr>
        <p:txBody>
          <a:bodyPr/>
          <a:lstStyle/>
          <a:p>
            <a:r>
              <a:rPr lang="uk-UA" sz="2400" b="1" i="1" smtClean="0">
                <a:solidFill>
                  <a:srgbClr val="17375E"/>
                </a:solidFill>
                <a:latin typeface="Times New Roman" pitchFamily="18" charset="0"/>
                <a:cs typeface="Times New Roman" pitchFamily="18" charset="0"/>
              </a:rPr>
              <a:t>Шкірна сенсорна система, види чутливості, будова, функції</a:t>
            </a:r>
            <a:endParaRPr lang="ru-RU" sz="2400" b="1" i="1" smtClean="0">
              <a:solidFill>
                <a:srgbClr val="17375E"/>
              </a:solidFill>
              <a:latin typeface="Times New Roman" pitchFamily="18" charset="0"/>
              <a:cs typeface="Times New Roman" pitchFamily="18" charset="0"/>
            </a:endParaRPr>
          </a:p>
        </p:txBody>
      </p:sp>
      <p:graphicFrame>
        <p:nvGraphicFramePr>
          <p:cNvPr id="3" name="Таблица 2"/>
          <p:cNvGraphicFramePr>
            <a:graphicFrameLocks noGrp="1"/>
          </p:cNvGraphicFramePr>
          <p:nvPr/>
        </p:nvGraphicFramePr>
        <p:xfrm>
          <a:off x="3225800" y="928688"/>
          <a:ext cx="5703888" cy="5467350"/>
        </p:xfrm>
        <a:graphic>
          <a:graphicData uri="http://schemas.openxmlformats.org/drawingml/2006/table">
            <a:tbl>
              <a:tblPr/>
              <a:tblGrid>
                <a:gridCol w="2101850"/>
                <a:gridCol w="1425575"/>
                <a:gridCol w="2176463"/>
              </a:tblGrid>
              <a:tr h="1536700">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Відділи шкірної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400" b="1" i="0" u="none" strike="noStrike" cap="none" normalizeH="0" baseline="0" smtClean="0">
                          <a:ln>
                            <a:noFill/>
                          </a:ln>
                          <a:solidFill>
                            <a:srgbClr val="FFFFFF"/>
                          </a:solidFill>
                          <a:effectLst/>
                          <a:latin typeface="Times New Roman" pitchFamily="18" charset="0"/>
                          <a:cs typeface="Times New Roman" pitchFamily="18" charset="0"/>
                        </a:rPr>
                        <a:t>Функції відділів  шкірної  сенсорної системи</a:t>
                      </a:r>
                      <a:endParaRPr kumimoji="0" lang="ru-RU" sz="14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Орган</a:t>
                      </a:r>
                    </a:p>
                    <a:p>
                      <a:pPr marL="0" marR="0" lvl="0" indent="0" algn="ctr" defTabSz="914400" rtl="0" eaLnBrk="0" fontAlgn="base" latinLnBrk="0" hangingPunct="0">
                        <a:lnSpc>
                          <a:spcPct val="90000"/>
                        </a:lnSpc>
                        <a:spcBef>
                          <a:spcPct val="0"/>
                        </a:spcBef>
                        <a:spcAft>
                          <a:spcPct val="0"/>
                        </a:spcAft>
                        <a:buClrTx/>
                        <a:buSzTx/>
                        <a:buFontTx/>
                        <a:buNone/>
                        <a:tabLst/>
                      </a:pPr>
                      <a:r>
                        <a:rPr kumimoji="0" lang="uk-UA" sz="1600" b="1" i="0" u="none" strike="noStrike" cap="none" normalizeH="0" baseline="0" smtClean="0">
                          <a:ln>
                            <a:noFill/>
                          </a:ln>
                          <a:solidFill>
                            <a:srgbClr val="FFFFFF"/>
                          </a:solidFill>
                          <a:effectLst/>
                          <a:latin typeface="Times New Roman" pitchFamily="18" charset="0"/>
                          <a:cs typeface="Times New Roman" pitchFamily="18" charset="0"/>
                        </a:rPr>
                        <a:t> шкірної сенсорної системи</a:t>
                      </a:r>
                      <a:endParaRPr kumimoji="0" lang="ru-RU" sz="16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417638">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1.Периферийний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Сприйняття дотику, тепла, холоду, болю</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Тактильні, температурні, больові рецептори, розташовані у шкірі</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095375">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2.Підкірковий</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Передача  інформації зі шкіри</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Спинномозково-згірний шлях, таламус (1)</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r>
              <a:tr h="1417638">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3.Кірковий відділ</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Аналіз</a:t>
                      </a:r>
                    </a:p>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Інформації зі шкіри</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uk-UA" sz="1600" b="0" i="0" u="none" strike="noStrike" cap="none" normalizeH="0" baseline="0" smtClean="0">
                          <a:ln>
                            <a:noFill/>
                          </a:ln>
                          <a:solidFill>
                            <a:srgbClr val="000000"/>
                          </a:solidFill>
                          <a:effectLst/>
                          <a:latin typeface="Times New Roman" pitchFamily="18" charset="0"/>
                          <a:cs typeface="Times New Roman" pitchFamily="18" charset="0"/>
                        </a:rPr>
                        <a:t>Кірковий центр знаходиться у зацентральній звивині(2)</a:t>
                      </a: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3A2C7"/>
                    </a:solidFill>
                  </a:tcPr>
                </a:tc>
              </a:tr>
            </a:tbl>
          </a:graphicData>
        </a:graphic>
      </p:graphicFrame>
      <p:pic>
        <p:nvPicPr>
          <p:cNvPr id="98329" name="Picture 4"/>
          <p:cNvPicPr>
            <a:picLocks noChangeAspect="1" noChangeArrowheads="1"/>
          </p:cNvPicPr>
          <p:nvPr/>
        </p:nvPicPr>
        <p:blipFill>
          <a:blip r:embed="rId2"/>
          <a:srcRect l="10135" r="1820" b="7582"/>
          <a:stretch>
            <a:fillRect/>
          </a:stretch>
        </p:blipFill>
        <p:spPr bwMode="auto">
          <a:xfrm>
            <a:off x="642938" y="4745038"/>
            <a:ext cx="2357437" cy="2112962"/>
          </a:xfrm>
          <a:prstGeom prst="rect">
            <a:avLst/>
          </a:prstGeom>
          <a:noFill/>
          <a:ln w="9525">
            <a:noFill/>
            <a:miter lim="800000"/>
            <a:headEnd/>
            <a:tailEnd/>
          </a:ln>
        </p:spPr>
      </p:pic>
      <p:sp>
        <p:nvSpPr>
          <p:cNvPr id="7" name="Овал 6"/>
          <p:cNvSpPr/>
          <p:nvPr/>
        </p:nvSpPr>
        <p:spPr>
          <a:xfrm>
            <a:off x="2714625" y="4500563"/>
            <a:ext cx="285750" cy="428625"/>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2</a:t>
            </a:r>
            <a:endParaRPr lang="ru-RU" b="0" dirty="0">
              <a:solidFill>
                <a:prstClr val="black"/>
              </a:solidFill>
              <a:latin typeface="Times New Roman" pitchFamily="18" charset="0"/>
              <a:cs typeface="Times New Roman" pitchFamily="18" charset="0"/>
            </a:endParaRPr>
          </a:p>
        </p:txBody>
      </p:sp>
      <p:pic>
        <p:nvPicPr>
          <p:cNvPr id="98331" name="Picture 4" descr="C:\Documents and Settings\XP\Рабочий стол\Снимок33.jpg"/>
          <p:cNvPicPr>
            <a:picLocks noChangeAspect="1" noChangeArrowheads="1"/>
          </p:cNvPicPr>
          <p:nvPr/>
        </p:nvPicPr>
        <p:blipFill>
          <a:blip r:embed="rId3"/>
          <a:srcRect/>
          <a:stretch>
            <a:fillRect/>
          </a:stretch>
        </p:blipFill>
        <p:spPr bwMode="auto">
          <a:xfrm>
            <a:off x="290513" y="801688"/>
            <a:ext cx="2281237" cy="2043112"/>
          </a:xfrm>
          <a:prstGeom prst="rect">
            <a:avLst/>
          </a:prstGeom>
          <a:noFill/>
          <a:ln w="9525">
            <a:noFill/>
            <a:miter lim="800000"/>
            <a:headEnd/>
            <a:tailEnd/>
          </a:ln>
        </p:spPr>
      </p:pic>
      <p:pic>
        <p:nvPicPr>
          <p:cNvPr id="98332" name="Picture 3" descr="C:\Documents and Settings\XP\Рабочий стол\golovnoj-mozg.jpg"/>
          <p:cNvPicPr>
            <a:picLocks noChangeAspect="1" noChangeArrowheads="1"/>
          </p:cNvPicPr>
          <p:nvPr/>
        </p:nvPicPr>
        <p:blipFill>
          <a:blip r:embed="rId4"/>
          <a:srcRect l="9366" t="1935" r="17264"/>
          <a:stretch>
            <a:fillRect/>
          </a:stretch>
        </p:blipFill>
        <p:spPr bwMode="auto">
          <a:xfrm>
            <a:off x="500063" y="2922588"/>
            <a:ext cx="1928812" cy="1744662"/>
          </a:xfrm>
          <a:prstGeom prst="rect">
            <a:avLst/>
          </a:prstGeom>
          <a:noFill/>
          <a:ln w="9525">
            <a:noFill/>
            <a:miter lim="800000"/>
            <a:headEnd/>
            <a:tailEnd/>
          </a:ln>
        </p:spPr>
      </p:pic>
      <p:sp>
        <p:nvSpPr>
          <p:cNvPr id="10" name="Овал 9"/>
          <p:cNvSpPr/>
          <p:nvPr/>
        </p:nvSpPr>
        <p:spPr>
          <a:xfrm>
            <a:off x="2714625" y="2928938"/>
            <a:ext cx="285750" cy="4286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k-UA" i="1" dirty="0">
                <a:solidFill>
                  <a:prstClr val="black"/>
                </a:solidFill>
                <a:latin typeface="Times New Roman" pitchFamily="18" charset="0"/>
                <a:cs typeface="Times New Roman" pitchFamily="18" charset="0"/>
              </a:rPr>
              <a:t>1</a:t>
            </a:r>
            <a:endParaRPr lang="ru-RU" b="0" dirty="0">
              <a:solidFill>
                <a:prstClr val="black"/>
              </a:solidFill>
              <a:latin typeface="Times New Roman" pitchFamily="18" charset="0"/>
              <a:cs typeface="Times New Roman" pitchFamily="18" charset="0"/>
            </a:endParaRPr>
          </a:p>
        </p:txBody>
      </p:sp>
      <p:cxnSp>
        <p:nvCxnSpPr>
          <p:cNvPr id="12" name="Прямая соединительная линия 11"/>
          <p:cNvCxnSpPr>
            <a:endCxn id="10" idx="2"/>
          </p:cNvCxnSpPr>
          <p:nvPr/>
        </p:nvCxnSpPr>
        <p:spPr>
          <a:xfrm flipV="1">
            <a:off x="1500188" y="3143250"/>
            <a:ext cx="1214437" cy="5000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Прямоугольник 3"/>
          <p:cNvSpPr>
            <a:spLocks noChangeArrowheads="1"/>
          </p:cNvSpPr>
          <p:nvPr/>
        </p:nvSpPr>
        <p:spPr bwMode="auto">
          <a:xfrm>
            <a:off x="1247775" y="152400"/>
            <a:ext cx="7132638" cy="457200"/>
          </a:xfrm>
          <a:prstGeom prst="rect">
            <a:avLst/>
          </a:prstGeom>
          <a:noFill/>
          <a:ln w="9525">
            <a:noFill/>
            <a:miter lim="800000"/>
            <a:headEnd/>
            <a:tailEnd/>
          </a:ln>
        </p:spPr>
        <p:txBody>
          <a:bodyPr>
            <a:spAutoFit/>
          </a:bodyPr>
          <a:lstStyle/>
          <a:p>
            <a:r>
              <a:rPr lang="uk-UA" sz="2400">
                <a:solidFill>
                  <a:schemeClr val="tx1"/>
                </a:solidFill>
                <a:latin typeface="Times New Roman" pitchFamily="18" charset="0"/>
                <a:cs typeface="Times New Roman" pitchFamily="18" charset="0"/>
              </a:rPr>
              <a:t>Схема будови аналізатора за І.П. Павловим</a:t>
            </a:r>
          </a:p>
        </p:txBody>
      </p:sp>
      <p:pic>
        <p:nvPicPr>
          <p:cNvPr id="54275" name="Picture 4"/>
          <p:cNvPicPr>
            <a:picLocks noChangeAspect="1" noChangeArrowheads="1"/>
          </p:cNvPicPr>
          <p:nvPr/>
        </p:nvPicPr>
        <p:blipFill>
          <a:blip r:embed="rId3"/>
          <a:srcRect/>
          <a:stretch>
            <a:fillRect/>
          </a:stretch>
        </p:blipFill>
        <p:spPr bwMode="auto">
          <a:xfrm>
            <a:off x="4140200" y="865188"/>
            <a:ext cx="2236788" cy="5861050"/>
          </a:xfrm>
          <a:prstGeom prst="rect">
            <a:avLst/>
          </a:prstGeom>
          <a:noFill/>
          <a:ln w="9525">
            <a:noFill/>
            <a:miter lim="800000"/>
            <a:headEnd/>
            <a:tailEnd/>
          </a:ln>
        </p:spPr>
      </p:pic>
      <p:pic>
        <p:nvPicPr>
          <p:cNvPr id="54276" name="Picture 5"/>
          <p:cNvPicPr>
            <a:picLocks noChangeAspect="1" noChangeArrowheads="1"/>
          </p:cNvPicPr>
          <p:nvPr/>
        </p:nvPicPr>
        <p:blipFill>
          <a:blip r:embed="rId4"/>
          <a:srcRect/>
          <a:stretch>
            <a:fillRect/>
          </a:stretch>
        </p:blipFill>
        <p:spPr bwMode="auto">
          <a:xfrm>
            <a:off x="6553200" y="838200"/>
            <a:ext cx="2236788" cy="5854700"/>
          </a:xfrm>
          <a:prstGeom prst="rect">
            <a:avLst/>
          </a:prstGeom>
          <a:noFill/>
          <a:ln w="9525">
            <a:noFill/>
            <a:miter lim="800000"/>
            <a:headEnd/>
            <a:tailEnd/>
          </a:ln>
        </p:spPr>
      </p:pic>
      <p:sp>
        <p:nvSpPr>
          <p:cNvPr id="54277" name="Прямоугольник 6"/>
          <p:cNvSpPr>
            <a:spLocks noChangeArrowheads="1"/>
          </p:cNvSpPr>
          <p:nvPr/>
        </p:nvSpPr>
        <p:spPr bwMode="auto">
          <a:xfrm>
            <a:off x="4140200" y="957263"/>
            <a:ext cx="2141538" cy="5400675"/>
          </a:xfrm>
          <a:prstGeom prst="rect">
            <a:avLst/>
          </a:prstGeom>
          <a:noFill/>
          <a:ln w="9525">
            <a:noFill/>
            <a:miter lim="800000"/>
            <a:headEnd/>
            <a:tailEnd/>
          </a:ln>
        </p:spPr>
        <p:txBody>
          <a:bodyPr>
            <a:spAutoFit/>
          </a:bodyPr>
          <a:lstStyle/>
          <a:p>
            <a:r>
              <a:rPr lang="uk-UA" sz="2300" b="0">
                <a:solidFill>
                  <a:schemeClr val="tx1"/>
                </a:solidFill>
                <a:latin typeface="Times New Roman" pitchFamily="18" charset="0"/>
                <a:cs typeface="Times New Roman" pitchFamily="18" charset="0"/>
              </a:rPr>
              <a:t>Провідникова ланка</a:t>
            </a:r>
          </a:p>
          <a:p>
            <a:endParaRPr lang="uk-UA" sz="2300" b="0">
              <a:solidFill>
                <a:schemeClr val="tx1"/>
              </a:solidFill>
              <a:latin typeface="Times New Roman" pitchFamily="18" charset="0"/>
              <a:cs typeface="Times New Roman" pitchFamily="18" charset="0"/>
            </a:endParaRPr>
          </a:p>
          <a:p>
            <a:endParaRPr lang="uk-UA" sz="2300" b="0">
              <a:solidFill>
                <a:schemeClr val="tx1"/>
              </a:solidFill>
              <a:latin typeface="Times New Roman" pitchFamily="18" charset="0"/>
              <a:cs typeface="Times New Roman" pitchFamily="18" charset="0"/>
            </a:endParaRPr>
          </a:p>
          <a:p>
            <a:endParaRPr lang="uk-UA" sz="2300" b="0">
              <a:solidFill>
                <a:schemeClr val="tx1"/>
              </a:solidFill>
              <a:latin typeface="Times New Roman" pitchFamily="18" charset="0"/>
              <a:cs typeface="Times New Roman" pitchFamily="18" charset="0"/>
            </a:endParaRPr>
          </a:p>
          <a:p>
            <a:endParaRPr lang="uk-UA" sz="2300" b="0">
              <a:solidFill>
                <a:schemeClr val="tx1"/>
              </a:solidFill>
              <a:latin typeface="Times New Roman" pitchFamily="18" charset="0"/>
              <a:cs typeface="Times New Roman" pitchFamily="18" charset="0"/>
            </a:endParaRPr>
          </a:p>
          <a:p>
            <a:r>
              <a:rPr lang="uk-UA" sz="2300" b="0">
                <a:solidFill>
                  <a:schemeClr val="tx1"/>
                </a:solidFill>
                <a:latin typeface="Times New Roman" pitchFamily="18" charset="0"/>
                <a:cs typeface="Times New Roman" pitchFamily="18" charset="0"/>
              </a:rPr>
              <a:t>Сполучна ланка -виробляє трансформацію ПД, багаторазове перетворення і перекодування аферентації</a:t>
            </a:r>
            <a:r>
              <a:rPr lang="ru-RU" sz="2300" b="0">
                <a:solidFill>
                  <a:schemeClr val="tx1"/>
                </a:solidFill>
                <a:latin typeface="Times New Roman" pitchFamily="18" charset="0"/>
                <a:cs typeface="Times New Roman" pitchFamily="18" charset="0"/>
              </a:rPr>
              <a:t>ї</a:t>
            </a:r>
            <a:endParaRPr lang="uk-UA" sz="2300" b="0">
              <a:solidFill>
                <a:schemeClr val="tx1"/>
              </a:solidFill>
              <a:latin typeface="Times New Roman" pitchFamily="18" charset="0"/>
              <a:cs typeface="Times New Roman" pitchFamily="18" charset="0"/>
            </a:endParaRPr>
          </a:p>
        </p:txBody>
      </p:sp>
      <p:sp>
        <p:nvSpPr>
          <p:cNvPr id="54278" name="Прямоугольник 7"/>
          <p:cNvSpPr>
            <a:spLocks noChangeArrowheads="1"/>
          </p:cNvSpPr>
          <p:nvPr/>
        </p:nvSpPr>
        <p:spPr bwMode="auto">
          <a:xfrm>
            <a:off x="6657975" y="957263"/>
            <a:ext cx="2027238" cy="5400675"/>
          </a:xfrm>
          <a:prstGeom prst="rect">
            <a:avLst/>
          </a:prstGeom>
          <a:noFill/>
          <a:ln w="9525">
            <a:noFill/>
            <a:miter lim="800000"/>
            <a:headEnd/>
            <a:tailEnd/>
          </a:ln>
        </p:spPr>
        <p:txBody>
          <a:bodyPr>
            <a:spAutoFit/>
          </a:bodyPr>
          <a:lstStyle/>
          <a:p>
            <a:r>
              <a:rPr lang="ru-RU" sz="2300" b="0">
                <a:solidFill>
                  <a:schemeClr val="tx1"/>
                </a:solidFill>
                <a:latin typeface="Times New Roman" pitchFamily="18" charset="0"/>
                <a:cs typeface="Times New Roman" pitchFamily="18" charset="0"/>
              </a:rPr>
              <a:t>Центральна ланка</a:t>
            </a:r>
          </a:p>
          <a:p>
            <a:endParaRPr lang="ru-RU" sz="2300" b="0">
              <a:solidFill>
                <a:schemeClr val="tx1"/>
              </a:solidFill>
              <a:latin typeface="Times New Roman" pitchFamily="18" charset="0"/>
              <a:cs typeface="Times New Roman" pitchFamily="18" charset="0"/>
            </a:endParaRPr>
          </a:p>
          <a:p>
            <a:endParaRPr lang="uk-UA" sz="2300" b="0">
              <a:solidFill>
                <a:schemeClr val="tx1"/>
              </a:solidFill>
              <a:latin typeface="Times New Roman" pitchFamily="18" charset="0"/>
              <a:cs typeface="Times New Roman" pitchFamily="18" charset="0"/>
            </a:endParaRPr>
          </a:p>
          <a:p>
            <a:endParaRPr lang="uk-UA" sz="2300" b="0">
              <a:solidFill>
                <a:schemeClr val="tx1"/>
              </a:solidFill>
              <a:latin typeface="Times New Roman" pitchFamily="18" charset="0"/>
              <a:cs typeface="Times New Roman" pitchFamily="18" charset="0"/>
            </a:endParaRPr>
          </a:p>
          <a:p>
            <a:endParaRPr lang="uk-UA" sz="2300" b="0">
              <a:solidFill>
                <a:schemeClr val="tx1"/>
              </a:solidFill>
              <a:latin typeface="Times New Roman" pitchFamily="18" charset="0"/>
              <a:cs typeface="Times New Roman" pitchFamily="18" charset="0"/>
            </a:endParaRPr>
          </a:p>
          <a:p>
            <a:endParaRPr lang="uk-UA" sz="2300" b="0">
              <a:solidFill>
                <a:schemeClr val="tx1"/>
              </a:solidFill>
              <a:latin typeface="Times New Roman" pitchFamily="18" charset="0"/>
              <a:cs typeface="Times New Roman" pitchFamily="18" charset="0"/>
            </a:endParaRPr>
          </a:p>
          <a:p>
            <a:r>
              <a:rPr lang="uk-UA" sz="2300" b="0">
                <a:solidFill>
                  <a:schemeClr val="tx1"/>
                </a:solidFill>
                <a:latin typeface="Times New Roman" pitchFamily="18" charset="0"/>
                <a:cs typeface="Times New Roman" pitchFamily="18" charset="0"/>
              </a:rPr>
              <a:t>Кора великих півкуль - робить аналіз аферентації і синтез програми відповідної реакції</a:t>
            </a:r>
          </a:p>
        </p:txBody>
      </p:sp>
      <p:pic>
        <p:nvPicPr>
          <p:cNvPr id="54279" name="Picture 6"/>
          <p:cNvPicPr>
            <a:picLocks noChangeAspect="1" noChangeArrowheads="1"/>
          </p:cNvPicPr>
          <p:nvPr/>
        </p:nvPicPr>
        <p:blipFill>
          <a:blip r:embed="rId5"/>
          <a:srcRect/>
          <a:stretch>
            <a:fillRect/>
          </a:stretch>
        </p:blipFill>
        <p:spPr bwMode="auto">
          <a:xfrm>
            <a:off x="1474788" y="871538"/>
            <a:ext cx="2476500" cy="5848350"/>
          </a:xfrm>
          <a:prstGeom prst="rect">
            <a:avLst/>
          </a:prstGeom>
          <a:noFill/>
          <a:ln w="9525">
            <a:noFill/>
            <a:miter lim="800000"/>
            <a:headEnd/>
            <a:tailEnd/>
          </a:ln>
        </p:spPr>
      </p:pic>
      <p:sp>
        <p:nvSpPr>
          <p:cNvPr id="54280" name="Прямоугольник 8"/>
          <p:cNvSpPr>
            <a:spLocks noChangeArrowheads="1"/>
          </p:cNvSpPr>
          <p:nvPr/>
        </p:nvSpPr>
        <p:spPr bwMode="auto">
          <a:xfrm>
            <a:off x="1474788" y="908050"/>
            <a:ext cx="2476500" cy="5451475"/>
          </a:xfrm>
          <a:prstGeom prst="rect">
            <a:avLst/>
          </a:prstGeom>
          <a:noFill/>
          <a:ln w="9525">
            <a:noFill/>
            <a:miter lim="800000"/>
            <a:headEnd/>
            <a:tailEnd/>
          </a:ln>
        </p:spPr>
        <p:txBody>
          <a:bodyPr>
            <a:spAutoFit/>
          </a:bodyPr>
          <a:lstStyle/>
          <a:p>
            <a:r>
              <a:rPr lang="uk-UA" sz="2200" b="0">
                <a:solidFill>
                  <a:schemeClr val="tx1"/>
                </a:solidFill>
                <a:latin typeface="Times New Roman" pitchFamily="18" charset="0"/>
                <a:cs typeface="Times New Roman" pitchFamily="18" charset="0"/>
              </a:rPr>
              <a:t>Периферична ланка</a:t>
            </a:r>
          </a:p>
          <a:p>
            <a:endParaRPr lang="uk-UA" sz="2200" b="0">
              <a:solidFill>
                <a:schemeClr val="tx1"/>
              </a:solidFill>
              <a:latin typeface="Times New Roman" pitchFamily="18" charset="0"/>
              <a:cs typeface="Times New Roman" pitchFamily="18" charset="0"/>
            </a:endParaRPr>
          </a:p>
          <a:p>
            <a:endParaRPr lang="uk-UA" sz="2200" b="0">
              <a:solidFill>
                <a:schemeClr val="tx1"/>
              </a:solidFill>
              <a:latin typeface="Times New Roman" pitchFamily="18" charset="0"/>
              <a:cs typeface="Times New Roman" pitchFamily="18" charset="0"/>
            </a:endParaRPr>
          </a:p>
          <a:p>
            <a:endParaRPr lang="uk-UA" sz="2200" b="0">
              <a:solidFill>
                <a:schemeClr val="tx1"/>
              </a:solidFill>
              <a:latin typeface="Times New Roman" pitchFamily="18" charset="0"/>
              <a:cs typeface="Times New Roman" pitchFamily="18" charset="0"/>
            </a:endParaRPr>
          </a:p>
          <a:p>
            <a:endParaRPr lang="uk-UA" sz="2200" b="0">
              <a:solidFill>
                <a:schemeClr val="tx1"/>
              </a:solidFill>
              <a:latin typeface="Times New Roman" pitchFamily="18" charset="0"/>
              <a:cs typeface="Times New Roman" pitchFamily="18" charset="0"/>
            </a:endParaRPr>
          </a:p>
          <a:p>
            <a:endParaRPr lang="uk-UA" sz="2200" b="0">
              <a:solidFill>
                <a:schemeClr val="tx1"/>
              </a:solidFill>
              <a:latin typeface="Times New Roman" pitchFamily="18" charset="0"/>
              <a:cs typeface="Times New Roman" pitchFamily="18" charset="0"/>
            </a:endParaRPr>
          </a:p>
          <a:p>
            <a:r>
              <a:rPr lang="uk-UA" sz="2200" b="0">
                <a:solidFill>
                  <a:schemeClr val="tx1"/>
                </a:solidFill>
                <a:latin typeface="Times New Roman" pitchFamily="18" charset="0"/>
                <a:cs typeface="Times New Roman" pitchFamily="18" charset="0"/>
              </a:rPr>
              <a:t>Рецептор - прилад, що сприймає фізичну або хімічну енергію подразника і перетворює її в електричну енергію збудження</a:t>
            </a:r>
          </a:p>
          <a:p>
            <a:endParaRPr lang="uk-UA" sz="2200" b="0">
              <a:solidFill>
                <a:schemeClr val="tx1"/>
              </a:solidFill>
              <a:latin typeface="Times New Roman" pitchFamily="18" charset="0"/>
              <a:cs typeface="Times New Roman" pitchFamily="18" charset="0"/>
            </a:endParaRPr>
          </a:p>
        </p:txBody>
      </p:sp>
      <p:cxnSp>
        <p:nvCxnSpPr>
          <p:cNvPr id="11" name="Прямая со стрелкой 10"/>
          <p:cNvCxnSpPr/>
          <p:nvPr/>
        </p:nvCxnSpPr>
        <p:spPr>
          <a:xfrm>
            <a:off x="2057400" y="1619250"/>
            <a:ext cx="0" cy="1257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029200" y="1593850"/>
            <a:ext cx="0" cy="1357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a:off x="7391400" y="1619250"/>
            <a:ext cx="0" cy="1304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Стрелка вправо 25"/>
          <p:cNvSpPr/>
          <p:nvPr/>
        </p:nvSpPr>
        <p:spPr>
          <a:xfrm>
            <a:off x="3429000" y="614363"/>
            <a:ext cx="9779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b="0"/>
          </a:p>
        </p:txBody>
      </p:sp>
      <p:sp>
        <p:nvSpPr>
          <p:cNvPr id="27" name="Стрелка вправо 26"/>
          <p:cNvSpPr/>
          <p:nvPr/>
        </p:nvSpPr>
        <p:spPr>
          <a:xfrm>
            <a:off x="6064250" y="614363"/>
            <a:ext cx="9779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uk-UA" b="0"/>
          </a:p>
        </p:txBody>
      </p:sp>
      <p:sp>
        <p:nvSpPr>
          <p:cNvPr id="28" name="Левая фигурная скобка 27"/>
          <p:cNvSpPr/>
          <p:nvPr/>
        </p:nvSpPr>
        <p:spPr>
          <a:xfrm>
            <a:off x="914400" y="3276600"/>
            <a:ext cx="460375" cy="3449638"/>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uk-UA" b="0"/>
          </a:p>
        </p:txBody>
      </p:sp>
      <p:sp>
        <p:nvSpPr>
          <p:cNvPr id="54287" name="Прямоугольник 28"/>
          <p:cNvSpPr>
            <a:spLocks noChangeArrowheads="1"/>
          </p:cNvSpPr>
          <p:nvPr/>
        </p:nvSpPr>
        <p:spPr bwMode="auto">
          <a:xfrm rot="-5400000">
            <a:off x="-488156" y="4493419"/>
            <a:ext cx="2133600" cy="461962"/>
          </a:xfrm>
          <a:prstGeom prst="rect">
            <a:avLst/>
          </a:prstGeom>
          <a:noFill/>
          <a:ln w="9525">
            <a:noFill/>
            <a:miter lim="800000"/>
            <a:headEnd/>
            <a:tailEnd/>
          </a:ln>
        </p:spPr>
        <p:txBody>
          <a:bodyPr>
            <a:spAutoFit/>
          </a:bodyPr>
          <a:lstStyle/>
          <a:p>
            <a:r>
              <a:rPr lang="uk-UA" sz="2400" b="0">
                <a:solidFill>
                  <a:schemeClr val="tx1"/>
                </a:solidFill>
                <a:latin typeface="Times New Roman" pitchFamily="18" charset="0"/>
                <a:cs typeface="Times New Roman" pitchFamily="18" charset="0"/>
              </a:rPr>
              <a:t>функція</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4"/>
          <p:cNvPicPr>
            <a:picLocks noChangeAspect="1" noChangeArrowheads="1"/>
          </p:cNvPicPr>
          <p:nvPr/>
        </p:nvPicPr>
        <p:blipFill>
          <a:blip r:embed="rId2"/>
          <a:srcRect/>
          <a:stretch>
            <a:fillRect/>
          </a:stretch>
        </p:blipFill>
        <p:spPr bwMode="auto">
          <a:xfrm>
            <a:off x="219075" y="169863"/>
            <a:ext cx="8628063" cy="4621212"/>
          </a:xfrm>
          <a:prstGeom prst="rect">
            <a:avLst/>
          </a:prstGeom>
          <a:noFill/>
          <a:ln w="9525">
            <a:noFill/>
            <a:miter lim="800000"/>
            <a:headEnd/>
            <a:tailEnd/>
          </a:ln>
        </p:spPr>
      </p:pic>
      <p:pic>
        <p:nvPicPr>
          <p:cNvPr id="99331" name="Picture 5"/>
          <p:cNvPicPr>
            <a:picLocks noChangeAspect="1" noChangeArrowheads="1"/>
          </p:cNvPicPr>
          <p:nvPr/>
        </p:nvPicPr>
        <p:blipFill>
          <a:blip r:embed="rId3"/>
          <a:srcRect/>
          <a:stretch>
            <a:fillRect/>
          </a:stretch>
        </p:blipFill>
        <p:spPr bwMode="auto">
          <a:xfrm>
            <a:off x="1098550" y="4895850"/>
            <a:ext cx="6673850" cy="1798638"/>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4"/>
          <p:cNvPicPr>
            <a:picLocks noChangeAspect="1" noChangeArrowheads="1"/>
          </p:cNvPicPr>
          <p:nvPr/>
        </p:nvPicPr>
        <p:blipFill>
          <a:blip r:embed="rId2"/>
          <a:srcRect/>
          <a:stretch>
            <a:fillRect/>
          </a:stretch>
        </p:blipFill>
        <p:spPr bwMode="auto">
          <a:xfrm>
            <a:off x="350838" y="309563"/>
            <a:ext cx="8532812" cy="6221412"/>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4"/>
          <p:cNvPicPr>
            <a:picLocks noChangeAspect="1" noChangeArrowheads="1"/>
          </p:cNvPicPr>
          <p:nvPr/>
        </p:nvPicPr>
        <p:blipFill>
          <a:blip r:embed="rId2"/>
          <a:srcRect/>
          <a:stretch>
            <a:fillRect/>
          </a:stretch>
        </p:blipFill>
        <p:spPr bwMode="auto">
          <a:xfrm>
            <a:off x="250825" y="428625"/>
            <a:ext cx="8659813" cy="6100763"/>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4"/>
          <p:cNvPicPr>
            <a:picLocks noChangeAspect="1" noChangeArrowheads="1"/>
          </p:cNvPicPr>
          <p:nvPr/>
        </p:nvPicPr>
        <p:blipFill>
          <a:blip r:embed="rId2"/>
          <a:srcRect/>
          <a:stretch>
            <a:fillRect/>
          </a:stretch>
        </p:blipFill>
        <p:spPr bwMode="auto">
          <a:xfrm>
            <a:off x="287338" y="280988"/>
            <a:ext cx="8578850" cy="6249987"/>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426" name="Object 2"/>
          <p:cNvGraphicFramePr>
            <a:graphicFrameLocks noChangeAspect="1"/>
          </p:cNvGraphicFramePr>
          <p:nvPr/>
        </p:nvGraphicFramePr>
        <p:xfrm>
          <a:off x="250825" y="368300"/>
          <a:ext cx="8426450" cy="6256338"/>
        </p:xfrm>
        <a:graphic>
          <a:graphicData uri="http://schemas.openxmlformats.org/presentationml/2006/ole">
            <p:oleObj spid="_x0000_s103426" name="Слайд" r:id="rId3" imgW="4570532" imgH="3427608" progId="">
              <p:embed/>
            </p:oleObj>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4"/>
          <p:cNvPicPr>
            <a:picLocks noChangeAspect="1" noChangeArrowheads="1"/>
          </p:cNvPicPr>
          <p:nvPr/>
        </p:nvPicPr>
        <p:blipFill>
          <a:blip r:embed="rId2"/>
          <a:srcRect/>
          <a:stretch>
            <a:fillRect/>
          </a:stretch>
        </p:blipFill>
        <p:spPr bwMode="auto">
          <a:xfrm>
            <a:off x="133350" y="309563"/>
            <a:ext cx="8878888" cy="6359525"/>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5" descr="Сенсорні системи руху, дотику, температури, болю. Інтерорецепція"/>
          <p:cNvPicPr>
            <a:picLocks noChangeAspect="1" noChangeArrowheads="1"/>
          </p:cNvPicPr>
          <p:nvPr/>
        </p:nvPicPr>
        <p:blipFill>
          <a:blip r:embed="rId2"/>
          <a:srcRect/>
          <a:stretch>
            <a:fillRect/>
          </a:stretch>
        </p:blipFill>
        <p:spPr bwMode="auto">
          <a:xfrm>
            <a:off x="423863" y="307975"/>
            <a:ext cx="8312150" cy="6148388"/>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4"/>
          <p:cNvPicPr>
            <a:picLocks noChangeAspect="1" noChangeArrowheads="1"/>
          </p:cNvPicPr>
          <p:nvPr/>
        </p:nvPicPr>
        <p:blipFill>
          <a:blip r:embed="rId2"/>
          <a:srcRect/>
          <a:stretch>
            <a:fillRect/>
          </a:stretch>
        </p:blipFill>
        <p:spPr bwMode="auto">
          <a:xfrm>
            <a:off x="0" y="838200"/>
            <a:ext cx="9144000" cy="6019800"/>
          </a:xfrm>
          <a:prstGeom prst="rect">
            <a:avLst/>
          </a:prstGeom>
          <a:noFill/>
          <a:ln w="9525">
            <a:noFill/>
            <a:miter lim="800000"/>
            <a:headEnd/>
            <a:tailEnd/>
          </a:ln>
        </p:spPr>
      </p:pic>
      <p:sp>
        <p:nvSpPr>
          <p:cNvPr id="44034" name="Rectangle 5"/>
          <p:cNvSpPr>
            <a:spLocks noGrp="1"/>
          </p:cNvSpPr>
          <p:nvPr>
            <p:ph type="title"/>
          </p:nvPr>
        </p:nvSpPr>
        <p:spPr>
          <a:xfrm>
            <a:off x="949325" y="219075"/>
            <a:ext cx="7566025" cy="666750"/>
          </a:xfrm>
        </p:spPr>
        <p:txBody>
          <a:bodyPr/>
          <a:lstStyle/>
          <a:p>
            <a:r>
              <a:rPr lang="uk-UA" sz="3600" b="1" smtClean="0"/>
              <a:t>У дітей</a:t>
            </a:r>
            <a:endParaRPr lang="ru-RU" sz="3600" b="1" smtClean="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p:cNvPicPr>
            <a:picLocks noChangeAspect="1" noChangeArrowheads="1"/>
          </p:cNvPicPr>
          <p:nvPr/>
        </p:nvPicPr>
        <p:blipFill>
          <a:blip r:embed="rId2"/>
          <a:srcRect/>
          <a:stretch>
            <a:fillRect/>
          </a:stretch>
        </p:blipFill>
        <p:spPr bwMode="auto">
          <a:xfrm>
            <a:off x="0" y="215900"/>
            <a:ext cx="9144000" cy="66421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object 2"/>
          <p:cNvSpPr>
            <a:spLocks noGrp="1"/>
          </p:cNvSpPr>
          <p:nvPr>
            <p:ph type="title" idx="4294967295"/>
          </p:nvPr>
        </p:nvSpPr>
        <p:spPr>
          <a:xfrm>
            <a:off x="254000" y="282575"/>
            <a:ext cx="8680450" cy="482600"/>
          </a:xfrm>
        </p:spPr>
        <p:txBody>
          <a:bodyPr lIns="0" tIns="80073" rIns="0" bIns="0">
            <a:spAutoFit/>
          </a:bodyPr>
          <a:lstStyle/>
          <a:p>
            <a:pPr marL="477838">
              <a:lnSpc>
                <a:spcPct val="80000"/>
              </a:lnSpc>
            </a:pPr>
            <a:r>
              <a:rPr lang="uk-UA" sz="3300" b="1" smtClean="0">
                <a:latin typeface="Times New Roman" pitchFamily="18" charset="0"/>
                <a:cs typeface="Times New Roman" pitchFamily="18" charset="0"/>
              </a:rPr>
              <a:t>Загальні принципи будови аналізаторів</a:t>
            </a:r>
            <a:endParaRPr lang="ru-RU" sz="3300" b="1" smtClean="0">
              <a:latin typeface="Times New Roman" pitchFamily="18" charset="0"/>
              <a:cs typeface="Times New Roman" pitchFamily="18" charset="0"/>
            </a:endParaRPr>
          </a:p>
        </p:txBody>
      </p:sp>
      <p:sp>
        <p:nvSpPr>
          <p:cNvPr id="49155" name="Прямоугольник 3"/>
          <p:cNvSpPr>
            <a:spLocks noChangeArrowheads="1"/>
          </p:cNvSpPr>
          <p:nvPr/>
        </p:nvSpPr>
        <p:spPr bwMode="auto">
          <a:xfrm>
            <a:off x="177800" y="758825"/>
            <a:ext cx="8966200" cy="6108700"/>
          </a:xfrm>
          <a:prstGeom prst="rect">
            <a:avLst/>
          </a:prstGeom>
          <a:noFill/>
          <a:ln w="9525">
            <a:noFill/>
            <a:miter lim="800000"/>
            <a:headEnd/>
            <a:tailEnd/>
          </a:ln>
        </p:spPr>
        <p:txBody>
          <a:bodyPr>
            <a:spAutoFit/>
          </a:bodyPr>
          <a:lstStyle/>
          <a:p>
            <a:pPr>
              <a:lnSpc>
                <a:spcPct val="80000"/>
              </a:lnSpc>
            </a:pPr>
            <a:r>
              <a:rPr lang="uk-UA" sz="2000" i="1" u="sng">
                <a:solidFill>
                  <a:schemeClr val="tx1"/>
                </a:solidFill>
                <a:latin typeface="Times New Roman" pitchFamily="18" charset="0"/>
                <a:cs typeface="Times New Roman" pitchFamily="18" charset="0"/>
              </a:rPr>
              <a:t>1. Багатошаровість </a:t>
            </a:r>
            <a:r>
              <a:rPr lang="uk-UA" sz="2000" b="0">
                <a:solidFill>
                  <a:schemeClr val="tx1"/>
                </a:solidFill>
                <a:latin typeface="Times New Roman" pitchFamily="18" charset="0"/>
                <a:cs typeface="Times New Roman" pitchFamily="18" charset="0"/>
              </a:rPr>
              <a:t>- </a:t>
            </a:r>
            <a:r>
              <a:rPr lang="ru-RU" b="0">
                <a:solidFill>
                  <a:schemeClr val="tx1"/>
                </a:solidFill>
                <a:latin typeface="Times New Roman" pitchFamily="18" charset="0"/>
                <a:cs typeface="Times New Roman" pitchFamily="18" charset="0"/>
              </a:rPr>
              <a:t>розташування нервових клітин шарами, що забезпечує можливість спеціалізації різних рівнів по переробці окремих видів інформації.</a:t>
            </a:r>
            <a:endParaRPr lang="uk-UA" sz="2000" b="0">
              <a:solidFill>
                <a:schemeClr val="tx1"/>
              </a:solidFill>
              <a:latin typeface="Times New Roman" pitchFamily="18" charset="0"/>
              <a:cs typeface="Times New Roman" pitchFamily="18" charset="0"/>
            </a:endParaRPr>
          </a:p>
          <a:p>
            <a:pPr>
              <a:lnSpc>
                <a:spcPct val="80000"/>
              </a:lnSpc>
            </a:pPr>
            <a:r>
              <a:rPr lang="uk-UA" b="0">
                <a:solidFill>
                  <a:schemeClr val="tx1"/>
                </a:solidFill>
                <a:latin typeface="Times New Roman" pitchFamily="18" charset="0"/>
                <a:cs typeface="Times New Roman" pitchFamily="18" charset="0"/>
              </a:rPr>
              <a:t>До складу кожного аналізатора входить величезна кількість нейронів, розташованих пошарово - 3х-нейронні висхідні шляхи (аферентні). Нейрон першого шару пов'язаний з рецептором, останній - з корою головного мозку. Точність передачі сигналу, зняття «шумів».  </a:t>
            </a:r>
          </a:p>
          <a:p>
            <a:pPr>
              <a:lnSpc>
                <a:spcPct val="80000"/>
              </a:lnSpc>
            </a:pPr>
            <a:r>
              <a:rPr lang="uk-UA" sz="2000" i="1" u="sng">
                <a:solidFill>
                  <a:schemeClr val="tx1"/>
                </a:solidFill>
                <a:latin typeface="Times New Roman" pitchFamily="18" charset="0"/>
                <a:cs typeface="Times New Roman" pitchFamily="18" charset="0"/>
              </a:rPr>
              <a:t>2. Багатоканальність</a:t>
            </a:r>
            <a:r>
              <a:rPr lang="uk-UA" sz="2000" b="0">
                <a:solidFill>
                  <a:schemeClr val="tx1"/>
                </a:solidFill>
                <a:latin typeface="Times New Roman" pitchFamily="18" charset="0"/>
                <a:cs typeface="Times New Roman" pitchFamily="18" charset="0"/>
              </a:rPr>
              <a:t> </a:t>
            </a:r>
            <a:r>
              <a:rPr lang="uk-UA" sz="2000" i="1" u="sng">
                <a:solidFill>
                  <a:schemeClr val="tx1"/>
                </a:solidFill>
                <a:latin typeface="Times New Roman" pitchFamily="18" charset="0"/>
                <a:cs typeface="Times New Roman" pitchFamily="18" charset="0"/>
              </a:rPr>
              <a:t> </a:t>
            </a:r>
          </a:p>
          <a:p>
            <a:pPr>
              <a:lnSpc>
                <a:spcPct val="80000"/>
              </a:lnSpc>
            </a:pPr>
            <a:r>
              <a:rPr lang="uk-UA" b="0">
                <a:solidFill>
                  <a:schemeClr val="tx1"/>
                </a:solidFill>
                <a:latin typeface="Times New Roman" pitchFamily="18" charset="0"/>
                <a:cs typeface="Times New Roman" pitchFamily="18" charset="0"/>
              </a:rPr>
              <a:t>Кожен шар нейронів пов'язаний з нейронами наступного шару величезною кількістю нервових волокон. І</a:t>
            </a:r>
            <a:r>
              <a:rPr lang="ru-RU" b="0">
                <a:solidFill>
                  <a:schemeClr val="tx1"/>
                </a:solidFill>
                <a:latin typeface="Times New Roman" pitchFamily="18" charset="0"/>
                <a:cs typeface="Times New Roman" pitchFamily="18" charset="0"/>
              </a:rPr>
              <a:t>нформація перетворюється та передається по низці паралельних каналів, які забезпечують точність та надійність аналізу, </a:t>
            </a:r>
            <a:r>
              <a:rPr lang="uk-UA" b="0">
                <a:solidFill>
                  <a:schemeClr val="tx1"/>
                </a:solidFill>
                <a:latin typeface="Times New Roman" pitchFamily="18" charset="0"/>
                <a:cs typeface="Times New Roman" pitchFamily="18" charset="0"/>
              </a:rPr>
              <a:t>тонкий аналіз у корі великих півкуль.</a:t>
            </a:r>
            <a:r>
              <a:rPr lang="ru-RU">
                <a:solidFill>
                  <a:schemeClr val="tx1"/>
                </a:solidFill>
                <a:latin typeface="Times New Roman" pitchFamily="18" charset="0"/>
                <a:cs typeface="Times New Roman" pitchFamily="18" charset="0"/>
              </a:rPr>
              <a:t> </a:t>
            </a:r>
            <a:endParaRPr lang="uk-UA" sz="2000" b="0">
              <a:solidFill>
                <a:schemeClr val="tx1"/>
              </a:solidFill>
              <a:latin typeface="Times New Roman" pitchFamily="18" charset="0"/>
              <a:cs typeface="Times New Roman" pitchFamily="18" charset="0"/>
            </a:endParaRPr>
          </a:p>
          <a:p>
            <a:pPr>
              <a:lnSpc>
                <a:spcPct val="80000"/>
              </a:lnSpc>
            </a:pPr>
            <a:r>
              <a:rPr lang="uk-UA" sz="2000" i="1" u="sng">
                <a:solidFill>
                  <a:schemeClr val="tx1"/>
                </a:solidFill>
                <a:latin typeface="Times New Roman" pitchFamily="18" charset="0"/>
                <a:cs typeface="Times New Roman" pitchFamily="18" charset="0"/>
              </a:rPr>
              <a:t>3.Наявність сенсорні воронок (сенсорних лійок)</a:t>
            </a:r>
            <a:r>
              <a:rPr lang="uk-UA" sz="2000" b="0">
                <a:solidFill>
                  <a:schemeClr val="tx1"/>
                </a:solidFill>
                <a:latin typeface="Times New Roman" pitchFamily="18" charset="0"/>
                <a:cs typeface="Times New Roman" pitchFamily="18" charset="0"/>
              </a:rPr>
              <a:t> - </a:t>
            </a:r>
            <a:r>
              <a:rPr lang="ru-RU" b="0">
                <a:solidFill>
                  <a:schemeClr val="tx1"/>
                </a:solidFill>
                <a:latin typeface="Times New Roman" pitchFamily="18" charset="0"/>
                <a:cs typeface="Times New Roman" pitchFamily="18" charset="0"/>
              </a:rPr>
              <a:t>наявність розширення чи звуження системних зв’язків в напрямку до кори.</a:t>
            </a:r>
            <a:r>
              <a:rPr lang="ru-RU">
                <a:solidFill>
                  <a:schemeClr val="tx1"/>
                </a:solidFill>
              </a:rPr>
              <a:t> </a:t>
            </a:r>
            <a:r>
              <a:rPr lang="uk-UA" b="0">
                <a:solidFill>
                  <a:schemeClr val="tx1"/>
                </a:solidFill>
                <a:latin typeface="Times New Roman" pitchFamily="18" charset="0"/>
                <a:cs typeface="Times New Roman" pitchFamily="18" charset="0"/>
              </a:rPr>
              <a:t>Розширення з подальшим звуженням аферентації і подальшим розширенням потоку на кору (зоровий аналізатор) або тільки розширення (слуховий). Фізіологічний сенс: звуження воронок у зменшенні кількості інформації, яка передається в мозок; у розширенні воронок – навпаки.</a:t>
            </a:r>
          </a:p>
          <a:p>
            <a:pPr>
              <a:lnSpc>
                <a:spcPct val="80000"/>
              </a:lnSpc>
            </a:pPr>
            <a:r>
              <a:rPr lang="uk-UA" sz="2000" i="1" u="sng">
                <a:solidFill>
                  <a:schemeClr val="tx1"/>
                </a:solidFill>
                <a:latin typeface="Times New Roman" pitchFamily="18" charset="0"/>
                <a:cs typeface="Times New Roman" pitchFamily="18" charset="0"/>
              </a:rPr>
              <a:t>4.Дифференціація по горизонталі і вертикалі</a:t>
            </a:r>
          </a:p>
          <a:p>
            <a:pPr>
              <a:lnSpc>
                <a:spcPct val="80000"/>
              </a:lnSpc>
            </a:pPr>
            <a:r>
              <a:rPr lang="uk-UA" b="0" u="sng">
                <a:solidFill>
                  <a:schemeClr val="tx1"/>
                </a:solidFill>
                <a:latin typeface="Times New Roman" pitchFamily="18" charset="0"/>
                <a:cs typeface="Times New Roman" pitchFamily="18" charset="0"/>
              </a:rPr>
              <a:t>По вертикалі</a:t>
            </a:r>
          </a:p>
          <a:p>
            <a:pPr>
              <a:lnSpc>
                <a:spcPct val="80000"/>
              </a:lnSpc>
            </a:pPr>
            <a:r>
              <a:rPr lang="uk-UA" b="0">
                <a:solidFill>
                  <a:schemeClr val="tx1"/>
                </a:solidFill>
                <a:latin typeface="Times New Roman" pitchFamily="18" charset="0"/>
                <a:cs typeface="Times New Roman" pitchFamily="18" charset="0"/>
              </a:rPr>
              <a:t>Полягає у формуванні відділів із декількох шарів нервових елементів: нюхові цибулини, кохлеарні ядра, колінчаті тіла. Кожен відділ має свою певну функцію. Відділ - це більш великі утворення, ніж шар елементів. Між відділами по вертикалі утворюються провідні зв'язки. </a:t>
            </a:r>
          </a:p>
          <a:p>
            <a:pPr>
              <a:lnSpc>
                <a:spcPct val="80000"/>
              </a:lnSpc>
            </a:pPr>
            <a:r>
              <a:rPr lang="uk-UA" b="0" u="sng">
                <a:solidFill>
                  <a:schemeClr val="tx1"/>
                </a:solidFill>
                <a:latin typeface="Times New Roman" pitchFamily="18" charset="0"/>
                <a:cs typeface="Times New Roman" pitchFamily="18" charset="0"/>
              </a:rPr>
              <a:t>По горизонталі</a:t>
            </a:r>
          </a:p>
          <a:p>
            <a:pPr>
              <a:lnSpc>
                <a:spcPct val="80000"/>
              </a:lnSpc>
            </a:pPr>
            <a:r>
              <a:rPr lang="uk-UA" b="0">
                <a:solidFill>
                  <a:schemeClr val="tx1"/>
                </a:solidFill>
                <a:latin typeface="Times New Roman" pitchFamily="18" charset="0"/>
                <a:cs typeface="Times New Roman" pitchFamily="18" charset="0"/>
              </a:rPr>
              <a:t>Полягає у формуванні різних властивостей рецепторів, нейронів і зв'язків між ними у межах кожного шару.</a:t>
            </a:r>
          </a:p>
          <a:p>
            <a:pPr>
              <a:lnSpc>
                <a:spcPct val="80000"/>
              </a:lnSpc>
            </a:pPr>
            <a:r>
              <a:rPr lang="ru-RU" i="1" u="sng">
                <a:solidFill>
                  <a:schemeClr val="tx1"/>
                </a:solidFill>
                <a:latin typeface="Times New Roman" pitchFamily="18" charset="0"/>
                <a:cs typeface="Times New Roman" pitchFamily="18" charset="0"/>
              </a:rPr>
              <a:t>Наявність зворотніх зв’язків</a:t>
            </a:r>
            <a:r>
              <a:rPr lang="ru-RU" b="0">
                <a:solidFill>
                  <a:schemeClr val="tx1"/>
                </a:solidFill>
                <a:latin typeface="Times New Roman" pitchFamily="18" charset="0"/>
                <a:cs typeface="Times New Roman" pitchFamily="18" charset="0"/>
              </a:rPr>
              <a:t> - які чинять вплив на нижче розташовані рівні структур, змінюючи їхню активність.</a:t>
            </a:r>
            <a:endParaRPr lang="uk-UA" b="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733425" y="328613"/>
            <a:ext cx="7772400" cy="514350"/>
          </a:xfrm>
        </p:spPr>
        <p:txBody>
          <a:bodyPr anchor="b">
            <a:normAutofit/>
          </a:bodyPr>
          <a:lstStyle/>
          <a:p>
            <a:pPr>
              <a:defRPr/>
            </a:pPr>
            <a:r>
              <a:rPr lang="ru-RU" sz="3900" smtClean="0">
                <a:effectLst>
                  <a:outerShdw blurRad="38100" dist="38100" dir="2700000" algn="tl">
                    <a:srgbClr val="C0C0C0"/>
                  </a:outerShdw>
                </a:effectLst>
              </a:rPr>
              <a:t>Спинний мозок</a:t>
            </a:r>
          </a:p>
        </p:txBody>
      </p:sp>
      <p:graphicFrame>
        <p:nvGraphicFramePr>
          <p:cNvPr id="56323" name="Object 3"/>
          <p:cNvGraphicFramePr>
            <a:graphicFrameLocks noGrp="1" noChangeAspect="1"/>
          </p:cNvGraphicFramePr>
          <p:nvPr>
            <p:ph type="clipArt" sz="half" idx="4294967295"/>
          </p:nvPr>
        </p:nvGraphicFramePr>
        <p:xfrm>
          <a:off x="0" y="1050925"/>
          <a:ext cx="4005263" cy="5465763"/>
        </p:xfrm>
        <a:graphic>
          <a:graphicData uri="http://schemas.openxmlformats.org/presentationml/2006/ole">
            <p:oleObj spid="_x0000_s56323" name="Точечный рисунок" r:id="rId3" imgW="4304762" imgH="4742857" progId="PBrush">
              <p:embed/>
            </p:oleObj>
          </a:graphicData>
        </a:graphic>
      </p:graphicFrame>
      <p:sp>
        <p:nvSpPr>
          <p:cNvPr id="20484" name="Rectangle 4"/>
          <p:cNvSpPr>
            <a:spLocks noGrp="1" noChangeArrowheads="1"/>
          </p:cNvSpPr>
          <p:nvPr>
            <p:ph type="body" sz="half" idx="4294967295"/>
          </p:nvPr>
        </p:nvSpPr>
        <p:spPr>
          <a:xfrm>
            <a:off x="3995738" y="782638"/>
            <a:ext cx="5148262" cy="5770562"/>
          </a:xfrm>
        </p:spPr>
        <p:txBody>
          <a:bodyPr anchor="ctr">
            <a:noAutofit/>
          </a:bodyPr>
          <a:lstStyle/>
          <a:p>
            <a:pPr marL="273050" indent="-255588">
              <a:lnSpc>
                <a:spcPct val="70000"/>
              </a:lnSpc>
              <a:spcBef>
                <a:spcPts val="500"/>
              </a:spcBef>
              <a:defRPr/>
            </a:pPr>
            <a:r>
              <a:rPr lang="uk-UA" sz="3000" smtClean="0"/>
              <a:t>Сюди надходить аферентація від різних рецепторів соми: </a:t>
            </a:r>
          </a:p>
          <a:p>
            <a:pPr marL="273050" indent="-255588">
              <a:lnSpc>
                <a:spcPct val="70000"/>
              </a:lnSpc>
              <a:spcBef>
                <a:spcPts val="500"/>
              </a:spcBef>
              <a:buFont typeface="Arial" charset="0"/>
              <a:buNone/>
              <a:defRPr/>
            </a:pPr>
            <a:r>
              <a:rPr lang="uk-UA" sz="3000" i="1" smtClean="0">
                <a:solidFill>
                  <a:srgbClr val="CC0000"/>
                </a:solidFill>
              </a:rPr>
              <a:t>тактильних рецепторів шкіри, больових рецепторів, хеморецепторів, пропріорецепторів</a:t>
            </a:r>
            <a:r>
              <a:rPr lang="uk-UA" sz="3000" smtClean="0">
                <a:solidFill>
                  <a:srgbClr val="CC0000"/>
                </a:solidFill>
              </a:rPr>
              <a:t>,</a:t>
            </a:r>
            <a:r>
              <a:rPr lang="uk-UA" sz="3000" smtClean="0">
                <a:solidFill>
                  <a:srgbClr val="FFFF00"/>
                </a:solidFill>
              </a:rPr>
              <a:t> </a:t>
            </a:r>
            <a:r>
              <a:rPr lang="uk-UA" sz="3000" smtClean="0"/>
              <a:t>а також від розташованих у внутрішніх органах різних </a:t>
            </a:r>
            <a:r>
              <a:rPr lang="uk-UA" sz="3000" i="1" smtClean="0">
                <a:solidFill>
                  <a:srgbClr val="CC0000"/>
                </a:solidFill>
              </a:rPr>
              <a:t>інтерорецепторів</a:t>
            </a:r>
            <a:r>
              <a:rPr lang="uk-UA" sz="3000" smtClean="0"/>
              <a:t>. </a:t>
            </a:r>
          </a:p>
          <a:p>
            <a:pPr marL="273050" indent="-255588">
              <a:lnSpc>
                <a:spcPct val="70000"/>
              </a:lnSpc>
              <a:spcBef>
                <a:spcPts val="500"/>
              </a:spcBef>
              <a:buFont typeface="Arial" charset="0"/>
              <a:buNone/>
              <a:defRPr/>
            </a:pPr>
            <a:r>
              <a:rPr lang="uk-UA" sz="3000" smtClean="0"/>
              <a:t>Більшість цих нейронів на рівні свого сегмента віддає колатералі, що йдуть до мотонейронів передніх рогів або до вставних нейронів.</a:t>
            </a:r>
            <a:endParaRPr lang="ru-RU" sz="3000" smtClean="0">
              <a:solidFill>
                <a:srgbClr val="FFFF00"/>
              </a:solidFill>
              <a:effectLst>
                <a:outerShdw blurRad="38100" dist="38100" dir="2700000" algn="tl">
                  <a:srgbClr val="C0C0C0"/>
                </a:outerShdw>
              </a:effectLst>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Тема 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Тема Offic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2137</TotalTime>
  <Words>3556</Words>
  <Application>Microsoft Office PowerPoint</Application>
  <PresentationFormat>Экран (4:3)</PresentationFormat>
  <Paragraphs>361</Paragraphs>
  <Slides>78</Slides>
  <Notes>5</Notes>
  <HiddenSlides>0</HiddenSlides>
  <MMClips>0</MMClips>
  <ScaleCrop>false</ScaleCrop>
  <HeadingPairs>
    <vt:vector size="8" baseType="variant">
      <vt:variant>
        <vt:lpstr>Использованные шрифты</vt:lpstr>
      </vt:variant>
      <vt:variant>
        <vt:i4>8</vt:i4>
      </vt:variant>
      <vt:variant>
        <vt:lpstr>Шаблон оформления</vt:lpstr>
      </vt:variant>
      <vt:variant>
        <vt:i4>1</vt:i4>
      </vt:variant>
      <vt:variant>
        <vt:lpstr>Внедренные серверы OLE</vt:lpstr>
      </vt:variant>
      <vt:variant>
        <vt:i4>2</vt:i4>
      </vt:variant>
      <vt:variant>
        <vt:lpstr>Заголовки слайдов</vt:lpstr>
      </vt:variant>
      <vt:variant>
        <vt:i4>78</vt:i4>
      </vt:variant>
    </vt:vector>
  </HeadingPairs>
  <TitlesOfParts>
    <vt:vector size="89" baseType="lpstr">
      <vt:lpstr>Arial</vt:lpstr>
      <vt:lpstr>Calibri Light</vt:lpstr>
      <vt:lpstr>Calibri</vt:lpstr>
      <vt:lpstr>Times New Roman</vt:lpstr>
      <vt:lpstr>Corbel</vt:lpstr>
      <vt:lpstr>Palatino Linotype</vt:lpstr>
      <vt:lpstr>AngsanaUPC</vt:lpstr>
      <vt:lpstr>Wingdings</vt:lpstr>
      <vt:lpstr>Тема Office</vt:lpstr>
      <vt:lpstr>Точечный рисунок</vt:lpstr>
      <vt:lpstr>Слайд</vt:lpstr>
      <vt:lpstr>Вікові морфофункціональні особливості сенсорних систем. </vt:lpstr>
      <vt:lpstr>Слайд 2</vt:lpstr>
      <vt:lpstr>Слайд 3</vt:lpstr>
      <vt:lpstr>ЗАГАЛЬНИЙ ПРИНЦИП БУДОВИ СЕНСОРНИХ СИСТЕМ</vt:lpstr>
      <vt:lpstr>СТРУКТУРА СЕНСОРНОЇ СИСТЕМИ (АНАЛІЗАТОРА):  </vt:lpstr>
      <vt:lpstr>Слайд 6</vt:lpstr>
      <vt:lpstr>Слайд 7</vt:lpstr>
      <vt:lpstr>Загальні принципи будови аналізаторів</vt:lpstr>
      <vt:lpstr>Спинний мозок</vt:lpstr>
      <vt:lpstr>Стовбур мозку</vt:lpstr>
      <vt:lpstr>Сенсорні функції стовбура мозку</vt:lpstr>
      <vt:lpstr>Анатомічно проміжний мозок (diencephalon) є відділом мозкового стовбура (в ембріогенезі формується разом з великими півкулями з переднього мозкового міхура).</vt:lpstr>
      <vt:lpstr>Функції таламуса</vt:lpstr>
      <vt:lpstr>Слайд 14</vt:lpstr>
      <vt:lpstr>Слайд 15</vt:lpstr>
      <vt:lpstr>Слайд 16</vt:lpstr>
      <vt:lpstr>Роль ретикулярної формації в обробленні сенсорної інформації</vt:lpstr>
      <vt:lpstr>Слайд 18</vt:lpstr>
      <vt:lpstr>Кора півкуль великого мозку</vt:lpstr>
      <vt:lpstr>НЕЙРОННА ОРГАНІЗАЦІЯ КОРИ </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Смакова сенсорна система, будова</vt:lpstr>
      <vt:lpstr>Смакова сенсорна система, будова</vt:lpstr>
      <vt:lpstr>Слайд 41</vt:lpstr>
      <vt:lpstr>Слайд 42</vt:lpstr>
      <vt:lpstr>Слайд 43</vt:lpstr>
      <vt:lpstr>Слайд 44</vt:lpstr>
      <vt:lpstr>Нюхова сенсорна система</vt:lpstr>
      <vt:lpstr>Нюхова сенсорна система  (периферична частина нюхового мозку), будова</vt:lpstr>
      <vt:lpstr>Нюхова сенсорна система (кірковий центр)</vt:lpstr>
      <vt:lpstr>Слайд 48</vt:lpstr>
      <vt:lpstr>Слайд 49</vt:lpstr>
      <vt:lpstr>Слайд 50</vt:lpstr>
      <vt:lpstr>Зорова сенсорна система, її будова та функції</vt:lpstr>
      <vt:lpstr>Слайд 52</vt:lpstr>
      <vt:lpstr>Зоровий аналізатор</vt:lpstr>
      <vt:lpstr>Слайд 54</vt:lpstr>
      <vt:lpstr>Слайд 55</vt:lpstr>
      <vt:lpstr>Слайд 56</vt:lpstr>
      <vt:lpstr>Вухо, відділи (зовнішнє, середнє, внутрішнє)</vt:lpstr>
      <vt:lpstr>Слайд 58</vt:lpstr>
      <vt:lpstr>Слайд 59</vt:lpstr>
      <vt:lpstr>Слухова сенсорна система (кортіїв орган завитки)</vt:lpstr>
      <vt:lpstr>Слайд 61</vt:lpstr>
      <vt:lpstr>Слайд 62</vt:lpstr>
      <vt:lpstr>Слайд 63</vt:lpstr>
      <vt:lpstr>Слайд 64</vt:lpstr>
      <vt:lpstr>Вестибулярний аналізатор</vt:lpstr>
      <vt:lpstr>Вестибулярна сенсорна система (отолітовий апарат), локалізація</vt:lpstr>
      <vt:lpstr>Слайд 67</vt:lpstr>
      <vt:lpstr>Слайд 68</vt:lpstr>
      <vt:lpstr>Шкірна сенсорна система, види чутливості, будова, функції</vt:lpstr>
      <vt:lpstr>Слайд 70</vt:lpstr>
      <vt:lpstr>Слайд 71</vt:lpstr>
      <vt:lpstr>Слайд 72</vt:lpstr>
      <vt:lpstr>Слайд 73</vt:lpstr>
      <vt:lpstr>Слайд 74</vt:lpstr>
      <vt:lpstr>Слайд 75</vt:lpstr>
      <vt:lpstr>Слайд 76</vt:lpstr>
      <vt:lpstr>У дітей</vt:lpstr>
      <vt:lpstr>Слайд 78</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Windows User</dc:creator>
  <cp:lastModifiedBy>1</cp:lastModifiedBy>
  <cp:revision>39</cp:revision>
  <dcterms:created xsi:type="dcterms:W3CDTF">2016-11-12T15:02:45Z</dcterms:created>
  <dcterms:modified xsi:type="dcterms:W3CDTF">2021-04-12T18:08:00Z</dcterms:modified>
</cp:coreProperties>
</file>