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50E6DB1-527F-4863-96A8-5064A53779D2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34D3F1E-0518-4712-B54E-9FE0BC3DA9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6DB1-527F-4863-96A8-5064A53779D2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3F1E-0518-4712-B54E-9FE0BC3DA9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6DB1-527F-4863-96A8-5064A53779D2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3F1E-0518-4712-B54E-9FE0BC3DA9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6DB1-527F-4863-96A8-5064A53779D2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3F1E-0518-4712-B54E-9FE0BC3DA9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6DB1-527F-4863-96A8-5064A53779D2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3F1E-0518-4712-B54E-9FE0BC3DA9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6DB1-527F-4863-96A8-5064A53779D2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3F1E-0518-4712-B54E-9FE0BC3DA9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0E6DB1-527F-4863-96A8-5064A53779D2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34D3F1E-0518-4712-B54E-9FE0BC3DA9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50E6DB1-527F-4863-96A8-5064A53779D2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34D3F1E-0518-4712-B54E-9FE0BC3DA9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6DB1-527F-4863-96A8-5064A53779D2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3F1E-0518-4712-B54E-9FE0BC3DA9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6DB1-527F-4863-96A8-5064A53779D2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3F1E-0518-4712-B54E-9FE0BC3DA9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6DB1-527F-4863-96A8-5064A53779D2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3F1E-0518-4712-B54E-9FE0BC3DA9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50E6DB1-527F-4863-96A8-5064A53779D2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34D3F1E-0518-4712-B54E-9FE0BC3DA9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318" y="980728"/>
            <a:ext cx="872546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Segoe Script" pitchFamily="34" charset="0"/>
              </a:rPr>
              <a:t>Категория вида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Segoe Script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35292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Segoe Script" pitchFamily="34" charset="0"/>
              </a:rPr>
              <a:t>5. В ряде случаев образуются параллельные видовые пары: </a:t>
            </a:r>
            <a:r>
              <a:rPr lang="ru-RU" b="1" i="1" dirty="0">
                <a:latin typeface="Segoe Script" pitchFamily="34" charset="0"/>
              </a:rPr>
              <a:t>заготовить — заготовлять — заготавливать, узаконить — </a:t>
            </a:r>
            <a:r>
              <a:rPr lang="ru-RU" b="1" i="1" dirty="0" err="1">
                <a:latin typeface="Segoe Script" pitchFamily="34" charset="0"/>
              </a:rPr>
              <a:t>уза-конять</a:t>
            </a:r>
            <a:r>
              <a:rPr lang="ru-RU" b="1" i="1" dirty="0">
                <a:latin typeface="Segoe Script" pitchFamily="34" charset="0"/>
              </a:rPr>
              <a:t> — узаконивать, засорить — засорять — </a:t>
            </a:r>
            <a:r>
              <a:rPr lang="ru-RU" b="1" i="1" dirty="0" err="1">
                <a:latin typeface="Segoe Script" pitchFamily="34" charset="0"/>
              </a:rPr>
              <a:t>засаривать</a:t>
            </a:r>
            <a:r>
              <a:rPr lang="ru-RU" b="1" i="1" dirty="0">
                <a:latin typeface="Segoe Script" pitchFamily="34" charset="0"/>
              </a:rPr>
              <a:t> </a:t>
            </a:r>
            <a:r>
              <a:rPr lang="ru-RU" b="1" dirty="0">
                <a:latin typeface="Segoe Script" pitchFamily="34" charset="0"/>
              </a:rPr>
              <a:t>и др. (первые формы в таких параллельных образованиях — книжные). Двувидовые глаголы в одной форме совме­щают значение двух видов. Это глаголы типа </a:t>
            </a:r>
            <a:r>
              <a:rPr lang="ru-RU" b="1" i="1" dirty="0">
                <a:latin typeface="Segoe Script" pitchFamily="34" charset="0"/>
              </a:rPr>
              <a:t>ата­ковать, телеграфировать, женить </a:t>
            </a:r>
            <a:r>
              <a:rPr lang="ru-RU" b="1" dirty="0">
                <a:latin typeface="Segoe Script" pitchFamily="34" charset="0"/>
              </a:rPr>
              <a:t>и др. Например: </a:t>
            </a:r>
            <a:r>
              <a:rPr lang="ru-RU" b="1" i="1" dirty="0">
                <a:latin typeface="Segoe Script" pitchFamily="34" charset="0"/>
              </a:rPr>
              <a:t>Люди женятся, гляжу, Неженат лишь я хожу </a:t>
            </a:r>
            <a:r>
              <a:rPr lang="ru-RU" b="1" dirty="0">
                <a:latin typeface="Segoe Script" pitchFamily="34" charset="0"/>
              </a:rPr>
              <a:t>(П.) (значение несов. вида); </a:t>
            </a:r>
            <a:r>
              <a:rPr lang="ru-RU" b="1" i="1" dirty="0">
                <a:latin typeface="Segoe Script" pitchFamily="34" charset="0"/>
              </a:rPr>
              <a:t>Через неделю он женится </a:t>
            </a:r>
            <a:r>
              <a:rPr lang="ru-RU" b="1" dirty="0">
                <a:latin typeface="Segoe Script" pitchFamily="34" charset="0"/>
              </a:rPr>
              <a:t>(значение сов. вида).</a:t>
            </a:r>
          </a:p>
          <a:p>
            <a:r>
              <a:rPr lang="ru-RU" b="1" dirty="0">
                <a:latin typeface="Segoe Script" pitchFamily="34" charset="0"/>
              </a:rPr>
              <a:t>6. В группе двувидовых глаголов можно говорить о двух противо­положных тенденциях: с одной стороны, эта группа пополняется новыми словами, т. е. можно сказать, что явление </a:t>
            </a:r>
            <a:r>
              <a:rPr lang="ru-RU" b="1" dirty="0" err="1">
                <a:latin typeface="Segoe Script" pitchFamily="34" charset="0"/>
              </a:rPr>
              <a:t>двувидовости</a:t>
            </a:r>
            <a:r>
              <a:rPr lang="ru-RU" b="1" dirty="0">
                <a:latin typeface="Segoe Script" pitchFamily="34" charset="0"/>
              </a:rPr>
              <a:t> развивается.</a:t>
            </a:r>
          </a:p>
          <a:p>
            <a:r>
              <a:rPr lang="ru-RU" b="1" dirty="0">
                <a:latin typeface="Segoe Script" pitchFamily="34" charset="0"/>
              </a:rPr>
              <a:t>7. Самую большую и активно пополняющуюся группу двуви­довых глаголов составляют заимствованные глаголы с суффик­сами </a:t>
            </a:r>
            <a:r>
              <a:rPr lang="ru-RU" b="1" i="1" dirty="0">
                <a:latin typeface="Segoe Script" pitchFamily="34" charset="0"/>
              </a:rPr>
              <a:t>-</a:t>
            </a:r>
            <a:r>
              <a:rPr lang="ru-RU" b="1" i="1" dirty="0" err="1">
                <a:latin typeface="Segoe Script" pitchFamily="34" charset="0"/>
              </a:rPr>
              <a:t>ова</a:t>
            </a:r>
            <a:r>
              <a:rPr lang="ru-RU" b="1" i="1" dirty="0">
                <a:latin typeface="Segoe Script" pitchFamily="34" charset="0"/>
              </a:rPr>
              <a:t>- (-</a:t>
            </a:r>
            <a:r>
              <a:rPr lang="ru-RU" b="1" i="1" dirty="0" err="1">
                <a:latin typeface="Segoe Script" pitchFamily="34" charset="0"/>
              </a:rPr>
              <a:t>ева</a:t>
            </a:r>
            <a:r>
              <a:rPr lang="ru-RU" b="1" i="1" dirty="0">
                <a:latin typeface="Segoe Script" pitchFamily="34" charset="0"/>
              </a:rPr>
              <a:t>-), -</a:t>
            </a:r>
            <a:r>
              <a:rPr lang="ru-RU" b="1" i="1" dirty="0" err="1">
                <a:latin typeface="Segoe Script" pitchFamily="34" charset="0"/>
              </a:rPr>
              <a:t>ирова</a:t>
            </a:r>
            <a:r>
              <a:rPr lang="ru-RU" b="1" i="1" dirty="0">
                <a:latin typeface="Segoe Script" pitchFamily="34" charset="0"/>
              </a:rPr>
              <a:t>-, -</a:t>
            </a:r>
            <a:r>
              <a:rPr lang="ru-RU" b="1" i="1" dirty="0" err="1">
                <a:latin typeface="Segoe Script" pitchFamily="34" charset="0"/>
              </a:rPr>
              <a:t>изирова</a:t>
            </a:r>
            <a:r>
              <a:rPr lang="ru-RU" b="1" i="1" dirty="0">
                <a:latin typeface="Segoe Script" pitchFamily="34" charset="0"/>
              </a:rPr>
              <a:t>-, -</a:t>
            </a:r>
            <a:r>
              <a:rPr lang="ru-RU" b="1" i="1" dirty="0" err="1">
                <a:latin typeface="Segoe Script" pitchFamily="34" charset="0"/>
              </a:rPr>
              <a:t>фицирова</a:t>
            </a:r>
            <a:r>
              <a:rPr lang="ru-RU" b="1" i="1" dirty="0">
                <a:latin typeface="Segoe Script" pitchFamily="34" charset="0"/>
              </a:rPr>
              <a:t>- (арестовать, кодифицировать, кристаллизоваться, телеграфировать </a:t>
            </a:r>
            <a:r>
              <a:rPr lang="ru-RU" b="1" dirty="0">
                <a:latin typeface="Segoe Script" pitchFamily="34" charset="0"/>
              </a:rPr>
              <a:t>и т. д.). Эти же суффиксы присоединяются и к основам русских слов </a:t>
            </a:r>
            <a:r>
              <a:rPr lang="ru-RU" b="1" i="1" dirty="0">
                <a:latin typeface="Segoe Script" pitchFamily="34" charset="0"/>
              </a:rPr>
              <a:t>(большевизировать, яровизировать, складировать </a:t>
            </a:r>
            <a:r>
              <a:rPr lang="ru-RU" b="1" dirty="0">
                <a:latin typeface="Segoe Script" pitchFamily="34" charset="0"/>
              </a:rPr>
              <a:t>и др.).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46043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Segoe Script" pitchFamily="34" charset="0"/>
              </a:rPr>
              <a:t>8. С другой стороны, наблюдается тенденция к образованию видовых пар при помощи суффиксов и приставок </a:t>
            </a:r>
            <a:r>
              <a:rPr lang="ru-RU" b="1" i="1" dirty="0">
                <a:latin typeface="Segoe Script" pitchFamily="34" charset="0"/>
              </a:rPr>
              <a:t>(арестовать — арестовывать, атаковать — </a:t>
            </a:r>
            <a:r>
              <a:rPr lang="ru-RU" b="1" i="1" dirty="0" err="1">
                <a:latin typeface="Segoe Script" pitchFamily="34" charset="0"/>
              </a:rPr>
              <a:t>атаковывать</a:t>
            </a:r>
            <a:r>
              <a:rPr lang="ru-RU" b="1" i="1" dirty="0">
                <a:latin typeface="Segoe Script" pitchFamily="34" charset="0"/>
              </a:rPr>
              <a:t>, конфисковать — </a:t>
            </a:r>
            <a:r>
              <a:rPr lang="ru-RU" b="1" i="1" dirty="0" err="1">
                <a:latin typeface="Segoe Script" pitchFamily="34" charset="0"/>
              </a:rPr>
              <a:t>конфисковывать</a:t>
            </a:r>
            <a:r>
              <a:rPr lang="ru-RU" b="1" i="1" dirty="0">
                <a:latin typeface="Segoe Script" pitchFamily="34" charset="0"/>
              </a:rPr>
              <a:t>, ре­ализовать — реализовывать </a:t>
            </a:r>
            <a:r>
              <a:rPr lang="ru-RU" b="1" dirty="0">
                <a:latin typeface="Segoe Script" pitchFamily="34" charset="0"/>
              </a:rPr>
              <a:t>и др.; все более значительное место занимают и префиксы: </a:t>
            </a:r>
            <a:r>
              <a:rPr lang="ru-RU" b="1" i="1" dirty="0">
                <a:latin typeface="Segoe Script" pitchFamily="34" charset="0"/>
              </a:rPr>
              <a:t>стенографировать — застенографи­ровать, конспектировать — законспектировать, демонстриро­вать — продемонстрировать, регулировать — урегулировать, пуб­ликовать — опубликовать, комплектовать — укомплектовать </a:t>
            </a:r>
            <a:r>
              <a:rPr lang="ru-RU" b="1" dirty="0">
                <a:latin typeface="Segoe Script" pitchFamily="34" charset="0"/>
              </a:rPr>
              <a:t>и т. д.).</a:t>
            </a:r>
          </a:p>
          <a:p>
            <a:r>
              <a:rPr lang="ru-RU" b="1" dirty="0">
                <a:latin typeface="Segoe Script" pitchFamily="34" charset="0"/>
              </a:rPr>
              <a:t>9. Малочисленную группу составляют глаголы типа </a:t>
            </a:r>
            <a:r>
              <a:rPr lang="ru-RU" b="1" i="1" dirty="0">
                <a:latin typeface="Segoe Script" pitchFamily="34" charset="0"/>
              </a:rPr>
              <a:t>казнить, миловать, обследовать, воздействовать, ранить </a:t>
            </a:r>
            <a:r>
              <a:rPr lang="ru-RU" b="1" dirty="0">
                <a:latin typeface="Segoe Script" pitchFamily="34" charset="0"/>
              </a:rPr>
              <a:t>и др. В боль­шинстве своем это старославянизмы, в современном языке они употребляются в книжных стилях.</a:t>
            </a:r>
          </a:p>
          <a:p>
            <a:r>
              <a:rPr lang="ru-RU" b="1" dirty="0">
                <a:latin typeface="Segoe Script" pitchFamily="34" charset="0"/>
              </a:rPr>
              <a:t>10. Одновидовые глаголы. Одновидовые глаголы не обра­зуют коррелятов по виду: </a:t>
            </a:r>
            <a:r>
              <a:rPr lang="ru-RU" b="1" i="1" dirty="0">
                <a:latin typeface="Segoe Script" pitchFamily="34" charset="0"/>
              </a:rPr>
              <a:t>видывать, летать, бежать </a:t>
            </a:r>
            <a:r>
              <a:rPr lang="ru-RU" b="1" dirty="0">
                <a:latin typeface="Segoe Script" pitchFamily="34" charset="0"/>
              </a:rPr>
              <a:t>и др. Это глаголы несовершенного вида, они не образуют коррелята совершенного вида. Глаголы же </a:t>
            </a:r>
            <a:r>
              <a:rPr lang="ru-RU" b="1" i="1" dirty="0">
                <a:latin typeface="Segoe Script" pitchFamily="34" charset="0"/>
              </a:rPr>
              <a:t>раскричаться, побежать, крикнуть </a:t>
            </a:r>
            <a:r>
              <a:rPr lang="ru-RU" b="1" dirty="0">
                <a:latin typeface="Segoe Script" pitchFamily="34" charset="0"/>
              </a:rPr>
              <a:t>— совершенного вида, у них нет пары несовершенного вида. Основной причиной невозможности образования видовых пар является семантика данных глаголов (см. об этом в следую­щем параграфе).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143250" y="3059430"/>
          <a:ext cx="2857500" cy="739140"/>
        </p:xfrm>
        <a:graphic>
          <a:graphicData uri="http://schemas.openxmlformats.org/drawingml/2006/table">
            <a:tbl>
              <a:tblPr/>
              <a:tblGrid>
                <a:gridCol w="2857500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dirty="0"/>
                        <a:t/>
                      </a:r>
                      <a:br>
                        <a:rPr lang="ru-RU" dirty="0"/>
                      </a:br>
                      <a:endParaRPr lang="ru-RU" dirty="0"/>
                    </a:p>
                  </a:txBody>
                  <a:tcPr marL="95250" marR="95250" marT="95250" marB="952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980728"/>
            <a:ext cx="792088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Категория вида присуща любому глаголу во всех его формах, спрягаемых 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неспрягае-м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 х. Категория вида —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бинарна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, ее составляют глаголы совер­шенного и несовершенного вида: глаголы совершенного вида обозначают ограниченное внутренним пределом целост­ное действие, глаголы несовершенного вида обозна­чают действие в его течении, без указания на ограничение, предел, результат. Следовательно, сильным, маркированным чле­ном оппозиции является совершенный вид.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89844"/>
            <a:ext cx="799288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Segoe Script" pitchFamily="34" charset="0"/>
              </a:rPr>
              <a:t>Понятие «ограниченное внутренним пределом целостное дейст­вие» _ понятие обобщенное, которое складывается из несколь­ких частных: это может быть значение </a:t>
            </a:r>
            <a:r>
              <a:rPr lang="ru-RU" sz="2000" b="1" dirty="0" err="1">
                <a:latin typeface="Segoe Script" pitchFamily="34" charset="0"/>
              </a:rPr>
              <a:t>начинательности</a:t>
            </a:r>
            <a:r>
              <a:rPr lang="ru-RU" sz="2000" b="1" dirty="0">
                <a:latin typeface="Segoe Script" pitchFamily="34" charset="0"/>
              </a:rPr>
              <a:t> </a:t>
            </a:r>
            <a:r>
              <a:rPr lang="ru-RU" sz="2000" b="1" i="1" dirty="0">
                <a:latin typeface="Segoe Script" pitchFamily="34" charset="0"/>
              </a:rPr>
              <a:t>(за­прыгать), </a:t>
            </a:r>
            <a:r>
              <a:rPr lang="ru-RU" sz="2000" b="1" dirty="0">
                <a:latin typeface="Segoe Script" pitchFamily="34" charset="0"/>
              </a:rPr>
              <a:t>завершенности </a:t>
            </a:r>
            <a:r>
              <a:rPr lang="ru-RU" sz="2000" b="1" i="1" dirty="0">
                <a:latin typeface="Segoe Script" pitchFamily="34" charset="0"/>
              </a:rPr>
              <a:t>(решить), </a:t>
            </a:r>
            <a:r>
              <a:rPr lang="ru-RU" sz="2000" b="1" dirty="0">
                <a:latin typeface="Segoe Script" pitchFamily="34" charset="0"/>
              </a:rPr>
              <a:t>результативности </a:t>
            </a:r>
            <a:r>
              <a:rPr lang="ru-RU" sz="2000" b="1" i="1" dirty="0">
                <a:latin typeface="Segoe Script" pitchFamily="34" charset="0"/>
              </a:rPr>
              <a:t>(набе­гаться), </a:t>
            </a:r>
            <a:r>
              <a:rPr lang="ru-RU" sz="2000" b="1" dirty="0">
                <a:latin typeface="Segoe Script" pitchFamily="34" charset="0"/>
              </a:rPr>
              <a:t>ограниченности действия во времени или в интенсивности его проявления </a:t>
            </a:r>
            <a:r>
              <a:rPr lang="ru-RU" sz="2000" b="1" i="1" dirty="0">
                <a:latin typeface="Segoe Script" pitchFamily="34" charset="0"/>
              </a:rPr>
              <a:t>(побегать), </a:t>
            </a:r>
            <a:r>
              <a:rPr lang="ru-RU" sz="2000" b="1" dirty="0">
                <a:latin typeface="Segoe Script" pitchFamily="34" charset="0"/>
              </a:rPr>
              <a:t>значение однократного действия </a:t>
            </a:r>
            <a:r>
              <a:rPr lang="ru-RU" sz="2000" b="1" i="1" dirty="0">
                <a:latin typeface="Segoe Script" pitchFamily="34" charset="0"/>
              </a:rPr>
              <a:t>(крикнуть). </a:t>
            </a:r>
            <a:r>
              <a:rPr lang="ru-RU" sz="2000" b="1" dirty="0">
                <a:latin typeface="Segoe Script" pitchFamily="34" charset="0"/>
              </a:rPr>
              <a:t>Поскольку глаголы совершенного вида обозначают целостное действие, они не могут сочетаться с фазисными глаголами </a:t>
            </a:r>
            <a:r>
              <a:rPr lang="ru-RU" sz="2000" b="1" i="1" dirty="0">
                <a:latin typeface="Segoe Script" pitchFamily="34" charset="0"/>
              </a:rPr>
              <a:t>(начать — начинать, продолжить — продолжать, за­кончить — заканчивать).</a:t>
            </a:r>
            <a:endParaRPr lang="ru-RU" sz="2000" b="1" dirty="0">
              <a:latin typeface="Segoe Script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89844"/>
            <a:ext cx="87484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Segoe Script" pitchFamily="34" charset="0"/>
              </a:rPr>
              <a:t>По отношению к виду все глаголы делятся на группы, каждая из которых имеет свои особенности: 1) глаголы, имеющие коррелят по виду (в таком случае видовые различия выражаются формальными средствами: </a:t>
            </a:r>
            <a:r>
              <a:rPr lang="ru-RU" sz="2400" b="1" i="1" dirty="0">
                <a:latin typeface="Segoe Script" pitchFamily="34" charset="0"/>
              </a:rPr>
              <a:t>подписать — подписывать); </a:t>
            </a:r>
            <a:r>
              <a:rPr lang="ru-RU" sz="2400" b="1" dirty="0">
                <a:latin typeface="Segoe Script" pitchFamily="34" charset="0"/>
              </a:rPr>
              <a:t>2) глаголы двувидовые I (в таком случае глагол в одной форме может выражать значение и несовершенного и совершенного вида: </a:t>
            </a:r>
            <a:r>
              <a:rPr lang="ru-RU" sz="2400" b="1" i="1" dirty="0">
                <a:latin typeface="Segoe Script" pitchFamily="34" charset="0"/>
              </a:rPr>
              <a:t>жениться, телеграфи­ровать); </a:t>
            </a:r>
            <a:r>
              <a:rPr lang="ru-RU" sz="2400" b="1" dirty="0">
                <a:latin typeface="Segoe Script" pitchFamily="34" charset="0"/>
              </a:rPr>
              <a:t>3) глаголы одновидовые, т. е. выражающие одно видовое значение: или только совершенного вида </a:t>
            </a:r>
            <a:r>
              <a:rPr lang="ru-RU" sz="2400" b="1" i="1" dirty="0">
                <a:latin typeface="Segoe Script" pitchFamily="34" charset="0"/>
              </a:rPr>
              <a:t>(по­плыть, наговориться) </a:t>
            </a:r>
            <a:r>
              <a:rPr lang="ru-RU" sz="2400" b="1" dirty="0">
                <a:latin typeface="Segoe Script" pitchFamily="34" charset="0"/>
              </a:rPr>
              <a:t>или только несовершенного </a:t>
            </a:r>
            <a:r>
              <a:rPr lang="ru-RU" sz="2400" b="1" i="1" dirty="0">
                <a:latin typeface="Segoe Script" pitchFamily="34" charset="0"/>
              </a:rPr>
              <a:t>(расхажи­вать, видывать).</a:t>
            </a:r>
            <a:endParaRPr lang="ru-RU" sz="2400" b="1" dirty="0">
              <a:latin typeface="Segoe Script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51344"/>
            <a:ext cx="85689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Segoe Script" pitchFamily="34" charset="0"/>
              </a:rPr>
              <a:t>Глаголы, имеющие коррелят по виду. Это </a:t>
            </a:r>
            <a:r>
              <a:rPr lang="ru-RU" sz="2000" b="1" dirty="0" err="1">
                <a:latin typeface="Segoe Script" pitchFamily="34" charset="0"/>
              </a:rPr>
              <a:t>самаябольшая</a:t>
            </a:r>
            <a:r>
              <a:rPr lang="ru-RU" sz="2000" b="1" dirty="0">
                <a:latin typeface="Segoe Script" pitchFamily="34" charset="0"/>
              </a:rPr>
              <a:t> группа глаголов. Глаголы, образующие видовую пару, от­личаются только видовым значением; их лексическое значение остается неизменным </a:t>
            </a:r>
            <a:r>
              <a:rPr lang="ru-RU" sz="2000" b="1" i="1" dirty="0">
                <a:latin typeface="Segoe Script" pitchFamily="34" charset="0"/>
              </a:rPr>
              <a:t>(писать — написать, решать — решить </a:t>
            </a:r>
            <a:r>
              <a:rPr lang="ru-RU" sz="2000" b="1" dirty="0">
                <a:latin typeface="Segoe Script" pitchFamily="34" charset="0"/>
              </a:rPr>
              <a:t>и т. д.).</a:t>
            </a:r>
          </a:p>
          <a:p>
            <a:r>
              <a:rPr lang="ru-RU" sz="2000" b="1" dirty="0">
                <a:latin typeface="Segoe Script" pitchFamily="34" charset="0"/>
              </a:rPr>
              <a:t>Коррелятивный глагол несовершенного вида может образо­вываться с помощью суффиксов от глаголов совершенного вида. Такой процесс называется </a:t>
            </a:r>
            <a:r>
              <a:rPr lang="ru-RU" sz="2000" b="1" dirty="0" err="1">
                <a:latin typeface="Segoe Script" pitchFamily="34" charset="0"/>
              </a:rPr>
              <a:t>имперфективацией</a:t>
            </a:r>
            <a:r>
              <a:rPr lang="ru-RU" sz="2000" b="1" dirty="0">
                <a:latin typeface="Segoe Script" pitchFamily="34" charset="0"/>
              </a:rPr>
              <a:t> </a:t>
            </a:r>
            <a:r>
              <a:rPr lang="ru-RU" sz="2000" b="1" i="1" dirty="0">
                <a:latin typeface="Segoe Script" pitchFamily="34" charset="0"/>
              </a:rPr>
              <a:t>(подпи­сать— подписывать, подсказать — подсказывать). </a:t>
            </a:r>
            <a:r>
              <a:rPr lang="ru-RU" sz="2000" b="1" dirty="0">
                <a:latin typeface="Segoe Script" pitchFamily="34" charset="0"/>
              </a:rPr>
              <a:t>И наоборот, от глаголов несовершенного вида могут с помощью приставок образовываться глаголы совершенного вида. Такой процесс на­зывается </a:t>
            </a:r>
            <a:r>
              <a:rPr lang="ru-RU" sz="2000" b="1" dirty="0" err="1">
                <a:latin typeface="Segoe Script" pitchFamily="34" charset="0"/>
              </a:rPr>
              <a:t>перфективацией</a:t>
            </a:r>
            <a:r>
              <a:rPr lang="ru-RU" sz="2000" b="1" dirty="0">
                <a:latin typeface="Segoe Script" pitchFamily="34" charset="0"/>
              </a:rPr>
              <a:t> </a:t>
            </a:r>
            <a:r>
              <a:rPr lang="ru-RU" sz="2000" b="1" i="1" dirty="0">
                <a:latin typeface="Segoe Script" pitchFamily="34" charset="0"/>
              </a:rPr>
              <a:t>(делать — сделать, писать — написать)</a:t>
            </a:r>
            <a:r>
              <a:rPr lang="ru-RU" sz="2000" b="1" i="1" baseline="30000" dirty="0">
                <a:latin typeface="Segoe Script" pitchFamily="34" charset="0"/>
              </a:rPr>
              <a:t>[2]</a:t>
            </a:r>
            <a:r>
              <a:rPr lang="ru-RU" sz="2000" b="1" i="1" dirty="0">
                <a:latin typeface="Segoe Script" pitchFamily="34" charset="0"/>
              </a:rPr>
              <a:t>.</a:t>
            </a:r>
            <a:endParaRPr lang="ru-RU" sz="2000" b="1" dirty="0">
              <a:latin typeface="Segoe Script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23528" y="1108193"/>
            <a:ext cx="856895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Способов образования видовых пар не­сколько; продуктивных из них два.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1. Суффиксальный способ образования. От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глаголов совершенного вида при помощи суффиксов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-ива-(-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ыва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-),-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ва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-, -а-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образуются глаголы несовершенного вида. Выбор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суф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-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фикса зависит от характера основы: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-ива-(-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ыва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-)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присоединяется к основам на согласный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(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перепис-\-ыва-\-ть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переписа-\-ть;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конечный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-а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в форме совершенного вида здесь усекается); по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такому же правилу присоединяется суффикс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-а- (разгрести —разгребать, изумить — изумлять).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Суффикс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-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ва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-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присоединяется к глаголам с односложной основой на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-а-, -е-, -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ы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-, -у- (деть — девать, остыть — остывать, задуть — задувать, зашить — зашивать, дать — давать).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Этот суффикс непродуктивен.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784887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Segoe Script" pitchFamily="34" charset="0"/>
              </a:rPr>
              <a:t>Суффиксация может сопровождаться чередованием корневых гласных и согласных </a:t>
            </a:r>
            <a:r>
              <a:rPr lang="ru-RU" b="1" i="1" dirty="0">
                <a:latin typeface="Segoe Script" pitchFamily="34" charset="0"/>
              </a:rPr>
              <a:t>(взвинтить — взвинчивать, вымостить — вымащивать, скрасить — скрашивать, заморозить — заморажи­вать, заработать — зарабатывать </a:t>
            </a:r>
            <a:r>
              <a:rPr lang="ru-RU" b="1" dirty="0">
                <a:latin typeface="Segoe Script" pitchFamily="34" charset="0"/>
              </a:rPr>
              <a:t>и т.д.).</a:t>
            </a:r>
          </a:p>
          <a:p>
            <a:r>
              <a:rPr lang="ru-RU" b="1" dirty="0">
                <a:latin typeface="Segoe Script" pitchFamily="34" charset="0"/>
              </a:rPr>
              <a:t>В ряде случаев возможны параллельные образования, с че­редованием и без него: </a:t>
            </a:r>
            <a:r>
              <a:rPr lang="ru-RU" b="1" i="1" dirty="0">
                <a:latin typeface="Segoe Script" pitchFamily="34" charset="0"/>
              </a:rPr>
              <a:t>обусловить — обусловливать — обус­лавливать; условиться — условливаться — уславливаться. </a:t>
            </a:r>
            <a:r>
              <a:rPr lang="ru-RU" b="1" dirty="0">
                <a:latin typeface="Segoe Script" pitchFamily="34" charset="0"/>
              </a:rPr>
              <a:t>В сов­ременном русском языке наиболее употребительны вторые формы, с чередованием гласных. В некоторых же случаях предпочти­тельны формы без чередования: </a:t>
            </a:r>
            <a:r>
              <a:rPr lang="ru-RU" b="1" i="1" dirty="0">
                <a:latin typeface="Segoe Script" pitchFamily="34" charset="0"/>
              </a:rPr>
              <a:t>сосредоточить(</a:t>
            </a:r>
            <a:r>
              <a:rPr lang="ru-RU" b="1" i="1" dirty="0" err="1">
                <a:latin typeface="Segoe Script" pitchFamily="34" charset="0"/>
              </a:rPr>
              <a:t>ся</a:t>
            </a:r>
            <a:r>
              <a:rPr lang="ru-RU" b="1" i="1" dirty="0">
                <a:latin typeface="Segoe Script" pitchFamily="34" charset="0"/>
              </a:rPr>
              <a:t>) —сосредото­чивать (</a:t>
            </a:r>
            <a:r>
              <a:rPr lang="ru-RU" b="1" i="1" dirty="0" err="1">
                <a:latin typeface="Segoe Script" pitchFamily="34" charset="0"/>
              </a:rPr>
              <a:t>ся</a:t>
            </a:r>
            <a:r>
              <a:rPr lang="ru-RU" b="1" i="1" dirty="0">
                <a:latin typeface="Segoe Script" pitchFamily="34" charset="0"/>
              </a:rPr>
              <a:t>) — сосредотачивать(</a:t>
            </a:r>
            <a:r>
              <a:rPr lang="ru-RU" b="1" i="1" dirty="0" err="1">
                <a:latin typeface="Segoe Script" pitchFamily="34" charset="0"/>
              </a:rPr>
              <a:t>ся</a:t>
            </a:r>
            <a:r>
              <a:rPr lang="ru-RU" b="1" i="1" dirty="0">
                <a:latin typeface="Segoe Script" pitchFamily="34" charset="0"/>
              </a:rPr>
              <a:t>).</a:t>
            </a:r>
            <a:endParaRPr lang="ru-RU" b="1" dirty="0">
              <a:latin typeface="Segoe Script" pitchFamily="34" charset="0"/>
            </a:endParaRPr>
          </a:p>
          <a:p>
            <a:r>
              <a:rPr lang="ru-RU" b="1" dirty="0">
                <a:latin typeface="Segoe Script" pitchFamily="34" charset="0"/>
              </a:rPr>
              <a:t>К суффиксальным видовым парам относятся и такие, ко­торые образованы чередованием суффиксов </a:t>
            </a:r>
            <a:r>
              <a:rPr lang="ru-RU" b="1" i="1" dirty="0">
                <a:latin typeface="Segoe Script" pitchFamily="34" charset="0"/>
              </a:rPr>
              <a:t>(пустить — пускать, решить — решать, разделить — разделять, нагрузить — нагру­жать </a:t>
            </a:r>
            <a:r>
              <a:rPr lang="ru-RU" b="1" dirty="0">
                <a:latin typeface="Segoe Script" pitchFamily="34" charset="0"/>
              </a:rPr>
              <a:t>и т. д.).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539552" y="543163"/>
            <a:ext cx="799288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2. С помощью приставок от бесприставочных глаголов несовершенного вида образуются формы совершенного вида. Но не всякая приставка, присоединяясь к глаголу несовершенного вида, образует коррелятивный ему гла­гол совершенного вида, а только такая, которая не изменяет его лексического значения. Например: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писать — написать; пере­писать, записать, выписать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и т. д. Лишь в первом случае об­разуется видовая пара, в остальных — изменяется только лек­сическое значение. Следовательно, эти образования не корреля­тивные по виду.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Чистовидовыми могут быть приставки: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из- (печь — испечь), за- (консервировать — законсервировать),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вз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-/воз- (кипятить — вскипятить, мужать — возмужать), на- (кормить — накормить), о- (слабеть — ослабеть), от- (мстить — отомстить), по- (стро­ить— построить), про- (читать — прочитать), раз- (смешить — рассмешить), с- (делать — сделать), у- (регулировать — урегу­лировать).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Наиболее активны в образовании видовых пар при­ставки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34" charset="0"/>
                <a:cs typeface="Arial" pitchFamily="34" charset="0"/>
              </a:rPr>
              <a:t>с-, за-, о-, про-, по-.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052736"/>
            <a:ext cx="86409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Segoe Script" pitchFamily="34" charset="0"/>
              </a:rPr>
              <a:t>Видовые пары глаголов образуются и другими способами, однако они непродуктивны. Непродуктивными явля­ются следующие способы:</a:t>
            </a:r>
          </a:p>
          <a:p>
            <a:r>
              <a:rPr lang="ru-RU" sz="2000" b="1" dirty="0">
                <a:latin typeface="Segoe Script" pitchFamily="34" charset="0"/>
              </a:rPr>
              <a:t>1. Префиксально-суффиксальный </a:t>
            </a:r>
            <a:r>
              <a:rPr lang="ru-RU" sz="2000" b="1" i="1" dirty="0">
                <a:latin typeface="Segoe Script" pitchFamily="34" charset="0"/>
              </a:rPr>
              <a:t>(вешать — повесить, ро­нять — уронить, глотать — проглотить </a:t>
            </a:r>
            <a:r>
              <a:rPr lang="ru-RU" sz="2000" b="1" dirty="0">
                <a:latin typeface="Segoe Script" pitchFamily="34" charset="0"/>
              </a:rPr>
              <a:t>и т. д.).</a:t>
            </a:r>
          </a:p>
          <a:p>
            <a:r>
              <a:rPr lang="ru-RU" sz="2000" b="1" dirty="0">
                <a:latin typeface="Segoe Script" pitchFamily="34" charset="0"/>
              </a:rPr>
              <a:t>2. Супплетивные образования </a:t>
            </a:r>
            <a:r>
              <a:rPr lang="ru-RU" sz="2000" b="1" i="1" dirty="0">
                <a:latin typeface="Segoe Script" pitchFamily="34" charset="0"/>
              </a:rPr>
              <a:t>(ловить — поймать, говорить — сказать, класть — положить, брать — взять </a:t>
            </a:r>
            <a:r>
              <a:rPr lang="ru-RU" sz="2000" b="1" dirty="0">
                <a:latin typeface="Segoe Script" pitchFamily="34" charset="0"/>
              </a:rPr>
              <a:t>и т. д.).</a:t>
            </a:r>
          </a:p>
          <a:p>
            <a:r>
              <a:rPr lang="ru-RU" sz="2000" b="1" dirty="0">
                <a:latin typeface="Segoe Script" pitchFamily="34" charset="0"/>
              </a:rPr>
              <a:t>3. Различаются местом ударения всего несколько видовых пар: это приставочные глаголы, образованные от глаголов </a:t>
            </a:r>
            <a:r>
              <a:rPr lang="ru-RU" sz="2000" b="1" i="1" dirty="0">
                <a:latin typeface="Segoe Script" pitchFamily="34" charset="0"/>
              </a:rPr>
              <a:t>резать </a:t>
            </a:r>
            <a:r>
              <a:rPr lang="ru-RU" sz="2000" b="1" dirty="0">
                <a:latin typeface="Segoe Script" pitchFamily="34" charset="0"/>
              </a:rPr>
              <a:t>и </a:t>
            </a:r>
            <a:r>
              <a:rPr lang="ru-RU" sz="2000" b="1" i="1" dirty="0">
                <a:latin typeface="Segoe Script" pitchFamily="34" charset="0"/>
              </a:rPr>
              <a:t>сыпать (нарезать, перерезать, насыпать, досыпать </a:t>
            </a:r>
            <a:r>
              <a:rPr lang="ru-RU" sz="2000" b="1" dirty="0">
                <a:latin typeface="Segoe Script" pitchFamily="34" charset="0"/>
              </a:rPr>
              <a:t>и т. д.).</a:t>
            </a:r>
          </a:p>
          <a:p>
            <a:r>
              <a:rPr lang="ru-RU" sz="2000" b="1" dirty="0">
                <a:latin typeface="Segoe Script" pitchFamily="34" charset="0"/>
              </a:rPr>
              <a:t>4. В редких случаях видовая пара образуется только чередо­ванием гласных </a:t>
            </a:r>
            <a:r>
              <a:rPr lang="ru-RU" sz="2000" b="1" i="1" dirty="0">
                <a:latin typeface="Segoe Script" pitchFamily="34" charset="0"/>
              </a:rPr>
              <a:t>(послать — посылать, собрать — собирать </a:t>
            </a:r>
            <a:r>
              <a:rPr lang="ru-RU" sz="2000" b="1" dirty="0">
                <a:latin typeface="Segoe Script" pitchFamily="34" charset="0"/>
              </a:rPr>
              <a:t>и др.).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</TotalTime>
  <Words>275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Иван</cp:lastModifiedBy>
  <cp:revision>3</cp:revision>
  <dcterms:created xsi:type="dcterms:W3CDTF">2018-12-05T21:41:27Z</dcterms:created>
  <dcterms:modified xsi:type="dcterms:W3CDTF">2019-09-09T17:11:11Z</dcterms:modified>
</cp:coreProperties>
</file>