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  <p:sldId id="259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02FAB7D-AE1B-4C94-AB58-4E2674F0EAD5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2428868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Кросплатформенна</a:t>
            </a:r>
            <a:r>
              <a:rPr lang="uk-UA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розробка спеціалізованих мобільних додатків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714356"/>
            <a:ext cx="707236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7.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Засоби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взаємодії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клієнтської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те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серверної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частини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 smtClean="0"/>
              <a:t>7.1</a:t>
            </a:r>
            <a:r>
              <a:rPr lang="ru-RU" sz="2800" dirty="0" smtClean="0"/>
              <a:t>. </a:t>
            </a:r>
            <a:r>
              <a:rPr lang="ru-RU" sz="2800" dirty="0" err="1" smtClean="0"/>
              <a:t>Принципи</a:t>
            </a:r>
            <a:r>
              <a:rPr lang="ru-RU" sz="2800" dirty="0" smtClean="0"/>
              <a:t> </a:t>
            </a:r>
            <a:r>
              <a:rPr lang="ru-RU" sz="2800" dirty="0" err="1" smtClean="0"/>
              <a:t>побудови</a:t>
            </a:r>
            <a:r>
              <a:rPr lang="ru-RU" sz="2800" dirty="0" smtClean="0"/>
              <a:t> та </a:t>
            </a:r>
            <a:r>
              <a:rPr lang="ru-RU" sz="2800" dirty="0" err="1" smtClean="0"/>
              <a:t>архітектурні</a:t>
            </a:r>
            <a:r>
              <a:rPr lang="ru-RU" sz="2800" dirty="0" smtClean="0"/>
              <a:t> </a:t>
            </a:r>
            <a:r>
              <a:rPr lang="ru-RU" sz="2800" dirty="0" err="1" smtClean="0"/>
              <a:t>особливості</a:t>
            </a:r>
            <a:r>
              <a:rPr lang="ru-RU" sz="2800" dirty="0" smtClean="0"/>
              <a:t>. </a:t>
            </a:r>
            <a:endParaRPr lang="en-US" sz="2800" dirty="0" smtClean="0"/>
          </a:p>
          <a:p>
            <a:r>
              <a:rPr lang="ru-RU" sz="2800" dirty="0" smtClean="0"/>
              <a:t>7.2</a:t>
            </a:r>
            <a:r>
              <a:rPr lang="ru-RU" sz="2800" dirty="0" smtClean="0"/>
              <a:t>. </a:t>
            </a:r>
            <a:r>
              <a:rPr lang="ru-RU" sz="2800" dirty="0" err="1" smtClean="0"/>
              <a:t>Втілення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архітектури</a:t>
            </a:r>
            <a:r>
              <a:rPr lang="ru-RU" sz="2800" dirty="0" smtClean="0"/>
              <a:t> </a:t>
            </a:r>
            <a:r>
              <a:rPr lang="ru-RU" sz="2800" dirty="0" err="1" smtClean="0"/>
              <a:t>мережевої</a:t>
            </a:r>
            <a:r>
              <a:rPr lang="ru-RU" sz="2800" dirty="0" smtClean="0"/>
              <a:t> </a:t>
            </a:r>
            <a:r>
              <a:rPr lang="ru-RU" sz="2800" dirty="0" err="1" smtClean="0"/>
              <a:t>взаємодії</a:t>
            </a:r>
            <a:r>
              <a:rPr lang="ru-RU" sz="2800" dirty="0" smtClean="0"/>
              <a:t> у </a:t>
            </a:r>
            <a:r>
              <a:rPr lang="ru-RU" sz="2800" dirty="0" err="1" smtClean="0"/>
              <a:t>фреймворках</a:t>
            </a:r>
            <a:r>
              <a:rPr lang="ru-RU" sz="2800" dirty="0" smtClean="0"/>
              <a:t> </a:t>
            </a:r>
            <a:r>
              <a:rPr lang="ru-RU" sz="2800" dirty="0" err="1" smtClean="0"/>
              <a:t>серверної</a:t>
            </a:r>
            <a:r>
              <a:rPr lang="ru-RU" sz="2800" dirty="0" smtClean="0"/>
              <a:t> та </a:t>
            </a:r>
            <a:r>
              <a:rPr lang="ru-RU" sz="2800" dirty="0" err="1" smtClean="0"/>
              <a:t>клієнтської</a:t>
            </a:r>
            <a:r>
              <a:rPr lang="ru-RU" sz="2800" dirty="0" smtClean="0"/>
              <a:t> </a:t>
            </a:r>
            <a:r>
              <a:rPr lang="ru-RU" sz="2800" dirty="0" err="1" smtClean="0"/>
              <a:t>частини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r>
              <a:rPr lang="ru-RU" sz="2800" dirty="0" smtClean="0"/>
              <a:t>7.3. </a:t>
            </a:r>
            <a:r>
              <a:rPr lang="ru-RU" sz="2800" dirty="0" err="1" smtClean="0"/>
              <a:t>Поняття</a:t>
            </a:r>
            <a:r>
              <a:rPr lang="ru-RU" sz="2800" dirty="0" smtClean="0"/>
              <a:t> про </a:t>
            </a:r>
            <a:r>
              <a:rPr lang="ru-RU" sz="2800" dirty="0" err="1" smtClean="0"/>
              <a:t>архітектури</a:t>
            </a:r>
            <a:r>
              <a:rPr lang="ru-RU" sz="2800" dirty="0" smtClean="0"/>
              <a:t> </a:t>
            </a:r>
            <a:r>
              <a:rPr lang="en-GB" sz="2800" dirty="0" smtClean="0"/>
              <a:t>JSON, REST, AJAXS, Active Pages. 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571480"/>
            <a:ext cx="74295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8.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Засоби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взаємодії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клієнтської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те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серверної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частини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 smtClean="0"/>
              <a:t>8.1</a:t>
            </a:r>
            <a:r>
              <a:rPr lang="ru-RU" sz="2800" dirty="0" smtClean="0"/>
              <a:t>. </a:t>
            </a:r>
            <a:r>
              <a:rPr lang="ru-RU" sz="2800" dirty="0" err="1" smtClean="0"/>
              <a:t>Об'єктні</a:t>
            </a:r>
            <a:r>
              <a:rPr lang="ru-RU" sz="2800" dirty="0" smtClean="0"/>
              <a:t> </a:t>
            </a:r>
            <a:r>
              <a:rPr lang="ru-RU" sz="2800" dirty="0" err="1" smtClean="0"/>
              <a:t>моделі</a:t>
            </a:r>
            <a:r>
              <a:rPr lang="ru-RU" sz="2800" dirty="0" smtClean="0"/>
              <a:t> </a:t>
            </a:r>
            <a:r>
              <a:rPr lang="ru-RU" sz="2800" dirty="0" err="1" smtClean="0"/>
              <a:t>обробки</a:t>
            </a:r>
            <a:r>
              <a:rPr lang="ru-RU" sz="2800" dirty="0" smtClean="0"/>
              <a:t> </a:t>
            </a:r>
            <a:r>
              <a:rPr lang="ru-RU" sz="2800" dirty="0" err="1" smtClean="0"/>
              <a:t>подій</a:t>
            </a:r>
            <a:r>
              <a:rPr lang="ru-RU" sz="2800" dirty="0" smtClean="0"/>
              <a:t> </a:t>
            </a:r>
            <a:r>
              <a:rPr lang="ru-RU" sz="2800" dirty="0" err="1" smtClean="0"/>
              <a:t>клієнтського</a:t>
            </a:r>
            <a:r>
              <a:rPr lang="ru-RU" sz="2800" dirty="0" smtClean="0"/>
              <a:t> боку на </a:t>
            </a:r>
            <a:r>
              <a:rPr lang="ru-RU" sz="2800" dirty="0" err="1" smtClean="0"/>
              <a:t>сервері</a:t>
            </a:r>
            <a:r>
              <a:rPr lang="ru-RU" sz="2800" dirty="0" smtClean="0"/>
              <a:t>. </a:t>
            </a:r>
            <a:endParaRPr lang="en-US" sz="2800" dirty="0" smtClean="0"/>
          </a:p>
          <a:p>
            <a:r>
              <a:rPr lang="ru-RU" sz="2800" dirty="0" smtClean="0"/>
              <a:t>8.2</a:t>
            </a:r>
            <a:r>
              <a:rPr lang="ru-RU" sz="2800" dirty="0" smtClean="0"/>
              <a:t>. </a:t>
            </a:r>
            <a:r>
              <a:rPr lang="ru-RU" sz="2800" dirty="0" err="1" smtClean="0"/>
              <a:t>Об’єктні</a:t>
            </a:r>
            <a:r>
              <a:rPr lang="ru-RU" sz="2800" dirty="0" smtClean="0"/>
              <a:t> </a:t>
            </a:r>
            <a:r>
              <a:rPr lang="ru-RU" sz="2800" dirty="0" err="1" smtClean="0"/>
              <a:t>моделі</a:t>
            </a:r>
            <a:r>
              <a:rPr lang="ru-RU" sz="2800" dirty="0" smtClean="0"/>
              <a:t> </a:t>
            </a:r>
            <a:r>
              <a:rPr lang="ru-RU" sz="2800" dirty="0" err="1" smtClean="0"/>
              <a:t>обробки</a:t>
            </a:r>
            <a:r>
              <a:rPr lang="ru-RU" sz="2800" dirty="0" smtClean="0"/>
              <a:t> </a:t>
            </a:r>
            <a:r>
              <a:rPr lang="ru-RU" sz="2800" dirty="0" err="1" smtClean="0"/>
              <a:t>подій</a:t>
            </a:r>
            <a:r>
              <a:rPr lang="ru-RU" sz="2800" dirty="0" smtClean="0"/>
              <a:t> серверного боку на </a:t>
            </a:r>
            <a:r>
              <a:rPr lang="ru-RU" sz="2800" dirty="0" err="1" smtClean="0"/>
              <a:t>клієнті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85728"/>
            <a:ext cx="550069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Клопов</a:t>
            </a:r>
            <a:r>
              <a:rPr lang="uk-U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Іван Олександрович</a:t>
            </a:r>
          </a:p>
          <a:p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кандидат економічних наук, доцент</a:t>
            </a:r>
            <a:endParaRPr lang="uk-U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57166"/>
            <a:ext cx="19907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142976" y="1357298"/>
            <a:ext cx="52864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Сфери наукових інтересів: економіко-математичне моделювання економічної безпеки </a:t>
            </a:r>
            <a:endParaRPr lang="ru-RU" dirty="0"/>
          </a:p>
          <a:p>
            <a:r>
              <a:rPr lang="uk-UA" dirty="0"/>
              <a:t>держави, регіону, підприємства; управління ризиками в процесі реалізації будівельних </a:t>
            </a:r>
            <a:endParaRPr lang="ru-RU" dirty="0"/>
          </a:p>
          <a:p>
            <a:r>
              <a:rPr lang="uk-UA" dirty="0"/>
              <a:t>проектів; аналіз та обробка великих даних (</a:t>
            </a:r>
            <a:r>
              <a:rPr lang="uk-UA" dirty="0" err="1"/>
              <a:t>BigData</a:t>
            </a:r>
            <a:r>
              <a:rPr lang="uk-UA" dirty="0"/>
              <a:t>); моделі оцінювання економічної </a:t>
            </a:r>
            <a:endParaRPr lang="ru-RU" dirty="0"/>
          </a:p>
          <a:p>
            <a:r>
              <a:rPr lang="uk-UA" dirty="0"/>
              <a:t>ефективності трансформації енергоспоживання на основі відновлюваних джерел </a:t>
            </a:r>
            <a:r>
              <a:rPr lang="uk-UA" dirty="0" smtClean="0"/>
              <a:t>енергії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3857628"/>
            <a:ext cx="79295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Автор понад 100 наукових праць (на початок 2019 р.), з них 5 колективних монографій, 33 наукові статті у фахових виданнях з економіки, більше 50 тез доповідей на конференціях, в т.ч. зі студентами.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4929198"/>
            <a:ext cx="7858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Проводить активну роботу з залучення студентів до наукової діяльності, є керівником кваліфікаційних робіт магістрів.</a:t>
            </a: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335846"/>
            <a:ext cx="750099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/>
              <a:t>Метою</a:t>
            </a:r>
            <a:r>
              <a:rPr lang="uk-UA" sz="2000" dirty="0" smtClean="0"/>
              <a:t> викладання навчальної дисципліни є: формування у студентів системи теоретичних знань, прикладних вмінь та практичних навичок щодо використання базових принципів та підходів з використання </a:t>
            </a:r>
            <a:r>
              <a:rPr lang="uk-UA" sz="2000" dirty="0" err="1" smtClean="0"/>
              <a:t>алгорітмичних</a:t>
            </a:r>
            <a:r>
              <a:rPr lang="uk-UA" sz="2000" dirty="0" smtClean="0"/>
              <a:t> мов, </a:t>
            </a:r>
            <a:r>
              <a:rPr lang="uk-UA" sz="2000" dirty="0" err="1" smtClean="0"/>
              <a:t>фреймворків</a:t>
            </a:r>
            <a:r>
              <a:rPr lang="uk-UA" sz="2000" dirty="0" smtClean="0"/>
              <a:t> та середовищ розробки як інструменту автоматизації на різноманітних стадіях життєвого циклу додатків для мультимедійних пристроїв. </a:t>
            </a:r>
          </a:p>
          <a:p>
            <a:endParaRPr lang="en-US" sz="2000" dirty="0" smtClean="0"/>
          </a:p>
          <a:p>
            <a:r>
              <a:rPr lang="uk-UA" sz="2000" b="1" dirty="0" smtClean="0"/>
              <a:t>Завдання </a:t>
            </a:r>
            <a:r>
              <a:rPr lang="uk-UA" sz="2000" dirty="0" smtClean="0"/>
              <a:t>навчальної дисципліни </a:t>
            </a:r>
            <a:r>
              <a:rPr lang="uk-UA" sz="2000" dirty="0" err="1" smtClean="0"/>
              <a:t>бання</a:t>
            </a:r>
            <a:r>
              <a:rPr lang="uk-UA" sz="2000" dirty="0" smtClean="0"/>
              <a:t> навичок використання </a:t>
            </a:r>
            <a:r>
              <a:rPr lang="uk-UA" sz="2000" dirty="0" err="1" smtClean="0"/>
              <a:t>алгорітмичних</a:t>
            </a:r>
            <a:r>
              <a:rPr lang="uk-UA" sz="2000" dirty="0" smtClean="0"/>
              <a:t> мов, </a:t>
            </a:r>
            <a:r>
              <a:rPr lang="uk-UA" sz="2000" dirty="0" err="1" smtClean="0"/>
              <a:t>фреймворків</a:t>
            </a:r>
            <a:r>
              <a:rPr lang="uk-UA" sz="2000" dirty="0" smtClean="0"/>
              <a:t> та середовищ розробки додатків мобільних пристроїв.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uk-UA" sz="2000" b="1" dirty="0" smtClean="0"/>
              <a:t>Об'єктом</a:t>
            </a:r>
            <a:r>
              <a:rPr lang="uk-UA" sz="2000" dirty="0" smtClean="0"/>
              <a:t> навчальної дисципліни є програмне забезпечення мобільних пристроїв.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uk-UA" sz="2000" b="1" dirty="0" smtClean="0"/>
              <a:t>Предмет</a:t>
            </a:r>
            <a:r>
              <a:rPr lang="uk-UA" sz="2000" dirty="0" smtClean="0"/>
              <a:t> дисципліни – використання </a:t>
            </a:r>
            <a:r>
              <a:rPr lang="uk-UA" sz="2000" dirty="0" err="1" smtClean="0"/>
              <a:t>алгорітмичних</a:t>
            </a:r>
            <a:r>
              <a:rPr lang="uk-UA" sz="2000" dirty="0" smtClean="0"/>
              <a:t> мов, </a:t>
            </a:r>
            <a:r>
              <a:rPr lang="uk-UA" sz="2000" dirty="0" err="1" smtClean="0"/>
              <a:t>фреймворків</a:t>
            </a:r>
            <a:r>
              <a:rPr lang="uk-UA" sz="2000" dirty="0" smtClean="0"/>
              <a:t> та середовищ розробки у процесах проектування, розробки, розповсюдження та використання програмних засобів мобільних пристроїв. </a:t>
            </a:r>
            <a:endParaRPr lang="uk-UA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642918"/>
            <a:ext cx="721523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1.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Вступ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до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базових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понять.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 smtClean="0"/>
          </a:p>
          <a:p>
            <a:r>
              <a:rPr lang="ru-RU" sz="2800" dirty="0" smtClean="0"/>
              <a:t>1.1</a:t>
            </a:r>
            <a:r>
              <a:rPr lang="ru-RU" sz="2800" dirty="0" smtClean="0"/>
              <a:t>. </a:t>
            </a:r>
            <a:r>
              <a:rPr lang="ru-RU" sz="2800" dirty="0" err="1" smtClean="0"/>
              <a:t>Призначення</a:t>
            </a:r>
            <a:r>
              <a:rPr lang="ru-RU" sz="2800" dirty="0" smtClean="0"/>
              <a:t> та </a:t>
            </a:r>
            <a:r>
              <a:rPr lang="ru-RU" sz="2800" dirty="0" err="1" smtClean="0"/>
              <a:t>основні</a:t>
            </a:r>
            <a:r>
              <a:rPr lang="ru-RU" sz="2800" dirty="0" smtClean="0"/>
              <a:t> </a:t>
            </a:r>
            <a:r>
              <a:rPr lang="ru-RU" sz="2800" dirty="0" err="1" smtClean="0"/>
              <a:t>вимоги</a:t>
            </a:r>
            <a:r>
              <a:rPr lang="ru-RU" sz="2800" dirty="0" smtClean="0"/>
              <a:t> до ПЗ </a:t>
            </a:r>
            <a:endParaRPr lang="en-US" sz="2800" dirty="0" smtClean="0"/>
          </a:p>
          <a:p>
            <a:r>
              <a:rPr lang="ru-RU" sz="2800" dirty="0" smtClean="0"/>
              <a:t>1.2</a:t>
            </a:r>
            <a:r>
              <a:rPr lang="ru-RU" sz="2800" dirty="0" smtClean="0"/>
              <a:t>. </a:t>
            </a:r>
            <a:r>
              <a:rPr lang="ru-RU" sz="2800" dirty="0" err="1" smtClean="0"/>
              <a:t>Втілення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вимог</a:t>
            </a:r>
            <a:r>
              <a:rPr lang="ru-RU" sz="2800" dirty="0" smtClean="0"/>
              <a:t> до </a:t>
            </a:r>
            <a:r>
              <a:rPr lang="ru-RU" sz="2800" dirty="0" err="1" smtClean="0"/>
              <a:t>мовних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засобів</a:t>
            </a:r>
            <a:r>
              <a:rPr lang="ru-RU" sz="2800" dirty="0" smtClean="0"/>
              <a:t> у </a:t>
            </a:r>
            <a:r>
              <a:rPr lang="ru-RU" sz="2800" dirty="0" err="1" smtClean="0"/>
              <a:t>архітектурі</a:t>
            </a:r>
            <a:r>
              <a:rPr lang="ru-RU" sz="2800" dirty="0" smtClean="0"/>
              <a:t> </a:t>
            </a:r>
            <a:r>
              <a:rPr lang="ru-RU" sz="2800" dirty="0" err="1" smtClean="0"/>
              <a:t>мобільних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додатків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428604"/>
            <a:ext cx="757242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2.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Головні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поняття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операційних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систем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мобільних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пристроїв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 smtClean="0"/>
          </a:p>
          <a:p>
            <a:r>
              <a:rPr lang="ru-RU" sz="2800" dirty="0" smtClean="0"/>
              <a:t>2.1</a:t>
            </a:r>
            <a:r>
              <a:rPr lang="ru-RU" sz="2800" dirty="0" smtClean="0"/>
              <a:t>. </a:t>
            </a:r>
            <a:r>
              <a:rPr lang="ru-RU" sz="2800" dirty="0" err="1" smtClean="0"/>
              <a:t>Основні</a:t>
            </a:r>
            <a:r>
              <a:rPr lang="ru-RU" sz="2800" dirty="0" smtClean="0"/>
              <a:t> </a:t>
            </a:r>
            <a:r>
              <a:rPr lang="ru-RU" sz="2800" dirty="0" err="1" smtClean="0"/>
              <a:t>компоненти</a:t>
            </a:r>
            <a:r>
              <a:rPr lang="ru-RU" sz="2800" dirty="0" smtClean="0"/>
              <a:t> </a:t>
            </a:r>
            <a:r>
              <a:rPr lang="ru-RU" sz="2800" dirty="0" err="1" smtClean="0"/>
              <a:t>операційних</a:t>
            </a:r>
            <a:r>
              <a:rPr lang="ru-RU" sz="2800" dirty="0" smtClean="0"/>
              <a:t> систем </a:t>
            </a:r>
            <a:r>
              <a:rPr lang="ru-RU" sz="2800" dirty="0" err="1" smtClean="0"/>
              <a:t>мобільних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пристроїв</a:t>
            </a:r>
            <a:r>
              <a:rPr lang="ru-RU" sz="2800" dirty="0" smtClean="0"/>
              <a:t>. </a:t>
            </a:r>
            <a:endParaRPr lang="en-US" sz="2800" dirty="0" smtClean="0"/>
          </a:p>
          <a:p>
            <a:r>
              <a:rPr lang="ru-RU" sz="2800" dirty="0" smtClean="0"/>
              <a:t>2.2</a:t>
            </a:r>
            <a:r>
              <a:rPr lang="ru-RU" sz="2800" dirty="0" smtClean="0"/>
              <a:t>. </a:t>
            </a:r>
            <a:r>
              <a:rPr lang="ru-RU" sz="2800" dirty="0" err="1" smtClean="0"/>
              <a:t>Керування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пам’яттю</a:t>
            </a:r>
            <a:r>
              <a:rPr lang="ru-RU" sz="2800" dirty="0" smtClean="0"/>
              <a:t> </a:t>
            </a:r>
            <a:r>
              <a:rPr lang="ru-RU" sz="2800" dirty="0" err="1" smtClean="0"/>
              <a:t>операційних</a:t>
            </a:r>
            <a:r>
              <a:rPr lang="ru-RU" sz="2800" dirty="0" smtClean="0"/>
              <a:t> систем </a:t>
            </a:r>
            <a:r>
              <a:rPr lang="ru-RU" sz="2800" dirty="0" err="1" smtClean="0"/>
              <a:t>мобільних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пристроїв</a:t>
            </a:r>
            <a:r>
              <a:rPr lang="ru-RU" sz="2800" dirty="0" smtClean="0"/>
              <a:t>. </a:t>
            </a:r>
            <a:endParaRPr lang="en-US" sz="2800" dirty="0" smtClean="0"/>
          </a:p>
          <a:p>
            <a:r>
              <a:rPr lang="ru-RU" sz="2800" dirty="0" smtClean="0"/>
              <a:t>2.3</a:t>
            </a:r>
            <a:r>
              <a:rPr lang="ru-RU" sz="2800" dirty="0" smtClean="0"/>
              <a:t>. </a:t>
            </a:r>
            <a:r>
              <a:rPr lang="ru-RU" sz="2800" dirty="0" err="1" smtClean="0"/>
              <a:t>Засоби</a:t>
            </a:r>
            <a:r>
              <a:rPr lang="ru-RU" sz="2800" dirty="0" smtClean="0"/>
              <a:t> </a:t>
            </a:r>
            <a:r>
              <a:rPr lang="ru-RU" sz="2800" dirty="0" err="1" smtClean="0"/>
              <a:t>спілкування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додатків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за </a:t>
            </a:r>
            <a:r>
              <a:rPr lang="ru-RU" sz="2800" dirty="0" err="1" smtClean="0"/>
              <a:t>допомогою</a:t>
            </a:r>
            <a:r>
              <a:rPr lang="ru-RU" sz="2800" dirty="0" smtClean="0"/>
              <a:t> </a:t>
            </a:r>
            <a:r>
              <a:rPr lang="ru-RU" sz="2800" dirty="0" err="1" smtClean="0"/>
              <a:t>основних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компоненті</a:t>
            </a:r>
            <a:r>
              <a:rPr lang="ru-RU" sz="2800" dirty="0" smtClean="0"/>
              <a:t> </a:t>
            </a:r>
            <a:r>
              <a:rPr lang="ru-RU" sz="2800" dirty="0" err="1" smtClean="0"/>
              <a:t>операційних</a:t>
            </a:r>
            <a:r>
              <a:rPr lang="ru-RU" sz="2800" dirty="0" smtClean="0"/>
              <a:t> систем </a:t>
            </a:r>
            <a:r>
              <a:rPr lang="ru-RU" sz="2800" dirty="0" err="1" smtClean="0"/>
              <a:t>мобільних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пристроїв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571480"/>
            <a:ext cx="7143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3.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Об’єкти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та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мови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операційних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систем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мобільних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пристроїв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 smtClean="0"/>
          </a:p>
          <a:p>
            <a:r>
              <a:rPr lang="ru-RU" sz="2800" dirty="0" smtClean="0"/>
              <a:t>3.1</a:t>
            </a:r>
            <a:r>
              <a:rPr lang="ru-RU" sz="2800" dirty="0" smtClean="0"/>
              <a:t>. </a:t>
            </a:r>
            <a:r>
              <a:rPr lang="ru-RU" sz="2800" dirty="0" err="1" smtClean="0"/>
              <a:t>Змінні</a:t>
            </a:r>
            <a:r>
              <a:rPr lang="ru-RU" sz="2800" dirty="0" smtClean="0"/>
              <a:t>, </a:t>
            </a:r>
            <a:r>
              <a:rPr lang="ru-RU" sz="2800" dirty="0" err="1" smtClean="0"/>
              <a:t>константи</a:t>
            </a:r>
            <a:r>
              <a:rPr lang="ru-RU" sz="2800" dirty="0" smtClean="0"/>
              <a:t>, рядки </a:t>
            </a:r>
            <a:endParaRPr lang="en-US" sz="2800" dirty="0" smtClean="0"/>
          </a:p>
          <a:p>
            <a:r>
              <a:rPr lang="ru-RU" sz="2800" dirty="0" smtClean="0"/>
              <a:t>3.2 </a:t>
            </a:r>
            <a:r>
              <a:rPr lang="ru-RU" sz="2800" dirty="0" smtClean="0"/>
              <a:t>Час, дата, списки, </a:t>
            </a:r>
            <a:r>
              <a:rPr lang="ru-RU" sz="2800" dirty="0" err="1" smtClean="0"/>
              <a:t>масиви</a:t>
            </a:r>
            <a:r>
              <a:rPr lang="ru-RU" sz="2800" dirty="0" smtClean="0"/>
              <a:t>, </a:t>
            </a:r>
            <a:endParaRPr lang="en-US" sz="2800" dirty="0" smtClean="0"/>
          </a:p>
          <a:p>
            <a:r>
              <a:rPr lang="ru-RU" sz="2800" dirty="0" smtClean="0"/>
              <a:t>3.3.Область </a:t>
            </a:r>
            <a:r>
              <a:rPr lang="ru-RU" sz="2800" dirty="0" err="1" smtClean="0"/>
              <a:t>дії</a:t>
            </a:r>
            <a:r>
              <a:rPr lang="ru-RU" sz="2800" dirty="0" smtClean="0"/>
              <a:t>, </a:t>
            </a:r>
            <a:r>
              <a:rPr lang="ru-RU" sz="2800" dirty="0" err="1" smtClean="0"/>
              <a:t>простори</a:t>
            </a:r>
            <a:r>
              <a:rPr lang="ru-RU" sz="2800" dirty="0" smtClean="0"/>
              <a:t> </a:t>
            </a:r>
            <a:r>
              <a:rPr lang="ru-RU" sz="2800" dirty="0" err="1" smtClean="0"/>
              <a:t>імен,області</a:t>
            </a:r>
            <a:r>
              <a:rPr lang="ru-RU" sz="2800" dirty="0" smtClean="0"/>
              <a:t> </a:t>
            </a:r>
            <a:r>
              <a:rPr lang="ru-RU" sz="2800" dirty="0" err="1" smtClean="0"/>
              <a:t>видимості</a:t>
            </a:r>
            <a:r>
              <a:rPr lang="ru-RU" sz="2800" dirty="0" smtClean="0"/>
              <a:t>, </a:t>
            </a:r>
            <a:r>
              <a:rPr lang="ru-RU" sz="2800" dirty="0" err="1" smtClean="0"/>
              <a:t>класи,модулі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500042"/>
            <a:ext cx="74295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4.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Особливості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графічних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середовищ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розробки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мобільнх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додатків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 smtClean="0"/>
              <a:t>4.1. </a:t>
            </a:r>
            <a:r>
              <a:rPr lang="ru-RU" sz="2800" dirty="0" err="1" smtClean="0"/>
              <a:t>Опрацювання</a:t>
            </a:r>
            <a:r>
              <a:rPr lang="ru-RU" sz="2800" dirty="0" smtClean="0"/>
              <a:t> 2</a:t>
            </a:r>
            <a:r>
              <a:rPr lang="en-GB" sz="2800" dirty="0" smtClean="0"/>
              <a:t>D </a:t>
            </a:r>
            <a:r>
              <a:rPr lang="ru-RU" sz="2800" dirty="0" err="1" smtClean="0"/>
              <a:t>графіки</a:t>
            </a:r>
            <a:r>
              <a:rPr lang="ru-RU" sz="2800" dirty="0" smtClean="0"/>
              <a:t> (</a:t>
            </a:r>
            <a:r>
              <a:rPr lang="ru-RU" sz="2800" dirty="0" err="1" smtClean="0"/>
              <a:t>функції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використання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об’єктів</a:t>
            </a:r>
            <a:r>
              <a:rPr lang="ru-RU" sz="2800" dirty="0" smtClean="0"/>
              <a:t> </a:t>
            </a:r>
            <a:r>
              <a:rPr lang="en-GB" sz="2800" dirty="0" smtClean="0"/>
              <a:t>SVG, Canvas, Animation, Sprite </a:t>
            </a:r>
          </a:p>
          <a:p>
            <a:r>
              <a:rPr lang="en-GB" sz="2800" dirty="0" smtClean="0"/>
              <a:t>4.2. </a:t>
            </a:r>
            <a:r>
              <a:rPr lang="ru-RU" sz="2800" dirty="0" err="1" smtClean="0"/>
              <a:t>Опрацювання</a:t>
            </a:r>
            <a:r>
              <a:rPr lang="ru-RU" sz="2800" dirty="0" smtClean="0"/>
              <a:t> 3</a:t>
            </a:r>
            <a:r>
              <a:rPr lang="en-GB" sz="2800" dirty="0" smtClean="0"/>
              <a:t>D </a:t>
            </a:r>
            <a:r>
              <a:rPr lang="ru-RU" sz="2800" dirty="0" err="1" smtClean="0"/>
              <a:t>графіки</a:t>
            </a:r>
            <a:r>
              <a:rPr lang="ru-RU" sz="2800" dirty="0" smtClean="0"/>
              <a:t> (</a:t>
            </a:r>
            <a:r>
              <a:rPr lang="ru-RU" sz="2800" dirty="0" err="1" smtClean="0"/>
              <a:t>використання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об’єктів</a:t>
            </a:r>
            <a:r>
              <a:rPr lang="ru-RU" sz="2800" dirty="0" smtClean="0"/>
              <a:t> </a:t>
            </a:r>
            <a:r>
              <a:rPr lang="en-GB" sz="2800" dirty="0" err="1" smtClean="0"/>
              <a:t>WebGL</a:t>
            </a:r>
            <a:r>
              <a:rPr lang="en-GB" sz="2800" dirty="0" smtClean="0"/>
              <a:t>)</a:t>
            </a:r>
            <a:endParaRPr lang="ru-RU" sz="2800" dirty="0" smtClean="0"/>
          </a:p>
          <a:p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642918"/>
            <a:ext cx="75724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5.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Об’єкти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та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мови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СКБД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мобільних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додатків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 smtClean="0"/>
              <a:t>5.1</a:t>
            </a:r>
            <a:r>
              <a:rPr lang="ru-RU" sz="2800" dirty="0" smtClean="0"/>
              <a:t>. </a:t>
            </a:r>
            <a:r>
              <a:rPr lang="ru-RU" sz="2800" dirty="0" err="1" smtClean="0"/>
              <a:t>Принципи</a:t>
            </a:r>
            <a:r>
              <a:rPr lang="ru-RU" sz="2800" dirty="0" smtClean="0"/>
              <a:t> </a:t>
            </a:r>
            <a:r>
              <a:rPr lang="ru-RU" sz="2800" dirty="0" err="1" smtClean="0"/>
              <a:t>класифікації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r>
              <a:rPr lang="ru-RU" sz="2800" dirty="0" smtClean="0"/>
              <a:t>5.2</a:t>
            </a:r>
            <a:r>
              <a:rPr lang="ru-RU" sz="2800" dirty="0" smtClean="0"/>
              <a:t>. </a:t>
            </a:r>
            <a:r>
              <a:rPr lang="ru-RU" sz="2800" dirty="0" err="1" smtClean="0"/>
              <a:t>Засоби</a:t>
            </a:r>
            <a:r>
              <a:rPr lang="ru-RU" sz="2800" dirty="0" smtClean="0"/>
              <a:t> за </a:t>
            </a:r>
            <a:r>
              <a:rPr lang="ru-RU" sz="2800" dirty="0" err="1" smtClean="0"/>
              <a:t>архітектурою</a:t>
            </a:r>
            <a:r>
              <a:rPr lang="ru-RU" sz="2800" dirty="0" smtClean="0"/>
              <a:t> </a:t>
            </a:r>
            <a:r>
              <a:rPr lang="ru-RU" sz="2800" dirty="0" err="1" smtClean="0"/>
              <a:t>додатку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r>
              <a:rPr lang="ru-RU" sz="2800" dirty="0" smtClean="0"/>
              <a:t>5.3</a:t>
            </a:r>
            <a:r>
              <a:rPr lang="ru-RU" sz="2800" dirty="0" smtClean="0"/>
              <a:t>. </a:t>
            </a:r>
            <a:r>
              <a:rPr lang="ru-RU" sz="2800" dirty="0" err="1" smtClean="0"/>
              <a:t>Інтерфейси</a:t>
            </a:r>
            <a:r>
              <a:rPr lang="ru-RU" sz="2800" dirty="0" smtClean="0"/>
              <a:t>, </a:t>
            </a:r>
            <a:r>
              <a:rPr lang="ru-RU" sz="2800" dirty="0" err="1" smtClean="0"/>
              <a:t>сервіси</a:t>
            </a:r>
            <a:r>
              <a:rPr lang="ru-RU" sz="2800" dirty="0" smtClean="0"/>
              <a:t> та </a:t>
            </a:r>
            <a:r>
              <a:rPr lang="ru-RU" sz="2800" dirty="0" err="1" smtClean="0"/>
              <a:t>оснащення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642918"/>
            <a:ext cx="7143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6.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Сучасні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концепції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організації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і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середовище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реалізації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БЗ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 smtClean="0"/>
          </a:p>
          <a:p>
            <a:r>
              <a:rPr lang="ru-RU" sz="2800" dirty="0" smtClean="0"/>
              <a:t>6.1</a:t>
            </a:r>
            <a:r>
              <a:rPr lang="ru-RU" sz="2800" dirty="0" smtClean="0"/>
              <a:t>. </a:t>
            </a:r>
            <a:r>
              <a:rPr lang="ru-RU" sz="2800" dirty="0" err="1" smtClean="0"/>
              <a:t>Стобцеві</a:t>
            </a:r>
            <a:r>
              <a:rPr lang="ru-RU" sz="2800" dirty="0" smtClean="0"/>
              <a:t> та </a:t>
            </a:r>
            <a:r>
              <a:rPr lang="ru-RU" sz="2800" dirty="0" err="1" smtClean="0"/>
              <a:t>мультимедійні</a:t>
            </a:r>
            <a:r>
              <a:rPr lang="ru-RU" sz="2800" dirty="0" smtClean="0"/>
              <a:t> БД. 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r>
              <a:rPr lang="ru-RU" sz="2800" dirty="0" smtClean="0"/>
              <a:t>6.2</a:t>
            </a:r>
            <a:r>
              <a:rPr lang="ru-RU" sz="2800" dirty="0" smtClean="0"/>
              <a:t>. </a:t>
            </a:r>
            <a:r>
              <a:rPr lang="ru-RU" sz="2800" dirty="0" err="1" smtClean="0"/>
              <a:t>Оператори</a:t>
            </a:r>
            <a:r>
              <a:rPr lang="ru-RU" sz="2800" dirty="0" smtClean="0"/>
              <a:t> та </a:t>
            </a:r>
            <a:r>
              <a:rPr lang="ru-RU" sz="2800" dirty="0" err="1" smtClean="0"/>
              <a:t>класи</a:t>
            </a:r>
            <a:r>
              <a:rPr lang="ru-RU" sz="2800" dirty="0" smtClean="0"/>
              <a:t> доступу до </a:t>
            </a:r>
            <a:r>
              <a:rPr lang="ru-RU" sz="2800" dirty="0" err="1" smtClean="0"/>
              <a:t>мультимедійної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інформації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391</TotalTime>
  <Words>479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gypnor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Machine</dc:creator>
  <cp:lastModifiedBy>Machine</cp:lastModifiedBy>
  <cp:revision>12</cp:revision>
  <dcterms:created xsi:type="dcterms:W3CDTF">2020-12-27T20:47:47Z</dcterms:created>
  <dcterms:modified xsi:type="dcterms:W3CDTF">2021-02-01T15:12:25Z</dcterms:modified>
</cp:coreProperties>
</file>