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140" r:id="rId1"/>
  </p:sldMasterIdLst>
  <p:sldIdLst>
    <p:sldId id="256" r:id="rId2"/>
    <p:sldId id="257" r:id="rId3"/>
    <p:sldId id="262" r:id="rId4"/>
    <p:sldId id="261" r:id="rId5"/>
    <p:sldId id="258" r:id="rId6"/>
    <p:sldId id="260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7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4571999"/>
          </a:xfrm>
        </p:spPr>
        <p:txBody>
          <a:bodyPr anchor="ctr">
            <a:noAutofit/>
          </a:bodyPr>
          <a:lstStyle>
            <a:lvl1pPr>
              <a:lnSpc>
                <a:spcPct val="100000"/>
              </a:lnSpc>
              <a:defRPr sz="8800" spc="-80" baseline="0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4800600"/>
            <a:ext cx="6858000" cy="914400"/>
          </a:xfrm>
        </p:spPr>
        <p:txBody>
          <a:bodyPr/>
          <a:lstStyle>
            <a:lvl1pPr marL="0" indent="0" algn="l">
              <a:buNone/>
              <a:defRPr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47800"/>
            <a:ext cx="7772400" cy="4321175"/>
          </a:xfrm>
        </p:spPr>
        <p:txBody>
          <a:bodyPr anchor="ctr">
            <a:noAutofit/>
          </a:bodyPr>
          <a:lstStyle>
            <a:lvl1pPr algn="l">
              <a:lnSpc>
                <a:spcPct val="100000"/>
              </a:lnSpc>
              <a:defRPr sz="8800" b="0" cap="all" spc="-80" baseline="0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8601"/>
            <a:ext cx="7772400" cy="1066800"/>
          </a:xfrm>
        </p:spPr>
        <p:txBody>
          <a:bodyPr anchor="b"/>
          <a:lstStyle>
            <a:lvl1pPr marL="0" indent="0">
              <a:buNone/>
              <a:defRPr sz="2000"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3068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016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7632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sz="1800" b="0" cap="all" spc="10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27632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3208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lang="en-US" sz="1800" b="0" kern="1200" cap="all" spc="100" baseline="0" dirty="0" smtClean="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3208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600200"/>
            <a:ext cx="5111750" cy="44805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600200"/>
            <a:ext cx="3008313" cy="448056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-1" y="0"/>
            <a:ext cx="9000877" cy="4846320"/>
          </a:xfrm>
          <a:solidFill>
            <a:schemeClr val="bg1">
              <a:lumMod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715000"/>
            <a:ext cx="8153400" cy="457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4953000"/>
            <a:ext cx="8153400" cy="762000"/>
          </a:xfrm>
        </p:spPr>
        <p:txBody>
          <a:bodyPr anchor="t">
            <a:normAutofit/>
          </a:bodyPr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5791200" cy="13716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76200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172201"/>
            <a:ext cx="3429000" cy="304800"/>
          </a:xfrm>
          <a:prstGeom prst="rect">
            <a:avLst/>
          </a:prstGeom>
        </p:spPr>
        <p:txBody>
          <a:bodyPr vert="horz" lIns="91440" tIns="45720" rIns="91440" bIns="0" rtlCol="0" anchor="b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30.11.2020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92875"/>
            <a:ext cx="3429000" cy="28384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 rot="16200000">
            <a:off x="8227377" y="5885497"/>
            <a:ext cx="131572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 b="1">
                <a:solidFill>
                  <a:schemeClr val="tx2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7" name="Rectangle 6"/>
          <p:cNvSpPr/>
          <p:nvPr/>
        </p:nvSpPr>
        <p:spPr>
          <a:xfrm>
            <a:off x="9001124" y="0"/>
            <a:ext cx="142876" cy="1371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001124" y="1371600"/>
            <a:ext cx="142876" cy="5486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41" r:id="rId1"/>
    <p:sldLayoutId id="2147484142" r:id="rId2"/>
    <p:sldLayoutId id="2147484143" r:id="rId3"/>
    <p:sldLayoutId id="2147484144" r:id="rId4"/>
    <p:sldLayoutId id="2147484145" r:id="rId5"/>
    <p:sldLayoutId id="2147484146" r:id="rId6"/>
    <p:sldLayoutId id="2147484147" r:id="rId7"/>
    <p:sldLayoutId id="2147484148" r:id="rId8"/>
    <p:sldLayoutId id="2147484149" r:id="rId9"/>
    <p:sldLayoutId id="2147484150" r:id="rId10"/>
    <p:sldLayoutId id="214748415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3600" kern="1200" cap="all" spc="-6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spcAft>
          <a:spcPts val="600"/>
        </a:spcAft>
        <a:buFont typeface="Arial" pitchFamily="34" charset="0"/>
        <a:buNone/>
        <a:defRPr sz="20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836712"/>
            <a:ext cx="7772400" cy="2475706"/>
          </a:xfrm>
        </p:spPr>
        <p:txBody>
          <a:bodyPr>
            <a:normAutofit/>
          </a:bodyPr>
          <a:lstStyle/>
          <a:p>
            <a:pPr algn="ctr"/>
            <a:r>
              <a:rPr lang="uk-UA" sz="40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Презентаційні матеріали</a:t>
            </a:r>
            <a:br>
              <a:rPr lang="uk-UA" sz="40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40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з дисципліни </a:t>
            </a:r>
            <a:br>
              <a:rPr lang="uk-UA" sz="40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40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Медичне право</a:t>
            </a:r>
            <a:endParaRPr lang="ru-RU" sz="40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pPr algn="r"/>
            <a:r>
              <a:rPr lang="uk-UA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Підготувала</a:t>
            </a:r>
            <a:r>
              <a:rPr lang="uk-UA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algn="r"/>
            <a:r>
              <a:rPr lang="uk-UA" b="1" dirty="0" err="1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к.ю.н</a:t>
            </a:r>
            <a:r>
              <a:rPr lang="uk-UA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., доцент, </a:t>
            </a:r>
            <a:r>
              <a:rPr lang="uk-UA" b="1" dirty="0" err="1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доцент</a:t>
            </a:r>
            <a:r>
              <a:rPr lang="uk-UA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 кафедри цивільного </a:t>
            </a:r>
            <a:r>
              <a:rPr lang="uk-UA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права </a:t>
            </a:r>
            <a:endParaRPr lang="uk-UA" b="1" dirty="0" smtClean="0">
              <a:solidFill>
                <a:schemeClr val="tx1">
                  <a:lumMod val="95000"/>
                  <a:lumOff val="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uk-UA" b="1" dirty="0" err="1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Щипанова</a:t>
            </a:r>
            <a:r>
              <a:rPr lang="uk-UA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 О.О.</a:t>
            </a:r>
            <a:endParaRPr lang="ru-RU" b="1" dirty="0">
              <a:solidFill>
                <a:schemeClr val="tx1">
                  <a:lumMod val="95000"/>
                  <a:lumOff val="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093527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Мета навчальної дисципліни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916832"/>
            <a:ext cx="8229600" cy="4536504"/>
          </a:xfrm>
        </p:spPr>
        <p:txBody>
          <a:bodyPr>
            <a:normAutofit/>
          </a:bodyPr>
          <a:lstStyle/>
          <a:p>
            <a:pPr marL="0" indent="0" algn="just">
              <a:lnSpc>
                <a:spcPct val="150000"/>
              </a:lnSpc>
              <a:spcBef>
                <a:spcPts val="0"/>
              </a:spcBef>
              <a:buNone/>
            </a:pP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комплексна підготовка правників з метою набуття сукупності знань щодо концептуальних засад правового регулювання відносин в галузі медичного права, спрямована на отримання необхідного обсягу теоретичних </a:t>
            </a:r>
            <a:r>
              <a:rPr lang="uk-UA" dirty="0" err="1" smtClean="0">
                <a:latin typeface="Times New Roman" pitchFamily="18" charset="0"/>
                <a:cs typeface="Times New Roman" pitchFamily="18" charset="0"/>
              </a:rPr>
              <a:t>медико-правових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 знань та набуття практичних </a:t>
            </a:r>
            <a:r>
              <a:rPr lang="uk-UA" dirty="0" err="1" smtClean="0">
                <a:latin typeface="Times New Roman" pitchFamily="18" charset="0"/>
                <a:cs typeface="Times New Roman" pitchFamily="18" charset="0"/>
              </a:rPr>
              <a:t>компетентностей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 спеціалізованого </a:t>
            </a:r>
            <a:r>
              <a:rPr lang="uk-UA" dirty="0" err="1" smtClean="0">
                <a:latin typeface="Times New Roman" pitchFamily="18" charset="0"/>
                <a:cs typeface="Times New Roman" pitchFamily="18" charset="0"/>
              </a:rPr>
              <a:t>правозахисту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 й правозастосування, оволодіння достатнім рівнем правової культури і правосвідомості для збереження балансу взаємин між суб’єктами медичних правовідносин і дотриманням прав людини у сфері охорони здоров’я.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3200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В курсі Медичного права вивчається: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700808"/>
            <a:ext cx="8229600" cy="4968552"/>
          </a:xfrm>
        </p:spPr>
        <p:txBody>
          <a:bodyPr>
            <a:normAutofit fontScale="85000" lnSpcReduction="10000"/>
          </a:bodyPr>
          <a:lstStyle/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загальне і спеціальне законодавство у сфері охорони здоров’я; 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правове регулювання прав людини у сфері охорони здоров’я в Україні;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управління, державний контроль і нагляд в сфері охорони 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здоров'я;</a:t>
            </a:r>
            <a:endParaRPr lang="uk-UA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правова природа медичної допомоги та медичної послуги. Види лікувально-профілактичної допомоги населенню;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права й обов’язки суб’єктів медичних правовідносин (пацієнтів, медичних працівників тощо); 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дефекти надання медичної допомоги, лікарські помилки та </a:t>
            </a:r>
            <a:r>
              <a:rPr lang="uk-UA" dirty="0" err="1">
                <a:latin typeface="Times New Roman" pitchFamily="18" charset="0"/>
                <a:cs typeface="Times New Roman" pitchFamily="18" charset="0"/>
              </a:rPr>
              <a:t>медико-правове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значення ятрогенних патологій;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юридичні конфлікти та способи досудового та судового захисту прав пацієнтів;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види юридичної відповідальності за професійні правопорушення; 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правове регулювання сімейної медицини в Україні;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правове забезпечення репродуктивного здоров’я і репродуктивних технологій. Сурогатне материнство в Україні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;</a:t>
            </a:r>
            <a:endParaRPr lang="uk-UA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047814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dirty="0">
                <a:latin typeface="Times New Roman" pitchFamily="18" charset="0"/>
                <a:cs typeface="Times New Roman" pitchFamily="18" charset="0"/>
              </a:rPr>
              <a:t>В курсі Медичного права 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вивчається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: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1772816"/>
            <a:ext cx="8568952" cy="4879774"/>
          </a:xfrm>
        </p:spPr>
        <p:txBody>
          <a:bodyPr>
            <a:normAutofit fontScale="92500" lnSpcReduction="20000"/>
          </a:bodyPr>
          <a:lstStyle/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правове регулювання </a:t>
            </a:r>
            <a:r>
              <a:rPr lang="uk-UA" dirty="0" err="1">
                <a:latin typeface="Times New Roman" pitchFamily="18" charset="0"/>
                <a:cs typeface="Times New Roman" pitchFamily="18" charset="0"/>
              </a:rPr>
              <a:t>трансплантології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. Законодавче забезпечення донорства (крові, тканин);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юридичні аспекти профілактики і лікування інфекційних хвороб;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правова регламентація косметології, стоматологічної та спортивно-оздоровчої діяльності (спортивної медицини). Медичний туризм.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правове регулювання медичної генетики. Актуальні етико-правові питання клонування.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правове регулювання проведення медичних (клінічних) експериментів. Умови правомірності проведення медичних експериментів за участю людини.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правове регулювання надання психіатричної допомоги; 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правове регулювання паліативної та </a:t>
            </a:r>
            <a:r>
              <a:rPr lang="uk-UA" dirty="0" err="1">
                <a:latin typeface="Times New Roman" pitchFamily="18" charset="0"/>
                <a:cs typeface="Times New Roman" pitchFamily="18" charset="0"/>
              </a:rPr>
              <a:t>хоспісної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допомоги; 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регулювання експертної діяльності: медико-соціальна, судово-медична, судово-психіатрична та інші види експертиз.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290252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400">
        <p14:reveal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1008112"/>
          </a:xfrm>
        </p:spPr>
        <p:txBody>
          <a:bodyPr>
            <a:normAutofit fontScale="90000"/>
          </a:bodyPr>
          <a:lstStyle/>
          <a:p>
            <a:pPr algn="just"/>
            <a:r>
              <a:rPr lang="uk-UA" b="1" dirty="0" smtClean="0"/>
              <a:t/>
            </a:r>
            <a:br>
              <a:rPr lang="uk-UA" b="1" dirty="0" smtClean="0"/>
            </a:br>
            <a:r>
              <a:rPr lang="uk-UA" sz="3100" dirty="0" smtClean="0">
                <a:latin typeface="Times New Roman" pitchFamily="18" charset="0"/>
                <a:cs typeface="Times New Roman" pitchFamily="18" charset="0"/>
              </a:rPr>
              <a:t>У </a:t>
            </a:r>
            <a:r>
              <a:rPr lang="uk-UA" sz="3100" dirty="0">
                <a:latin typeface="Times New Roman" pitchFamily="18" charset="0"/>
                <a:cs typeface="Times New Roman" pitchFamily="18" charset="0"/>
              </a:rPr>
              <a:t>разі успішного завершення курсу студент зможе:</a:t>
            </a:r>
            <a:endParaRPr lang="ru-RU" sz="31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1484784"/>
            <a:ext cx="8640960" cy="5112568"/>
          </a:xfrm>
        </p:spPr>
        <p:txBody>
          <a:bodyPr>
            <a:normAutofit/>
          </a:bodyPr>
          <a:lstStyle/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2100" dirty="0" smtClean="0">
                <a:latin typeface="Times New Roman" pitchFamily="18" charset="0"/>
                <a:cs typeface="Times New Roman" pitchFamily="18" charset="0"/>
              </a:rPr>
              <a:t>демонструвати </a:t>
            </a:r>
            <a:r>
              <a:rPr lang="uk-UA" sz="2100" dirty="0">
                <a:latin typeface="Times New Roman" pitchFamily="18" charset="0"/>
                <a:cs typeface="Times New Roman" pitchFamily="18" charset="0"/>
              </a:rPr>
              <a:t>необхідні знання та розуміння сутності й змісту основних </a:t>
            </a:r>
            <a:r>
              <a:rPr lang="uk-UA" sz="2100" dirty="0" err="1">
                <a:latin typeface="Times New Roman" pitchFamily="18" charset="0"/>
                <a:cs typeface="Times New Roman" pitchFamily="18" charset="0"/>
              </a:rPr>
              <a:t>приватно-правових</a:t>
            </a:r>
            <a:r>
              <a:rPr lang="uk-UA" sz="2100" dirty="0">
                <a:latin typeface="Times New Roman" pitchFamily="18" charset="0"/>
                <a:cs typeface="Times New Roman" pitchFamily="18" charset="0"/>
              </a:rPr>
              <a:t> та публічно-правових аспектів медичної діяльності, правових доктрин, правових інститутів, норм медичного права, цінностей та принципів функціонування національної правової системи та системи охорони здоров’я;</a:t>
            </a:r>
            <a:endParaRPr lang="ru-RU" sz="21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2100" dirty="0" smtClean="0">
                <a:latin typeface="Times New Roman" pitchFamily="18" charset="0"/>
                <a:cs typeface="Times New Roman" pitchFamily="18" charset="0"/>
              </a:rPr>
              <a:t>розв’язувати складні </a:t>
            </a:r>
            <a:r>
              <a:rPr lang="uk-UA" sz="2100" dirty="0">
                <a:latin typeface="Times New Roman" pitchFamily="18" charset="0"/>
                <a:cs typeface="Times New Roman" pitchFamily="18" charset="0"/>
              </a:rPr>
              <a:t>спеціалізовані задачі та практичні проблеми, що виникають в медичній сфері у професійної правничої діяльності або у процесі </a:t>
            </a:r>
            <a:r>
              <a:rPr lang="uk-UA" sz="2100" dirty="0" smtClean="0">
                <a:latin typeface="Times New Roman" pitchFamily="18" charset="0"/>
                <a:cs typeface="Times New Roman" pitchFamily="18" charset="0"/>
              </a:rPr>
              <a:t>навчання;</a:t>
            </a:r>
            <a:endParaRPr lang="ru-RU" sz="21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2100" dirty="0" smtClean="0">
                <a:latin typeface="Times New Roman" pitchFamily="18" charset="0"/>
                <a:cs typeface="Times New Roman" pitchFamily="18" charset="0"/>
              </a:rPr>
              <a:t>логічно</a:t>
            </a:r>
            <a:r>
              <a:rPr lang="uk-UA" sz="2100" dirty="0">
                <a:latin typeface="Times New Roman" pitchFamily="18" charset="0"/>
                <a:cs typeface="Times New Roman" pitchFamily="18" charset="0"/>
              </a:rPr>
              <a:t>, критично і системно аналізувати </a:t>
            </a:r>
            <a:r>
              <a:rPr lang="uk-UA" sz="2100" dirty="0" smtClean="0">
                <a:latin typeface="Times New Roman" pitchFamily="18" charset="0"/>
                <a:cs typeface="Times New Roman" pitchFamily="18" charset="0"/>
              </a:rPr>
              <a:t>медичну документацію, </a:t>
            </a:r>
            <a:r>
              <a:rPr lang="uk-UA" sz="2100" dirty="0">
                <a:latin typeface="Times New Roman" pitchFamily="18" charset="0"/>
                <a:cs typeface="Times New Roman" pitchFamily="18" charset="0"/>
              </a:rPr>
              <a:t>розуміти </a:t>
            </a:r>
            <a:r>
              <a:rPr lang="uk-UA" sz="2100" dirty="0" smtClean="0">
                <a:latin typeface="Times New Roman" pitchFamily="18" charset="0"/>
                <a:cs typeface="Times New Roman" pitchFamily="18" charset="0"/>
              </a:rPr>
              <a:t>її </a:t>
            </a:r>
            <a:r>
              <a:rPr lang="uk-UA" sz="2100" dirty="0">
                <a:latin typeface="Times New Roman" pitchFamily="18" charset="0"/>
                <a:cs typeface="Times New Roman" pitchFamily="18" charset="0"/>
              </a:rPr>
              <a:t>правовий характер і </a:t>
            </a:r>
            <a:r>
              <a:rPr lang="uk-UA" sz="2100" dirty="0" smtClean="0">
                <a:latin typeface="Times New Roman" pitchFamily="18" charset="0"/>
                <a:cs typeface="Times New Roman" pitchFamily="18" charset="0"/>
              </a:rPr>
              <a:t>значення;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2100" dirty="0" smtClean="0">
                <a:latin typeface="Times New Roman" pitchFamily="18" charset="0"/>
                <a:cs typeface="Times New Roman" pitchFamily="18" charset="0"/>
              </a:rPr>
              <a:t>готувати </a:t>
            </a:r>
            <a:r>
              <a:rPr lang="uk-UA" sz="2100" dirty="0">
                <a:latin typeface="Times New Roman" pitchFamily="18" charset="0"/>
                <a:cs typeface="Times New Roman" pitchFamily="18" charset="0"/>
              </a:rPr>
              <a:t>необхідні процесуальні документи для захисту прав людини у сфері охорони </a:t>
            </a:r>
            <a:r>
              <a:rPr lang="uk-UA" sz="2100" dirty="0" smtClean="0">
                <a:latin typeface="Times New Roman" pitchFamily="18" charset="0"/>
                <a:cs typeface="Times New Roman" pitchFamily="18" charset="0"/>
              </a:rPr>
              <a:t>здоров’я</a:t>
            </a:r>
            <a:r>
              <a:rPr lang="uk-UA" sz="2100" dirty="0">
                <a:latin typeface="Times New Roman" pitchFamily="18" charset="0"/>
                <a:cs typeface="Times New Roman" pitchFamily="18" charset="0"/>
              </a:rPr>
              <a:t>;</a:t>
            </a:r>
            <a:endParaRPr lang="ru-RU" sz="21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98203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66130"/>
          </a:xfrm>
        </p:spPr>
        <p:txBody>
          <a:bodyPr>
            <a:normAutofit fontScale="90000"/>
          </a:bodyPr>
          <a:lstStyle/>
          <a:p>
            <a:r>
              <a:rPr lang="uk-UA" dirty="0">
                <a:latin typeface="Times New Roman" pitchFamily="18" charset="0"/>
                <a:cs typeface="Times New Roman" pitchFamily="18" charset="0"/>
              </a:rPr>
              <a:t>У разі успішного завершення курсу студент зможе: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417983"/>
            <a:ext cx="8229600" cy="5251377"/>
          </a:xfrm>
        </p:spPr>
        <p:txBody>
          <a:bodyPr>
            <a:normAutofit fontScale="25000" lnSpcReduction="20000"/>
          </a:bodyPr>
          <a:lstStyle/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8000" dirty="0" smtClean="0">
                <a:latin typeface="Times New Roman" pitchFamily="18" charset="0"/>
                <a:cs typeface="Times New Roman" pitchFamily="18" charset="0"/>
              </a:rPr>
              <a:t>надавати </a:t>
            </a:r>
            <a:r>
              <a:rPr lang="uk-UA" sz="8000" dirty="0">
                <a:latin typeface="Times New Roman" pitchFamily="18" charset="0"/>
                <a:cs typeface="Times New Roman" pitchFamily="18" charset="0"/>
              </a:rPr>
              <a:t>консультації щодо можливих способів захисту прав пацієнтів та медичних працівників у різних правових ситуаціях;</a:t>
            </a:r>
            <a:endParaRPr lang="ru-RU" sz="80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8400" dirty="0" smtClean="0">
                <a:latin typeface="Times New Roman" pitchFamily="18" charset="0"/>
                <a:cs typeface="Times New Roman" pitchFamily="18" charset="0"/>
              </a:rPr>
              <a:t>самостійно </a:t>
            </a:r>
            <a:r>
              <a:rPr lang="uk-UA" sz="8400" dirty="0">
                <a:latin typeface="Times New Roman" pitchFamily="18" charset="0"/>
                <a:cs typeface="Times New Roman" pitchFamily="18" charset="0"/>
              </a:rPr>
              <a:t>працювати із законодавством України та міжнародними стандартами у сфері охорони здоров’я; </a:t>
            </a:r>
            <a:endParaRPr lang="ru-RU" sz="84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8400" dirty="0" smtClean="0">
                <a:latin typeface="Times New Roman" pitchFamily="18" charset="0"/>
                <a:cs typeface="Times New Roman" pitchFamily="18" charset="0"/>
              </a:rPr>
              <a:t>аналізувати </a:t>
            </a:r>
            <a:r>
              <a:rPr lang="uk-UA" sz="8400" dirty="0">
                <a:latin typeface="Times New Roman" pitchFamily="18" charset="0"/>
                <a:cs typeface="Times New Roman" pitchFamily="18" charset="0"/>
              </a:rPr>
              <a:t>правову природу прав людини у сфері охорони здоров’я; </a:t>
            </a:r>
            <a:endParaRPr lang="ru-RU" sz="84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8400" dirty="0" smtClean="0">
                <a:latin typeface="Times New Roman" pitchFamily="18" charset="0"/>
                <a:cs typeface="Times New Roman" pitchFamily="18" charset="0"/>
              </a:rPr>
              <a:t>застосовувати </a:t>
            </a:r>
            <a:r>
              <a:rPr lang="uk-UA" sz="8400" dirty="0">
                <a:latin typeface="Times New Roman" pitchFamily="18" charset="0"/>
                <a:cs typeface="Times New Roman" pitchFamily="18" charset="0"/>
              </a:rPr>
              <a:t>юридичну практику для правозахисної і правозастосовної діяльності, в т.ч. правові позиції Європейського суду з прав людини;  </a:t>
            </a:r>
            <a:endParaRPr lang="ru-RU" sz="84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8400" dirty="0" smtClean="0">
                <a:latin typeface="Times New Roman" pitchFamily="18" charset="0"/>
                <a:cs typeface="Times New Roman" pitchFamily="18" charset="0"/>
              </a:rPr>
              <a:t>ефективно </a:t>
            </a:r>
            <a:r>
              <a:rPr lang="uk-UA" sz="8400" dirty="0">
                <a:latin typeface="Times New Roman" pitchFamily="18" charset="0"/>
                <a:cs typeface="Times New Roman" pitchFamily="18" charset="0"/>
              </a:rPr>
              <a:t>використовувати арсенал експертиз для провадження медичних справ; </a:t>
            </a:r>
            <a:endParaRPr lang="ru-RU" sz="84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8400" dirty="0" smtClean="0">
                <a:latin typeface="Times New Roman" pitchFamily="18" charset="0"/>
                <a:cs typeface="Times New Roman" pitchFamily="18" charset="0"/>
              </a:rPr>
              <a:t>використовувати юрисдикційні </a:t>
            </a:r>
            <a:r>
              <a:rPr lang="uk-UA" sz="8400" dirty="0">
                <a:latin typeface="Times New Roman" pitchFamily="18" charset="0"/>
                <a:cs typeface="Times New Roman" pitchFamily="18" charset="0"/>
              </a:rPr>
              <a:t>й </a:t>
            </a:r>
            <a:r>
              <a:rPr lang="uk-UA" sz="8400" dirty="0" err="1">
                <a:latin typeface="Times New Roman" pitchFamily="18" charset="0"/>
                <a:cs typeface="Times New Roman" pitchFamily="18" charset="0"/>
              </a:rPr>
              <a:t>неюрисдикційні</a:t>
            </a:r>
            <a:r>
              <a:rPr lang="uk-UA" sz="8400" dirty="0">
                <a:latin typeface="Times New Roman" pitchFamily="18" charset="0"/>
                <a:cs typeface="Times New Roman" pitchFamily="18" charset="0"/>
              </a:rPr>
              <a:t> форми захисту прав людини у сфері охорони здоров’я; </a:t>
            </a:r>
            <a:endParaRPr lang="ru-RU" sz="84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20000"/>
              </a:lnSpc>
              <a:spcBef>
                <a:spcPts val="0"/>
              </a:spcBef>
            </a:pPr>
            <a:r>
              <a:rPr lang="uk-UA" sz="8400" dirty="0" smtClean="0">
                <a:latin typeface="Times New Roman" pitchFamily="18" charset="0"/>
                <a:cs typeface="Times New Roman" pitchFamily="18" charset="0"/>
              </a:rPr>
              <a:t>правильно </a:t>
            </a:r>
            <a:r>
              <a:rPr lang="uk-UA" sz="8400" dirty="0">
                <a:latin typeface="Times New Roman" pitchFamily="18" charset="0"/>
                <a:cs typeface="Times New Roman" pitchFamily="18" charset="0"/>
              </a:rPr>
              <a:t>кваліфікувати наслідки професійної діяльності медичних і фармацевтичних працівників та давати їм належну юридичну оцінку.</a:t>
            </a:r>
            <a:endParaRPr lang="ru-RU" sz="8400" dirty="0"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622334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Главная">
  <a:themeElements>
    <a:clrScheme name="Главная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пекс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6000"/>
              </a:schemeClr>
              <a:schemeClr val="phClr">
                <a:shade val="94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84000"/>
                <a:satMod val="110000"/>
              </a:schemeClr>
            </a:gs>
            <a:gs pos="44000">
              <a:schemeClr val="phClr">
                <a:tint val="93000"/>
                <a:satMod val="115000"/>
              </a:schemeClr>
            </a:gs>
            <a:gs pos="100000">
              <a:schemeClr val="phClr">
                <a:tint val="100000"/>
                <a:shade val="59000"/>
                <a:satMod val="120000"/>
              </a:schemeClr>
            </a:gs>
          </a:gsLst>
          <a:path path="circle">
            <a:fillToRect l="40000" t="60000" r="60000" b="4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Essential</Template>
  <TotalTime>301</TotalTime>
  <Words>482</Words>
  <Application>Microsoft Office PowerPoint</Application>
  <PresentationFormat>Экран (4:3)</PresentationFormat>
  <Paragraphs>39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Главная</vt:lpstr>
      <vt:lpstr>Презентаційні матеріали з дисципліни  Медичне право</vt:lpstr>
      <vt:lpstr>Мета навчальної дисципліни</vt:lpstr>
      <vt:lpstr>В курсі Медичного права вивчається: </vt:lpstr>
      <vt:lpstr>В курсі Медичного права вивчається: </vt:lpstr>
      <vt:lpstr> У разі успішного завершення курсу студент зможе:</vt:lpstr>
      <vt:lpstr>У разі успішного завершення курсу студент зможе: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Презентаційні матеріали з дисципліни  Медичне право</dc:title>
  <dc:creator>Юра</dc:creator>
  <cp:lastModifiedBy>Ю</cp:lastModifiedBy>
  <cp:revision>14</cp:revision>
  <dcterms:created xsi:type="dcterms:W3CDTF">2020-11-29T16:17:29Z</dcterms:created>
  <dcterms:modified xsi:type="dcterms:W3CDTF">2020-11-30T12:18:51Z</dcterms:modified>
</cp:coreProperties>
</file>

<file path=docProps/thumbnail.jpeg>
</file>