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6" r:id="rId2"/>
    <p:sldId id="291" r:id="rId3"/>
    <p:sldId id="257" r:id="rId4"/>
    <p:sldId id="290" r:id="rId5"/>
    <p:sldId id="258" r:id="rId6"/>
    <p:sldId id="259" r:id="rId7"/>
    <p:sldId id="282" r:id="rId8"/>
    <p:sldId id="260" r:id="rId9"/>
    <p:sldId id="261" r:id="rId10"/>
    <p:sldId id="283" r:id="rId11"/>
    <p:sldId id="303" r:id="rId12"/>
    <p:sldId id="262" r:id="rId13"/>
    <p:sldId id="263" r:id="rId14"/>
    <p:sldId id="264" r:id="rId15"/>
    <p:sldId id="265" r:id="rId16"/>
    <p:sldId id="266" r:id="rId17"/>
    <p:sldId id="284" r:id="rId18"/>
    <p:sldId id="285" r:id="rId19"/>
    <p:sldId id="287" r:id="rId20"/>
    <p:sldId id="268" r:id="rId21"/>
    <p:sldId id="269" r:id="rId22"/>
    <p:sldId id="270" r:id="rId23"/>
    <p:sldId id="305" r:id="rId24"/>
    <p:sldId id="271" r:id="rId25"/>
    <p:sldId id="272" r:id="rId26"/>
    <p:sldId id="288" r:id="rId27"/>
    <p:sldId id="273" r:id="rId28"/>
    <p:sldId id="274" r:id="rId29"/>
    <p:sldId id="289" r:id="rId30"/>
    <p:sldId id="275" r:id="rId31"/>
    <p:sldId id="300" r:id="rId32"/>
    <p:sldId id="301" r:id="rId33"/>
    <p:sldId id="302" r:id="rId34"/>
    <p:sldId id="276" r:id="rId35"/>
    <p:sldId id="279" r:id="rId36"/>
    <p:sldId id="293" r:id="rId37"/>
    <p:sldId id="295" r:id="rId38"/>
    <p:sldId id="304" r:id="rId39"/>
    <p:sldId id="298" r:id="rId40"/>
    <p:sldId id="299" r:id="rId41"/>
    <p:sldId id="280" r:id="rId42"/>
    <p:sldId id="281" r:id="rId43"/>
  </p:sldIdLst>
  <p:sldSz cx="9144000" cy="5143500" type="screen16x9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>
        <p:scale>
          <a:sx n="90" d="100"/>
          <a:sy n="90" d="100"/>
        </p:scale>
        <p:origin x="-62" y="-5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E06EEA2-6A44-491C-90D7-CC619B6839F1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8DCA73-1F75-4D23-A121-C4CE73AD2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1BFD74-A8DE-425B-BB5C-E8E0D16581B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81E2E0-51E7-4FA7-876A-15B610FBDF9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F3C06E-7096-4B0F-92B4-450503E8597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Google Shape;341;g73d8795e34_0_1:notes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2514600" y="857250"/>
            <a:ext cx="4114800" cy="23145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Google Shape;342;g73d8795e34_0_1:notes"/>
          <p:cNvSpPr>
            <a:spLocks noGrp="1"/>
          </p:cNvSpPr>
          <p:nvPr>
            <p:ph type="body" idx="1"/>
          </p:nvPr>
        </p:nvSpPr>
        <p:spPr bwMode="auto">
          <a:xfrm>
            <a:off x="914400" y="3300413"/>
            <a:ext cx="7315200" cy="27003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79FABA-0236-4514-9AE9-AA7F03A9B49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>
          <a:xfrm>
            <a:off x="0" y="0"/>
            <a:ext cx="9144000" cy="2200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5" name="Straight Connector 17"/>
          <p:cNvCxnSpPr/>
          <p:nvPr/>
        </p:nvCxnSpPr>
        <p:spPr>
          <a:xfrm>
            <a:off x="0" y="2193925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2"/>
          <p:cNvSpPr/>
          <p:nvPr/>
        </p:nvSpPr>
        <p:spPr>
          <a:xfrm>
            <a:off x="2514600" y="1771650"/>
            <a:ext cx="4114800" cy="846138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pPr algn="ctr" fontAlgn="auto">
              <a:spcBef>
                <a:spcPts val="400"/>
              </a:spcBef>
              <a:spcAft>
                <a:spcPts val="0"/>
              </a:spcAft>
              <a:defRPr/>
            </a:pPr>
            <a:endParaRPr lang="en-US" b="1" cap="all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2284095"/>
            <a:ext cx="4013200" cy="321469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1798320"/>
            <a:ext cx="4013200" cy="44958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>
            <a:lvl1pPr>
              <a:defRPr/>
            </a:lvl1pPr>
          </a:lstStyle>
          <a:p>
            <a:pPr>
              <a:defRPr/>
            </a:pPr>
            <a:fld id="{680783B2-86C5-4566-A873-EE0AE64611C0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8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EEB0C-8E65-4769-A136-545E62BED0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E30E2-E7B1-4A98-A646-A8F3981A5FF2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8D0F6-8D2F-43D5-B9D5-32016FA7A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8"/>
          <p:cNvCxnSpPr/>
          <p:nvPr/>
        </p:nvCxnSpPr>
        <p:spPr>
          <a:xfrm rot="5400000">
            <a:off x="5124451" y="2570162"/>
            <a:ext cx="5143500" cy="3175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6"/>
          <p:cNvSpPr/>
          <p:nvPr/>
        </p:nvSpPr>
        <p:spPr bwMode="hidden">
          <a:xfrm>
            <a:off x="0" y="0"/>
            <a:ext cx="76962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1"/>
            <a:ext cx="6629400" cy="3771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85801"/>
            <a:ext cx="926980" cy="3771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AEDCE-398D-4D60-8A42-257F99936D5D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700FB-F2BC-42D3-ADAC-6ED6F63C9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1515618"/>
            <a:ext cx="8229600" cy="30563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128B9-EDE0-4866-8EB9-849EBF912D1F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08816-9FC2-4502-94AC-E49BB3201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2941638"/>
            <a:ext cx="9144000" cy="2201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5" name="Straight Connector 10"/>
          <p:cNvCxnSpPr/>
          <p:nvPr/>
        </p:nvCxnSpPr>
        <p:spPr>
          <a:xfrm>
            <a:off x="0" y="2941638"/>
            <a:ext cx="9144000" cy="1587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1"/>
          <p:cNvSpPr/>
          <p:nvPr/>
        </p:nvSpPr>
        <p:spPr>
          <a:xfrm>
            <a:off x="2514600" y="2525713"/>
            <a:ext cx="4114800" cy="846137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pPr algn="ctr" fontAlgn="auto">
              <a:spcBef>
                <a:spcPts val="400"/>
              </a:spcBef>
              <a:spcAft>
                <a:spcPts val="0"/>
              </a:spcAft>
              <a:defRPr/>
            </a:pPr>
            <a:endParaRPr lang="en-US" b="1" cap="all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3" y="2525435"/>
            <a:ext cx="4085897" cy="530116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bIns="0" rtlCol="0" anchor="b"/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3" y="3063433"/>
            <a:ext cx="4106917" cy="297821"/>
          </a:xfrm>
        </p:spPr>
        <p:txBody>
          <a:bodyPr tIns="0" anchor="t" anchorCtr="0"/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8D62C-7D62-449D-A2F0-F33F1E28519D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8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E132C-1492-4F09-B52E-F34B731D4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1515618"/>
            <a:ext cx="4023360" cy="30038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1515618"/>
            <a:ext cx="4023360" cy="30038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287AD-AA28-44CE-9EFB-CF677AC05712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F3DB5-166D-4968-91A0-5FC3D6AE25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114550"/>
            <a:ext cx="4023360" cy="240715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112264"/>
            <a:ext cx="4023360" cy="240715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515618"/>
            <a:ext cx="4023360" cy="528066"/>
          </a:xfrm>
          <a:noFill/>
          <a:ln w="98425" cmpd="thinThick"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1515618"/>
            <a:ext cx="4023360" cy="528066"/>
          </a:xfrm>
          <a:noFill/>
          <a:ln w="98425" cmpd="thinThick"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B0AD6-DA60-4117-8934-947AB18419FF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85979-534A-4D11-9A84-892435B06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8084F-0740-4B5B-8900-9576B529978C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5449A-B21B-40F4-8E10-DD68A0966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BE2DA-2E40-4D70-9F4C-1C9A7621959E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A63A0-113C-473F-9A46-49759A62B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435894"/>
            <a:ext cx="6172200" cy="263318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4135374"/>
            <a:ext cx="5669280" cy="411480"/>
          </a:xfrm>
        </p:spPr>
        <p:txBody>
          <a:bodyPr t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C899-B741-4926-99FA-9E12860423E1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A8E87-BD9F-4834-A250-9EF36A0240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1520188"/>
            <a:ext cx="5439582" cy="2447813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anchor="ctr" anchorCtr="0"/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4137660"/>
            <a:ext cx="5669280" cy="411480"/>
          </a:xfrm>
        </p:spPr>
        <p:txBody>
          <a:bodyPr tIns="0" bIns="0" anchor="ctr" anchorCtr="0"/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731520"/>
            <a:ext cx="4114800" cy="5257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7EA87-6C0D-4C6E-9816-C8BD1044D78F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EFD50-629E-4BFA-804E-F541752A8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001713"/>
            <a:ext cx="9144000" cy="4141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4475"/>
            <a:ext cx="8229600" cy="3087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04788"/>
            <a:ext cx="3181350" cy="219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 cap="all" spc="30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A71F196-0CB3-48EA-9616-4108C23E525E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4865688"/>
            <a:ext cx="6248400" cy="219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="0" cap="all" spc="30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4629150"/>
            <a:ext cx="1066800" cy="2286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B0EDE7A-23E0-43EA-A3FB-93B4E504C9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98538"/>
            <a:ext cx="9144000" cy="1587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731838"/>
            <a:ext cx="4114800" cy="525462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67" r:id="rId8"/>
    <p:sldLayoutId id="2147483666" r:id="rId9"/>
    <p:sldLayoutId id="2147483665" r:id="rId10"/>
    <p:sldLayoutId id="2147483675" r:id="rId11"/>
  </p:sldLayoutIdLst>
  <p:txStyles>
    <p:titleStyle>
      <a:lvl1pPr algn="ctr" rtl="0" eaLnBrk="0" fontAlgn="base" hangingPunct="0">
        <a:spcBef>
          <a:spcPts val="400"/>
        </a:spcBef>
        <a:spcAft>
          <a:spcPct val="0"/>
        </a:spcAft>
        <a:defRPr b="1" kern="1200" cap="all">
          <a:solidFill>
            <a:srgbClr val="404040"/>
          </a:solidFill>
          <a:latin typeface="+mj-lt"/>
          <a:ea typeface="Tunga" pitchFamily="2"/>
          <a:cs typeface="Tunga" pitchFamily="2"/>
        </a:defRPr>
      </a:lvl1pPr>
      <a:lvl2pPr algn="ctr" rtl="0" eaLnBrk="0" fontAlgn="base" hangingPunct="0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2pPr>
      <a:lvl3pPr algn="ctr" rtl="0" eaLnBrk="0" fontAlgn="base" hangingPunct="0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3pPr>
      <a:lvl4pPr algn="ctr" rtl="0" eaLnBrk="0" fontAlgn="base" hangingPunct="0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4pPr>
      <a:lvl5pPr algn="ctr" rtl="0" eaLnBrk="0" fontAlgn="base" hangingPunct="0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5pPr>
      <a:lvl6pPr marL="457200" algn="ctr" rtl="0" fontAlgn="base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6pPr>
      <a:lvl7pPr marL="914400" algn="ctr" rtl="0" fontAlgn="base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7pPr>
      <a:lvl8pPr marL="1371600" algn="ctr" rtl="0" fontAlgn="base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8pPr>
      <a:lvl9pPr marL="1828800" algn="ctr" rtl="0" fontAlgn="base">
        <a:spcBef>
          <a:spcPts val="400"/>
        </a:spcBef>
        <a:spcAft>
          <a:spcPct val="0"/>
        </a:spcAft>
        <a:defRPr b="1">
          <a:solidFill>
            <a:srgbClr val="404040"/>
          </a:solidFill>
          <a:latin typeface="Constantia" pitchFamily="18" charset="0"/>
          <a:ea typeface="Tunga" pitchFamily="2"/>
          <a:cs typeface="Tunga" pitchFamily="2"/>
        </a:defRPr>
      </a:lvl9pPr>
    </p:titleStyle>
    <p:bodyStyle>
      <a:lvl1pPr marL="342900" indent="-342900" algn="ctr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defRPr sz="2000" kern="1200" spc="3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742950" indent="-28575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defRPr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1143000" indent="-22860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1600200" indent="-22860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2057400" indent="-228600" algn="ctr" rtl="0" eaLnBrk="0" fontAlgn="base" hangingPunct="0">
        <a:spcBef>
          <a:spcPts val="1200"/>
        </a:spcBef>
        <a:spcAft>
          <a:spcPct val="0"/>
        </a:spcAft>
        <a:buClr>
          <a:schemeClr val="accent1"/>
        </a:buClr>
        <a:defRPr sz="14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ravnopravie.org/news/novosti/v_zaporozhe_proshel_ocherednoj_sbor_slavyanskih_narodov_belorussii_rossii_ukrainy.html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1"/>
          <p:cNvSpPr>
            <a:spLocks noChangeArrowheads="1"/>
          </p:cNvSpPr>
          <p:nvPr/>
        </p:nvSpPr>
        <p:spPr bwMode="auto">
          <a:xfrm>
            <a:off x="236538" y="87313"/>
            <a:ext cx="8640762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uk-UA" sz="28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8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8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ІМПЕРСЬКІ ІСТОРИЧНІ МІФИ В КОНТЕКСТІ СУЧАСНОЇ РОСІЙСЬКО-УКРАЇНСЬКОЇ ВІЙНИ</a:t>
            </a:r>
          </a:p>
          <a:p>
            <a:pPr algn="ctr"/>
            <a:r>
              <a:rPr lang="uk-UA" sz="28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Презентація курсу</a:t>
            </a:r>
            <a:endParaRPr lang="ru-RU" sz="28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5580063" y="555625"/>
            <a:ext cx="3151187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«Ви знаєте, що у нас дуже давні історичні стосунки між нашими країнами. І я хотів нагадати, що Президент України поїде відвідати місце, де похована 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Анна Київська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яка була королевою франків і це дуже важливо у контексті нашої тисячолітньої спільної історії», </a:t>
            </a:r>
            <a:r>
              <a:rPr lang="ru-RU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президент Франції Е.Макрон на спільній прес-конференції </a:t>
            </a:r>
            <a:r>
              <a:rPr lang="ru-RU" sz="1600" b="1">
                <a:solidFill>
                  <a:srgbClr val="FFFFFF"/>
                </a:solidFill>
              </a:rPr>
              <a:t>з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</a:rPr>
              <a:t>П.Порошенко</a:t>
            </a:r>
            <a:r>
              <a:rPr lang="ru-RU" sz="1600"/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 червні 2017 р. </a:t>
            </a:r>
          </a:p>
        </p:txBody>
      </p:sp>
      <p:pic>
        <p:nvPicPr>
          <p:cNvPr id="2050" name="Picture 2" descr="C:\Users\SASHA\Desktop\RTX36W98-pic4_zoom-1500x1500-75039.jpg"/>
          <p:cNvPicPr>
            <a:picLocks noChangeAspect="1" noChangeArrowheads="1"/>
          </p:cNvPicPr>
          <p:nvPr/>
        </p:nvPicPr>
        <p:blipFill rotWithShape="1">
          <a:blip r:embed="rId3"/>
          <a:srcRect l="17222" t="27922" r="32892"/>
          <a:stretch/>
        </p:blipFill>
        <p:spPr bwMode="auto">
          <a:xfrm>
            <a:off x="395288" y="339725"/>
            <a:ext cx="4732337" cy="4227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673100" y="4575175"/>
            <a:ext cx="41767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Еммануель Макрон – президент Франції (з 2017 р.) </a:t>
            </a:r>
            <a:endParaRPr lang="ru-RU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body" idx="4294967295"/>
          </p:nvPr>
        </p:nvSpPr>
        <p:spPr bwMode="auto">
          <a:xfrm>
            <a:off x="0" y="555625"/>
            <a:ext cx="4114800" cy="41148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endParaRPr lang="uk-UA" b="1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l">
              <a:defRPr/>
            </a:pPr>
            <a:endParaRPr lang="uk-UA" b="1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l">
              <a:defRPr/>
            </a:pPr>
            <a:r>
              <a:rPr lang="uk-UA" sz="1400" smtClean="0">
                <a:latin typeface="Times New Roman" pitchFamily="18" charset="0"/>
              </a:rPr>
              <a:t>Складовою інформаційної війни є імперські історичні міфи, що продукуються РФ і насаджуються в інформаційному просторі</a:t>
            </a:r>
          </a:p>
          <a:p>
            <a:pPr algn="l">
              <a:defRPr/>
            </a:pPr>
            <a:endParaRPr lang="uk-UA" sz="1400" b="1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l">
              <a:defRPr/>
            </a:pPr>
            <a:r>
              <a:rPr lang="uk-UA" sz="1400" b="1" smtClean="0">
                <a:solidFill>
                  <a:schemeClr val="tx2"/>
                </a:solidFill>
                <a:latin typeface="Times New Roman" pitchFamily="18" charset="0"/>
              </a:rPr>
              <a:t>Інформаційна війна РФ проти України</a:t>
            </a:r>
            <a:r>
              <a:rPr lang="uk-UA" sz="1400" smtClean="0">
                <a:solidFill>
                  <a:srgbClr val="FFFF66"/>
                </a:solidFill>
                <a:latin typeface="Times New Roman" pitchFamily="18" charset="0"/>
              </a:rPr>
              <a:t> </a:t>
            </a:r>
            <a:r>
              <a:rPr lang="en-US" sz="1400" smtClean="0">
                <a:solidFill>
                  <a:srgbClr val="99CCFF"/>
                </a:solidFill>
                <a:latin typeface="Constantia" pitchFamily="18" charset="0"/>
              </a:rPr>
              <a:t>–</a:t>
            </a:r>
            <a:endParaRPr lang="uk-UA" sz="1400" smtClean="0">
              <a:solidFill>
                <a:srgbClr val="99CCFF"/>
              </a:solidFill>
              <a:latin typeface="Times New Roman" pitchFamily="18" charset="0"/>
            </a:endParaRPr>
          </a:p>
          <a:p>
            <a:pPr algn="l">
              <a:defRPr/>
            </a:pPr>
            <a:r>
              <a:rPr lang="uk-UA" sz="1400" smtClean="0">
                <a:latin typeface="Times New Roman" pitchFamily="18" charset="0"/>
              </a:rPr>
              <a:t> комплекс заходів, здійснюваних урядовими та</a:t>
            </a:r>
          </a:p>
          <a:p>
            <a:pPr algn="l">
              <a:defRPr/>
            </a:pPr>
            <a:r>
              <a:rPr lang="uk-UA" sz="1400" smtClean="0">
                <a:latin typeface="Times New Roman" pitchFamily="18" charset="0"/>
              </a:rPr>
              <a:t> неурядовими організаціями </a:t>
            </a:r>
            <a:r>
              <a:rPr lang="uk-UA" sz="1400" smtClean="0">
                <a:solidFill>
                  <a:srgbClr val="99CCFF"/>
                </a:solidFill>
                <a:latin typeface="Times New Roman" pitchFamily="18" charset="0"/>
              </a:rPr>
              <a:t>РФ проти України</a:t>
            </a:r>
            <a:r>
              <a:rPr lang="uk-UA" sz="1400" smtClean="0">
                <a:latin typeface="Times New Roman" pitchFamily="18" charset="0"/>
              </a:rPr>
              <a:t> в</a:t>
            </a:r>
          </a:p>
          <a:p>
            <a:pPr algn="l">
              <a:defRPr/>
            </a:pPr>
            <a:r>
              <a:rPr lang="uk-UA" sz="1400" smtClean="0">
                <a:latin typeface="Times New Roman" pitchFamily="18" charset="0"/>
              </a:rPr>
              <a:t> інформаційному просторі, спрямованих на</a:t>
            </a:r>
          </a:p>
          <a:p>
            <a:pPr algn="l">
              <a:defRPr/>
            </a:pPr>
            <a:r>
              <a:rPr lang="uk-UA" sz="1400" smtClean="0">
                <a:latin typeface="Times New Roman" pitchFamily="18" charset="0"/>
              </a:rPr>
              <a:t> отримання стратегічно-політичних переваг</a:t>
            </a:r>
          </a:p>
          <a:p>
            <a:pPr algn="l">
              <a:defRPr/>
            </a:pPr>
            <a:r>
              <a:rPr lang="uk-UA" sz="1400" smtClean="0">
                <a:latin typeface="Times New Roman" pitchFamily="18" charset="0"/>
              </a:rPr>
              <a:t> шляхом деморалізації або введення в</a:t>
            </a:r>
          </a:p>
          <a:p>
            <a:pPr algn="l">
              <a:defRPr/>
            </a:pPr>
            <a:r>
              <a:rPr lang="uk-UA" sz="1400" smtClean="0">
                <a:latin typeface="Times New Roman" pitchFamily="18" charset="0"/>
              </a:rPr>
              <a:t> оману противника.</a:t>
            </a:r>
          </a:p>
          <a:p>
            <a:pPr algn="l">
              <a:defRPr/>
            </a:pPr>
            <a:endParaRPr lang="uk-UA" sz="1400" smtClean="0">
              <a:latin typeface="Times New Roman" pitchFamily="18" charset="0"/>
            </a:endParaRPr>
          </a:p>
        </p:txBody>
      </p:sp>
      <p:pic>
        <p:nvPicPr>
          <p:cNvPr id="26626" name="Picture 3" descr="Результат пошуку зображень за запитом російсько-українська інформаційна вій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627063"/>
            <a:ext cx="5181600" cy="2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5659438" y="700088"/>
            <a:ext cx="348456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«Розумієте, до XI, XII, XIII століття у нас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не було ніякої різниці в мові.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тільки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результаті полонізації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та частина українців, яка жила на території, яка перебувала під владою Речі Посполитої, тільки десь, по-моєму,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XVI столітті з'явилися перші мовні відмінності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just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 В. Путін в інтерв</a:t>
            </a:r>
            <a:r>
              <a:rPr lang="en-US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інформаційному агентству ТАСС, опублікованому на сайті Кремля 21 лютого 2020 р.</a:t>
            </a:r>
          </a:p>
        </p:txBody>
      </p:sp>
      <p:pic>
        <p:nvPicPr>
          <p:cNvPr id="27650" name="Picture 2" descr="C:\Users\SASHA\Desktop\Киев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671513"/>
            <a:ext cx="54451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1"/>
          <p:cNvSpPr>
            <a:spLocks noChangeArrowheads="1"/>
          </p:cNvSpPr>
          <p:nvPr/>
        </p:nvSpPr>
        <p:spPr bwMode="auto">
          <a:xfrm>
            <a:off x="5364163" y="195263"/>
            <a:ext cx="36004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«Українцями називали людей, які жили на рубежах Російської держави. </a:t>
            </a:r>
            <a:r>
              <a:rPr lang="uk-UA" sz="20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Українці були у Пскові, українцями називали тих, хто захищали з півдня від набігів кримського хана. На Уралі.</a:t>
            </a:r>
            <a:r>
              <a:rPr lang="uk-UA" sz="20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Кругом були українці»,</a:t>
            </a:r>
            <a:r>
              <a:rPr lang="uk-UA" sz="2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2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В. Путін в інтерв</a:t>
            </a:r>
            <a:r>
              <a:rPr lang="en-US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інформаційному агентству ТАСС, опублікованому на сайті Кремля 21 лютого 2020 р.</a:t>
            </a:r>
          </a:p>
          <a:p>
            <a:endParaRPr lang="ru-RU" sz="1600">
              <a:latin typeface="Constantia" pitchFamily="18" charset="0"/>
            </a:endParaRPr>
          </a:p>
        </p:txBody>
      </p:sp>
      <p:pic>
        <p:nvPicPr>
          <p:cNvPr id="28674" name="Picture 2" descr="C:\Users\SASHA\Desktop\рв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23825"/>
            <a:ext cx="4368800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276225" y="4592638"/>
            <a:ext cx="48958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Володимир Путін – президент РФ</a:t>
            </a:r>
          </a:p>
          <a:p>
            <a:pPr algn="ctr"/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(з 2000 по 2008 рр.; з 2012 р.)</a:t>
            </a:r>
            <a:endParaRPr lang="ru-RU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4356100" y="195263"/>
            <a:ext cx="467360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«На федералізацію ніколи Київ не піде, по скільки він не в змозі вже чимось керувати. На лице параліч влади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це, на жаль, нещаслива доля будь-яких спроб України створити державу.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300 років тому Мазепа метався з російським царем, зі шведами, з турками, з поляками;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ось вони мучаться хто більше заплатить і програвали весь час. І дійсно вони перебували між. У турків не вистачило сил добити їх, для поляків важко – далеко на схід,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нам вони були не потрібні, вони самі просилися до нас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бо відчували релігійні гноблення».</a:t>
            </a:r>
          </a:p>
          <a:p>
            <a:pPr algn="r"/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r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(З виступу В. Жириновського у березні </a:t>
            </a:r>
          </a:p>
          <a:p>
            <a:pPr algn="r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2014 р.)</a:t>
            </a:r>
          </a:p>
        </p:txBody>
      </p:sp>
      <p:pic>
        <p:nvPicPr>
          <p:cNvPr id="29698" name="Picture 2" descr="C:\Users\SASHA\Desktop\____26081_650x4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31888"/>
            <a:ext cx="4068762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Прямоугольник 1"/>
          <p:cNvSpPr>
            <a:spLocks noChangeArrowheads="1"/>
          </p:cNvSpPr>
          <p:nvPr/>
        </p:nvSpPr>
        <p:spPr bwMode="auto">
          <a:xfrm>
            <a:off x="1547813" y="1058863"/>
            <a:ext cx="6408737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«Життя ж складне й різноманітне. У нас складно влаштована країна і стільки етносів проживає. Розумієте, ми деякі речі забуваємо. Ось у нас суперечка з Україною йде.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Є українська ідентичність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Вона сформована.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Хто був автором </a:t>
            </a:r>
            <a:r>
              <a:rPr lang="ru-RU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граф Потоцький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відомий дослідник і науковець і письменник, який вперше заговорив про українців, як про окремий етнос. Потім були інші польські дослідження, які взагалі викреслили українців з числа слов'ян.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Вони стверджували, що це нащадки якихось кочових народів»,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endParaRPr lang="uk-UA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(З виступу В.</a:t>
            </a:r>
            <a:r>
              <a:rPr lang="ru-RU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Путіна на щорічній прес-конференції 19 грудня </a:t>
            </a:r>
          </a:p>
          <a:p>
            <a:pPr algn="just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2019 р.)</a:t>
            </a: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rgbClr val="FFFFFF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ChangeArrowheads="1"/>
          </p:cNvSpPr>
          <p:nvPr/>
        </p:nvSpPr>
        <p:spPr bwMode="auto">
          <a:xfrm>
            <a:off x="5148263" y="85725"/>
            <a:ext cx="3848100" cy="464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«Батьки-засновники українського націоналізму – вони ж ніколи не говорили, що потрібно обов'язково посваритися з Росією. Як це не здасться дивним, в їх фундаментальних працях ХІХ століття написано, що Україна: а)вона багатонаціональна і повинна бути федеративною державою і б)вибудувати обов'язково хороші відносини з Росією. Нинішні націоналісти це, мабуть, забули»,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зазначив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В. Путін в інтерв</a:t>
            </a:r>
            <a:r>
              <a:rPr lang="en-US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інформаційному агентству ТАСС, у лютому 2020 р.</a:t>
            </a:r>
          </a:p>
          <a:p>
            <a:endParaRPr lang="ru-RU" sz="1600">
              <a:latin typeface="Constantia" pitchFamily="18" charset="0"/>
            </a:endParaRPr>
          </a:p>
        </p:txBody>
      </p:sp>
      <p:pic>
        <p:nvPicPr>
          <p:cNvPr id="31746" name="Picture 2" descr="C:\Users\SASHA\Desktop\Portrait_of_Historian_M._Kostomarov_by_Nikolay_G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85725"/>
            <a:ext cx="3455987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4"/>
          <p:cNvSpPr txBox="1">
            <a:spLocks noChangeArrowheads="1"/>
          </p:cNvSpPr>
          <p:nvPr/>
        </p:nvSpPr>
        <p:spPr bwMode="auto">
          <a:xfrm>
            <a:off x="684213" y="4457700"/>
            <a:ext cx="3455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>
                <a:latin typeface="Times New Roman" pitchFamily="18" charset="0"/>
                <a:cs typeface="Times New Roman" pitchFamily="18" charset="0"/>
              </a:rPr>
              <a:t>Микола Костомаров – український історик, член Кирило-Мефодіївського товариства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Прямоугольник 1"/>
          <p:cNvSpPr>
            <a:spLocks noChangeArrowheads="1"/>
          </p:cNvSpPr>
          <p:nvPr/>
        </p:nvSpPr>
        <p:spPr bwMode="auto">
          <a:xfrm>
            <a:off x="4284663" y="268288"/>
            <a:ext cx="47879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Програмні положення Кирило-Мефодіївського братства викладені в «Книзі буття українського народу», «Статуті Слов’янського братства Св. Кирила і Мефодія».</a:t>
            </a:r>
          </a:p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В основу документів було покладено ідеї панславізму та українського національного відродження. </a:t>
            </a:r>
          </a:p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Головне завдання братства полягало в побудові майбутнього суспільства на засадах християнської моралі, шляхом здійснення цілого ряду реформ, зокрема, створенні демократичної федерації слов'янських народів на принципах рівності і суверенності на чолі з Україною; знищенні царату, скасуванні кріпацтва; встановленні демократичних прав і свобод  громадян; зрівнянні у правах всіх слов'янських народів, їх мов, культури та освіти.</a:t>
            </a:r>
          </a:p>
        </p:txBody>
      </p:sp>
      <p:pic>
        <p:nvPicPr>
          <p:cNvPr id="32770" name="Picture 2" descr="C:\Users\SASHA\Desktop\Книга_буття_українського_народ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00025"/>
            <a:ext cx="333375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0" descr="Результат пошуку зображень за запитом &quot;міхновський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-1588"/>
            <a:ext cx="3167062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Прямоугольник 3"/>
          <p:cNvSpPr>
            <a:spLocks noChangeArrowheads="1"/>
          </p:cNvSpPr>
          <p:nvPr/>
        </p:nvSpPr>
        <p:spPr bwMode="auto">
          <a:xfrm>
            <a:off x="5148263" y="1058863"/>
            <a:ext cx="338455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«…через увесь час свого історичного існування нація наша з найбільшим зусиллям пильнує вилитись у форму держави самостійної і незалежної».</a:t>
            </a:r>
          </a:p>
          <a:p>
            <a:pPr algn="r"/>
            <a:r>
              <a:rPr lang="uk-UA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М. Міхновський</a:t>
            </a:r>
            <a:endParaRPr lang="ru-RU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Прямоугольник 4"/>
          <p:cNvSpPr>
            <a:spLocks noChangeArrowheads="1"/>
          </p:cNvSpPr>
          <p:nvPr/>
        </p:nvSpPr>
        <p:spPr bwMode="auto">
          <a:xfrm>
            <a:off x="225425" y="4481513"/>
            <a:ext cx="40846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«Самостійна Україна» М. Міхновського </a:t>
            </a:r>
            <a:r>
              <a:rPr lang="ru-RU" sz="12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програма РУП (до 1903 р.), програма УНП.</a:t>
            </a:r>
            <a:endParaRPr lang="ru-RU" sz="12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ChangeArrowheads="1"/>
          </p:cNvSpPr>
          <p:nvPr/>
        </p:nvSpPr>
        <p:spPr bwMode="auto">
          <a:xfrm>
            <a:off x="5003800" y="268288"/>
            <a:ext cx="3527425" cy="464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«У сучасному світі об'єднання зусиль дає нам колосальні конкурентні переваги. І навпаки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роз'єднання робить нас слабкішими. Особливо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український фактор почав розігруватися напередодні Першої світової війни австрійською спецслужбою.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Чому? Це відома справа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розділяй і володарюй. Це абсолютно зрозуміла річ»,</a:t>
            </a:r>
            <a:r>
              <a:rPr lang="uk-UA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uk-UA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В.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Путін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інтерв</a:t>
            </a:r>
            <a:r>
              <a:rPr lang="en-US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ю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інформаційному агентству ТАСС у лютому 2020 р.</a:t>
            </a:r>
          </a:p>
          <a:p>
            <a:endParaRPr lang="ru-RU" sz="1600">
              <a:latin typeface="Constantia" pitchFamily="18" charset="0"/>
            </a:endParaRPr>
          </a:p>
        </p:txBody>
      </p:sp>
      <p:pic>
        <p:nvPicPr>
          <p:cNvPr id="35842" name="Picture 2" descr="C:\Users\SASHA\Desktop\unnam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555625"/>
            <a:ext cx="2954338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 bwMode="auto">
          <a:ln>
            <a:headEnd/>
            <a:tailEnd/>
          </a:ln>
        </p:spPr>
        <p:txBody>
          <a:bodyPr anchor="t"/>
          <a:lstStyle/>
          <a:p>
            <a:r>
              <a:rPr lang="uk-UA" sz="1400" cap="none" smtClean="0">
                <a:latin typeface="Arial" charset="0"/>
              </a:rPr>
              <a:t>Що ми вивчаємо:</a:t>
            </a:r>
            <a:endParaRPr lang="ru-RU" sz="1400" cap="none" smtClean="0">
              <a:latin typeface="Arial" charset="0"/>
            </a:endParaRPr>
          </a:p>
        </p:txBody>
      </p:sp>
      <p:sp>
        <p:nvSpPr>
          <p:cNvPr id="55299" name="Rectangle 3"/>
          <p:cNvSpPr>
            <a:spLocks noGrp="1"/>
          </p:cNvSpPr>
          <p:nvPr>
            <p:ph type="body" idx="4294967295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uk-UA" sz="2400" smtClean="0">
                <a:latin typeface="Arial" charset="0"/>
              </a:rPr>
              <a:t> </a:t>
            </a:r>
            <a:r>
              <a:rPr lang="uk-UA" sz="1800" smtClean="0">
                <a:latin typeface="Arial" charset="0"/>
              </a:rPr>
              <a:t>1. Імперські історичні міфи як складову інформаційної війни.</a:t>
            </a:r>
          </a:p>
          <a:p>
            <a:pPr algn="l">
              <a:defRPr/>
            </a:pPr>
            <a:r>
              <a:rPr lang="uk-UA" sz="1800" smtClean="0">
                <a:latin typeface="Arial" charset="0"/>
              </a:rPr>
              <a:t> 2. </a:t>
            </a:r>
            <a:r>
              <a:rPr lang="uk-UA" sz="1800" smtClean="0"/>
              <a:t>Основні російські історичні міфи щодо історії Київської Русі, Другої світової війни, Революції Гідності, історії української державності та інших ключових тем української історії</a:t>
            </a:r>
            <a:r>
              <a:rPr lang="ru-RU" sz="1800" smtClean="0"/>
              <a:t> .</a:t>
            </a:r>
            <a:endParaRPr lang="uk-UA" sz="1800" smtClean="0">
              <a:latin typeface="Arial" charset="0"/>
            </a:endParaRPr>
          </a:p>
          <a:p>
            <a:pPr algn="l">
              <a:defRPr/>
            </a:pPr>
            <a:r>
              <a:rPr lang="uk-UA" sz="1800" smtClean="0">
                <a:latin typeface="Arial" charset="0"/>
              </a:rPr>
              <a:t> 3. Імперські міфи з вуст російських політиків, зокрема щодо Криму та Новоросії.</a:t>
            </a:r>
          </a:p>
          <a:p>
            <a:pPr algn="l">
              <a:defRPr/>
            </a:pPr>
            <a:r>
              <a:rPr lang="uk-UA" sz="1800" smtClean="0">
                <a:latin typeface="Arial" charset="0"/>
              </a:rPr>
              <a:t>4. Імперські російські історичні міфи в сучасних підручниках РФ  з історії Росії та ін.</a:t>
            </a:r>
          </a:p>
          <a:p>
            <a:pPr>
              <a:defRPr/>
            </a:pPr>
            <a:endParaRPr lang="uk-UA" sz="1800" smtClean="0">
              <a:latin typeface="Times New Roman" pitchFamily="18" charset="0"/>
            </a:endParaRPr>
          </a:p>
          <a:p>
            <a:pPr>
              <a:defRPr/>
            </a:pP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1"/>
          <p:cNvSpPr>
            <a:spLocks noChangeArrowheads="1"/>
          </p:cNvSpPr>
          <p:nvPr/>
        </p:nvSpPr>
        <p:spPr bwMode="auto">
          <a:xfrm>
            <a:off x="4906963" y="195263"/>
            <a:ext cx="407670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«Ось ця територія, нехай не ображаються українці, там завжди була зрада,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вони всіх зраджували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шведів, поляків, німців, австрійців, турок, євреїв, росіян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всіх зраджували завжди. Ви пам'ятаєте: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Петлюра, він же разом з німцями так, але він спеціально хоче увійти першим в Київ, і повертає кулемети, він готовий німців розстрілювати.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Ніяких договорів, нічого там не діє. Суцільна махновщина. Тому що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територія без держави. 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Територія є і люди кажуть, що начебто якась українська мова є. Але держави то немає».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endParaRPr lang="uk-UA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В. Жириновський в ефірі програми «Вечір з Володимиром Соловйовим» на телеканалі «Росія-1» від 25 липня 2019 р.</a:t>
            </a:r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3" descr="C:\Users\SASHA\Desktop\Без названия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3" y="771525"/>
            <a:ext cx="4624387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Прямоугольник 1"/>
          <p:cNvSpPr>
            <a:spLocks noChangeArrowheads="1"/>
          </p:cNvSpPr>
          <p:nvPr/>
        </p:nvSpPr>
        <p:spPr bwMode="auto">
          <a:xfrm>
            <a:off x="5219700" y="268288"/>
            <a:ext cx="3783013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В.Черномирдін</a:t>
            </a:r>
            <a:r>
              <a:rPr lang="ru-RU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про присвоєння С.Бандері і Р.Шухевичу звання Героїв України: </a:t>
            </a:r>
          </a:p>
          <a:p>
            <a:pPr algn="just"/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«Я сприйняв це як образу ... Як ви могли таке допустити? «Це наша історія». Яка ваша історія?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 і наша історія (мається на увазі російська).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Наших людей розстрілювали, в тому числі і російських, росіян і українців, і євреїв. Ну як ви могли це зробити? Нюрнберзький процес </a:t>
            </a:r>
            <a:r>
              <a:rPr lang="uk-UA" sz="1600" b="1" i="1">
                <a:latin typeface="Constantia" pitchFamily="18" charset="0"/>
              </a:rPr>
              <a:t>–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там ніяких змін немає і там все було прописано. І вони фашисти і посібники.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 яку вони Україну боролися? Від кого вони звільняли Україну?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r"/>
            <a:r>
              <a:rPr 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Фрагмент інтерв'ю Д.Гордона з В.Черномирдіним 2010 р.</a:t>
            </a:r>
          </a:p>
        </p:txBody>
      </p:sp>
      <p:pic>
        <p:nvPicPr>
          <p:cNvPr id="37890" name="Picture 3" descr="C:\Users\SASHA\Desktop\пощ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41288"/>
            <a:ext cx="46609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2" descr="C:\Users\SASHA\Desktop\26154439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250" y="2844800"/>
            <a:ext cx="3648075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Прямоугольник 2"/>
          <p:cNvSpPr>
            <a:spLocks noChangeArrowheads="1"/>
          </p:cNvSpPr>
          <p:nvPr/>
        </p:nvSpPr>
        <p:spPr bwMode="auto">
          <a:xfrm>
            <a:off x="1111250" y="4665663"/>
            <a:ext cx="1079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С. Бандера</a:t>
            </a:r>
          </a:p>
        </p:txBody>
      </p:sp>
      <p:sp>
        <p:nvSpPr>
          <p:cNvPr id="37893" name="TextBox 3"/>
          <p:cNvSpPr txBox="1">
            <a:spLocks noChangeArrowheads="1"/>
          </p:cNvSpPr>
          <p:nvPr/>
        </p:nvSpPr>
        <p:spPr bwMode="auto">
          <a:xfrm>
            <a:off x="2554288" y="4665663"/>
            <a:ext cx="1800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>
                <a:latin typeface="Times New Roman" pitchFamily="18" charset="0"/>
                <a:cs typeface="Times New Roman" pitchFamily="18" charset="0"/>
              </a:rPr>
              <a:t>Р. Шухевич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Прямоугольник 1"/>
          <p:cNvSpPr>
            <a:spLocks noChangeArrowheads="1"/>
          </p:cNvSpPr>
          <p:nvPr/>
        </p:nvSpPr>
        <p:spPr bwMode="auto">
          <a:xfrm>
            <a:off x="4643438" y="160338"/>
            <a:ext cx="4284662" cy="415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«Скільки було молодих фахівців направлено</a:t>
            </a:r>
            <a:r>
              <a:rPr lang="uk-UA" i="1">
                <a:latin typeface="Constantia" pitchFamily="18" charset="0"/>
              </a:rPr>
              <a:t> 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лікарів, вчителів, партійних працівників на Західну Україну, щоб якось там все ось це привести в порядок, переконувати, розповідати, лікувати, навчати. А скільки фахівців було з науки, адже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 Львові жодного інституту не було, жодного підприємства не було.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Туди ж одразу і підприємства направили, туди ж фахівців направили, а їх вбивали. Це як розуміти? А скільки молодих фахівців зі Східних регіонів України, а їх за що вбивали?»</a:t>
            </a:r>
          </a:p>
          <a:p>
            <a:pPr algn="r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Фрагмент інтерв'ю Д. Гордона з</a:t>
            </a:r>
            <a:r>
              <a:rPr lang="ru-RU" sz="1600" b="1">
                <a:latin typeface="Constantia" pitchFamily="18" charset="0"/>
              </a:rPr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В. Черномирдіним 2010 р.</a:t>
            </a:r>
          </a:p>
        </p:txBody>
      </p:sp>
      <p:pic>
        <p:nvPicPr>
          <p:cNvPr id="38914" name="Picture 2" descr="C:\Users\SASHA\Desktop\Новоросія. Міфи\test-26-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68288"/>
            <a:ext cx="29146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ъект 2"/>
          <p:cNvSpPr>
            <a:spLocks noGrp="1"/>
          </p:cNvSpPr>
          <p:nvPr>
            <p:ph idx="4294967295"/>
          </p:nvPr>
        </p:nvSpPr>
        <p:spPr bwMode="auto">
          <a:xfrm>
            <a:off x="3962400" y="409575"/>
            <a:ext cx="4713288" cy="2833688"/>
          </a:xfrm>
        </p:spPr>
        <p:txBody>
          <a:bodyPr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uk-UA" sz="1800" smtClean="0"/>
              <a:t>В 2012 році </a:t>
            </a:r>
            <a:r>
              <a:rPr lang="uk-UA" sz="1800" b="1" smtClean="0"/>
              <a:t>за участі В. Богуслаєва</a:t>
            </a:r>
            <a:r>
              <a:rPr lang="uk-UA" sz="1800" smtClean="0"/>
              <a:t>, а 17 січня 2012 р. в Запорізькій обласній обласній бібліотеці організована </a:t>
            </a:r>
            <a:r>
              <a:rPr lang="uk-UA" sz="1800" b="1" smtClean="0"/>
              <a:t>прес-конференція</a:t>
            </a:r>
            <a:r>
              <a:rPr lang="uk-UA" sz="1800" smtClean="0"/>
              <a:t> з приводу презентації книги В. Поліщука </a:t>
            </a:r>
            <a:r>
              <a:rPr lang="uk-UA" sz="1800" b="1" smtClean="0"/>
              <a:t>«Горькая правда. Преступность ОУН-УПА». </a:t>
            </a:r>
            <a:r>
              <a:rPr lang="uk-UA" sz="1800" smtClean="0"/>
              <a:t>У інформації про цю подію, опублікованій в газеті «Мотор-Січ», оунівський рух характеризувався як різновидність фашизму, а його симпатики – українськими </a:t>
            </a:r>
            <a:r>
              <a:rPr lang="uk-UA" sz="1800" b="1" smtClean="0"/>
              <a:t>неонацистами</a:t>
            </a:r>
            <a:r>
              <a:rPr lang="uk-UA" sz="1800" smtClean="0"/>
              <a:t>.</a:t>
            </a:r>
            <a:endParaRPr lang="ru-RU" sz="1800" smtClean="0"/>
          </a:p>
        </p:txBody>
      </p:sp>
      <p:pic>
        <p:nvPicPr>
          <p:cNvPr id="39938" name="Picture 8" descr="Презентация книги &quot;Горькая правда. Преступления ОУН-УП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9728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Прямоугольник 1"/>
          <p:cNvSpPr>
            <a:spLocks noChangeArrowheads="1"/>
          </p:cNvSpPr>
          <p:nvPr/>
        </p:nvSpPr>
        <p:spPr bwMode="auto">
          <a:xfrm>
            <a:off x="5580063" y="0"/>
            <a:ext cx="3024187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«…століттями знущалися над православними. Але ми замовчували все це, заради цієї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фіктивної дружби народів, заради цього фіктивного інтернаціоналізму.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тому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жителі України не знають хто ворог, хто друг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і що взагалі відбувалося, і хто вони такі: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Бандера, Шухевич і ОУН, УПА. Проти кого вони повставали?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Чому вони були одягнені в німецьку форму?»</a:t>
            </a:r>
            <a:endParaRPr lang="ru-RU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Виступ від фракції ЛДПР В.</a:t>
            </a:r>
            <a:r>
              <a:rPr lang="ru-RU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Жириновського у березні 2014 р.</a:t>
            </a:r>
          </a:p>
        </p:txBody>
      </p:sp>
      <p:pic>
        <p:nvPicPr>
          <p:cNvPr id="1028" name="Picture 4" descr="C:\Users\SASHA\Desktop\Владимир-Жириновский.jpg"/>
          <p:cNvPicPr>
            <a:picLocks noChangeAspect="1" noChangeArrowheads="1"/>
          </p:cNvPicPr>
          <p:nvPr/>
        </p:nvPicPr>
        <p:blipFill rotWithShape="1">
          <a:blip r:embed="rId2"/>
          <a:srcRect r="15276"/>
          <a:stretch/>
        </p:blipFill>
        <p:spPr bwMode="auto">
          <a:xfrm>
            <a:off x="184150" y="709613"/>
            <a:ext cx="5008563" cy="349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Прямоугольник 1"/>
          <p:cNvSpPr>
            <a:spLocks noChangeArrowheads="1"/>
          </p:cNvSpPr>
          <p:nvPr/>
        </p:nvSpPr>
        <p:spPr bwMode="auto">
          <a:xfrm>
            <a:off x="4859338" y="1203325"/>
            <a:ext cx="4062412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«Так склалося, добре. Але в 1954 році взяли Крим і туди віддали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порушення чинного тоді союзного законодавства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яке вимагало згоди Верховної Ради Української РСР, вирішено було президією Верховної Ради»,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uk-UA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В. Путін 14 грудня     2017 р.</a:t>
            </a: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3" descr="C:\Users\SASHA\Desktop\The_transfer_of_Crim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54000"/>
            <a:ext cx="3419475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2"/>
          <p:cNvSpPr txBox="1">
            <a:spLocks noChangeArrowheads="1"/>
          </p:cNvSpPr>
          <p:nvPr/>
        </p:nvSpPr>
        <p:spPr bwMode="auto">
          <a:xfrm>
            <a:off x="2987675" y="268288"/>
            <a:ext cx="6032500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 точки зору тодішнього законодавства, процедура передачі Криму Україні була повністю витримана. Спочатку це питання розглядалося на Президії Верховної Ради РРФСР у присутності представників Кримської облради і Севастопольської міськради. Було прийняте позитивне рішення, яке аргументувалося спільністю економіки, тісними господарськими і культурними зв</a:t>
            </a:r>
            <a:r>
              <a:rPr lang="en-US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язками Криму та України, територіальною близькістю. Цю Постанову направили до Верховної Ради СРСР. Питання про передачу Криму Україні розглядалося і на Президії Верховної Ради УРСР. 19 лютого 1954 р. відбулося урочисте засідання Президії Верховної Ради СРСР за участю представників керівних органів України і Росії, Кримської області і міста Севастополя. Було прийняте рішення і підписаний відповідний указ. Процес передачі був завершений на сесії Верховної Ради СРСР, яка затвердила указ від 19 лютого і внесла відповідні зміни до Конституції СРСР.</a:t>
            </a:r>
          </a:p>
          <a:p>
            <a:pPr algn="r"/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Турченко Ф., Турченко Г. Проект «Новоросія» і новітня російсько-українська війна. Ки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їв: Інститут історії України, 2015. С. 122-123.</a:t>
            </a:r>
            <a:endParaRPr lang="ru-RU" sz="1600" b="1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C:\Users\SASHA\Desktop\unnamed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781050"/>
            <a:ext cx="2225675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Прямоугольник 5"/>
          <p:cNvSpPr>
            <a:spLocks noChangeArrowheads="1"/>
          </p:cNvSpPr>
          <p:nvPr/>
        </p:nvSpPr>
        <p:spPr bwMode="auto">
          <a:xfrm>
            <a:off x="2286000" y="197167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Прямоугольник 1"/>
          <p:cNvSpPr>
            <a:spLocks noChangeArrowheads="1"/>
          </p:cNvSpPr>
          <p:nvPr/>
        </p:nvSpPr>
        <p:spPr bwMode="auto">
          <a:xfrm>
            <a:off x="5284788" y="231775"/>
            <a:ext cx="3798887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«Україна – її не було ніколи!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Її створили більшовики!</a:t>
            </a:r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Дайте мені документ XVIII століття, де буде написано «українська держава з кимось уклала угоду». Дайте мені документ ХІХ століття! Немає жодного документа! Ніхто ніколи не укладав жодних угод з Україною!</a:t>
            </a:r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 породження радянської влади!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Всі говорили російською і були росіянами!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Ми вас зробили! 80% росіян змусили записати себе в паспортах «українець»! З України ви всі вперті, тупі й хворі! Вони напівросіяни, напівукраїнці. Напівдержава, напівтериторія!»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just"/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кричав В. Жириновський в ефірі програми «60 хвилин» 16 липня 2019р. на телеканалі «Росія-1».</a:t>
            </a:r>
          </a:p>
        </p:txBody>
      </p:sp>
      <p:pic>
        <p:nvPicPr>
          <p:cNvPr id="44034" name="Picture 2" descr="C:\Users\SASHA\Desktop\Без названия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411163"/>
            <a:ext cx="4619625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 descr="C:\Users\SASHA\Desktop\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25" y="2517775"/>
            <a:ext cx="4787900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Прямоугольник 1"/>
          <p:cNvSpPr>
            <a:spLocks noChangeArrowheads="1"/>
          </p:cNvSpPr>
          <p:nvPr/>
        </p:nvSpPr>
        <p:spPr bwMode="auto">
          <a:xfrm>
            <a:off x="5364163" y="141288"/>
            <a:ext cx="3575050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«Під час створення СРСР Україна отримала землі, до яких не мала відношення.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Споконвіку російські території, які взагалі не мають відношення до України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все Причорномор'я, західні російські землі,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були передані Україні з дивним формулюванням «для підвищення процентного співвідношення пролетаріату в Україні».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Тому що Україна була сільською територією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вважалося, що це дрібнобуржуазні представники селян. Їх розкуркулювали поспіль у всій країні. Це дивне рішення, це все спадщина державного устрою Володимира Ілліча Леніна»,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uk-UA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резюмував В. Путін на щорічній прес-конференції 19 грудня 2019 р.</a:t>
            </a:r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C:\Users\SASHA\Desktop\Юз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411163"/>
            <a:ext cx="4968875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Box 2"/>
          <p:cNvSpPr txBox="1">
            <a:spLocks noChangeArrowheads="1"/>
          </p:cNvSpPr>
          <p:nvPr/>
        </p:nvSpPr>
        <p:spPr bwMode="auto">
          <a:xfrm>
            <a:off x="411163" y="3363913"/>
            <a:ext cx="46085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Металургійний завод Джона Юза, м. Юзівка (нині м. Донецьк), кінець ХІХ століття</a:t>
            </a:r>
            <a:endParaRPr lang="ru-RU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C:\Users\SASHA\Desktop\Оле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9725"/>
            <a:ext cx="5072063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TextBox 3"/>
          <p:cNvSpPr txBox="1">
            <a:spLocks noChangeArrowheads="1"/>
          </p:cNvSpPr>
          <p:nvPr/>
        </p:nvSpPr>
        <p:spPr bwMode="auto">
          <a:xfrm>
            <a:off x="179388" y="3508375"/>
            <a:ext cx="49291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Олександрівський Південно-Російський залізообробний і залізопрокатний завод (Катеринославська губ.), 1887 р.</a:t>
            </a:r>
            <a:endParaRPr lang="ru-RU" sz="16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3" name="Picture 2" descr="C:\Users\SASHA\Desktop\Харк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1575" y="339725"/>
            <a:ext cx="41624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Box 2"/>
          <p:cNvSpPr txBox="1">
            <a:spLocks noChangeArrowheads="1"/>
          </p:cNvSpPr>
          <p:nvPr/>
        </p:nvSpPr>
        <p:spPr bwMode="auto">
          <a:xfrm>
            <a:off x="4981575" y="4371975"/>
            <a:ext cx="41624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Харківський паровозобудівний завод, </a:t>
            </a:r>
          </a:p>
          <a:p>
            <a:pPr algn="r"/>
            <a:r>
              <a:rPr lang="uk-UA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кінець ХІХ ст.</a:t>
            </a:r>
            <a:endParaRPr lang="ru-RU" sz="16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3897313" y="136525"/>
            <a:ext cx="5221287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«Коли вперше зазвучало слово українці?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Київська Русь - було поняття «українці»? Володимир Мономах хрестив святу Русь - було поняття «українці»?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Ось воно з'явилося,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створене австрійцями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 те, щоб західних слов'ян в особі російського народу відірвати від матері Росії. Щоб було зрозуміло звідки це почалося, коли це почалося, що таке Львів, що він був в складі Австрії. Це споконвічні польські землі, угорські землі, румунські землі, російські, з чого складалася середньовічна Україна. Чи була вона?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Чи є пам'ятники давньоукраїнської писемності? Ось є «Руська правда», а де українською мовою пам'ятники, які викладені 10 століть назад, 5 століть?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Нічого ж цього немає».</a:t>
            </a:r>
          </a:p>
          <a:p>
            <a:pPr algn="r"/>
            <a:r>
              <a:rPr lang="uk-UA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16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uk-UA" sz="1600">
                <a:latin typeface="Times New Roman" pitchFamily="18" charset="0"/>
                <a:cs typeface="Times New Roman" pitchFamily="18" charset="0"/>
              </a:rPr>
              <a:t>(З в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иступу В. Жириновського у березні 2014 р.)</a:t>
            </a: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SASHA\Desktop\The_instance_Sinodal`niy_of_Pravda_Ruskaya_page_1_1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79512" y="337174"/>
            <a:ext cx="3672407" cy="40537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179388" y="4275138"/>
            <a:ext cx="36718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Перша сторінка Синодального списку Руської правди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Прямоугольник 1"/>
          <p:cNvSpPr>
            <a:spLocks noChangeArrowheads="1"/>
          </p:cNvSpPr>
          <p:nvPr/>
        </p:nvSpPr>
        <p:spPr bwMode="auto">
          <a:xfrm>
            <a:off x="5867400" y="100013"/>
            <a:ext cx="309086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Нагадаю, що це 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Новоросія.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Харків, Луганськ, Донецьк, Херсон, Миколаїв, Одеса </a:t>
            </a:r>
            <a:r>
              <a:rPr lang="ru-RU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не входили до складу України в царські часи.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 все території, які передав Україні радянський уряд. Навіщо вони це зробили, Бог його знає»,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uk-UA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В. Путін під час спілкування з росіянами 17 квітня 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2014 </a:t>
            </a:r>
            <a:r>
              <a:rPr lang="uk-UA" sz="1600" b="1">
                <a:latin typeface="Times New Roman" pitchFamily="18" charset="0"/>
                <a:cs typeface="Times New Roman" pitchFamily="18" charset="0"/>
              </a:rPr>
              <a:t>р.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6" name="Прямоугольник 2"/>
          <p:cNvSpPr>
            <a:spLocks noChangeArrowheads="1"/>
          </p:cNvSpPr>
          <p:nvPr/>
        </p:nvSpPr>
        <p:spPr bwMode="auto">
          <a:xfrm>
            <a:off x="4999038" y="4435475"/>
            <a:ext cx="2414587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uk-UA" altLang="ru-RU" sz="1400">
                <a:solidFill>
                  <a:srgbClr val="FFFFFF"/>
                </a:solidFill>
                <a:latin typeface="Times New Roman" pitchFamily="18" charset="0"/>
              </a:rPr>
              <a:t>Карта з офісу КПУ в Києві </a:t>
            </a:r>
          </a:p>
          <a:p>
            <a:pPr algn="just">
              <a:spcBef>
                <a:spcPct val="50000"/>
              </a:spcBef>
            </a:pPr>
            <a:r>
              <a:rPr lang="uk-UA" altLang="ru-RU" sz="1400">
                <a:solidFill>
                  <a:srgbClr val="FFFFFF"/>
                </a:solidFill>
                <a:latin typeface="Times New Roman" pitchFamily="18" charset="0"/>
              </a:rPr>
              <a:t>2014 р.</a:t>
            </a:r>
            <a:endParaRPr lang="ru-RU" altLang="ru-RU" sz="140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47107" name="Picture 2" descr="C:\Users\SASHA\Desktop\pu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63" y="69850"/>
            <a:ext cx="43561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363" y="2476500"/>
            <a:ext cx="4356100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Текстура - AVATAN PLUS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-21036"/>
            <a:ext cx="9144000" cy="5164537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 bwMode="auto">
          <a:xfrm>
            <a:off x="468313" y="3305175"/>
            <a:ext cx="8172450" cy="1838325"/>
          </a:xfrm>
        </p:spPr>
        <p:txBody>
          <a:bodyPr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indent="0" defTabSz="457200" eaLnBrk="1" hangingPunct="1">
              <a:defRPr/>
            </a:pPr>
            <a:r>
              <a:rPr lang="uk-UA" sz="1200" b="1" smtClean="0"/>
              <a:t>У жовтні 1990 р. на юридичному факультеті Одеського університету було оголошено про створення партії "новоросів” ("югоросів"), представники якої стверджували, що в Одеській, Миколаївській і Херсонській областях немає ні українців, ні росіян, а живе новий етнос (народ) "новороси" ("югороси"), які мають право на самовизначення. </a:t>
            </a:r>
            <a:endParaRPr lang="ru-RU" sz="1200" b="1" smtClean="0"/>
          </a:p>
          <a:p>
            <a:pPr marL="0" indent="0" defTabSz="457200" eaLnBrk="1" hangingPunct="1">
              <a:defRPr/>
            </a:pPr>
            <a:endParaRPr lang="ru-RU" sz="1200" b="1" smtClean="0"/>
          </a:p>
        </p:txBody>
      </p:sp>
      <p:pic>
        <p:nvPicPr>
          <p:cNvPr id="48131" name="Picture 2" descr="Проект &quot;Новоросія&quot; зазнав краху - Порошенко - Korrespondent.ne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1175" y="65088"/>
            <a:ext cx="5135563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1"/>
          <p:cNvPicPr>
            <a:picLocks noChangeAspect="1"/>
          </p:cNvPicPr>
          <p:nvPr/>
        </p:nvPicPr>
        <p:blipFill>
          <a:blip r:embed="rId3"/>
          <a:srcRect l="9941" r="20236"/>
          <a:stretch>
            <a:fillRect/>
          </a:stretch>
        </p:blipFill>
        <p:spPr bwMode="auto">
          <a:xfrm>
            <a:off x="277813" y="452438"/>
            <a:ext cx="4086225" cy="390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Объект 2"/>
          <p:cNvSpPr txBox="1">
            <a:spLocks/>
          </p:cNvSpPr>
          <p:nvPr/>
        </p:nvSpPr>
        <p:spPr bwMode="auto">
          <a:xfrm>
            <a:off x="4537075" y="452438"/>
            <a:ext cx="4545013" cy="390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defTabSz="684213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uk-UA">
                <a:solidFill>
                  <a:srgbClr val="000000"/>
                </a:solidFill>
                <a:latin typeface="Times New Roman" pitchFamily="18" charset="0"/>
                <a:sym typeface="Arial" charset="0"/>
              </a:rPr>
              <a:t> </a:t>
            </a:r>
          </a:p>
          <a:p>
            <a:pPr defTabSz="684213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uk-UA">
                <a:solidFill>
                  <a:srgbClr val="000000"/>
                </a:solidFill>
                <a:latin typeface="Times New Roman" pitchFamily="18" charset="0"/>
                <a:sym typeface="Arial" charset="0"/>
              </a:rPr>
              <a:t>І. Гіркін:</a:t>
            </a:r>
          </a:p>
          <a:p>
            <a:pPr defTabSz="684213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uk-UA" sz="2200">
                <a:solidFill>
                  <a:srgbClr val="000000"/>
                </a:solidFill>
                <a:latin typeface="Calibri" pitchFamily="34" charset="0"/>
                <a:sym typeface="Arial" charset="0"/>
              </a:rPr>
              <a:t> </a:t>
            </a:r>
          </a:p>
          <a:p>
            <a:pPr defTabSz="684213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uk-UA" i="1">
                <a:solidFill>
                  <a:srgbClr val="000000"/>
                </a:solidFill>
                <a:latin typeface="Times New Roman" pitchFamily="18" charset="0"/>
                <a:sym typeface="Arial" charset="0"/>
              </a:rPr>
              <a:t>«Але спусковий гачок війни все-таки натиснув я. Якби наш загін не перейшов кордон, в результаті все б скінчилось, як в Харкові, як в Одесі. Було б кілька десятків убитих, обпалених, заарештованих. І на цьому б скінчилося. А практично маховик війни, яка до сих пір йде, запустив наш загін».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Прямоугольник 1"/>
          <p:cNvSpPr>
            <a:spLocks noChangeArrowheads="1"/>
          </p:cNvSpPr>
          <p:nvPr/>
        </p:nvSpPr>
        <p:spPr bwMode="auto">
          <a:xfrm>
            <a:off x="4418013" y="219075"/>
            <a:ext cx="4556125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26 квітня 2019 р. в мережі було опубліковано відео, на якому В. Жириновський ріже торт у вигляді України і примовляє: </a:t>
            </a:r>
          </a:p>
          <a:p>
            <a:pPr algn="just"/>
            <a:endParaRPr lang="uk-UA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Чернігів, Суми, Донецьк, Запоріжжя – це все Росія.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Ми Києву залишаємо те, з чим він до нас прийшов –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Київ, Поділ, щось ще.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Ідеальний варіант, щоб вони не ображалися – ми залишаємо Україні 1/3, у напрямку заходу.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Решта – це Південно-Східна Росія, Малоросія і Новоросія.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 тут нехай називається Галичина – це я залишаю їм».</a:t>
            </a:r>
            <a:endParaRPr lang="ru-RU" sz="1600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 descr="C:\Users\SASHA\Desktop\Без названия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949575"/>
            <a:ext cx="4083050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 descr="C:\Users\SASHA\Desktop\5fb819897f67cccb6f7ec69f87a755e1.jpg"/>
          <p:cNvPicPr>
            <a:picLocks noChangeAspect="1" noChangeArrowheads="1"/>
          </p:cNvPicPr>
          <p:nvPr/>
        </p:nvPicPr>
        <p:blipFill>
          <a:blip r:embed="rId3"/>
          <a:srcRect l="3143" t="2808" r="3372"/>
          <a:stretch>
            <a:fillRect/>
          </a:stretch>
        </p:blipFill>
        <p:spPr bwMode="auto">
          <a:xfrm>
            <a:off x="179388" y="339725"/>
            <a:ext cx="4176712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Прямоугольник 1"/>
          <p:cNvSpPr>
            <a:spLocks noChangeArrowheads="1"/>
          </p:cNvSpPr>
          <p:nvPr/>
        </p:nvSpPr>
        <p:spPr bwMode="auto">
          <a:xfrm>
            <a:off x="5003800" y="161925"/>
            <a:ext cx="4059238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0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Революція Гідності</a:t>
            </a:r>
            <a:r>
              <a:rPr lang="uk-UA" sz="20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 років тому, лютий. Ось вони стоять </a:t>
            </a:r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представники України, але вони ж не скажуть уже, що </a:t>
            </a:r>
            <a:r>
              <a:rPr lang="uk-UA" sz="20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була революція криміналу, революція підлості, революція загибелі людей. Ніякої гідності там не було</a:t>
            </a:r>
            <a:r>
              <a:rPr lang="uk-UA" sz="2000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uk-UA" sz="2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Слова В. Жириновського в ефірі програми «Вечір з Володимиром Соловйовим» на телеканалі </a:t>
            </a:r>
          </a:p>
          <a:p>
            <a:pPr algn="r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«Росія-1» від 25 липня 2019 р.</a:t>
            </a: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>
              <a:latin typeface="Constantia" pitchFamily="18" charset="0"/>
            </a:endParaRPr>
          </a:p>
        </p:txBody>
      </p:sp>
      <p:pic>
        <p:nvPicPr>
          <p:cNvPr id="52226" name="Picture 2" descr="C:\Users\SASHA\Desktop\maxresdefault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996950"/>
            <a:ext cx="4859338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Прямоугольник 1"/>
          <p:cNvSpPr>
            <a:spLocks noChangeArrowheads="1"/>
          </p:cNvSpPr>
          <p:nvPr/>
        </p:nvSpPr>
        <p:spPr bwMode="auto">
          <a:xfrm>
            <a:off x="4716463" y="195263"/>
            <a:ext cx="4319587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«Чому формула Штайнмаєра? Німець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з якого дива?</a:t>
            </a:r>
            <a:r>
              <a:rPr lang="uk-UA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Спеціально навіть це закладають в голову. Хто навів порядок на Україні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Штайнмаєр. Хто заспокоїв все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Штайнмаєр. Тобто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німці.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Гофман сто років тому під час Першої світової сказав: «Це я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полковник генерального штабу Гофман створив Україну». Правильно, </a:t>
            </a:r>
            <a:r>
              <a:rPr lang="uk-UA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вони створили. А потім поляки це підхопили. А потім російські більшовики, вірніше українські, зробили українізацію росіян</a:t>
            </a:r>
            <a:r>
              <a:rPr lang="uk-UA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uk-UA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В. Жириновський</a:t>
            </a:r>
            <a:r>
              <a:rPr lang="ru-RU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ефірі програми «60 хвилин» за 2 жовтня 2019 р. на телеканалі «Росія-1».</a:t>
            </a:r>
          </a:p>
          <a:p>
            <a:endParaRPr lang="ru-RU" sz="1600">
              <a:latin typeface="Constantia" pitchFamily="18" charset="0"/>
            </a:endParaRPr>
          </a:p>
        </p:txBody>
      </p:sp>
      <p:pic>
        <p:nvPicPr>
          <p:cNvPr id="53250" name="Picture 2" descr="C:\Users\SASHA\Desktop\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" y="987425"/>
            <a:ext cx="46593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8" descr="http://www.ravnopravie.org/media/images/2354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225"/>
            <a:ext cx="665003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AutoShape 2" descr="Картинки по запросу &quot;«Собор народів Білорусії, Росії та України»&quot;"/>
          <p:cNvSpPr>
            <a:spLocks noChangeAspect="1" noChangeArrowheads="1"/>
          </p:cNvSpPr>
          <p:nvPr/>
        </p:nvSpPr>
        <p:spPr bwMode="auto">
          <a:xfrm>
            <a:off x="117475" y="-10795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defTabSz="685800"/>
            <a:endParaRPr lang="ru-RU" sz="1400">
              <a:latin typeface="Century Gothic" pitchFamily="34" charset="0"/>
            </a:endParaRPr>
          </a:p>
        </p:txBody>
      </p:sp>
      <p:pic>
        <p:nvPicPr>
          <p:cNvPr id="55299" name="Picture 6" descr="Картинки по запросу &quot;Собор народов Белорусии, Росии  Украини»&quot;"/>
          <p:cNvPicPr>
            <a:picLocks noChangeAspect="1" noChangeArrowheads="1"/>
          </p:cNvPicPr>
          <p:nvPr/>
        </p:nvPicPr>
        <p:blipFill>
          <a:blip r:embed="rId3"/>
          <a:srcRect t="2623" b="4570"/>
          <a:stretch>
            <a:fillRect/>
          </a:stretch>
        </p:blipFill>
        <p:spPr bwMode="auto">
          <a:xfrm>
            <a:off x="6650038" y="1192213"/>
            <a:ext cx="2493962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Прямоугольник 5"/>
          <p:cNvSpPr>
            <a:spLocks noChangeArrowheads="1"/>
          </p:cNvSpPr>
          <p:nvPr/>
        </p:nvSpPr>
        <p:spPr bwMode="auto">
          <a:xfrm rot="10800000" flipV="1">
            <a:off x="6772275" y="4057650"/>
            <a:ext cx="2371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en-US" sz="1400">
                <a:latin typeface="Century Gothic" pitchFamily="34" charset="0"/>
                <a:hlinkClick r:id="rId4"/>
              </a:rPr>
              <a:t>http://www.ravnopravie.org/news/novosti/v_zaporozhe_proshel_ocherednoj_sbor_slavyanskih_narodov_belorussii_rossii_ukrainy.html</a:t>
            </a:r>
            <a:endParaRPr lang="ru-RU" sz="1400">
              <a:latin typeface="Century Gothic" pitchFamily="34" charset="0"/>
            </a:endParaRPr>
          </a:p>
        </p:txBody>
      </p:sp>
      <p:sp>
        <p:nvSpPr>
          <p:cNvPr id="55301" name="TextBox 1"/>
          <p:cNvSpPr txBox="1">
            <a:spLocks noChangeArrowheads="1"/>
          </p:cNvSpPr>
          <p:nvPr/>
        </p:nvSpPr>
        <p:spPr bwMode="auto">
          <a:xfrm>
            <a:off x="346075" y="4613275"/>
            <a:ext cx="27876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uk-UA" sz="2400" b="1">
                <a:latin typeface="Century Gothic" pitchFamily="34" charset="0"/>
              </a:rPr>
              <a:t>м. Харків, 2004 р.</a:t>
            </a:r>
            <a:endParaRPr lang="ru-RU" sz="2400" b="1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Текстура - AVATAN PLUS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-21036"/>
            <a:ext cx="9144000" cy="5164537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 bwMode="auto">
          <a:xfrm>
            <a:off x="125413" y="60325"/>
            <a:ext cx="7885112" cy="1571625"/>
          </a:xfrm>
        </p:spPr>
        <p:txBody>
          <a:bodyPr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indent="0" algn="l" defTabSz="457200" eaLnBrk="1" hangingPunct="1">
              <a:lnSpc>
                <a:spcPct val="90000"/>
              </a:lnSpc>
              <a:defRPr/>
            </a:pPr>
            <a:r>
              <a:rPr lang="uk-UA" sz="1600" smtClean="0"/>
              <a:t>В Криму на початку 1990-х рр. місцеві сепаратисти за підтримки російського політикуму поставили </a:t>
            </a:r>
            <a:r>
              <a:rPr lang="uk-UA" sz="1600" b="1" smtClean="0"/>
              <a:t>завдання про вихід півострова із складу України і приєднання до Російської Федерації.</a:t>
            </a:r>
            <a:r>
              <a:rPr lang="uk-UA" sz="1600" smtClean="0"/>
              <a:t> Одним з найголовніших аргументів для обґрунтування цього наміру була надумана </a:t>
            </a:r>
            <a:r>
              <a:rPr lang="uk-UA" sz="1600" b="1" smtClean="0"/>
              <a:t>ідея про "віковічні" зв’язки Криму з Росією</a:t>
            </a:r>
            <a:r>
              <a:rPr lang="uk-UA" sz="1600" smtClean="0"/>
              <a:t> і про відсутність таких зв’язків з Україною. </a:t>
            </a:r>
            <a:endParaRPr lang="ru-RU" sz="1600" smtClean="0"/>
          </a:p>
          <a:p>
            <a:pPr marL="0" indent="0" algn="l" defTabSz="457200" eaLnBrk="1" hangingPunct="1">
              <a:lnSpc>
                <a:spcPct val="90000"/>
              </a:lnSpc>
              <a:defRPr/>
            </a:pPr>
            <a:endParaRPr lang="ru-RU" sz="1600" smtClean="0"/>
          </a:p>
        </p:txBody>
      </p:sp>
      <p:pic>
        <p:nvPicPr>
          <p:cNvPr id="56323" name="Picture 6" descr="Крым в филателии — Википед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1419225"/>
            <a:ext cx="5559425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ъект 2"/>
          <p:cNvSpPr>
            <a:spLocks noGrp="1"/>
          </p:cNvSpPr>
          <p:nvPr>
            <p:ph idx="4294967295"/>
          </p:nvPr>
        </p:nvSpPr>
        <p:spPr bwMode="auto">
          <a:xfrm>
            <a:off x="4848225" y="85725"/>
            <a:ext cx="4295775" cy="5057775"/>
          </a:xfrm>
        </p:spPr>
        <p:txBody>
          <a:bodyPr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be-BY" sz="1400" smtClean="0"/>
              <a:t>«Літня школа патріотизму молодих співвітчизників» (російськиХ) 19-21 серпня 2013</a:t>
            </a:r>
            <a:r>
              <a:rPr lang="ru-RU" sz="1400" smtClean="0"/>
              <a:t> р.</a:t>
            </a:r>
            <a:r>
              <a:rPr lang="be-BY" sz="1400" smtClean="0"/>
              <a:t> була присвячена 230-річчю </a:t>
            </a:r>
            <a:r>
              <a:rPr lang="be-BY" sz="1400" b="1" smtClean="0"/>
              <a:t>приєднання Криму до Росії.</a:t>
            </a:r>
          </a:p>
          <a:p>
            <a:pPr algn="l" eaLnBrk="1" hangingPunct="1">
              <a:defRPr/>
            </a:pPr>
            <a:r>
              <a:rPr lang="be-BY" sz="1400" smtClean="0"/>
              <a:t>Був проведений конкурс творчих робіт, де розглядалася історія «приєднання Криму до Росії». </a:t>
            </a:r>
          </a:p>
          <a:p>
            <a:pPr algn="l" eaLnBrk="1" hangingPunct="1">
              <a:defRPr/>
            </a:pPr>
            <a:r>
              <a:rPr lang="be-BY" sz="1400" smtClean="0"/>
              <a:t>Засновниками конкурсу були: Запорізька молодіжна громадська організація </a:t>
            </a:r>
            <a:r>
              <a:rPr lang="be-BY" sz="1400" b="1" smtClean="0"/>
              <a:t>«</a:t>
            </a:r>
            <a:r>
              <a:rPr lang="be-BY" sz="1400" b="1" i="1" smtClean="0"/>
              <a:t>Акцент», «Русский культурній центр»</a:t>
            </a:r>
            <a:r>
              <a:rPr lang="be-BY" sz="1400" smtClean="0"/>
              <a:t>, Всеукраїнська громадська організація </a:t>
            </a:r>
            <a:r>
              <a:rPr lang="be-BY" sz="1400" b="1" i="1" smtClean="0"/>
              <a:t>«Русская школа</a:t>
            </a:r>
            <a:r>
              <a:rPr lang="be-BY" sz="1400" i="1" smtClean="0"/>
              <a:t>»</a:t>
            </a:r>
            <a:r>
              <a:rPr lang="be-BY" sz="1400" smtClean="0"/>
              <a:t>, Регіональне представництво </a:t>
            </a:r>
            <a:r>
              <a:rPr lang="be-BY" sz="1400" b="1" i="1" smtClean="0"/>
              <a:t>«Восток» </a:t>
            </a:r>
            <a:r>
              <a:rPr lang="be-BY" sz="1400" smtClean="0"/>
              <a:t>всеукраїнської громадської організації </a:t>
            </a:r>
            <a:r>
              <a:rPr lang="be-BY" sz="1400" b="1" i="1" smtClean="0"/>
              <a:t>«Русскоязычная Украина»</a:t>
            </a:r>
            <a:r>
              <a:rPr lang="be-BY" sz="1400" b="1" smtClean="0"/>
              <a:t>, </a:t>
            </a:r>
            <a:r>
              <a:rPr lang="be-BY" sz="1400" smtClean="0"/>
              <a:t>міжвузівський дослідний центр </a:t>
            </a:r>
            <a:r>
              <a:rPr lang="be-BY" sz="1400" b="1" i="1" smtClean="0"/>
              <a:t>«Політика та освіта»</a:t>
            </a:r>
            <a:r>
              <a:rPr lang="be-BY" sz="1400" i="1" smtClean="0"/>
              <a:t> </a:t>
            </a:r>
            <a:r>
              <a:rPr lang="be-BY" sz="1400" smtClean="0"/>
              <a:t>(ЗОІППО) та ін.</a:t>
            </a:r>
            <a:endParaRPr lang="ru-RU" sz="1400" b="1" smtClean="0"/>
          </a:p>
          <a:p>
            <a:pPr algn="l" eaLnBrk="1" hangingPunct="1">
              <a:defRPr/>
            </a:pPr>
            <a:endParaRPr lang="ru-RU" sz="1400" smtClean="0"/>
          </a:p>
        </p:txBody>
      </p:sp>
      <p:pic>
        <p:nvPicPr>
          <p:cNvPr id="57346" name="Picture 2" descr="Картинки по запросу &quot;Всеукраїнська громадська організація «Русская школа»&quot;"/>
          <p:cNvPicPr>
            <a:picLocks noChangeAspect="1" noChangeArrowheads="1"/>
          </p:cNvPicPr>
          <p:nvPr/>
        </p:nvPicPr>
        <p:blipFill>
          <a:blip r:embed="rId2"/>
          <a:srcRect r="47810"/>
          <a:stretch>
            <a:fillRect/>
          </a:stretch>
        </p:blipFill>
        <p:spPr bwMode="auto">
          <a:xfrm>
            <a:off x="74613" y="390525"/>
            <a:ext cx="4687887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body" idx="4294967295"/>
          </p:nvPr>
        </p:nvSpPr>
        <p:spPr bwMode="auto">
          <a:xfrm>
            <a:off x="0" y="571500"/>
            <a:ext cx="4038600" cy="36004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>
              <a:lnSpc>
                <a:spcPct val="80000"/>
              </a:lnSpc>
              <a:defRPr/>
            </a:pPr>
            <a:r>
              <a:rPr lang="uk-UA" sz="1400" smtClean="0">
                <a:latin typeface="Times New Roman" pitchFamily="18" charset="0"/>
              </a:rPr>
              <a:t>Імперський міф - “Русский” Крим </a:t>
            </a:r>
          </a:p>
          <a:p>
            <a:pPr>
              <a:lnSpc>
                <a:spcPct val="80000"/>
              </a:lnSpc>
              <a:defRPr/>
            </a:pPr>
            <a:r>
              <a:rPr lang="uk-UA" sz="1400" smtClean="0">
                <a:latin typeface="Times New Roman" pitchFamily="18" charset="0"/>
              </a:rPr>
              <a:t>Насадження в Криму ідеології </a:t>
            </a:r>
            <a:r>
              <a:rPr lang="uk-UA" sz="1400" smtClean="0"/>
              <a:t>«</a:t>
            </a:r>
            <a:r>
              <a:rPr lang="uk-UA" sz="1400" smtClean="0">
                <a:latin typeface="Times New Roman" pitchFamily="18" charset="0"/>
              </a:rPr>
              <a:t>русского мира</a:t>
            </a:r>
            <a:r>
              <a:rPr lang="uk-UA" sz="1400" smtClean="0"/>
              <a:t>»</a:t>
            </a:r>
            <a:r>
              <a:rPr lang="uk-UA" sz="1400" smtClean="0">
                <a:latin typeface="Times New Roman" pitchFamily="18" charset="0"/>
              </a:rPr>
              <a:t>. </a:t>
            </a:r>
          </a:p>
        </p:txBody>
      </p:sp>
      <p:pic>
        <p:nvPicPr>
          <p:cNvPr id="58370" name="Picture 3" descr="Результат пошуку зображень за запитом русский мир идеолог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571500"/>
            <a:ext cx="52578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4" descr="Результат пошуку зображень за запитом русский мир идеолог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3087688"/>
            <a:ext cx="4191000" cy="205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5" descr="Результат пошуку зображень за запитом русский мир идеолог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371600"/>
            <a:ext cx="36052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SASHA\Desktop\53845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479425"/>
            <a:ext cx="2906712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4211638" y="555625"/>
            <a:ext cx="4445000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Мовою, якою розмовляли жителі Київської Русі російський історик Б. Рибаков назвав мову, якою спілкуються нині селяни Київської області: 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«Від'їжджайте на 20 кілометрів від Києва, і ви почуєте цю мову»</a:t>
            </a:r>
            <a:r>
              <a:rPr lang="ru-RU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r"/>
            <a:r>
              <a:rPr lang="ru-RU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Турченко Ф., Турченко Г. Проект «Новоросія» і новітня російсько-українська війна. Ки</a:t>
            </a:r>
            <a:r>
              <a:rPr lang="uk-UA" sz="16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їв: Інститут історії України, 2015. С. 173.</a:t>
            </a:r>
            <a:endParaRPr lang="ru-RU" sz="1600" b="1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body" idx="4294967295"/>
          </p:nvPr>
        </p:nvSpPr>
        <p:spPr bwMode="auto">
          <a:xfrm>
            <a:off x="0" y="457200"/>
            <a:ext cx="4572000" cy="45148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>
              <a:lnSpc>
                <a:spcPct val="80000"/>
              </a:lnSpc>
              <a:defRPr/>
            </a:pPr>
            <a:r>
              <a:rPr lang="uk-UA" sz="1400" smtClean="0">
                <a:latin typeface="Times New Roman" pitchFamily="18" charset="0"/>
              </a:rPr>
              <a:t>РОСІЙСЬКІ ІСТОРИЧНІ МІФИ </a:t>
            </a:r>
          </a:p>
          <a:p>
            <a:pPr algn="l">
              <a:lnSpc>
                <a:spcPct val="80000"/>
              </a:lnSpc>
              <a:defRPr/>
            </a:pPr>
            <a:r>
              <a:rPr lang="uk-UA" sz="1400" smtClean="0">
                <a:latin typeface="Times New Roman" pitchFamily="18" charset="0"/>
              </a:rPr>
              <a:t>ЩОДО ДРУГОЇ СВІТОВОЇ ВІЙНИ</a:t>
            </a:r>
            <a:endParaRPr lang="ru-RU" sz="140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ru-RU" sz="1400" smtClean="0"/>
          </a:p>
        </p:txBody>
      </p:sp>
      <p:pic>
        <p:nvPicPr>
          <p:cNvPr id="59394" name="Picture 3" descr="Результат пошуку зображень за запитом всеукраинскя партия русское единст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0"/>
            <a:ext cx="4191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4" descr="sso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543050"/>
            <a:ext cx="43434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5" descr="Результат пошуку зображень за запитом полк побед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257550"/>
            <a:ext cx="43434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6" descr="Результат пошуку зображень за запитом полк побед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00200"/>
            <a:ext cx="4800600" cy="245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Text Box 7"/>
          <p:cNvSpPr txBox="1">
            <a:spLocks noChangeArrowheads="1"/>
          </p:cNvSpPr>
          <p:nvPr/>
        </p:nvSpPr>
        <p:spPr bwMode="auto">
          <a:xfrm>
            <a:off x="152400" y="4114800"/>
            <a:ext cx="449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м. Запор</a:t>
            </a:r>
            <a:r>
              <a:rPr lang="uk-UA" i="1">
                <a:latin typeface="Times New Roman" pitchFamily="18" charset="0"/>
                <a:cs typeface="Times New Roman" pitchFamily="18" charset="0"/>
              </a:rPr>
              <a:t>іжжя, парк ім.Клімова (2016 р.)</a:t>
            </a:r>
            <a:endParaRPr lang="ru-RU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Прямоугольник 1"/>
          <p:cNvSpPr>
            <a:spLocks noChangeArrowheads="1"/>
          </p:cNvSpPr>
          <p:nvPr/>
        </p:nvSpPr>
        <p:spPr bwMode="auto">
          <a:xfrm>
            <a:off x="5508625" y="249238"/>
            <a:ext cx="34512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«Все про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ходить, і це пройде. Наша країна неодноразово проходила через серйозні випробування: </a:t>
            </a:r>
            <a:r>
              <a:rPr lang="uk-UA" sz="20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печеніги її мордували, і половці. З усім впоралася Росія</a:t>
            </a:r>
            <a:r>
              <a:rPr lang="uk-UA" sz="20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Переможемо і цю заразу коронавірусну. Разом ми все подолаємо». </a:t>
            </a:r>
          </a:p>
          <a:p>
            <a:pPr algn="just"/>
            <a:endParaRPr lang="uk-UA" sz="20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Зі звернення В.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Путіна до росіян 8 квітня 2020 р.)</a:t>
            </a: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8" name="Picture 3" descr="C:\Users\SASHA\Desktop\мамонты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627063"/>
            <a:ext cx="5219700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Прямоугольник 1"/>
          <p:cNvSpPr>
            <a:spLocks noChangeArrowheads="1"/>
          </p:cNvSpPr>
          <p:nvPr/>
        </p:nvSpPr>
        <p:spPr bwMode="auto">
          <a:xfrm>
            <a:off x="1852613" y="2147888"/>
            <a:ext cx="5772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Дякуємо за увагу!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5003800" y="700088"/>
            <a:ext cx="3959225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«Ярослав Мудрий</a:t>
            </a:r>
            <a:r>
              <a:rPr lang="ru-RU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 мудрий, звичайно, багато зробив для країни, але престолонаслідування не встановив так, як це було в деяких західних країнах. Формула, за якою діставався у спадок престол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в Росії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була дуже складною, заплутаною, і привела до роздробленості»,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В. Путін на зустрічі з молодими вченими та викладачами історії 5 листопада 2014 р.</a:t>
            </a:r>
          </a:p>
          <a:p>
            <a:pPr algn="just"/>
            <a:endParaRPr lang="ru-RU" sz="1600">
              <a:latin typeface="Constantia" pitchFamily="18" charset="0"/>
            </a:endParaRPr>
          </a:p>
        </p:txBody>
      </p:sp>
      <p:pic>
        <p:nvPicPr>
          <p:cNvPr id="18434" name="Picture 2" descr="C:\Users\SASHA\Desktop\Новоросія. Міфи\Святий_князь_Ярослав_Мудрий-іко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088" y="14288"/>
            <a:ext cx="3660775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755650" y="4749800"/>
            <a:ext cx="3279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Орлеонов А. «Ярослав Мудрий», 2010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157163" y="3444875"/>
            <a:ext cx="89122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«Адже саме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Криму, в Херсонесі, хрестився князь Володимир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а потім хрестив Русь. Початково первинна купіль хрещення Росії - там.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Херсонес </a:t>
            </a:r>
            <a:r>
              <a:rPr lang="ru-RU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 ж що? Це Севастополь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Ви уявляєте, який зв'язок між духовним джерелом і державною складовою, маючи на увазі боротьбу за це місце: і за Крим в цілому, і за Севастополь, за Херсонес? По суті,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російський народ багато століть бореться за те, щоб твердою ногою стати біля своєї історичної духовної купелі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заявив 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16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Путін</a:t>
            </a: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на зустрічі з молодими вченими та викладачами історії 5 листопада 2014 р.</a:t>
            </a:r>
            <a:endParaRPr lang="uk-UA" sz="1600" b="1">
              <a:latin typeface="Constantia" pitchFamily="18" charset="0"/>
            </a:endParaRPr>
          </a:p>
        </p:txBody>
      </p:sp>
      <p:pic>
        <p:nvPicPr>
          <p:cNvPr id="19458" name="Picture 2" descr="C:\Users\SASHA\Desktop\artlib_gallery-441947-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8088" y="-6350"/>
            <a:ext cx="68103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1793875" y="3108325"/>
            <a:ext cx="563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Орлеонов А. «Україна славетна» (</a:t>
            </a:r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Хрещення України-Русі</a:t>
            </a:r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), 2014 р.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2"/>
          <p:cNvSpPr txBox="1">
            <a:spLocks noChangeArrowheads="1"/>
          </p:cNvSpPr>
          <p:nvPr/>
        </p:nvSpPr>
        <p:spPr bwMode="auto">
          <a:xfrm>
            <a:off x="5076825" y="266700"/>
            <a:ext cx="37433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«Охрестився ж він у церкві святої Софії. І єсть церква та в городі Корсуні, стоїть вона на [високому] місці посеред города, де ото чинять торг корсуняни; палата Володимирова стоїть окрай церкви і до сьогодні, а цесарицина палата – за олтарем.</a:t>
            </a:r>
          </a:p>
          <a:p>
            <a:pPr indent="457200"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 охрещенні ж привів він цесарицю на обручення. А сього не відаючи, 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[деякі] неправильно говорять, ніби він охрестився в Києві, інші ж – кажучи, [що] у Василеві, а другі, говорячи, [ще] інше кажуть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indent="457200" algn="r"/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Повість минулих літ</a:t>
            </a:r>
          </a:p>
        </p:txBody>
      </p:sp>
      <p:pic>
        <p:nvPicPr>
          <p:cNvPr id="21506" name="Picture 2" descr="C:\Users\SASHA\Desktop\Povist_mynulyh_lit_mal_Georgija_Jakutovycha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82575"/>
            <a:ext cx="4016375" cy="421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3635375" y="1222375"/>
            <a:ext cx="5508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b="1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2530" name="Прямоугольник 4"/>
          <p:cNvSpPr>
            <a:spLocks noChangeArrowheads="1"/>
          </p:cNvSpPr>
          <p:nvPr/>
        </p:nvSpPr>
        <p:spPr bwMode="auto">
          <a:xfrm>
            <a:off x="4643438" y="87313"/>
            <a:ext cx="4217987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Новий пам'ятник </a:t>
            </a:r>
            <a:r>
              <a:rPr lang="ru-RU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дань поваги нашому видатному предку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особливо шанованому святому державному діячу та воїну, духовному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засновнику держави російської. Князь Володимир назавжди увійшов в історію як збирач і захисник російських земель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як далекоглядний політик, який створив основи сильної, єдиної, централізованої держави, який об'єднав в результаті в одну величезну родину рівні між собою народи, мови, культури і релігії. Його епоха знала чимало звершень, і найважливішим, визначальним звичайно ключовим з них було хрещення Русі. </a:t>
            </a:r>
            <a:r>
              <a:rPr lang="uk-UA" sz="1600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Цей вибір став загальним духовним джерелом для народів Росії, Білорусі та України</a:t>
            </a:r>
            <a:r>
              <a:rPr lang="uk-UA" sz="1600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600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>
              <a:solidFill>
                <a:srgbClr val="FFFFFF"/>
              </a:solidFill>
              <a:latin typeface="Times New Roman" pitchFamily="18" charset="0"/>
            </a:endParaRPr>
          </a:p>
          <a:p>
            <a:pPr algn="r"/>
            <a:r>
              <a:rPr lang="ru-RU" sz="1400" b="1">
                <a:solidFill>
                  <a:srgbClr val="FFFFFF"/>
                </a:solidFill>
                <a:latin typeface="Times New Roman" pitchFamily="18" charset="0"/>
              </a:rPr>
              <a:t>(З урочистої промови В. Путіна з нагоди відкриття пам'ятника князю Володимиру у Москві</a:t>
            </a:r>
            <a:r>
              <a:rPr lang="ru-RU" sz="1400">
                <a:latin typeface="Times New Roman" pitchFamily="18" charset="0"/>
              </a:rPr>
              <a:t> </a:t>
            </a:r>
            <a:r>
              <a:rPr lang="uk-UA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 листопада 2016 р</a:t>
            </a:r>
            <a:r>
              <a:rPr lang="uk-UA" sz="1400" b="1">
                <a:solidFill>
                  <a:srgbClr val="FFFFFF"/>
                </a:solidFill>
                <a:latin typeface="Times New Roman" pitchFamily="18" charset="0"/>
              </a:rPr>
              <a:t>.)</a:t>
            </a:r>
            <a:endParaRPr lang="ru-RU" sz="1400" b="1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2531" name="Прямоугольник 3"/>
          <p:cNvSpPr>
            <a:spLocks noChangeArrowheads="1"/>
          </p:cNvSpPr>
          <p:nvPr/>
        </p:nvSpPr>
        <p:spPr bwMode="auto">
          <a:xfrm>
            <a:off x="376238" y="4486275"/>
            <a:ext cx="38544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Володимир Великий, архітектор – І. Воскресенський, м. Москва, 2016 р. </a:t>
            </a:r>
            <a:endParaRPr lang="ru-RU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ASHA\Desktop\pagelogo_21131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900" y="0"/>
            <a:ext cx="3667125" cy="4486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5292725" y="842963"/>
            <a:ext cx="362267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«Освічена французька публіка знає про 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російську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Ганну, королеву Франції. Молодша </a:t>
            </a:r>
            <a:r>
              <a:rPr lang="ru-RU" b="1" i="1" u="sng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дочка нашого великого князя Ярослава Мудрого </a:t>
            </a:r>
            <a:r>
              <a:rPr lang="ru-RU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була дружиною Генріха I», –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сказав В. Путін 29 травня 2017 р. на зустрічі з президентом Франції        Е. Макроном.</a:t>
            </a:r>
          </a:p>
        </p:txBody>
      </p:sp>
      <p:pic>
        <p:nvPicPr>
          <p:cNvPr id="11266" name="Picture 2" descr="C:\Users\SASHA\Desktop\11an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0"/>
            <a:ext cx="3887788" cy="4516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3555" name="Прямоугольник 4"/>
          <p:cNvSpPr>
            <a:spLocks noChangeArrowheads="1"/>
          </p:cNvSpPr>
          <p:nvPr/>
        </p:nvSpPr>
        <p:spPr bwMode="auto">
          <a:xfrm>
            <a:off x="755650" y="4516438"/>
            <a:ext cx="38877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Анна Київська, скульптор – В. Зноба, м. Санліс (Франція), 2005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Другая 13">
      <a:dk1>
        <a:sysClr val="windowText" lastClr="000000"/>
      </a:dk1>
      <a:lt1>
        <a:srgbClr val="E7DEC9"/>
      </a:lt1>
      <a:dk2>
        <a:srgbClr val="8E0000"/>
      </a:dk2>
      <a:lt2>
        <a:srgbClr val="E7DEC9"/>
      </a:lt2>
      <a:accent1>
        <a:srgbClr val="620C0A"/>
      </a:accent1>
      <a:accent2>
        <a:srgbClr val="FEB80A"/>
      </a:accent2>
      <a:accent3>
        <a:srgbClr val="620C0A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4300</TotalTime>
  <Words>2512</Words>
  <Application>Microsoft Office PowerPoint</Application>
  <PresentationFormat>Экран (16:9)</PresentationFormat>
  <Paragraphs>143</Paragraphs>
  <Slides>42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42</vt:i4>
      </vt:variant>
    </vt:vector>
  </HeadingPairs>
  <TitlesOfParts>
    <vt:vector size="55" baseType="lpstr">
      <vt:lpstr>Arial</vt:lpstr>
      <vt:lpstr>Constantia</vt:lpstr>
      <vt:lpstr>Tunga</vt:lpstr>
      <vt:lpstr>Tahoma</vt:lpstr>
      <vt:lpstr>Calibri</vt:lpstr>
      <vt:lpstr>Garamond</vt:lpstr>
      <vt:lpstr>Times New Roman</vt:lpstr>
      <vt:lpstr>Century Gothic</vt:lpstr>
      <vt:lpstr>BlackTie</vt:lpstr>
      <vt:lpstr>BlackTie</vt:lpstr>
      <vt:lpstr>BlackTie</vt:lpstr>
      <vt:lpstr>BlackTie</vt:lpstr>
      <vt:lpstr>BlackTie</vt:lpstr>
      <vt:lpstr>Слайд 1</vt:lpstr>
      <vt:lpstr>Що ми вивчаємо: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SASHA</dc:creator>
  <cp:lastModifiedBy>Admin</cp:lastModifiedBy>
  <cp:revision>92</cp:revision>
  <dcterms:created xsi:type="dcterms:W3CDTF">2020-04-18T18:46:58Z</dcterms:created>
  <dcterms:modified xsi:type="dcterms:W3CDTF">2021-11-19T12:26:59Z</dcterms:modified>
</cp:coreProperties>
</file>