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257" r:id="rId3"/>
    <p:sldId id="258" r:id="rId4"/>
    <p:sldId id="304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7" r:id="rId43"/>
    <p:sldId id="299" r:id="rId44"/>
    <p:sldId id="298" r:id="rId45"/>
    <p:sldId id="300" r:id="rId46"/>
    <p:sldId id="303" r:id="rId47"/>
    <p:sldId id="301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0" autoAdjust="0"/>
    <p:restoredTop sz="94628" autoAdjust="0"/>
  </p:normalViewPr>
  <p:slideViewPr>
    <p:cSldViewPr snapToGrid="0">
      <p:cViewPr>
        <p:scale>
          <a:sx n="66" d="100"/>
          <a:sy n="66" d="100"/>
        </p:scale>
        <p:origin x="-12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E0FD3-006D-41BD-985F-75E2BC2D82C1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9F368-2CE4-46D6-937F-03780A72D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402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9F368-2CE4-46D6-937F-03780A72D3B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72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>
                <a:gd name="T0" fmla="*/ 6 w 5779"/>
                <a:gd name="T1" fmla="*/ 454 h 946"/>
                <a:gd name="T2" fmla="*/ 355 w 5779"/>
                <a:gd name="T3" fmla="*/ 454 h 946"/>
                <a:gd name="T4" fmla="*/ 757 w 5779"/>
                <a:gd name="T5" fmla="*/ 1 h 946"/>
                <a:gd name="T6" fmla="*/ 2511 w 5779"/>
                <a:gd name="T7" fmla="*/ 0 h 946"/>
                <a:gd name="T8" fmla="*/ 2646 w 5779"/>
                <a:gd name="T9" fmla="*/ 144 h 946"/>
                <a:gd name="T10" fmla="*/ 5779 w 5779"/>
                <a:gd name="T11" fmla="*/ 137 h 946"/>
                <a:gd name="T12" fmla="*/ 5779 w 5779"/>
                <a:gd name="T13" fmla="*/ 772 h 946"/>
                <a:gd name="T14" fmla="*/ 2899 w 5779"/>
                <a:gd name="T15" fmla="*/ 765 h 946"/>
                <a:gd name="T16" fmla="*/ 2757 w 5779"/>
                <a:gd name="T17" fmla="*/ 946 h 946"/>
                <a:gd name="T18" fmla="*/ 1883 w 5779"/>
                <a:gd name="T19" fmla="*/ 946 h 946"/>
                <a:gd name="T20" fmla="*/ 1663 w 5779"/>
                <a:gd name="T21" fmla="*/ 687 h 946"/>
                <a:gd name="T22" fmla="*/ 0 w 5779"/>
                <a:gd name="T23" fmla="*/ 687 h 946"/>
                <a:gd name="T24" fmla="*/ 35 w 5779"/>
                <a:gd name="T25" fmla="*/ 48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>
                <a:gd name="T0" fmla="*/ 0 w 5799"/>
                <a:gd name="T1" fmla="*/ 455 h 895"/>
                <a:gd name="T2" fmla="*/ 369 w 5799"/>
                <a:gd name="T3" fmla="*/ 454 h 895"/>
                <a:gd name="T4" fmla="*/ 776 w 5799"/>
                <a:gd name="T5" fmla="*/ 0 h 895"/>
                <a:gd name="T6" fmla="*/ 2496 w 5799"/>
                <a:gd name="T7" fmla="*/ 0 h 895"/>
                <a:gd name="T8" fmla="*/ 2632 w 5799"/>
                <a:gd name="T9" fmla="*/ 136 h 895"/>
                <a:gd name="T10" fmla="*/ 5799 w 5799"/>
                <a:gd name="T11" fmla="*/ 136 h 895"/>
                <a:gd name="T12" fmla="*/ 5788 w 5799"/>
                <a:gd name="T13" fmla="*/ 727 h 895"/>
                <a:gd name="T14" fmla="*/ 2883 w 5799"/>
                <a:gd name="T15" fmla="*/ 708 h 895"/>
                <a:gd name="T16" fmla="*/ 2747 w 5799"/>
                <a:gd name="T17" fmla="*/ 895 h 895"/>
                <a:gd name="T18" fmla="*/ 1899 w 5799"/>
                <a:gd name="T19" fmla="*/ 895 h 895"/>
                <a:gd name="T20" fmla="*/ 1681 w 5799"/>
                <a:gd name="T21" fmla="*/ 635 h 895"/>
                <a:gd name="T22" fmla="*/ 7 w 5799"/>
                <a:gd name="T23" fmla="*/ 635 h 895"/>
                <a:gd name="T24" fmla="*/ 7 w 5799"/>
                <a:gd name="T25" fmla="*/ 45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ko-KR" noProof="0" smtClean="0"/>
              <a:t>Образец заголовка</a:t>
            </a:r>
            <a:endParaRPr lang="en-US" altLang="ko-KR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9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792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10400" y="2889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70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735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817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793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2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741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3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15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E4E797-BEE6-4D72-B38E-3B7F6715B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fld id="{42F8E078-DC3D-4CE5-A602-7ED1B0FA380C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4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3" Type="http://schemas.openxmlformats.org/officeDocument/2006/relationships/slide" Target="slide7.xml"/><Relationship Id="rId7" Type="http://schemas.openxmlformats.org/officeDocument/2006/relationships/slide" Target="slide35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17.xml"/><Relationship Id="rId4" Type="http://schemas.openxmlformats.org/officeDocument/2006/relationships/slide" Target="slide15.xml"/><Relationship Id="rId9" Type="http://schemas.openxmlformats.org/officeDocument/2006/relationships/slide" Target="slide4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Модуль 1. Лекція 1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11188" y="476672"/>
            <a:ext cx="8137525" cy="2015703"/>
          </a:xfrm>
        </p:spPr>
        <p:txBody>
          <a:bodyPr/>
          <a:lstStyle/>
          <a:p>
            <a:r>
              <a:rPr lang="uk-UA" dirty="0" smtClean="0"/>
              <a:t>Таблиці істинності, логіка, доведення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15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121" y="404664"/>
            <a:ext cx="8229600" cy="1944215"/>
          </a:xfrm>
        </p:spPr>
        <p:txBody>
          <a:bodyPr/>
          <a:lstStyle/>
          <a:p>
            <a:pPr marL="0" indent="0" algn="just">
              <a:buNone/>
            </a:pPr>
            <a:r>
              <a:rPr lang="uk-UA" sz="2000" b="1" i="1" dirty="0" smtClean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Кон’юнкцією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висловлень</a:t>
            </a:r>
            <a:r>
              <a:rPr lang="uk-UA" sz="2400" dirty="0">
                <a:solidFill>
                  <a:schemeClr val="tx2"/>
                </a:solidFill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і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називається</a:t>
            </a:r>
            <a:r>
              <a:rPr lang="uk-UA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складене</a:t>
            </a:r>
            <a:r>
              <a:rPr lang="uk-UA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висловлення, яке</a:t>
            </a:r>
            <a:r>
              <a:rPr lang="uk-UA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істинне,</a:t>
            </a:r>
            <a:r>
              <a:rPr lang="uk-UA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коли істинні</a:t>
            </a:r>
            <a:r>
              <a:rPr lang="uk-UA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його обидві складові,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та символічно може бути записане у вигляді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Таблиця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</a:rPr>
              <a:t>істинності кон’юнкції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pPr>
              <a:lnSpc>
                <a:spcPct val="110000"/>
              </a:lnSpc>
            </a:pPr>
            <a:endParaRPr lang="uk-UA" dirty="0"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10" name="Group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47958"/>
              </p:ext>
            </p:extLst>
          </p:nvPr>
        </p:nvGraphicFramePr>
        <p:xfrm>
          <a:off x="2823534" y="2132856"/>
          <a:ext cx="3733800" cy="2049710"/>
        </p:xfrm>
        <a:graphic>
          <a:graphicData uri="http://schemas.openxmlformats.org/drawingml/2006/table">
            <a:tbl>
              <a:tblPr/>
              <a:tblGrid>
                <a:gridCol w="1460500"/>
                <a:gridCol w="703262"/>
                <a:gridCol w="539750"/>
                <a:gridCol w="1030288"/>
              </a:tblGrid>
              <a:tr h="409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q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9552" y="458112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Нехай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і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q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позначають висловлення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Діна водить авто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, 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: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У Бориса темне волосся.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Складене висловлення 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Діна водить авто і у Бориса темне волосся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складається з двох частин, об'єднаних зв'язкою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і.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2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467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81128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10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8343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75511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uk-UA" sz="2600" b="1" i="1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 Диз'юнкці</a:t>
            </a:r>
            <a:r>
              <a:rPr lang="uk-UA" sz="2600" b="1" i="1" dirty="0" smtClean="0">
                <a:solidFill>
                  <a:schemeClr val="tx2"/>
                </a:solidFill>
                <a:latin typeface="Times New Roman" pitchFamily="18" charset="0"/>
              </a:rPr>
              <a:t>єю</a:t>
            </a:r>
            <a:r>
              <a:rPr lang="uk-UA" sz="26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висловлень </a:t>
            </a:r>
            <a:r>
              <a:rPr lang="uk-UA" sz="26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р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і </a:t>
            </a:r>
            <a:r>
              <a:rPr lang="uk-UA" sz="26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q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називається с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кладене висловлення </a:t>
            </a:r>
            <a:r>
              <a:rPr lang="uk-UA" sz="26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р </a:t>
            </a:r>
            <a:r>
              <a:rPr lang="uk-UA" sz="26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 </a:t>
            </a:r>
            <a:r>
              <a:rPr lang="uk-UA" sz="26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q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, яке істинне, коли істинна одна із двох його </a:t>
            </a:r>
            <a:r>
              <a:rPr lang="uk-UA" sz="26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складових.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uk-UA" sz="2600" b="1" i="1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Таблиця </a:t>
            </a:r>
            <a:r>
              <a:rPr lang="uk-UA" sz="2600" b="1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істинності </a:t>
            </a:r>
            <a:r>
              <a:rPr lang="uk-UA" sz="2600" b="1" i="1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диз'юнкції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uk-UA" sz="2600" b="1" i="1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600" b="1" i="1" dirty="0" smtClean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600" b="1" i="1" dirty="0" smtClean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600" b="1" i="1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600" b="1" i="1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uk-UA" sz="26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  Висловлення </a:t>
            </a:r>
            <a:r>
              <a:rPr lang="uk-UA" sz="26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Діна водить авто або у Бориса темне волосся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є складеним і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символічно може бути записане у вигляді</a:t>
            </a:r>
            <a:r>
              <a:rPr lang="uk-UA" sz="2600" dirty="0">
                <a:solidFill>
                  <a:schemeClr val="tx2"/>
                </a:solidFill>
              </a:rPr>
              <a:t>  </a:t>
            </a:r>
            <a:r>
              <a:rPr lang="uk-UA" sz="2600" i="1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р </a:t>
            </a:r>
            <a:r>
              <a:rPr lang="uk-UA" sz="26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 </a:t>
            </a:r>
            <a:r>
              <a:rPr lang="uk-UA" sz="26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q.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Для того щоб це висловлення було істинним, достатньо, щоб була істинною одна з його складових. </a:t>
            </a:r>
          </a:p>
          <a:p>
            <a:pPr marL="0" indent="0">
              <a:lnSpc>
                <a:spcPct val="110000"/>
              </a:lnSpc>
              <a:buNone/>
            </a:pPr>
            <a:endParaRPr lang="uk-UA" i="1" dirty="0">
              <a:latin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10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63510"/>
              </p:ext>
            </p:extLst>
          </p:nvPr>
        </p:nvGraphicFramePr>
        <p:xfrm>
          <a:off x="3131840" y="2132856"/>
          <a:ext cx="3319462" cy="2109788"/>
        </p:xfrm>
        <a:graphic>
          <a:graphicData uri="http://schemas.openxmlformats.org/drawingml/2006/table">
            <a:tbl>
              <a:tblPr/>
              <a:tblGrid>
                <a:gridCol w="1392237"/>
                <a:gridCol w="493713"/>
                <a:gridCol w="492125"/>
                <a:gridCol w="941387"/>
              </a:tblGrid>
              <a:tr h="4100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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q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" y="548680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" y="4581128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5" name="Action Button: Back or Previous 14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Beginning 15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Forward or Next 16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End 17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Custom 18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4423" y="6415661"/>
            <a:ext cx="6074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11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2616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1952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uk-UA" sz="2000" b="1" i="1" dirty="0" smtClean="0">
                <a:solidFill>
                  <a:schemeClr val="tx2"/>
                </a:solidFill>
                <a:latin typeface="Times New Roman" pitchFamily="18" charset="0"/>
              </a:rPr>
              <a:t>Заперечення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висловлення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позначається через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 Значення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завжди протилежне значенню істинності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Таблиця істинності для заперечення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b="1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</a:p>
          <a:p>
            <a:pPr algn="just"/>
            <a:endParaRPr lang="uk-UA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/>
            <a:endParaRPr lang="uk-UA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/>
            <a:endParaRPr lang="uk-UA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   </a:t>
            </a:r>
          </a:p>
          <a:p>
            <a:pPr marL="0" indent="0"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  Якщо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є висловлення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Діна водить автомобіль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 то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є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твердження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Діна не водить автомобіль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У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таблицях істинності заперечення простого висловлення  оцінюється першим. Тому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~p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означає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~р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) 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, заперечення всього висловлення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 записується як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~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p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).</a:t>
            </a:r>
          </a:p>
          <a:p>
            <a:pPr marL="0" indent="0"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   Символи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і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називають бінарними зв’язками, оскільки вони</a:t>
            </a:r>
          </a:p>
          <a:p>
            <a:pPr marL="0" indent="0"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зв'язують два висловлення як, наприклад, у виразах 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і 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   Символ ~ є унарною зв’язкою, тому що застосовується тільки</a:t>
            </a:r>
          </a:p>
          <a:p>
            <a:pPr marL="0" indent="0"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до одного висловлення.</a:t>
            </a:r>
            <a:endParaRPr lang="uk-UA" sz="20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endParaRPr lang="ru-RU" dirty="0"/>
          </a:p>
        </p:txBody>
      </p:sp>
      <p:graphicFrame>
        <p:nvGraphicFramePr>
          <p:cNvPr id="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683781"/>
              </p:ext>
            </p:extLst>
          </p:nvPr>
        </p:nvGraphicFramePr>
        <p:xfrm>
          <a:off x="3419872" y="1556792"/>
          <a:ext cx="2436812" cy="1371600"/>
        </p:xfrm>
        <a:graphic>
          <a:graphicData uri="http://schemas.openxmlformats.org/drawingml/2006/table">
            <a:tbl>
              <a:tblPr/>
              <a:tblGrid>
                <a:gridCol w="1382712"/>
                <a:gridCol w="457200"/>
                <a:gridCol w="5969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¬p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4" y="491388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" y="2940215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12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438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3503"/>
          </a:xfrm>
        </p:spPr>
        <p:txBody>
          <a:bodyPr/>
          <a:lstStyle/>
          <a:p>
            <a:pPr marL="0" indent="0" algn="just"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  Виключаючим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</a:rPr>
              <a:t>або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висловлень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р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і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q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називається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с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кладене висловлення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 </a:t>
            </a:r>
            <a:r>
              <a:rPr lang="uk-UA" sz="2400" u="sng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, яке істинне, коли істинне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або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, але не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обоє одночасно</a:t>
            </a:r>
            <a:r>
              <a:rPr lang="uk-UA" sz="2400" dirty="0" smtClean="0">
                <a:solidFill>
                  <a:schemeClr val="tx2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Виключаюче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</a:rPr>
              <a:t>або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має таблицю істинності</a:t>
            </a:r>
            <a:r>
              <a:rPr lang="uk-UA" sz="2400" i="1" dirty="0">
                <a:solidFill>
                  <a:schemeClr val="tx2"/>
                </a:solidFill>
              </a:rPr>
              <a:t> </a:t>
            </a:r>
          </a:p>
          <a:p>
            <a:endParaRPr lang="uk-UA" sz="2400" dirty="0" smtClean="0">
              <a:solidFill>
                <a:schemeClr val="tx2"/>
              </a:solidFill>
            </a:endParaRPr>
          </a:p>
          <a:p>
            <a:endParaRPr lang="uk-UA" sz="2400" dirty="0" smtClean="0">
              <a:solidFill>
                <a:schemeClr val="tx2"/>
              </a:solidFill>
            </a:endParaRPr>
          </a:p>
          <a:p>
            <a:endParaRPr lang="uk-UA" sz="2400" dirty="0">
              <a:solidFill>
                <a:schemeClr val="tx2"/>
              </a:solidFill>
            </a:endParaRPr>
          </a:p>
          <a:p>
            <a:endParaRPr lang="uk-UA" sz="2400" dirty="0" smtClean="0">
              <a:solidFill>
                <a:schemeClr val="tx2"/>
              </a:solidFill>
            </a:endParaRPr>
          </a:p>
          <a:p>
            <a:endParaRPr lang="uk-UA" sz="2400" dirty="0">
              <a:solidFill>
                <a:schemeClr val="tx2"/>
              </a:solidFill>
            </a:endParaRPr>
          </a:p>
          <a:p>
            <a:endParaRPr lang="uk-UA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Таблиця істинності дає можливість однозначно вказати ті ситуації, коли висловлення є істинним; при цьому враховуються всі випадки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.  </a:t>
            </a:r>
            <a:endParaRPr lang="ru-RU" sz="2400" dirty="0">
              <a:solidFill>
                <a:schemeClr val="tx2"/>
              </a:solidFill>
            </a:endParaRPr>
          </a:p>
        </p:txBody>
      </p:sp>
      <p:graphicFrame>
        <p:nvGraphicFramePr>
          <p:cNvPr id="4" name="Group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40052"/>
              </p:ext>
            </p:extLst>
          </p:nvPr>
        </p:nvGraphicFramePr>
        <p:xfrm>
          <a:off x="2967038" y="2117725"/>
          <a:ext cx="3413125" cy="2286000"/>
        </p:xfrm>
        <a:graphic>
          <a:graphicData uri="http://schemas.openxmlformats.org/drawingml/2006/table">
            <a:tbl>
              <a:tblPr/>
              <a:tblGrid>
                <a:gridCol w="1485900"/>
                <a:gridCol w="493712"/>
                <a:gridCol w="492125"/>
                <a:gridCol w="941388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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q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5" y="620688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4" name="Action Button: Back or Previous 1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Beginning 1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Forward or Next 1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End 1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Custom 17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13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0766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2448272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  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Складене висловлення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Сергій сплатить кредит за авто або Сергій втратить своє авто і буде ходити на роботу пішки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складається з наступних простих висловлень: 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Сергій сплатить кредит за авто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Сергій залишиться при своєму авто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Сергій буде ходити на роботу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пішки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</a:p>
          <a:p>
            <a:pPr marL="0" indent="0" algn="just">
              <a:buNone/>
              <a:defRPr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  Дане висловлення можна символічно представити у вигляді </a:t>
            </a:r>
          </a:p>
          <a:p>
            <a:pPr marL="0" indent="0" algn="just">
              <a:buNone/>
              <a:defRPr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((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~q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).  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Побудуємо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таблицю істинності.</a:t>
            </a:r>
            <a:endParaRPr lang="ru-RU" sz="2000" dirty="0">
              <a:solidFill>
                <a:schemeClr val="tx2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10" name="Group 2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424031"/>
              </p:ext>
            </p:extLst>
          </p:nvPr>
        </p:nvGraphicFramePr>
        <p:xfrm>
          <a:off x="1625600" y="2744788"/>
          <a:ext cx="6450013" cy="3566016"/>
        </p:xfrm>
        <a:graphic>
          <a:graphicData uri="http://schemas.openxmlformats.org/drawingml/2006/table">
            <a:tbl>
              <a:tblPr/>
              <a:tblGrid>
                <a:gridCol w="1355725"/>
                <a:gridCol w="460375"/>
                <a:gridCol w="458788"/>
                <a:gridCol w="457200"/>
                <a:gridCol w="750887"/>
                <a:gridCol w="1355725"/>
                <a:gridCol w="1611313"/>
              </a:tblGrid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(~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r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    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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((~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q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) 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r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1" y="404664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4" name="Action Button: Back or Previous 1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Beginning 1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Forward or Next 1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End 1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Custom 17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14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1430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Умовні висловлення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15187"/>
            <a:ext cx="8229600" cy="513715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Імплікацією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або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умовною зв'язкою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називається складене</a:t>
            </a:r>
          </a:p>
          <a:p>
            <a:pPr algn="just">
              <a:lnSpc>
                <a:spcPct val="9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висловлення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яке хибне лише у випадку, коли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істинне, а</a:t>
            </a:r>
          </a:p>
          <a:p>
            <a:pPr algn="just">
              <a:lnSpc>
                <a:spcPct val="90000"/>
              </a:lnSpc>
              <a:buNone/>
            </a:pP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хибне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цьому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називають припущенням,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висновком.</a:t>
            </a:r>
          </a:p>
          <a:p>
            <a:pPr algn="ctr">
              <a:lnSpc>
                <a:spcPct val="90000"/>
              </a:lnSpc>
              <a:buNone/>
            </a:pP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Таблиця істинності для висловлення р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None/>
            </a:pP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lnSpc>
                <a:spcPct val="90000"/>
              </a:lnSpc>
              <a:buNone/>
            </a:pPr>
            <a:endParaRPr lang="uk-UA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None/>
            </a:pPr>
            <a:endParaRPr lang="uk-UA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None/>
            </a:pPr>
            <a:endParaRPr lang="uk-UA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None/>
            </a:pPr>
            <a:endParaRPr lang="uk-UA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spcBef>
                <a:spcPts val="1800"/>
              </a:spcBef>
              <a:buNone/>
            </a:pP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uk-UA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spcBef>
                <a:spcPts val="1800"/>
              </a:spcBef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Висловлення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Якщо в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цьому семестрі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 складеш всі</a:t>
            </a:r>
          </a:p>
          <a:p>
            <a:pPr algn="just">
              <a:lnSpc>
                <a:spcPct val="9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іспити на «відмінно», то отримаєш підвищену стипендію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має</a:t>
            </a:r>
          </a:p>
          <a:p>
            <a:pPr algn="just">
              <a:lnSpc>
                <a:spcPct val="9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вигляд: 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де 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висловлення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цьому семестрі ти</a:t>
            </a:r>
          </a:p>
          <a:p>
            <a:pPr algn="just">
              <a:lnSpc>
                <a:spcPct val="9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складеш всі іспити на «відмінно»,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висловлення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Отримаєш</a:t>
            </a:r>
          </a:p>
          <a:p>
            <a:pPr algn="just">
              <a:lnSpc>
                <a:spcPct val="9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підвищену стипендію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10" name="Group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050923"/>
              </p:ext>
            </p:extLst>
          </p:nvPr>
        </p:nvGraphicFramePr>
        <p:xfrm>
          <a:off x="2679923" y="2564904"/>
          <a:ext cx="4124325" cy="2133600"/>
        </p:xfrm>
        <a:graphic>
          <a:graphicData uri="http://schemas.openxmlformats.org/drawingml/2006/table">
            <a:tbl>
              <a:tblPr/>
              <a:tblGrid>
                <a:gridCol w="1735137"/>
                <a:gridCol w="576263"/>
                <a:gridCol w="574675"/>
                <a:gridCol w="1238250"/>
              </a:tblGrid>
              <a:tr h="4048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5" y="4509120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5" name="Action Button: Back or Previous 14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Beginning 15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Forward or Next 16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End 17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Custom 18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15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75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47519"/>
          </a:xfrm>
        </p:spPr>
        <p:txBody>
          <a:bodyPr/>
          <a:lstStyle/>
          <a:p>
            <a:pPr marL="0" indent="0" algn="just">
              <a:spcBef>
                <a:spcPct val="50000"/>
              </a:spcBef>
              <a:buNone/>
              <a:defRPr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  Еквіваленцією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називається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висловлення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 ↔ 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, що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істинне тільки у випадку, коли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і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мають однакові значення істинності.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Висловлення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 ↔ q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позначає висловлення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виду (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р → 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)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q → 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).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  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Таблиця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</a:rPr>
              <a:t>істинності для р ↔ q </a:t>
            </a:r>
            <a:br>
              <a:rPr lang="uk-UA" sz="2400" b="1" i="1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визначається таблицею істинності для (р → q)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 (q → р).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Group 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487372"/>
              </p:ext>
            </p:extLst>
          </p:nvPr>
        </p:nvGraphicFramePr>
        <p:xfrm>
          <a:off x="1979712" y="2708920"/>
          <a:ext cx="5749925" cy="2560638"/>
        </p:xfrm>
        <a:graphic>
          <a:graphicData uri="http://schemas.openxmlformats.org/drawingml/2006/table">
            <a:tbl>
              <a:tblPr/>
              <a:tblGrid>
                <a:gridCol w="1323748"/>
                <a:gridCol w="435428"/>
                <a:gridCol w="446315"/>
                <a:gridCol w="1077685"/>
                <a:gridCol w="435429"/>
                <a:gridCol w="1124857"/>
                <a:gridCol w="906463"/>
              </a:tblGrid>
              <a:tr h="4267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 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↔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 Box 193"/>
          <p:cNvSpPr txBox="1">
            <a:spLocks noChangeArrowheads="1"/>
          </p:cNvSpPr>
          <p:nvPr/>
        </p:nvSpPr>
        <p:spPr bwMode="auto">
          <a:xfrm>
            <a:off x="145539" y="5418515"/>
            <a:ext cx="89090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 b="1" i="1" dirty="0">
                <a:latin typeface="Times New Roman" pitchFamily="18" charset="0"/>
              </a:rPr>
              <a:t>    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</a:rPr>
              <a:t>Пріоритет виконання операцій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</a:p>
          <a:p>
            <a:pPr>
              <a:defRPr/>
            </a:pP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    Операції виконуються у наступній послідовності: </a:t>
            </a: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</a:rPr>
              <a:t>~, </a:t>
            </a: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</a:rPr>
              <a:t>, →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і</a:t>
            </a: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</a:rPr>
              <a:t> ↔.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3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" y="476671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28749" y="5095260"/>
            <a:ext cx="5034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uk-UA" sz="5400" b="1" cap="none" spc="0" dirty="0" smtClean="0">
                <a:ln w="381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381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16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3001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848600" cy="563562"/>
          </a:xfrm>
        </p:spPr>
        <p:txBody>
          <a:bodyPr/>
          <a:lstStyle/>
          <a:p>
            <a:r>
              <a:rPr lang="uk-UA" dirty="0" smtClean="0"/>
              <a:t>Еквівалентні висловлення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137150"/>
          </a:xfrm>
        </p:spPr>
        <p:txBody>
          <a:bodyPr/>
          <a:lstStyle/>
          <a:p>
            <a:pPr algn="just">
              <a:spcBef>
                <a:spcPct val="0"/>
              </a:spcBef>
              <a:buNone/>
            </a:pPr>
            <a:r>
              <a:rPr lang="uk-UA" sz="2000" b="1" i="1" dirty="0" smtClean="0">
                <a:solidFill>
                  <a:schemeClr val="tx2"/>
                </a:solidFill>
                <a:latin typeface="Times New Roman" pitchFamily="18" charset="0"/>
              </a:rPr>
              <a:t>  Логічно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еквівалентними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називаються складені 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висловлення, що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мають різну будову, але є істинними в тих самих випадках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 algn="just">
              <a:spcBef>
                <a:spcPct val="0"/>
              </a:spcBef>
              <a:buNone/>
            </a:pPr>
            <a:r>
              <a:rPr lang="uk-UA" sz="20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uk-UA" sz="2000" u="sng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	Нехай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і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є висловленнями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Сьогодні йшов дощ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Сьогодні йшов сніг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 Розглянемо складені висловлення.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 Невірно, що сьогодні йшов дощ або сніг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~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 Сьогодні не йшов дощ і сьогодні не йшов сніг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	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~p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~q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None/>
            </a:pPr>
            <a:endParaRPr lang="uk-UA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spcBef>
                <a:spcPct val="0"/>
              </a:spcBef>
              <a:buNone/>
            </a:pPr>
            <a:endParaRPr lang="uk-UA" sz="2400" dirty="0">
              <a:latin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10" name="Group 1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639616"/>
              </p:ext>
            </p:extLst>
          </p:nvPr>
        </p:nvGraphicFramePr>
        <p:xfrm>
          <a:off x="2051720" y="2924944"/>
          <a:ext cx="5141912" cy="2133600"/>
        </p:xfrm>
        <a:graphic>
          <a:graphicData uri="http://schemas.openxmlformats.org/drawingml/2006/table">
            <a:tbl>
              <a:tblPr/>
              <a:tblGrid>
                <a:gridCol w="1282700"/>
                <a:gridCol w="427037"/>
                <a:gridCol w="423863"/>
                <a:gridCol w="465137"/>
                <a:gridCol w="1054100"/>
                <a:gridCol w="531813"/>
                <a:gridCol w="425450"/>
                <a:gridCol w="531812"/>
              </a:tblGrid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~ 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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q</a:t>
                      </a: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)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95536" y="5085184"/>
            <a:ext cx="83970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У таблиці істинності значення для  ~(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 і  для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збігаються, тобто розглянуті висловлення логічно еквівалентні: </a:t>
            </a:r>
          </a:p>
          <a:p>
            <a:pPr algn="ctr">
              <a:spcBef>
                <a:spcPts val="0"/>
              </a:spcBef>
              <a:defRPr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~(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≡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~</a:t>
            </a:r>
            <a:r>
              <a:rPr lang="uk-UA" sz="20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endParaRPr lang="ru-RU" sz="2000" i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3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9" y="1660710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17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07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+mn-lt"/>
              </a:rPr>
              <a:t>Конверсія, інверсія й контрапозиція</a:t>
            </a:r>
            <a:endParaRPr lang="ru-RU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342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З умовним висловленням - імплікацією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 → q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- пов'язані три</a:t>
            </a:r>
          </a:p>
          <a:p>
            <a:pPr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типи висловлень: конверсія, інверсія й контрапозиція висловлення </a:t>
            </a:r>
          </a:p>
          <a:p>
            <a:pPr algn="just"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 →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 Вони 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визначаються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в такий спосіб: </a:t>
            </a:r>
            <a:endParaRPr lang="ru-RU" sz="20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 р →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	– імплікація </a:t>
            </a:r>
            <a:endParaRPr lang="uk-UA" sz="20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		 q → 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	–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конверсія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висловлення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 →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uk-UA" sz="20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~р →  ~q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       –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інверсія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висловлення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 →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uk-UA" sz="20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~q → ~р      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 –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контрапозиція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висловлення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р → 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just">
              <a:spcBef>
                <a:spcPts val="600"/>
              </a:spcBef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	</a:t>
            </a:r>
            <a:endParaRPr lang="uk-UA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spcBef>
                <a:spcPts val="600"/>
              </a:spcBef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	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Нехай дано висловлення-імплікація</a:t>
            </a:r>
          </a:p>
          <a:p>
            <a:pPr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Якщо він грає у футбол, то він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популярний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Для цієї імплікації маємо:</a:t>
            </a:r>
          </a:p>
          <a:p>
            <a:pPr algn="just">
              <a:buNone/>
            </a:pP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конверсія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  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Якщо він популярний, то він грає у футбол.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інверсія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  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Якщо він не грає у футбол, то він не популярний.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контрапозиція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Якщо він не популярний, то він не грає у футбол.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11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23" y="3789040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3" name="Action Button: Back or Previous 12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Beginning 1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Forward or Next 1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End 1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Custom 16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18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9931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20842"/>
            <a:ext cx="8229600" cy="593149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Умовні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висловлення можуть виражатися у вигляді різних мовних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конструкцій, які символічно записуються як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→ 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якщо р, то q. 			    р, тільки якщо q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тількиякщо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q, то 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достатньо для q. 		    q необхідно для р. </a:t>
            </a:r>
            <a:endParaRPr 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є достатньою умовою для q.  q є необхідною умовою для р. </a:t>
            </a:r>
            <a:endParaRPr 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uk-UA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Еквіваленція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↔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означає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тоді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й тільки тоді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коли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або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якщо й тільки якщо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Для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висловлень 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Денис буде грати у футбол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Діна організує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підтримку глядачів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висловлення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↔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може означати: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Денис буде грати у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футбол, якщо й тільки якщо Діна організує підтримку глядачів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Наступні мовні конструкції, що виражають еквіваленцію висловлень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 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↔ 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рівносильні: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якщо й тільки якщо q. 		    р необхідно й достатньо для q.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є необхідна й достатня умова для q.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1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3" name="Action Button: Back or Previous 12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Beginning 1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Forward or Next 1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End 1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Custom 16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19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5542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Література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3025"/>
            <a:ext cx="8229600" cy="2734047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AutoNum type="arabicPeriod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Андерсон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Дж. Дискретная математика и комбинаторика. – М. : Изд. дом «Вильямс», 2003. </a:t>
            </a:r>
            <a:r>
              <a:rPr lang="ru-RU" dirty="0">
                <a:solidFill>
                  <a:schemeClr val="tx2"/>
                </a:solidFill>
              </a:rPr>
              <a:t> </a:t>
            </a:r>
          </a:p>
          <a:p>
            <a:pPr>
              <a:buFontTx/>
              <a:buAutoNum type="arabicPeriod"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Новиков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Ф.А. Дискретная математика для программистов. – СПб: Питер, 2000.</a:t>
            </a:r>
          </a:p>
          <a:p>
            <a:pPr>
              <a:buFontTx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Куликов Л. Я. Алгебра и теория чисел. - М.: Высшая школа, 1979. </a:t>
            </a:r>
          </a:p>
          <a:p>
            <a:pPr>
              <a:buFontTx/>
              <a:buAutoNum type="arabicPeriod"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Бардачов Ю.М. Дискретна математика: Підручник  / за ред.</a:t>
            </a:r>
            <a:br>
              <a:rPr lang="uk-UA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В.Є. Ходакова. – К.: Вища шк., 2002.</a:t>
            </a:r>
          </a:p>
          <a:p>
            <a:pPr>
              <a:buFontTx/>
              <a:buAutoNum type="arabicPeriod"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Яблонский С.В. Введение в дискретную математику. М.: Наука, 1981.</a:t>
            </a:r>
          </a:p>
          <a:p>
            <a:endParaRPr lang="ru-RU" dirty="0"/>
          </a:p>
        </p:txBody>
      </p:sp>
      <p:pic>
        <p:nvPicPr>
          <p:cNvPr id="6" name="Picture 5" descr="aa5ff6f027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4343400"/>
            <a:ext cx="1446213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7668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" r="10733"/>
          <a:stretch>
            <a:fillRect/>
          </a:stretch>
        </p:blipFill>
        <p:spPr bwMode="auto">
          <a:xfrm>
            <a:off x="6683375" y="4356100"/>
            <a:ext cx="1708150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9" descr="книга &quot;Дискретная математика и комбинаторика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25" y="4149725"/>
            <a:ext cx="1631950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0" descr="diskretnaya_matematik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38" y="4191000"/>
            <a:ext cx="1519237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024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53" y="332656"/>
            <a:ext cx="7848600" cy="563562"/>
          </a:xfrm>
        </p:spPr>
        <p:txBody>
          <a:bodyPr/>
          <a:lstStyle/>
          <a:p>
            <a:r>
              <a:rPr lang="uk-UA" dirty="0" smtClean="0"/>
              <a:t>Властивості логічних зв</a:t>
            </a:r>
            <a:r>
              <a:rPr lang="en-US" dirty="0" smtClean="0"/>
              <a:t>’</a:t>
            </a:r>
            <a:r>
              <a:rPr lang="uk-UA" dirty="0" smtClean="0"/>
              <a:t>язок</a:t>
            </a:r>
            <a:endParaRPr lang="ru-RU" dirty="0"/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355600" y="1606550"/>
            <a:ext cx="4198938" cy="462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000"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Закони ідемпотентності:</a:t>
            </a:r>
            <a:endParaRPr lang="uk-UA" sz="2200" b="1" i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p ≡ 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;</a:t>
            </a:r>
            <a:endParaRPr lang="uk-UA" sz="2400" i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	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p ≡ p.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360000"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Закон подвійного заперечення: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~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~p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≡ p.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360000"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Закони де Моргана: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~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≡ ~p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~q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;</a:t>
            </a:r>
            <a:endParaRPr lang="uk-UA" sz="2400" i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	~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≡ ~p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~q.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360000"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Властивості комутативності: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q ≡ q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;</a:t>
            </a:r>
            <a:endParaRPr lang="uk-UA" sz="2400" i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	p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q ≡ q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 p.</a:t>
            </a:r>
            <a:endParaRPr lang="ru-RU" sz="2400" i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sz="2200" dirty="0" smtClean="0"/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4662488" y="1547813"/>
            <a:ext cx="4298950" cy="4699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000"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Властивості асоціативності: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≡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;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	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≡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Властивості дистрибутивності: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≡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);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	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≡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).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Закон контрапозиції: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→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≡ 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→ 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b="1" dirty="0" smtClean="0">
                <a:solidFill>
                  <a:schemeClr val="tx2"/>
                </a:solidFill>
                <a:latin typeface="Times New Roman" pitchFamily="18" charset="0"/>
              </a:rPr>
              <a:t>Інші корисні властивості: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→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≡ 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;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	p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↔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≡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→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→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).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sz="2200" dirty="0" smtClean="0"/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 bwMode="white">
          <a:xfrm>
            <a:off x="390930" y="908720"/>
            <a:ext cx="887571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10800" rIns="54000" bIns="1080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</a:rPr>
              <a:t>   ТЕОРЕМА.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Використовуючи таблиці істинності, можна довести наступні логічні еквівалентності: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4" name="Text Box 2"/>
          <p:cNvSpPr txBox="1"/>
          <p:nvPr/>
        </p:nvSpPr>
        <p:spPr>
          <a:xfrm>
            <a:off x="-29072" y="677957"/>
            <a:ext cx="840003" cy="66281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4400" b="1" dirty="0">
                <a:ln w="1054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effectLst/>
                <a:latin typeface="Calibri"/>
                <a:ea typeface="Calibri"/>
                <a:cs typeface="Times New Roman"/>
                <a:sym typeface="Wingdings 2"/>
              </a:rPr>
              <a:t></a:t>
            </a:r>
            <a:endParaRPr lang="ru-RU" sz="4400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20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2285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Тавтолог</a:t>
            </a:r>
            <a:r>
              <a:rPr lang="uk-UA" dirty="0" smtClean="0"/>
              <a:t>ія та протиріччя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342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uk-UA" sz="2200" b="1" i="1" dirty="0" smtClean="0">
                <a:solidFill>
                  <a:schemeClr val="tx2"/>
                </a:solidFill>
                <a:latin typeface="Times New Roman" pitchFamily="18" charset="0"/>
              </a:rPr>
              <a:t>  Тавтологією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,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або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логічно істинним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висловленням називається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висловлення, істинне у всіх випадках; висловлення, хибне у 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кожному випадку, називається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логічно хибним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або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протиріччям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22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en-US" sz="22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	Висловленню (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</a:rPr>
              <a:t>→ q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))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</a:rPr>
              <a:t> → q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відповідає таблиця істинності </a:t>
            </a:r>
            <a:endParaRPr lang="ru-RU" sz="2200" dirty="0">
              <a:solidFill>
                <a:schemeClr val="tx2"/>
              </a:solidFill>
            </a:endParaRPr>
          </a:p>
          <a:p>
            <a:pPr algn="just">
              <a:lnSpc>
                <a:spcPct val="110000"/>
              </a:lnSpc>
            </a:pPr>
            <a:endParaRPr lang="uk-UA" sz="2200" dirty="0" smtClean="0">
              <a:solidFill>
                <a:schemeClr val="tx2"/>
              </a:solidFill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2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200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2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2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2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uk-UA" sz="2200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uk-UA" sz="2200" dirty="0" smtClean="0">
                <a:solidFill>
                  <a:schemeClr val="tx2"/>
                </a:solidFill>
                <a:latin typeface="Times New Roman" pitchFamily="18" charset="0"/>
              </a:rPr>
              <a:t>Символ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Т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позначає висловлення, що є тавтологією, тому має таблицю істинності, що складається з одних 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</a:rPr>
              <a:t>Т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. Символ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позначає протиріччя, тобто висловлення, таблиця істинності якого містить 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у всіх рядках.</a:t>
            </a:r>
            <a:endParaRPr lang="ru-RU" sz="2200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buNone/>
            </a:pPr>
            <a:endParaRPr lang="ru-RU" dirty="0"/>
          </a:p>
        </p:txBody>
      </p:sp>
      <p:graphicFrame>
        <p:nvGraphicFramePr>
          <p:cNvPr id="10" name="Group 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3999322"/>
              </p:ext>
            </p:extLst>
          </p:nvPr>
        </p:nvGraphicFramePr>
        <p:xfrm>
          <a:off x="1835696" y="2708920"/>
          <a:ext cx="5735637" cy="2468820"/>
        </p:xfrm>
        <a:graphic>
          <a:graphicData uri="http://schemas.openxmlformats.org/drawingml/2006/table">
            <a:tbl>
              <a:tblPr/>
              <a:tblGrid>
                <a:gridCol w="1406525"/>
                <a:gridCol w="466725"/>
                <a:gridCol w="466725"/>
                <a:gridCol w="671512"/>
                <a:gridCol w="536575"/>
                <a:gridCol w="1234621"/>
                <a:gridCol w="486229"/>
                <a:gridCol w="466725"/>
              </a:tblGrid>
              <a:tr h="42666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 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))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6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190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4" y="1268760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4" name="Action Button: Back or Previous 1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Beginning 1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Forward or Next 1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End 1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Custom 17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21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8222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Співвідношення зі сталими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624" y="908720"/>
            <a:ext cx="8435280" cy="5512785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uk-UA" dirty="0">
                <a:latin typeface="Times New Roman" pitchFamily="18" charset="0"/>
              </a:rPr>
              <a:t>	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Закони одиниці і нуля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uk-UA" sz="20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  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	</a:t>
            </a:r>
          </a:p>
          <a:p>
            <a:pPr algn="just">
              <a:spcBef>
                <a:spcPts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  		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;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just">
              <a:spcBef>
                <a:spcPts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закони протиріччя та виключеного третього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~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,		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~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;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			</a:t>
            </a:r>
            <a:endParaRPr lang="uk-UA" sz="2000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→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Правило заміни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. Після заміни будь-якої компоненти висловлення</a:t>
            </a:r>
          </a:p>
          <a:p>
            <a:pPr>
              <a:spcBef>
                <a:spcPts val="0"/>
              </a:spcBef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на логічно еквівалентне висловлення буде отримано висловлення,</a:t>
            </a:r>
          </a:p>
          <a:p>
            <a:pPr>
              <a:spcBef>
                <a:spcPts val="0"/>
              </a:spcBef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логічно еквівалентне вихідному.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</a:rPr>
              <a:t>  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</a:rPr>
              <a:t>     	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≡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		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≡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)) ≡  		властивість асоціативності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	≡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)) ≡ 	властивість дистрибутивності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	≡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≡  		еквівалентність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	≡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≡ 			еквівалентність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	≡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≡ 			властивість комутативності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	≡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≡ 			властивість асоціативності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	≡ 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</a:rPr>
              <a:t>  			властивість комутативності</a:t>
            </a:r>
            <a:endParaRPr lang="ru-RU" sz="2000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861048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3" name="Action Button: Back or Previous 12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Beginning 1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Forward or Next 1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End 1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Custom 16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22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5014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118" y="389438"/>
            <a:ext cx="8704522" cy="880838"/>
          </a:xfrm>
        </p:spPr>
        <p:txBody>
          <a:bodyPr/>
          <a:lstStyle/>
          <a:p>
            <a:r>
              <a:rPr lang="uk-UA" dirty="0" smtClean="0"/>
              <a:t>Аксіоматичні системи:</a:t>
            </a:r>
            <a:br>
              <a:rPr lang="uk-UA" dirty="0" smtClean="0"/>
            </a:br>
            <a:r>
              <a:rPr lang="uk-UA" dirty="0" smtClean="0"/>
              <a:t> умовиводу та доведення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799" y="1259899"/>
            <a:ext cx="8697696" cy="5022147"/>
          </a:xfrm>
        </p:spPr>
        <p:txBody>
          <a:bodyPr tIns="0">
            <a:noAutofit/>
          </a:bodyPr>
          <a:lstStyle/>
          <a:p>
            <a:pPr marL="0" indent="273050" algn="just">
              <a:spcBef>
                <a:spcPts val="0"/>
              </a:spcBef>
              <a:buNone/>
            </a:pPr>
            <a:r>
              <a:rPr lang="uk-UA" sz="3800" b="1" i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Аксіомами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(</a:t>
            </a:r>
            <a:r>
              <a:rPr lang="uk-UA" sz="24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постулатами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)</a:t>
            </a:r>
            <a:r>
              <a:rPr lang="uk-UA" sz="24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називають </a:t>
            </a:r>
            <a:r>
              <a:rPr lang="uk-UA" sz="2400" dirty="0" err="1" smtClean="0">
                <a:solidFill>
                  <a:schemeClr val="tx2"/>
                </a:solidFill>
                <a:latin typeface="Times New Roman" pitchFamily="18" charset="0"/>
              </a:rPr>
              <a:t>неозначуванні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поняття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і твердження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, що використовують для утворення математичної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системи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і які точно описують фундаментальні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характеристики або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істинні твердження щодо цих понять.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marL="0" indent="273050" algn="just">
              <a:spcBef>
                <a:spcPts val="1200"/>
              </a:spcBef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Теоремами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називають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твердження, виведені (доведені)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на основі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тільки фундаментальних властивостей (постулатів і аксіом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) і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раніше доведених тверджень за допомогою логічних правил.</a:t>
            </a:r>
          </a:p>
          <a:p>
            <a:pPr marL="0" indent="273050" algn="just">
              <a:spcBef>
                <a:spcPts val="1200"/>
              </a:spcBef>
              <a:buNone/>
            </a:pP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Правилами </a:t>
            </a:r>
            <a:r>
              <a:rPr lang="uk-UA" sz="24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виведення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називають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логічні правила,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за допомогою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яких доводять нові теореми з аксіом, постулатів і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раніше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доведених у даній системі теорем, і які не породжують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у якості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"теорем" хибні висловлення. </a:t>
            </a:r>
            <a:endParaRPr lang="ru-RU" sz="2400" dirty="0"/>
          </a:p>
        </p:txBody>
      </p:sp>
      <p:pic>
        <p:nvPicPr>
          <p:cNvPr id="11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" y="1448401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3" name="Action Button: Back or Previous 12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Beginning 1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Forward or Next 1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End 1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Custom 16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23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1623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24 з 47</a:t>
            </a:r>
            <a:endParaRPr lang="ru-RU" sz="1600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3485058" y="1315671"/>
            <a:ext cx="4822698" cy="888604"/>
            <a:chOff x="2843808" y="836712"/>
            <a:chExt cx="4822698" cy="936104"/>
          </a:xfrm>
        </p:grpSpPr>
        <p:sp>
          <p:nvSpPr>
            <p:cNvPr id="10" name="Right Brace 9"/>
            <p:cNvSpPr/>
            <p:nvPr/>
          </p:nvSpPr>
          <p:spPr>
            <a:xfrm>
              <a:off x="2843808" y="836712"/>
              <a:ext cx="288032" cy="936104"/>
            </a:xfrm>
            <a:prstGeom prst="rightBrac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b="1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sp>
          <p:nvSpPr>
            <p:cNvPr id="22" name="Content Placeholder 2"/>
            <p:cNvSpPr txBox="1">
              <a:spLocks/>
            </p:cNvSpPr>
            <p:nvPr/>
          </p:nvSpPr>
          <p:spPr bwMode="auto">
            <a:xfrm>
              <a:off x="3252147" y="1006631"/>
              <a:ext cx="4414359" cy="572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v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lang="uk-UA" sz="24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гіпотези (припущення, посилки)</a:t>
              </a:r>
              <a:endParaRPr lang="uk-UA" sz="2400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  <a:buFont typeface="Wingdings" pitchFamily="2" charset="2"/>
                <a:buNone/>
              </a:pPr>
              <a:r>
                <a:rPr lang="uk-UA" sz="2400" i="1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	</a:t>
              </a:r>
              <a:endPara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endParaRPr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244423" y="2543541"/>
            <a:ext cx="8800217" cy="385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uk-UA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Правильним умовиводом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називають умовивід, висновок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якого істинний щораз, коли істинні його гіпотези. </a:t>
            </a:r>
          </a:p>
          <a:p>
            <a:pPr algn="ctr">
              <a:spcBef>
                <a:spcPct val="0"/>
              </a:spcBef>
              <a:buFont typeface="Wingdings" pitchFamily="2" charset="2"/>
              <a:buNone/>
            </a:pP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(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H</a:t>
            </a:r>
            <a:r>
              <a:rPr lang="uk-UA" sz="2400" b="1" baseline="-25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1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H</a:t>
            </a:r>
            <a:r>
              <a:rPr lang="uk-UA" sz="2400" b="1" baseline="-25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2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H</a:t>
            </a:r>
            <a:r>
              <a:rPr lang="uk-UA" sz="2400" b="1" baseline="-25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3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 - 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істинно)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→ 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(істинне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С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)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.</a:t>
            </a:r>
            <a:endParaRPr lang="uk-UA" sz="24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	Правила виведення є правильними умовиводами. </a:t>
            </a:r>
          </a:p>
          <a:p>
            <a:pPr algn="ctr">
              <a:spcBef>
                <a:spcPct val="0"/>
              </a:spcBef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Способи перевірки правильності умовиводу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: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uk-UA" sz="2400" b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1 </a:t>
            </a:r>
            <a:r>
              <a:rPr lang="uk-UA" sz="2400" b="1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спосіб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:</a:t>
            </a: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побудувати таблицю істинності й показати, що щоразу, коли гіпотези істинні, істинний і висновок.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uk-UA" sz="2400" b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2 </a:t>
            </a:r>
            <a:r>
              <a:rPr lang="uk-UA" sz="2400" b="1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спосіб</a:t>
            </a:r>
            <a:r>
              <a:rPr lang="uk-UA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: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використати таблиці істинності для обґрунтування правил виведення, а потім використати правила виведення для доведення справедливості висновку</a:t>
            </a:r>
            <a:r>
              <a:rPr lang="uk-UA" sz="2400" dirty="0" smtClean="0">
                <a:solidFill>
                  <a:schemeClr val="tx2"/>
                </a:solidFill>
              </a:rPr>
              <a:t>. </a:t>
            </a:r>
            <a:endParaRPr lang="ru-RU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3042586" y="1171655"/>
            <a:ext cx="442472" cy="1129136"/>
            <a:chOff x="3042586" y="977696"/>
            <a:chExt cx="442472" cy="1129136"/>
          </a:xfrm>
        </p:grpSpPr>
        <p:sp>
          <p:nvSpPr>
            <p:cNvPr id="25" name="TextBox 24"/>
            <p:cNvSpPr txBox="1"/>
            <p:nvPr/>
          </p:nvSpPr>
          <p:spPr>
            <a:xfrm>
              <a:off x="3042586" y="977696"/>
              <a:ext cx="442472" cy="432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uk-UA" sz="2400" b="1" i="1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H</a:t>
              </a:r>
              <a:r>
                <a:rPr lang="uk-UA" sz="2400" b="1" baseline="-25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1</a:t>
              </a:r>
              <a:endParaRPr lang="uk-UA" sz="2400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42586" y="1326240"/>
              <a:ext cx="442472" cy="432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uk-UA" sz="2400" b="1" i="1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H</a:t>
              </a:r>
              <a:r>
                <a:rPr lang="uk-UA" sz="2400" b="1" baseline="-25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2</a:t>
              </a:r>
              <a:endParaRPr lang="uk-UA" sz="2400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42586" y="1674784"/>
              <a:ext cx="442472" cy="432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uk-UA" sz="2400" b="1" i="1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H</a:t>
              </a:r>
              <a:r>
                <a:rPr lang="uk-UA" sz="2400" b="1" baseline="-250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3</a:t>
              </a:r>
              <a:endParaRPr lang="uk-UA" sz="2400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323301" y="1600671"/>
            <a:ext cx="1728193" cy="1075090"/>
            <a:chOff x="539551" y="1097962"/>
            <a:chExt cx="1728193" cy="1075090"/>
          </a:xfrm>
        </p:grpSpPr>
        <p:sp>
          <p:nvSpPr>
            <p:cNvPr id="12" name="Oval 11"/>
            <p:cNvSpPr/>
            <p:nvPr/>
          </p:nvSpPr>
          <p:spPr>
            <a:xfrm>
              <a:off x="1835696" y="1813012"/>
              <a:ext cx="432048" cy="360040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331640" y="1725316"/>
              <a:ext cx="502631" cy="26771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539551" y="1097962"/>
              <a:ext cx="11731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0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Знак </a:t>
              </a:r>
              <a:r>
                <a:rPr lang="uk-UA" sz="2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«слідує»</a:t>
              </a:r>
              <a:endParaRPr lang="uk-UA" sz="20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cxnSp>
        <p:nvCxnSpPr>
          <p:cNvPr id="6" name="Прямая соединительная линия 5"/>
          <p:cNvCxnSpPr/>
          <p:nvPr/>
        </p:nvCxnSpPr>
        <p:spPr>
          <a:xfrm>
            <a:off x="2908994" y="2265984"/>
            <a:ext cx="57606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Группа 12"/>
          <p:cNvGrpSpPr/>
          <p:nvPr/>
        </p:nvGrpSpPr>
        <p:grpSpPr>
          <a:xfrm>
            <a:off x="2715962" y="2251775"/>
            <a:ext cx="629111" cy="432048"/>
            <a:chOff x="2074712" y="1725316"/>
            <a:chExt cx="629111" cy="432048"/>
          </a:xfrm>
        </p:grpSpPr>
        <p:sp>
          <p:nvSpPr>
            <p:cNvPr id="28" name="TextBox 27"/>
            <p:cNvSpPr txBox="1"/>
            <p:nvPr/>
          </p:nvSpPr>
          <p:spPr>
            <a:xfrm>
              <a:off x="2074712" y="1725316"/>
              <a:ext cx="360040" cy="432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uk-UA" sz="2400" b="1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sym typeface="Symbol" pitchFamily="18" charset="2"/>
                </a:rPr>
                <a:t></a:t>
              </a:r>
              <a:endParaRPr lang="uk-UA" sz="2400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29941" y="1755934"/>
              <a:ext cx="273882" cy="3802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uk-UA" sz="2400" b="1" i="1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С</a:t>
              </a:r>
              <a:endParaRPr lang="uk-UA" sz="2400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529940" y="2199368"/>
            <a:ext cx="4799591" cy="543465"/>
            <a:chOff x="3529940" y="2005409"/>
            <a:chExt cx="4799591" cy="543465"/>
          </a:xfrm>
        </p:grpSpPr>
        <p:sp>
          <p:nvSpPr>
            <p:cNvPr id="11" name="Right Brace 10"/>
            <p:cNvSpPr/>
            <p:nvPr/>
          </p:nvSpPr>
          <p:spPr>
            <a:xfrm>
              <a:off x="3529940" y="2165449"/>
              <a:ext cx="144016" cy="296416"/>
            </a:xfrm>
            <a:prstGeom prst="rightBrac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b="1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sp>
          <p:nvSpPr>
            <p:cNvPr id="32" name="Content Placeholder 2"/>
            <p:cNvSpPr txBox="1">
              <a:spLocks/>
            </p:cNvSpPr>
            <p:nvPr/>
          </p:nvSpPr>
          <p:spPr bwMode="auto">
            <a:xfrm>
              <a:off x="3915172" y="2005409"/>
              <a:ext cx="4414359" cy="543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v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uk-UA" sz="24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висновок (наслідок</a:t>
              </a:r>
              <a:r>
                <a:rPr lang="uk-UA" sz="24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)</a:t>
              </a:r>
              <a:r>
                <a:rPr lang="uk-UA" sz="2400" i="1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</a:rPr>
                <a:t>	</a:t>
              </a:r>
              <a:endPara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endParaRPr>
            </a:p>
          </p:txBody>
        </p:sp>
      </p:grpSp>
      <p:pic>
        <p:nvPicPr>
          <p:cNvPr id="33" name="Picture 46" descr="1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" y="2687360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244424" y="444485"/>
            <a:ext cx="8776466" cy="84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273050" algn="just">
              <a:spcBef>
                <a:spcPts val="0"/>
              </a:spcBef>
              <a:buNone/>
            </a:pPr>
            <a:r>
              <a:rPr lang="uk-UA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Умовивід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-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це сукупність тверджень, які називають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гіпотезами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, і твердження, яке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називають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висновком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686790" y="61834"/>
            <a:ext cx="20007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Умовиводи</a:t>
            </a:r>
            <a:r>
              <a:rPr lang="uk-UA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uk-UA" sz="2800" dirty="0"/>
          </a:p>
        </p:txBody>
      </p:sp>
      <p:pic>
        <p:nvPicPr>
          <p:cNvPr id="40" name="Picture 2" descr="C:\Users\azadova\Pictures\zametk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08" y="3812569"/>
            <a:ext cx="544410" cy="54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63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uiExpand="1" build="p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39714" y="478966"/>
            <a:ext cx="6564534" cy="148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uk-UA" sz="2400" b="1" i="1" dirty="0" smtClean="0">
                <a:latin typeface="Times New Roman" pitchFamily="18" charset="0"/>
              </a:rPr>
              <a:t>	  </a:t>
            </a:r>
            <a:r>
              <a:rPr lang="uk-UA" sz="2400" b="1" dirty="0" smtClean="0">
                <a:latin typeface="Times New Roman" pitchFamily="18" charset="0"/>
              </a:rPr>
              <a:t>1.</a:t>
            </a:r>
            <a:r>
              <a:rPr lang="uk-UA" sz="2400" b="1" i="1" dirty="0" smtClean="0">
                <a:latin typeface="Times New Roman" pitchFamily="18" charset="0"/>
              </a:rPr>
              <a:t> </a:t>
            </a:r>
            <a:r>
              <a:rPr lang="uk-UA" sz="2400" kern="1200" dirty="0" smtClean="0">
                <a:solidFill>
                  <a:schemeClr val="tx2"/>
                </a:solidFill>
                <a:latin typeface="Times New Roman" pitchFamily="18" charset="0"/>
              </a:rPr>
              <a:t>Розглянемо умовивід 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  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p </a:t>
            </a:r>
            <a:endParaRPr lang="uk-UA" sz="2400" dirty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				    	   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→ q</a:t>
            </a:r>
            <a:endParaRPr lang="uk-UA" sz="2400" dirty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				    	   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uk-UA" sz="2400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q</a:t>
            </a:r>
            <a:r>
              <a:rPr lang="uk-UA" sz="2400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u="sng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→</a:t>
            </a:r>
            <a:r>
              <a:rPr lang="uk-UA" sz="2400" u="sng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u="sng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r     </a:t>
            </a:r>
            <a:r>
              <a:rPr lang="uk-UA" sz="2400" u="sng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uk-UA" sz="2400" dirty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					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sym typeface="Symbol" pitchFamily="18" charset="2"/>
              </a:rPr>
              <a:t>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р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q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r</a:t>
            </a:r>
            <a:endParaRPr lang="uk-UA" sz="2400" kern="12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5" name="Group 11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743500056"/>
              </p:ext>
            </p:extLst>
          </p:nvPr>
        </p:nvGraphicFramePr>
        <p:xfrm>
          <a:off x="882650" y="2225675"/>
          <a:ext cx="7367588" cy="3535664"/>
        </p:xfrm>
        <a:graphic>
          <a:graphicData uri="http://schemas.openxmlformats.org/drawingml/2006/table">
            <a:tbl>
              <a:tblPr/>
              <a:tblGrid>
                <a:gridCol w="1402583"/>
                <a:gridCol w="696643"/>
                <a:gridCol w="663987"/>
                <a:gridCol w="653104"/>
                <a:gridCol w="794608"/>
                <a:gridCol w="914344"/>
                <a:gridCol w="925228"/>
                <a:gridCol w="1317091"/>
              </a:tblGrid>
              <a:tr h="42668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 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q 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r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68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4" marR="91434"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304800" y="5692775"/>
            <a:ext cx="88392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uk-UA" sz="2400" dirty="0">
                <a:latin typeface="Times New Roman" pitchFamily="18" charset="0"/>
              </a:rPr>
              <a:t>    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Коли істинні всі посилки (випадок 1), істинним є і висновок, а сам умовивід є правильним.</a:t>
            </a:r>
            <a:endParaRPr lang="ru-RU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4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92" y="463282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25 з 47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715818" y="47320"/>
            <a:ext cx="17756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Приклади</a:t>
            </a:r>
            <a:endParaRPr lang="uk-UA" sz="2800" dirty="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403355" y="1828729"/>
            <a:ext cx="6148865" cy="52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uk-UA" sz="2400" kern="1200" dirty="0" smtClean="0">
                <a:solidFill>
                  <a:schemeClr val="tx2"/>
                </a:solidFill>
                <a:latin typeface="Times New Roman" pitchFamily="18" charset="0"/>
              </a:rPr>
              <a:t>Таблиця </a:t>
            </a:r>
            <a:r>
              <a:rPr lang="uk-UA" sz="2400" kern="1200" dirty="0" smtClean="0">
                <a:solidFill>
                  <a:schemeClr val="tx2"/>
                </a:solidFill>
                <a:latin typeface="Times New Roman" pitchFamily="18" charset="0"/>
              </a:rPr>
              <a:t>істинності для посилок і висновку:</a:t>
            </a:r>
            <a:endParaRPr lang="ru-RU" sz="2400" kern="12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2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  <p:bldP spid="6" grpId="0"/>
      <p:bldP spid="2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39713" y="203200"/>
            <a:ext cx="8672057" cy="521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 Розглянемо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умовивід	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endParaRPr lang="uk-UA" sz="2400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>					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→ r</a:t>
            </a:r>
          </a:p>
          <a:p>
            <a:pPr>
              <a:lnSpc>
                <a:spcPct val="90000"/>
              </a:lnSpc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>					</a:t>
            </a:r>
            <a:r>
              <a:rPr lang="uk-UA" sz="2400" i="1" u="sng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400" u="sng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u="sng" dirty="0">
                <a:solidFill>
                  <a:schemeClr val="tx2"/>
                </a:solidFill>
                <a:latin typeface="Times New Roman" pitchFamily="18" charset="0"/>
              </a:rPr>
              <a:t>→</a:t>
            </a:r>
            <a:r>
              <a:rPr lang="uk-UA" sz="2400" u="sng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u="sng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endParaRPr lang="uk-UA" sz="2400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</a:rPr>
              <a:t>					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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5" name="Group 12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953018981"/>
              </p:ext>
            </p:extLst>
          </p:nvPr>
        </p:nvGraphicFramePr>
        <p:xfrm>
          <a:off x="944563" y="2092780"/>
          <a:ext cx="6697662" cy="3535664"/>
        </p:xfrm>
        <a:graphic>
          <a:graphicData uri="http://schemas.openxmlformats.org/drawingml/2006/table">
            <a:tbl>
              <a:tblPr/>
              <a:tblGrid>
                <a:gridCol w="1309027"/>
                <a:gridCol w="729372"/>
                <a:gridCol w="685826"/>
                <a:gridCol w="631395"/>
                <a:gridCol w="805573"/>
                <a:gridCol w="892662"/>
                <a:gridCol w="936206"/>
                <a:gridCol w="707601"/>
              </a:tblGrid>
              <a:tr h="42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sym typeface="Symbol" pitchFamily="18" charset="2"/>
                        </a:rPr>
                        <a:t>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q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91443" marR="91443"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 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6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 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  <a:endParaRPr kumimoji="0" lang="ru-RU" sz="22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43" marR="91443"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95263" y="5584825"/>
            <a:ext cx="89487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     Коли всі посилки істинні (випадки 1, 3 і 5), висновок істинний, і умовивід правильний.</a:t>
            </a:r>
            <a:endParaRPr lang="ru-RU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4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70" y="289114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26 з 47</a:t>
            </a:r>
            <a:endParaRPr lang="ru-RU" sz="1600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38869" y="1610354"/>
            <a:ext cx="6165379" cy="5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Таблиці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істинності для посилок і висновку: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76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39713" y="221116"/>
            <a:ext cx="8300871" cy="1404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2400" b="1" i="1" dirty="0" smtClean="0">
                <a:latin typeface="Times New Roman" pitchFamily="18" charset="0"/>
              </a:rPr>
              <a:t>	  </a:t>
            </a:r>
            <a:r>
              <a:rPr lang="uk-UA" sz="2400" b="1" dirty="0" smtClean="0">
                <a:latin typeface="Times New Roman" pitchFamily="18" charset="0"/>
              </a:rPr>
              <a:t>3.</a:t>
            </a:r>
            <a:r>
              <a:rPr lang="uk-UA" sz="2400" b="1" i="1" dirty="0" smtClean="0">
                <a:latin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Розглянемо умовивід		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p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→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q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			  	 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		q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→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r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			  	 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		</a:t>
            </a:r>
            <a:r>
              <a:rPr lang="en-US" sz="2400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r</a:t>
            </a:r>
            <a:r>
              <a:rPr lang="uk-UA" sz="2400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       </a:t>
            </a:r>
            <a:r>
              <a:rPr lang="uk-UA" sz="2400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uk-UA" sz="2400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  </a:t>
            </a:r>
            <a:endParaRPr lang="uk-UA" sz="2400" u="sng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sym typeface="Symbol" pitchFamily="18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sym typeface="Symbol" pitchFamily="18" charset="2"/>
              </a:rPr>
              <a:t>			         </a:t>
            </a:r>
            <a:r>
              <a:rPr lang="uk-UA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sym typeface="Symbol" pitchFamily="18" charset="2"/>
              </a:rPr>
              <a:t>			 </a:t>
            </a:r>
            <a:r>
              <a:rPr lang="uk-UA" sz="24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</a:rPr>
              <a:t>p</a:t>
            </a:r>
            <a:endParaRPr lang="uk-UA" sz="2400" i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</a:endParaRPr>
          </a:p>
        </p:txBody>
      </p:sp>
      <p:graphicFrame>
        <p:nvGraphicFramePr>
          <p:cNvPr id="5" name="Group 338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930382227"/>
              </p:ext>
            </p:extLst>
          </p:nvPr>
        </p:nvGraphicFramePr>
        <p:xfrm>
          <a:off x="927100" y="2110243"/>
          <a:ext cx="6789737" cy="3546515"/>
        </p:xfrm>
        <a:graphic>
          <a:graphicData uri="http://schemas.openxmlformats.org/drawingml/2006/table">
            <a:tbl>
              <a:tblPr/>
              <a:tblGrid>
                <a:gridCol w="1314769"/>
                <a:gridCol w="696612"/>
                <a:gridCol w="653078"/>
                <a:gridCol w="751040"/>
                <a:gridCol w="1034041"/>
                <a:gridCol w="957848"/>
                <a:gridCol w="696617"/>
                <a:gridCol w="685732"/>
              </a:tblGrid>
              <a:tr h="359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</a:t>
                      </a: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6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uk-U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91431" marR="91431" marT="45719" marB="4571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228600" y="5606371"/>
            <a:ext cx="89154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2400" dirty="0">
                <a:latin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</a:rPr>
              <a:t> У випадку 1 істинні і посилки, і висновок, а у рядках 5 і 7 посилки   істинні, а висновок хибний. Отже, умовивід не є правильним.</a:t>
            </a:r>
            <a:endParaRPr lang="ru-RU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4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29139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27 з 47</a:t>
            </a:r>
            <a:endParaRPr lang="ru-RU" sz="1600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246973" y="1578178"/>
            <a:ext cx="7131533" cy="482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Таблиці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</a:rPr>
              <a:t>істинності для посилок і висновку: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8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Метод від супротивного (протилежного)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Метод направлений на доведення неправильності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умовиводу.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У разі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успіху такого доведення це буде свідоцтвом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неправильності умовиводу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  <a:endParaRPr lang="en-US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Якщо, припускаючи неправильність умовиводу, приходимо до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суперечності, то умовивід є правильним.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Р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озглянемо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умовивід</a:t>
            </a:r>
            <a:endParaRPr lang="uk-UA" i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					  p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					  p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→ r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					  </a:t>
            </a:r>
            <a:r>
              <a:rPr lang="uk-UA" i="1" u="sng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u="sng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u="sng" dirty="0">
                <a:solidFill>
                  <a:schemeClr val="tx2"/>
                </a:solidFill>
                <a:latin typeface="Times New Roman" pitchFamily="18" charset="0"/>
              </a:rPr>
              <a:t>→</a:t>
            </a:r>
            <a:r>
              <a:rPr lang="uk-UA" u="sng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u="sng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endParaRPr lang="uk-UA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				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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endParaRPr lang="uk-UA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Якщо умовивід неправильний, існують значення істинності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і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для яких посилки істинні, а висновок хибний. 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Якщо висновок хибний, то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хибне.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→ r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істинне, а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хибне, то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хибне. 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→ r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істинне, тоді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р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хибне. 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Але тоді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хибне, що суперечить твердженню, що висновок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хибний, а посилки істинні. Отже, умовивід правильний.</a:t>
            </a: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2" name="Action Button: Back or Previous 11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Action Button: Beginning 12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Forward or Next 13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End 14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Custom 15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28 з 47</a:t>
            </a:r>
            <a:endParaRPr lang="ru-RU" sz="1600" dirty="0"/>
          </a:p>
        </p:txBody>
      </p:sp>
      <p:pic>
        <p:nvPicPr>
          <p:cNvPr id="18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2" y="2636912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7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747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Будь-який умовивід з посилками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Н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H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H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...,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H</a:t>
            </a:r>
            <a:r>
              <a:rPr lang="en-US" sz="1600" i="1" dirty="0">
                <a:solidFill>
                  <a:schemeClr val="tx2"/>
                </a:solidFill>
                <a:latin typeface="Times New Roman" pitchFamily="18" charset="0"/>
              </a:rPr>
              <a:t>n</a:t>
            </a:r>
            <a:r>
              <a:rPr lang="uk-UA" sz="1600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і висновком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є правильним тоді і тільки тоді, коли висловлення 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H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Н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H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…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Н</a:t>
            </a:r>
            <a:r>
              <a:rPr lang="uk-UA" sz="1600" i="1" dirty="0">
                <a:solidFill>
                  <a:schemeClr val="tx2"/>
                </a:solidFill>
                <a:latin typeface="Times New Roman" pitchFamily="18" charset="0"/>
              </a:rPr>
              <a:t>n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)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→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endParaRPr lang="uk-UA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є тавтологія.</a:t>
            </a:r>
            <a:endParaRPr lang="en-US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	Порядок проходження посилок не є істотним, оскільки </a:t>
            </a:r>
            <a:endParaRPr lang="uk-UA" i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Н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Н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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Н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Н</a:t>
            </a:r>
            <a:r>
              <a:rPr lang="uk-UA" sz="1600" dirty="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Приймемо у якості правила виведення наступний умовивід, в </a:t>
            </a:r>
          </a:p>
          <a:p>
            <a:pPr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правильності якого легко переконатися.</a:t>
            </a:r>
            <a:endParaRPr lang="uk-UA" i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i="1" dirty="0">
                <a:solidFill>
                  <a:schemeClr val="tx2"/>
                </a:solidFill>
                <a:latin typeface="Times New Roman" pitchFamily="18" charset="0"/>
              </a:rPr>
              <a:t>		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		p</a:t>
            </a:r>
            <a:endParaRPr lang="uk-UA" i="1" u="sng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i="1" dirty="0">
                <a:solidFill>
                  <a:schemeClr val="tx2"/>
                </a:solidFill>
                <a:latin typeface="Times New Roman" pitchFamily="18" charset="0"/>
              </a:rPr>
              <a:t>		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		</a:t>
            </a:r>
            <a:r>
              <a:rPr lang="uk-UA" i="1" u="sng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u="sng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u="sng" dirty="0">
                <a:solidFill>
                  <a:schemeClr val="tx2"/>
                </a:solidFill>
                <a:latin typeface="Times New Roman" pitchFamily="18" charset="0"/>
              </a:rPr>
              <a:t>→</a:t>
            </a:r>
            <a:r>
              <a:rPr lang="uk-UA" u="sng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u="sng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endParaRPr lang="uk-UA" u="sng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  <a:p>
            <a:pPr>
              <a:lnSpc>
                <a:spcPct val="120000"/>
              </a:lnSpc>
              <a:buNone/>
            </a:pP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			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	        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endParaRPr lang="uk-UA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Цей правильний умовивід називається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</a:rPr>
              <a:t>правилом висновку </a:t>
            </a:r>
          </a:p>
          <a:p>
            <a:pPr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</a:rPr>
              <a:t>відокремлення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) (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</a:rPr>
              <a:t>modus ponen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</a:rPr>
              <a:t>s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).</a:t>
            </a:r>
            <a:r>
              <a:rPr lang="uk-UA" dirty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2" name="Action Button: Back or Previous 11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Action Button: Beginning 12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Forward or Next 13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End 14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Custom 15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29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2784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Вступ</a:t>
            </a:r>
            <a:endParaRPr lang="uk-UA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solidFill>
                  <a:schemeClr val="accent6"/>
                </a:solidFill>
                <a:latin typeface="Times New Roman" pitchFamily="18" charset="0"/>
                <a:hlinkClick r:id="rId3" action="ppaction://hlinksldjump"/>
              </a:rPr>
              <a:t>Висловлення і логічні зв’язки. Таблиці істинності</a:t>
            </a:r>
            <a:endParaRPr lang="uk-UA" dirty="0">
              <a:solidFill>
                <a:schemeClr val="accent6"/>
              </a:solidFill>
              <a:latin typeface="Times New Roman" pitchFamily="18" charset="0"/>
            </a:endParaRPr>
          </a:p>
          <a:p>
            <a:r>
              <a:rPr lang="uk-UA" dirty="0">
                <a:solidFill>
                  <a:schemeClr val="accent6"/>
                </a:solidFill>
                <a:latin typeface="Times New Roman" pitchFamily="18" charset="0"/>
                <a:hlinkClick r:id="rId4" action="ppaction://hlinksldjump"/>
              </a:rPr>
              <a:t>Умовні висловлення </a:t>
            </a:r>
            <a:endParaRPr lang="uk-UA" dirty="0">
              <a:solidFill>
                <a:schemeClr val="accent6"/>
              </a:solidFill>
              <a:latin typeface="Times New Roman" pitchFamily="18" charset="0"/>
            </a:endParaRPr>
          </a:p>
          <a:p>
            <a:r>
              <a:rPr lang="uk-UA" dirty="0">
                <a:solidFill>
                  <a:schemeClr val="accent6"/>
                </a:solidFill>
                <a:latin typeface="Times New Roman" pitchFamily="18" charset="0"/>
                <a:hlinkClick r:id="rId5" action="ppaction://hlinksldjump"/>
              </a:rPr>
              <a:t>Еквівалентні висловлення </a:t>
            </a:r>
            <a:endParaRPr lang="uk-UA" dirty="0">
              <a:solidFill>
                <a:schemeClr val="accent6"/>
              </a:solidFill>
              <a:latin typeface="Times New Roman" pitchFamily="18" charset="0"/>
            </a:endParaRPr>
          </a:p>
          <a:p>
            <a:r>
              <a:rPr lang="uk-UA" dirty="0">
                <a:solidFill>
                  <a:schemeClr val="accent6"/>
                </a:solidFill>
                <a:latin typeface="Times New Roman" pitchFamily="18" charset="0"/>
                <a:hlinkClick r:id="rId6" action="ppaction://hlinksldjump"/>
              </a:rPr>
              <a:t>Аксіоматичні системи: умовиводу і </a:t>
            </a:r>
            <a:r>
              <a:rPr lang="uk-UA" dirty="0" smtClean="0">
                <a:solidFill>
                  <a:schemeClr val="accent6"/>
                </a:solidFill>
                <a:latin typeface="Times New Roman" pitchFamily="18" charset="0"/>
                <a:hlinkClick r:id="rId6" action="ppaction://hlinksldjump"/>
              </a:rPr>
              <a:t>доведення</a:t>
            </a:r>
            <a:endParaRPr lang="uk-UA" dirty="0">
              <a:solidFill>
                <a:schemeClr val="accent6"/>
              </a:solidFill>
              <a:latin typeface="Times New Roman" pitchFamily="18" charset="0"/>
            </a:endParaRPr>
          </a:p>
          <a:p>
            <a:r>
              <a:rPr lang="uk-UA" dirty="0">
                <a:solidFill>
                  <a:schemeClr val="accent6"/>
                </a:solidFill>
                <a:latin typeface="Times New Roman" pitchFamily="18" charset="0"/>
                <a:hlinkClick r:id="rId7" action="ppaction://hlinksldjump"/>
              </a:rPr>
              <a:t>Повнота в логіці висловлень </a:t>
            </a:r>
            <a:endParaRPr lang="uk-UA" dirty="0">
              <a:solidFill>
                <a:schemeClr val="accent6"/>
              </a:solidFill>
              <a:latin typeface="Times New Roman" pitchFamily="18" charset="0"/>
            </a:endParaRPr>
          </a:p>
          <a:p>
            <a:r>
              <a:rPr lang="uk-UA" dirty="0">
                <a:solidFill>
                  <a:schemeClr val="accent6"/>
                </a:solidFill>
                <a:latin typeface="Times New Roman" pitchFamily="18" charset="0"/>
                <a:hlinkClick r:id="rId8" action="ppaction://hlinksldjump"/>
              </a:rPr>
              <a:t>Карти Карно </a:t>
            </a:r>
            <a:endParaRPr lang="uk-UA" dirty="0">
              <a:solidFill>
                <a:schemeClr val="accent6"/>
              </a:solidFill>
              <a:latin typeface="Times New Roman" pitchFamily="18" charset="0"/>
            </a:endParaRPr>
          </a:p>
          <a:p>
            <a:r>
              <a:rPr lang="uk-UA" dirty="0">
                <a:solidFill>
                  <a:schemeClr val="accent6"/>
                </a:solidFill>
                <a:latin typeface="Times New Roman" pitchFamily="18" charset="0"/>
                <a:hlinkClick r:id="rId9" action="ppaction://hlinksldjump"/>
              </a:rPr>
              <a:t>Комутаційні схеми  </a:t>
            </a:r>
            <a:endParaRPr lang="uk-UA" dirty="0">
              <a:solidFill>
                <a:schemeClr val="accent6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5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350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Розглянемо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приклад використання правила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відокремлення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Нехай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ціле число, а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задані таким чином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парне;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ділиться на 2,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отже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	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парне, то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ділиться на 2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Правило відокремлення дає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	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парне, то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ділиться на 2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		</a:t>
            </a:r>
            <a:r>
              <a:rPr lang="uk-UA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u="sng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парне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	        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	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ділиться на 2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Припустимо, що висловлення 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парне, то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ділиться на 2 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одержано як властивість цілих чисел і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 12. Тоді обидві посилки 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істинні, так що немає сумніву у тому, що 12 ділиться на 2. 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З другого боку, якщо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 13, тоді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хибне, і хоча умовивід 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правильний, не можна стверджувати що-небудь про подільність 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 13 на 2. Якщо одна з посилок хибна, то істинність висновку 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жодним чином не залежить від правильності умовиводу.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5" y="548680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3" name="Action Button: Back or Previous 12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Beginning 1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Forward or Next 1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End 1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Custom 16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30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0005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848600" cy="563562"/>
          </a:xfrm>
        </p:spPr>
        <p:txBody>
          <a:bodyPr/>
          <a:lstStyle/>
          <a:p>
            <a:r>
              <a:rPr lang="uk-UA" dirty="0" smtClean="0"/>
              <a:t>Правила виведення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39713" y="533400"/>
            <a:ext cx="3635375" cy="549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Modus Ponens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600"/>
              </a:spcBef>
              <a:buFontTx/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Силогізм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Modus Tollens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Розширення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Спеціалізація </a:t>
            </a:r>
          </a:p>
          <a:p>
            <a:pPr>
              <a:spcBef>
                <a:spcPct val="0"/>
              </a:spcBef>
              <a:buFontTx/>
              <a:buNone/>
            </a:pPr>
            <a:endParaRPr lang="uk-UA" sz="23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k-UA" sz="2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k-UA" sz="2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sz="2300" dirty="0" smtClean="0"/>
          </a:p>
        </p:txBody>
      </p:sp>
      <p:graphicFrame>
        <p:nvGraphicFramePr>
          <p:cNvPr id="5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64357"/>
              </p:ext>
            </p:extLst>
          </p:nvPr>
        </p:nvGraphicFramePr>
        <p:xfrm>
          <a:off x="2492375" y="595313"/>
          <a:ext cx="1209675" cy="1006476"/>
        </p:xfrm>
        <a:graphic>
          <a:graphicData uri="http://schemas.openxmlformats.org/drawingml/2006/table">
            <a:tbl>
              <a:tblPr/>
              <a:tblGrid>
                <a:gridCol w="333414"/>
                <a:gridCol w="876261"/>
              </a:tblGrid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560112"/>
              </p:ext>
            </p:extLst>
          </p:nvPr>
        </p:nvGraphicFramePr>
        <p:xfrm>
          <a:off x="2520950" y="1728788"/>
          <a:ext cx="1181100" cy="1006476"/>
        </p:xfrm>
        <a:graphic>
          <a:graphicData uri="http://schemas.openxmlformats.org/drawingml/2006/table">
            <a:tbl>
              <a:tblPr/>
              <a:tblGrid>
                <a:gridCol w="333415"/>
                <a:gridCol w="847685"/>
              </a:tblGrid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 → r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8" marR="6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544840"/>
              </p:ext>
            </p:extLst>
          </p:nvPr>
        </p:nvGraphicFramePr>
        <p:xfrm>
          <a:off x="2538413" y="2901950"/>
          <a:ext cx="1184275" cy="1006476"/>
        </p:xfrm>
        <a:graphic>
          <a:graphicData uri="http://schemas.openxmlformats.org/drawingml/2006/table">
            <a:tbl>
              <a:tblPr/>
              <a:tblGrid>
                <a:gridCol w="333160"/>
                <a:gridCol w="851115"/>
              </a:tblGrid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6" marR="6853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6" marR="6853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6" marR="6853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 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6" marR="6853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6" marR="6853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36" marR="68536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Содержимое 6"/>
          <p:cNvSpPr txBox="1">
            <a:spLocks/>
          </p:cNvSpPr>
          <p:nvPr/>
        </p:nvSpPr>
        <p:spPr bwMode="auto">
          <a:xfrm>
            <a:off x="4629150" y="542925"/>
            <a:ext cx="4362450" cy="49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ts val="0"/>
              </a:spcBef>
              <a:defRPr/>
            </a:pPr>
            <a:r>
              <a:rPr lang="uk-UA" sz="24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2400" b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Кон'юнкція  </a:t>
            </a:r>
          </a:p>
          <a:p>
            <a:pPr marL="342900" indent="-342900" eaLnBrk="0" hangingPunct="0">
              <a:spcBef>
                <a:spcPts val="0"/>
              </a:spcBef>
              <a:defRPr/>
            </a:pPr>
            <a:endParaRPr lang="uk-UA" sz="24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ts val="0"/>
              </a:spcBef>
              <a:defRPr/>
            </a:pPr>
            <a:r>
              <a:rPr lang="uk-UA" sz="24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ts val="600"/>
              </a:spcBef>
              <a:defRPr/>
            </a:pPr>
            <a:r>
              <a:rPr lang="uk-UA" sz="24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uk-UA" sz="2400" b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Вибір </a:t>
            </a:r>
          </a:p>
          <a:p>
            <a:pPr marL="342900" indent="-342900" eaLnBrk="0" hangingPunct="0">
              <a:spcBef>
                <a:spcPts val="0"/>
              </a:spcBef>
              <a:defRPr/>
            </a:pPr>
            <a:endParaRPr lang="uk-UA" sz="24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uk-UA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uk-UA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uk-UA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Виключаючий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defRPr/>
            </a:pP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вибір </a:t>
            </a:r>
          </a:p>
          <a:p>
            <a:pPr>
              <a:spcBef>
                <a:spcPts val="0"/>
              </a:spcBef>
              <a:defRPr/>
            </a:pP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     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defRPr/>
            </a:pP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Зведення до </a:t>
            </a:r>
          </a:p>
          <a:p>
            <a:pPr>
              <a:spcBef>
                <a:spcPts val="0"/>
              </a:spcBef>
              <a:defRPr/>
            </a:pP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абсурду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</a:rPr>
              <a:t> </a:t>
            </a:r>
            <a:endParaRPr lang="ru-RU" sz="2400" dirty="0">
              <a:solidFill>
                <a:schemeClr val="tx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sz="2400" b="1" i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  <p:graphicFrame>
        <p:nvGraphicFramePr>
          <p:cNvPr id="9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095515"/>
              </p:ext>
            </p:extLst>
          </p:nvPr>
        </p:nvGraphicFramePr>
        <p:xfrm>
          <a:off x="2373313" y="4062413"/>
          <a:ext cx="1277937" cy="670560"/>
        </p:xfrm>
        <a:graphic>
          <a:graphicData uri="http://schemas.openxmlformats.org/drawingml/2006/table">
            <a:tbl>
              <a:tblPr/>
              <a:tblGrid>
                <a:gridCol w="512682"/>
                <a:gridCol w="765255"/>
              </a:tblGrid>
              <a:tr h="3349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56" marR="685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200" i="1" dirty="0" smtClean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 p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56" marR="685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sym typeface="Symbol"/>
                        </a:rPr>
                        <a:t>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56" marR="6855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sym typeface="Symbol"/>
                        </a:rPr>
                        <a:t>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q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56" marR="6855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82570"/>
              </p:ext>
            </p:extLst>
          </p:nvPr>
        </p:nvGraphicFramePr>
        <p:xfrm>
          <a:off x="2551113" y="4872038"/>
          <a:ext cx="1150937" cy="670560"/>
        </p:xfrm>
        <a:graphic>
          <a:graphicData uri="http://schemas.openxmlformats.org/drawingml/2006/table">
            <a:tbl>
              <a:tblPr/>
              <a:tblGrid>
                <a:gridCol w="345206"/>
                <a:gridCol w="805731"/>
              </a:tblGrid>
              <a:tr h="3349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96" marR="68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Bookman Old Style"/>
                          <a:sym typeface="Symbol"/>
                        </a:rPr>
                        <a:t>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Bookman Old Style"/>
                        </a:rPr>
                        <a:t> </a:t>
                      </a: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q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96" marR="68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sym typeface="Symbol"/>
                        </a:rPr>
                        <a:t>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96" marR="68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p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96" marR="68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836605"/>
              </p:ext>
            </p:extLst>
          </p:nvPr>
        </p:nvGraphicFramePr>
        <p:xfrm>
          <a:off x="6827838" y="612775"/>
          <a:ext cx="1054100" cy="1025526"/>
        </p:xfrm>
        <a:graphic>
          <a:graphicData uri="http://schemas.openxmlformats.org/drawingml/2006/table">
            <a:tbl>
              <a:tblPr/>
              <a:tblGrid>
                <a:gridCol w="324731"/>
                <a:gridCol w="729369"/>
              </a:tblGrid>
              <a:tr h="3418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p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8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20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q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84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sym typeface="Symbol"/>
                        </a:rPr>
                        <a:t>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Bookman Old Style"/>
                          <a:sym typeface="Symbol"/>
                        </a:rPr>
                        <a:t></a:t>
                      </a:r>
                      <a:r>
                        <a:rPr lang="uk-UA" sz="22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Bookman Old Style"/>
                        </a:rPr>
                        <a:t> </a:t>
                      </a:r>
                      <a:r>
                        <a:rPr lang="uk-UA" sz="2200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q</a:t>
                      </a:r>
                      <a:endParaRPr lang="ru-RU" sz="22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737878"/>
              </p:ext>
            </p:extLst>
          </p:nvPr>
        </p:nvGraphicFramePr>
        <p:xfrm>
          <a:off x="6815138" y="1744663"/>
          <a:ext cx="1763712" cy="1676400"/>
        </p:xfrm>
        <a:graphic>
          <a:graphicData uri="http://schemas.openxmlformats.org/drawingml/2006/table">
            <a:tbl>
              <a:tblPr/>
              <a:tblGrid>
                <a:gridCol w="326228"/>
                <a:gridCol w="1437484"/>
              </a:tblGrid>
              <a:tr h="180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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 → 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7" marR="6860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535987"/>
              </p:ext>
            </p:extLst>
          </p:nvPr>
        </p:nvGraphicFramePr>
        <p:xfrm>
          <a:off x="6854825" y="3568700"/>
          <a:ext cx="1984375" cy="1006476"/>
        </p:xfrm>
        <a:graphic>
          <a:graphicData uri="http://schemas.openxmlformats.org/drawingml/2006/table">
            <a:tbl>
              <a:tblPr/>
              <a:tblGrid>
                <a:gridCol w="318261"/>
                <a:gridCol w="1666114"/>
              </a:tblGrid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5" marR="6860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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5" marR="6860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5" marR="6860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ookman Old Style" pitchFamily="18" charset="0"/>
                        </a:rPr>
                        <a:t>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ookman Old Style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~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5" marR="6860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5" marR="6860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05" marR="68605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801897"/>
              </p:ext>
            </p:extLst>
          </p:nvPr>
        </p:nvGraphicFramePr>
        <p:xfrm>
          <a:off x="6794500" y="4752975"/>
          <a:ext cx="2152650" cy="670560"/>
        </p:xfrm>
        <a:graphic>
          <a:graphicData uri="http://schemas.openxmlformats.org/drawingml/2006/table">
            <a:tbl>
              <a:tblPr/>
              <a:tblGrid>
                <a:gridCol w="356871"/>
                <a:gridCol w="1795779"/>
              </a:tblGrid>
              <a:tr h="3349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ookman Old Style" pitchFamily="18" charset="0"/>
                        </a:rPr>
                        <a:t>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Bookman Old Style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~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24" name="Action Button: Back or Previous 2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Action Button: Beginning 2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Action Button: Forward or Next 2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Action Button: End 2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Action Button: Custom 27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31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971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>
            <a:spLocks noGrp="1"/>
          </p:cNvSpPr>
          <p:nvPr>
            <p:ph idx="4294967295"/>
          </p:nvPr>
        </p:nvSpPr>
        <p:spPr>
          <a:xfrm>
            <a:off x="206375" y="206375"/>
            <a:ext cx="8937625" cy="61722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 Метод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доведення від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супротивного 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протилежного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полягає у наступному: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рипускаємо, що істинним є 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заперечення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того висловлення, яке необхідно довести, і намагаємося дійти суперечності. Якщо це вдається, твердження доведено.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Розглянемо умовиводи: </a:t>
            </a:r>
            <a:endParaRPr lang="en-US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uk-UA" sz="24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Таблиця істинності даних умовиводів.</a:t>
            </a:r>
          </a:p>
          <a:p>
            <a:pPr>
              <a:spcBef>
                <a:spcPct val="0"/>
              </a:spcBef>
              <a:buFontTx/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Tx/>
              <a:buNone/>
            </a:pP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Таблиця істинності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показує хибність обох умовиводів. 1-й з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них називають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помилкова конверсія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2-й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помилкова інверсія.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07668"/>
              </p:ext>
            </p:extLst>
          </p:nvPr>
        </p:nvGraphicFramePr>
        <p:xfrm>
          <a:off x="1492250" y="2243138"/>
          <a:ext cx="1141413" cy="903288"/>
        </p:xfrm>
        <a:graphic>
          <a:graphicData uri="http://schemas.openxmlformats.org/drawingml/2006/table">
            <a:tbl>
              <a:tblPr/>
              <a:tblGrid>
                <a:gridCol w="298031"/>
                <a:gridCol w="843382"/>
              </a:tblGrid>
              <a:tr h="2938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0" marR="6854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0" marR="6854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0" marR="6854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0" marR="6854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0" marR="6854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0" marR="6854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437295"/>
              </p:ext>
            </p:extLst>
          </p:nvPr>
        </p:nvGraphicFramePr>
        <p:xfrm>
          <a:off x="5645150" y="2260600"/>
          <a:ext cx="1484313" cy="866775"/>
        </p:xfrm>
        <a:graphic>
          <a:graphicData uri="http://schemas.openxmlformats.org/drawingml/2006/table">
            <a:tbl>
              <a:tblPr/>
              <a:tblGrid>
                <a:gridCol w="243910"/>
                <a:gridCol w="1240403"/>
              </a:tblGrid>
              <a:tr h="329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47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p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4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048130"/>
              </p:ext>
            </p:extLst>
          </p:nvPr>
        </p:nvGraphicFramePr>
        <p:xfrm>
          <a:off x="533400" y="3665538"/>
          <a:ext cx="8273098" cy="1756157"/>
        </p:xfrm>
        <a:graphic>
          <a:graphicData uri="http://schemas.openxmlformats.org/drawingml/2006/table">
            <a:tbl>
              <a:tblPr/>
              <a:tblGrid>
                <a:gridCol w="1273175"/>
                <a:gridCol w="366713"/>
                <a:gridCol w="406400"/>
                <a:gridCol w="1165225"/>
                <a:gridCol w="392112"/>
                <a:gridCol w="434975"/>
                <a:gridCol w="414338"/>
                <a:gridCol w="423862"/>
                <a:gridCol w="162560"/>
                <a:gridCol w="611188"/>
                <a:gridCol w="423862"/>
                <a:gridCol w="522288"/>
                <a:gridCol w="436562"/>
                <a:gridCol w="392113"/>
                <a:gridCol w="434975"/>
                <a:gridCol w="412750"/>
              </a:tblGrid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((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→ </a:t>
                      </a: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((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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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7" name="Action Button: Back or Previous 16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Beginning 17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Forward or Next 18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End 19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Action Button: Custom 20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32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2960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217488" y="217488"/>
            <a:ext cx="8926512" cy="607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Нехай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дані висловлення 		</a:t>
            </a:r>
          </a:p>
          <a:p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	р: яблуко червоне, </a:t>
            </a:r>
          </a:p>
          <a:p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	q: яблуко стигле. </a:t>
            </a:r>
          </a:p>
          <a:p>
            <a:pPr>
              <a:spcBef>
                <a:spcPts val="600"/>
              </a:spcBef>
            </a:pP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помилкова конверсія</a:t>
            </a: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приймає вигляд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uk-UA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помилкова інверсія</a:t>
            </a: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приймає вигляд</a:t>
            </a:r>
          </a:p>
          <a:p>
            <a:endParaRPr lang="uk-UA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29797"/>
              </p:ext>
            </p:extLst>
          </p:nvPr>
        </p:nvGraphicFramePr>
        <p:xfrm>
          <a:off x="2611438" y="2576513"/>
          <a:ext cx="5965825" cy="1052511"/>
        </p:xfrm>
        <a:graphic>
          <a:graphicData uri="http://schemas.openxmlformats.org/drawingml/2006/table">
            <a:tbl>
              <a:tblPr/>
              <a:tblGrid>
                <a:gridCol w="258450"/>
                <a:gridCol w="5707375"/>
              </a:tblGrid>
              <a:tr h="35083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983" marR="809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Якщо яблуко червоне, то воно стигле 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983" marR="809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983" marR="809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Яблуко стигле 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983" marR="809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983" marR="809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Яблуко червоне 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983" marR="80983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281042"/>
              </p:ext>
            </p:extLst>
          </p:nvPr>
        </p:nvGraphicFramePr>
        <p:xfrm>
          <a:off x="3363913" y="1503363"/>
          <a:ext cx="1143000" cy="903288"/>
        </p:xfrm>
        <a:graphic>
          <a:graphicData uri="http://schemas.openxmlformats.org/drawingml/2006/table">
            <a:tbl>
              <a:tblPr/>
              <a:tblGrid>
                <a:gridCol w="298445"/>
                <a:gridCol w="844555"/>
              </a:tblGrid>
              <a:tr h="2938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35" marR="686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35" marR="686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35" marR="686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35" marR="686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2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35" marR="686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35" marR="68635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42442"/>
              </p:ext>
            </p:extLst>
          </p:nvPr>
        </p:nvGraphicFramePr>
        <p:xfrm>
          <a:off x="3478213" y="4024313"/>
          <a:ext cx="1485900" cy="906462"/>
        </p:xfrm>
        <a:graphic>
          <a:graphicData uri="http://schemas.openxmlformats.org/drawingml/2006/table">
            <a:tbl>
              <a:tblPr/>
              <a:tblGrid>
                <a:gridCol w="244171"/>
                <a:gridCol w="1241729"/>
              </a:tblGrid>
              <a:tr h="3021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22" marR="6862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22" marR="6862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15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22" marR="6862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22" marR="6862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22" marR="68622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622" marR="68622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383963"/>
              </p:ext>
            </p:extLst>
          </p:nvPr>
        </p:nvGraphicFramePr>
        <p:xfrm>
          <a:off x="2654300" y="5068888"/>
          <a:ext cx="5891213" cy="1052511"/>
        </p:xfrm>
        <a:graphic>
          <a:graphicData uri="http://schemas.openxmlformats.org/drawingml/2006/table">
            <a:tbl>
              <a:tblPr/>
              <a:tblGrid>
                <a:gridCol w="218901"/>
                <a:gridCol w="5672312"/>
              </a:tblGrid>
              <a:tr h="35083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Якщо яблуко не червоне, то воно не стигле 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Яблуко червоне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Яблуко стигле </a:t>
                      </a: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1" marR="6859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8" name="Action Button: Back or Previous 17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Beginning 18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Forward or Next 19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Action Button: End 20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Action Button: Custom 21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33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5918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7848600" cy="720080"/>
          </a:xfrm>
        </p:spPr>
        <p:txBody>
          <a:bodyPr/>
          <a:lstStyle/>
          <a:p>
            <a:r>
              <a:rPr lang="uk-UA" dirty="0" smtClean="0"/>
              <a:t>Процес доведення теорем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9944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uk-UA" sz="1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Доведення</a:t>
            </a:r>
            <a:r>
              <a:rPr lang="uk-UA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це послідовність тверджень, кожне з яких </a:t>
            </a:r>
            <a:r>
              <a:rPr lang="uk-UA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істинне через </a:t>
            </a: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одну з наступних причин</a:t>
            </a:r>
            <a:r>
              <a:rPr lang="uk-UA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uk-UA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а) за припущенням; </a:t>
            </a:r>
            <a:endParaRPr lang="ru-RU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б) за аксіомою або означенням; </a:t>
            </a:r>
            <a:endParaRPr lang="ru-RU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в) за раніше доведеною теоремою або лемою; </a:t>
            </a:r>
            <a:endParaRPr lang="ru-RU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г) виведено з попередніх тверджень; </a:t>
            </a:r>
            <a:endParaRPr lang="ru-RU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д) логічно еквівалентно попередньому твердженню.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1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uk-UA" sz="18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Довести </a:t>
            </a:r>
            <a:r>
              <a:rPr lang="uk-UA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правильність даного умовиводу: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uk-UA" sz="1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uk-UA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Доведення</a:t>
            </a:r>
            <a:r>
              <a:rPr lang="uk-UA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ru-RU" dirty="0"/>
          </a:p>
        </p:txBody>
      </p:sp>
      <p:graphicFrame>
        <p:nvGraphicFramePr>
          <p:cNvPr id="10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015715"/>
              </p:ext>
            </p:extLst>
          </p:nvPr>
        </p:nvGraphicFramePr>
        <p:xfrm>
          <a:off x="4865583" y="2924944"/>
          <a:ext cx="1540247" cy="1086100"/>
        </p:xfrm>
        <a:graphic>
          <a:graphicData uri="http://schemas.openxmlformats.org/drawingml/2006/table">
            <a:tbl>
              <a:tblPr/>
              <a:tblGrid>
                <a:gridCol w="283213"/>
                <a:gridCol w="1257034"/>
              </a:tblGrid>
              <a:tr h="271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→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q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5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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9" marR="68589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638140"/>
              </p:ext>
            </p:extLst>
          </p:nvPr>
        </p:nvGraphicFramePr>
        <p:xfrm>
          <a:off x="827584" y="4221088"/>
          <a:ext cx="6970713" cy="1920240"/>
        </p:xfrm>
        <a:graphic>
          <a:graphicData uri="http://schemas.openxmlformats.org/drawingml/2006/table">
            <a:tbl>
              <a:tblPr/>
              <a:tblGrid>
                <a:gridCol w="434975"/>
                <a:gridCol w="1962150"/>
                <a:gridCol w="4573588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Твердження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 одержано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→ q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припущення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 → 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припущення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припущення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3 і правило відокремлення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 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і еквівалентність 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→ q 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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 → 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uk-UA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 5 і правило відокремлення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" y="1052736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" y="3068960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34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9708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Повнота в логіці висловлень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71450">
              <a:spcBef>
                <a:spcPct val="0"/>
              </a:spcBef>
              <a:buFontTx/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Одне з застосувань таблиць істинності - конструювання комутаційних схем. </a:t>
            </a:r>
          </a:p>
          <a:p>
            <a:pPr marL="0" indent="171450">
              <a:buFontTx/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Оскільки</a:t>
            </a:r>
          </a:p>
          <a:p>
            <a:pPr marL="1235075" lvl="2"/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↔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q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еквівалентне</a:t>
            </a: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q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235075" lvl="2"/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2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q</a:t>
            </a:r>
            <a:r>
              <a:rPr lang="uk-UA" sz="2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еквівалентне</a:t>
            </a:r>
            <a:r>
              <a:rPr lang="uk-UA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~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(~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q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1235075" lvl="2"/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→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еквівалентне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~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,</a:t>
            </a:r>
            <a:endParaRPr lang="uk-UA" sz="22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marL="1235075" lvl="2"/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dirty="0" smtClean="0">
                <a:solidFill>
                  <a:schemeClr val="tx2"/>
                </a:solidFill>
                <a:latin typeface="Times New Roman" pitchFamily="18" charset="0"/>
              </a:rPr>
              <a:t>еквівалентне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~(~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р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~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)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,</a:t>
            </a:r>
          </a:p>
          <a:p>
            <a:pPr marL="1235075" lvl="2"/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dirty="0" smtClean="0">
                <a:solidFill>
                  <a:schemeClr val="tx2"/>
                </a:solidFill>
                <a:latin typeface="Times New Roman" pitchFamily="18" charset="0"/>
              </a:rPr>
              <a:t>еквівалентне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~(~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 ~</a:t>
            </a:r>
            <a:r>
              <a:rPr lang="uk-UA" sz="2200" b="1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)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uk-UA" sz="22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171450">
              <a:buFontTx/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 використовувати зв'язки ↔, </a:t>
            </a:r>
            <a:r>
              <a:rPr lang="uk-UA" sz="22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200" b="1" dirty="0">
                <a:solidFill>
                  <a:schemeClr val="tx2"/>
                </a:solidFill>
                <a:latin typeface="Times New Roman" pitchFamily="18" charset="0"/>
              </a:rPr>
              <a:t>→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, 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зручно, але не необхідно.</a:t>
            </a:r>
          </a:p>
          <a:p>
            <a:pPr marL="0" indent="171450">
              <a:buFontTx/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Отже,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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висловлення може бути виражене через пару зв'язок </a:t>
            </a:r>
          </a:p>
          <a:p>
            <a:pPr marL="0" indent="171450" algn="ctr">
              <a:buFontTx/>
              <a:buNone/>
            </a:pP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~  і 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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       або       ~  і  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</a:t>
            </a:r>
            <a:r>
              <a:rPr lang="uk-UA" sz="22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ru-RU" sz="2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3" name="Action Button: Back or Previous 12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Action Button: Beginning 1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Forward or Next 1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End 1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Custom 16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35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151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4294967295"/>
          </p:nvPr>
        </p:nvSpPr>
        <p:spPr>
          <a:xfrm>
            <a:off x="473075" y="260648"/>
            <a:ext cx="8229600" cy="17716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снують дві зв'язки,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такі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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висловлення може бути виражене з використанням тільки однієї з них:</a:t>
            </a:r>
          </a:p>
          <a:p>
            <a:pPr marL="827088" lvl="1"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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 штрих Шеффера,               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стрілка Пірса. </a:t>
            </a:r>
          </a:p>
          <a:p>
            <a:pPr marL="0" indent="0">
              <a:buFontTx/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Їх таблиці істинності: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038778"/>
              </p:ext>
            </p:extLst>
          </p:nvPr>
        </p:nvGraphicFramePr>
        <p:xfrm>
          <a:off x="442912" y="1916832"/>
          <a:ext cx="8259763" cy="1762126"/>
        </p:xfrm>
        <a:graphic>
          <a:graphicData uri="http://schemas.openxmlformats.org/drawingml/2006/table">
            <a:tbl>
              <a:tblPr/>
              <a:tblGrid>
                <a:gridCol w="1252538"/>
                <a:gridCol w="542925"/>
                <a:gridCol w="547687"/>
                <a:gridCol w="798513"/>
                <a:gridCol w="1684337"/>
                <a:gridCol w="1657350"/>
                <a:gridCol w="487363"/>
                <a:gridCol w="468312"/>
                <a:gridCol w="820738"/>
              </a:tblGrid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 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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q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 </a:t>
                      </a:r>
                      <a:r>
                        <a:rPr kumimoji="0" lang="uk-UA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</a:t>
                      </a: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q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Содержимое 2"/>
          <p:cNvSpPr>
            <a:spLocks/>
          </p:cNvSpPr>
          <p:nvPr/>
        </p:nvSpPr>
        <p:spPr bwMode="auto">
          <a:xfrm>
            <a:off x="464017" y="3717032"/>
            <a:ext cx="822960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Еквівалентність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 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встановлюється за допомогою таблиці істинності: 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Group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102209"/>
              </p:ext>
            </p:extLst>
          </p:nvPr>
        </p:nvGraphicFramePr>
        <p:xfrm>
          <a:off x="1259632" y="4365104"/>
          <a:ext cx="5765800" cy="2042160"/>
        </p:xfrm>
        <a:graphic>
          <a:graphicData uri="http://schemas.openxmlformats.org/drawingml/2006/table">
            <a:tbl>
              <a:tblPr/>
              <a:tblGrid>
                <a:gridCol w="2438400"/>
                <a:gridCol w="831850"/>
                <a:gridCol w="831850"/>
                <a:gridCol w="831850"/>
                <a:gridCol w="831850"/>
              </a:tblGrid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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81" y="3789040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7" name="Action Button: Back or Previous 16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Beginning 17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Forward or Next 18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End 19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Action Button: Custom 20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36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2023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350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Наприклад, таблиця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uk-UA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uk-UA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uk-UA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uk-UA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uk-UA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показує, що (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| (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еквівалентне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Аналогічно можна показати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що (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| (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еквівалентно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uk-UA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Аналогічно можна виразити ~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або ~ і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використовуючи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тільки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таким чином показавши, що і будь-яку зв'язку можна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виразити, використовуючи лише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graphicFrame>
        <p:nvGraphicFramePr>
          <p:cNvPr id="10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382546"/>
              </p:ext>
            </p:extLst>
          </p:nvPr>
        </p:nvGraphicFramePr>
        <p:xfrm>
          <a:off x="500612" y="980728"/>
          <a:ext cx="8056562" cy="2194560"/>
        </p:xfrm>
        <a:graphic>
          <a:graphicData uri="http://schemas.openxmlformats.org/drawingml/2006/table">
            <a:tbl>
              <a:tblPr/>
              <a:tblGrid>
                <a:gridCol w="2362200"/>
                <a:gridCol w="804862"/>
                <a:gridCol w="804863"/>
                <a:gridCol w="577850"/>
                <a:gridCol w="600075"/>
                <a:gridCol w="669925"/>
                <a:gridCol w="606425"/>
                <a:gridCol w="549275"/>
                <a:gridCol w="585787"/>
                <a:gridCol w="495300"/>
              </a:tblGrid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Випадок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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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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2" descr="C:\Users\azadova\Pictures\zametk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08" y="4437112"/>
            <a:ext cx="544410" cy="54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4" name="Action Button: Back or Previous 1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Beginning 1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Forward or Next 1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End 1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Custom 17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37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291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4751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FontTx/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Нехай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р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,…, р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прості висловлення. Вираз х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в якому х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 р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або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baseline="-25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=~p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назвемо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елементарною кон'юнкцією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Вираз, що є диз'юнкцією елементарних кон'юнкцій, називається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диз'юнктивною нормальною формою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тобто якщо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...,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елементарні кон'юнкції, тоді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диз'юнктивна нормальна форма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lnSpc>
                <a:spcPct val="120000"/>
              </a:lnSpc>
              <a:buNone/>
            </a:pPr>
            <a:endParaRPr lang="uk-UA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Нехай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,p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,p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,…,p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 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прості висловлення. Назвемо вираз x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 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якому х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 р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або р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елементарною диз’юнкцією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Вираз, що є кон’юнкцією елементарних диз’юнкцій, називається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кон’юнктивною нормальною формою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так що, якщо 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,…,т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 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елементарні диз’юнкції, то 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 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є кон’юнктивна нормальна форма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Для висловлень р та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диз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юнктивна нормальна форма має     вигляд:</a:t>
            </a:r>
            <a:endParaRPr lang="uk-UA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 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~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FontTx/>
              <a:buNone/>
            </a:pPr>
            <a:endParaRPr lang="ru-RU" dirty="0"/>
          </a:p>
        </p:txBody>
      </p:sp>
      <p:pic>
        <p:nvPicPr>
          <p:cNvPr id="11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372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" y="2924944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79" y="4941168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5" name="Action Button: Back or Previous 14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Beginning 15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Forward or Next 16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End 17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Custom 18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38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218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Карти Карно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Карта </a:t>
            </a:r>
            <a:r>
              <a:rPr lang="uk-UA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Карно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 таблиця, кожен елемент якої 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є елементарною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кон'юнкцією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Карти Карно використовуються для спрощення ДНФ.</a:t>
            </a:r>
          </a:p>
          <a:p>
            <a:pPr>
              <a:buFontTx/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висловлень р та 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карта карно ма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є вигляд:</a:t>
            </a:r>
            <a:endParaRPr lang="uk-UA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uk-UA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uk-UA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uk-UA" sz="2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Як відобразити ДНФ на карті Карно?</a:t>
            </a:r>
          </a:p>
          <a:p>
            <a:pPr marL="0" indent="0"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Висловленню 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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~</a:t>
            </a:r>
            <a:r>
              <a:rPr lang="uk-UA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відповідає:</a:t>
            </a:r>
            <a:endParaRPr lang="ru-RU" sz="2000" dirty="0">
              <a:solidFill>
                <a:schemeClr val="tx2"/>
              </a:solidFill>
            </a:endParaRPr>
          </a:p>
        </p:txBody>
      </p:sp>
      <p:graphicFrame>
        <p:nvGraphicFramePr>
          <p:cNvPr id="10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642357"/>
              </p:ext>
            </p:extLst>
          </p:nvPr>
        </p:nvGraphicFramePr>
        <p:xfrm>
          <a:off x="481606" y="2708920"/>
          <a:ext cx="7527925" cy="1006077"/>
        </p:xfrm>
        <a:graphic>
          <a:graphicData uri="http://schemas.openxmlformats.org/drawingml/2006/table">
            <a:tbl>
              <a:tblPr/>
              <a:tblGrid>
                <a:gridCol w="476250"/>
                <a:gridCol w="1171575"/>
                <a:gridCol w="1268413"/>
                <a:gridCol w="2339975"/>
                <a:gridCol w="1104900"/>
                <a:gridCol w="1166812"/>
              </a:tblGrid>
              <a:tr h="335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-q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-q</a:t>
                      </a:r>
                      <a:endParaRPr kumimoji="0" lang="ru-RU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q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-q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q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 </a:t>
                      </a:r>
                      <a:r>
                        <a:rPr kumimoji="0" lang="uk-UA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-q</a:t>
                      </a: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067781"/>
              </p:ext>
            </p:extLst>
          </p:nvPr>
        </p:nvGraphicFramePr>
        <p:xfrm>
          <a:off x="683568" y="4581128"/>
          <a:ext cx="3159125" cy="1097280"/>
        </p:xfrm>
        <a:graphic>
          <a:graphicData uri="http://schemas.openxmlformats.org/drawingml/2006/table">
            <a:tbl>
              <a:tblPr/>
              <a:tblGrid>
                <a:gridCol w="436563"/>
                <a:gridCol w="1349375"/>
                <a:gridCol w="1373187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-q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369065" y="4653136"/>
            <a:ext cx="43372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представлення картою Карно </a:t>
            </a:r>
            <a:endParaRPr lang="uk-UA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висловлення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записаного в диз'юнктивній </a:t>
            </a:r>
            <a:endParaRPr lang="uk-UA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нормальній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формі, необхідно помістити </a:t>
            </a:r>
          </a:p>
          <a:p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позначку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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прямокутниках, </a:t>
            </a:r>
            <a:endParaRPr lang="uk-UA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відповідних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елементарним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кон'юнкціям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4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6215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6" name="Action Button: Back or Previous 1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Beginning 1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Forward or Next 1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End 1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Action Button: Custom 19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39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3794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Умовні позначення</a:t>
            </a:r>
            <a:endParaRPr lang="ru-RU" dirty="0"/>
          </a:p>
        </p:txBody>
      </p:sp>
      <p:pic>
        <p:nvPicPr>
          <p:cNvPr id="8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49" y="2096595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6" descr="16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50" y="1483832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zadova\Pictures\zametk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73" y="2636912"/>
            <a:ext cx="544410" cy="54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87354" y="3172990"/>
            <a:ext cx="5034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uk-UA" sz="5400" b="1" cap="none" spc="0" dirty="0" smtClean="0">
                <a:ln w="381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381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1432" y="1483832"/>
            <a:ext cx="143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- </a:t>
            </a:r>
            <a:r>
              <a:rPr lang="uk-UA" dirty="0"/>
              <a:t>о</a:t>
            </a:r>
            <a:r>
              <a:rPr lang="uk-UA" dirty="0" smtClean="0"/>
              <a:t>значення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78810" y="2144553"/>
            <a:ext cx="1208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- приклад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434231" y="2733411"/>
            <a:ext cx="1257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- примітка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34231" y="3501008"/>
            <a:ext cx="1304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- важливо!</a:t>
            </a:r>
            <a:endParaRPr lang="ru-RU" dirty="0"/>
          </a:p>
        </p:txBody>
      </p:sp>
      <p:sp>
        <p:nvSpPr>
          <p:cNvPr id="16" name="Text Box 2"/>
          <p:cNvSpPr txBox="1"/>
          <p:nvPr/>
        </p:nvSpPr>
        <p:spPr>
          <a:xfrm>
            <a:off x="481376" y="4123780"/>
            <a:ext cx="840003" cy="66281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4400" b="1" dirty="0">
                <a:ln w="1054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effectLst/>
                <a:latin typeface="Calibri"/>
                <a:ea typeface="Calibri"/>
                <a:cs typeface="Times New Roman"/>
                <a:sym typeface="Wingdings 2"/>
              </a:rPr>
              <a:t></a:t>
            </a:r>
            <a:endParaRPr lang="ru-RU" sz="4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6949" y="4324454"/>
            <a:ext cx="122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</a:t>
            </a:r>
            <a:r>
              <a:rPr lang="ru-RU" dirty="0" smtClean="0"/>
              <a:t>теорема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72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03503"/>
          </a:xfrm>
        </p:spPr>
        <p:txBody>
          <a:bodyPr/>
          <a:lstStyle/>
          <a:p>
            <a:pPr marL="0" indent="0"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Карта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Карно для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має вигляд:</a:t>
            </a:r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ru-RU" dirty="0"/>
          </a:p>
        </p:txBody>
      </p:sp>
      <p:graphicFrame>
        <p:nvGraphicFramePr>
          <p:cNvPr id="10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836359"/>
              </p:ext>
            </p:extLst>
          </p:nvPr>
        </p:nvGraphicFramePr>
        <p:xfrm>
          <a:off x="2298073" y="1815902"/>
          <a:ext cx="3797524" cy="747967"/>
        </p:xfrm>
        <a:graphic>
          <a:graphicData uri="http://schemas.openxmlformats.org/drawingml/2006/table">
            <a:tbl>
              <a:tblPr/>
              <a:tblGrid>
                <a:gridCol w="452567"/>
                <a:gridCol w="744514"/>
                <a:gridCol w="851569"/>
                <a:gridCol w="881517"/>
                <a:gridCol w="867357"/>
              </a:tblGrid>
              <a:tr h="339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2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439757" y="832617"/>
            <a:ext cx="21305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anchor="ctr">
            <a:spAutoFit/>
          </a:bodyPr>
          <a:lstStyle/>
          <a:p>
            <a:pPr indent="571500" eaLnBrk="0" hangingPunct="0">
              <a:tabLst>
                <a:tab pos="2700338" algn="l"/>
                <a:tab pos="4410075" algn="l"/>
              </a:tabLst>
            </a:pPr>
            <a:r>
              <a:rPr lang="uk-UA" sz="1200" i="1" dirty="0">
                <a:cs typeface="Times New Roman" pitchFamily="18" charset="0"/>
              </a:rPr>
              <a:t>	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                   -q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71500" eaLnBrk="0" hangingPunct="0">
              <a:tabLst>
                <a:tab pos="2700338" algn="l"/>
                <a:tab pos="4410075" algn="l"/>
              </a:tabLst>
            </a:pPr>
            <a:endParaRPr lang="ru-RU" i="1" dirty="0"/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 rot="5400000">
            <a:off x="3456378" y="762595"/>
            <a:ext cx="223838" cy="1714500"/>
          </a:xfrm>
          <a:prstGeom prst="leftBrace">
            <a:avLst>
              <a:gd name="adj1" fmla="val 12528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4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6"/>
          <p:cNvSpPr>
            <a:spLocks/>
          </p:cNvSpPr>
          <p:nvPr/>
        </p:nvSpPr>
        <p:spPr bwMode="auto">
          <a:xfrm rot="5400000">
            <a:off x="5170878" y="762595"/>
            <a:ext cx="223838" cy="1714500"/>
          </a:xfrm>
          <a:prstGeom prst="leftBrace">
            <a:avLst>
              <a:gd name="adj1" fmla="val 12528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4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2711047" y="2722185"/>
            <a:ext cx="3429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anchor="ctr">
            <a:spAutoFit/>
          </a:bodyPr>
          <a:lstStyle/>
          <a:p>
            <a:pPr algn="just" eaLnBrk="0" hangingPunct="0">
              <a:tabLst>
                <a:tab pos="2339975" algn="l"/>
                <a:tab pos="3511550" algn="l"/>
                <a:tab pos="4860925" algn="l"/>
                <a:tab pos="5638800" algn="l"/>
              </a:tabLst>
              <a:defRPr/>
            </a:pP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-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uk-UA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r</a:t>
            </a: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7"/>
          <p:cNvSpPr>
            <a:spLocks/>
          </p:cNvSpPr>
          <p:nvPr/>
        </p:nvSpPr>
        <p:spPr bwMode="auto">
          <a:xfrm rot="5400000" flipH="1">
            <a:off x="3031670" y="2410215"/>
            <a:ext cx="208210" cy="667147"/>
          </a:xfrm>
          <a:prstGeom prst="leftBrace">
            <a:avLst>
              <a:gd name="adj1" fmla="val 12528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4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AutoShape 7"/>
          <p:cNvSpPr>
            <a:spLocks/>
          </p:cNvSpPr>
          <p:nvPr/>
        </p:nvSpPr>
        <p:spPr bwMode="auto">
          <a:xfrm rot="5400000" flipH="1">
            <a:off x="5551878" y="2410216"/>
            <a:ext cx="208210" cy="667147"/>
          </a:xfrm>
          <a:prstGeom prst="leftBrace">
            <a:avLst>
              <a:gd name="adj1" fmla="val 12528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4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7"/>
          <p:cNvSpPr>
            <a:spLocks/>
          </p:cNvSpPr>
          <p:nvPr/>
        </p:nvSpPr>
        <p:spPr bwMode="auto">
          <a:xfrm rot="5400000" flipH="1">
            <a:off x="4321441" y="1947864"/>
            <a:ext cx="208212" cy="1575720"/>
          </a:xfrm>
          <a:prstGeom prst="leftBrace">
            <a:avLst>
              <a:gd name="adj1" fmla="val 12528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400" i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319271"/>
              </p:ext>
            </p:extLst>
          </p:nvPr>
        </p:nvGraphicFramePr>
        <p:xfrm>
          <a:off x="281780" y="3955157"/>
          <a:ext cx="7605713" cy="1524000"/>
        </p:xfrm>
        <a:graphic>
          <a:graphicData uri="http://schemas.openxmlformats.org/drawingml/2006/table">
            <a:tbl>
              <a:tblPr/>
              <a:tblGrid>
                <a:gridCol w="492125"/>
                <a:gridCol w="1752600"/>
                <a:gridCol w="1709738"/>
                <a:gridCol w="1865312"/>
                <a:gridCol w="1785938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2067718" y="3285658"/>
            <a:ext cx="4251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eaLnBrk="0" hangingPunct="0">
              <a:tabLst>
                <a:tab pos="2700338" algn="l"/>
                <a:tab pos="4500563" algn="l"/>
              </a:tabLst>
              <a:defRPr/>
            </a:pP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                                           -q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700338" algn="l"/>
                <a:tab pos="4500563" algn="l"/>
              </a:tabLst>
              <a:defRPr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Group 1"/>
          <p:cNvGrpSpPr>
            <a:grpSpLocks/>
          </p:cNvGrpSpPr>
          <p:nvPr/>
        </p:nvGrpSpPr>
        <p:grpSpPr bwMode="auto">
          <a:xfrm>
            <a:off x="746918" y="3717032"/>
            <a:ext cx="7096125" cy="2124075"/>
            <a:chOff x="3138" y="10800"/>
            <a:chExt cx="5940" cy="1509"/>
          </a:xfrm>
        </p:grpSpPr>
        <p:sp>
          <p:nvSpPr>
            <p:cNvPr id="21" name="AutoShape 6"/>
            <p:cNvSpPr>
              <a:spLocks/>
            </p:cNvSpPr>
            <p:nvPr/>
          </p:nvSpPr>
          <p:spPr bwMode="auto">
            <a:xfrm rot="5400000">
              <a:off x="4533" y="9405"/>
              <a:ext cx="180" cy="2970"/>
            </a:xfrm>
            <a:prstGeom prst="leftBrace">
              <a:avLst>
                <a:gd name="adj1" fmla="val 1375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 sz="2400" i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AutoShape 5"/>
            <p:cNvSpPr>
              <a:spLocks/>
            </p:cNvSpPr>
            <p:nvPr/>
          </p:nvSpPr>
          <p:spPr bwMode="auto">
            <a:xfrm rot="5400000">
              <a:off x="7503" y="9405"/>
              <a:ext cx="180" cy="2970"/>
            </a:xfrm>
            <a:prstGeom prst="leftBrace">
              <a:avLst>
                <a:gd name="adj1" fmla="val 1375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 sz="2400" i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AutoShape 4"/>
            <p:cNvSpPr>
              <a:spLocks noChangeAspect="1"/>
            </p:cNvSpPr>
            <p:nvPr/>
          </p:nvSpPr>
          <p:spPr bwMode="auto">
            <a:xfrm rot="5400000">
              <a:off x="3825" y="11366"/>
              <a:ext cx="230" cy="1565"/>
            </a:xfrm>
            <a:prstGeom prst="rightBrace">
              <a:avLst>
                <a:gd name="adj1" fmla="val 5670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 sz="2400" i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AutoShape 3"/>
            <p:cNvSpPr>
              <a:spLocks noChangeAspect="1"/>
            </p:cNvSpPr>
            <p:nvPr/>
          </p:nvSpPr>
          <p:spPr bwMode="auto">
            <a:xfrm rot="5400000">
              <a:off x="6015" y="10786"/>
              <a:ext cx="180" cy="2765"/>
            </a:xfrm>
            <a:prstGeom prst="rightBrace">
              <a:avLst>
                <a:gd name="adj1" fmla="val 12800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 sz="2400" i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AutoShape 2"/>
            <p:cNvSpPr>
              <a:spLocks noChangeAspect="1"/>
            </p:cNvSpPr>
            <p:nvPr/>
          </p:nvSpPr>
          <p:spPr bwMode="auto">
            <a:xfrm rot="5400000">
              <a:off x="8162" y="11411"/>
              <a:ext cx="230" cy="1565"/>
            </a:xfrm>
            <a:prstGeom prst="rightBrace">
              <a:avLst>
                <a:gd name="adj1" fmla="val 5670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 sz="2400" i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Прямоугольник 21"/>
          <p:cNvSpPr>
            <a:spLocks noChangeArrowheads="1"/>
          </p:cNvSpPr>
          <p:nvPr/>
        </p:nvSpPr>
        <p:spPr bwMode="auto">
          <a:xfrm>
            <a:off x="1567655" y="5898257"/>
            <a:ext cx="304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2"/>
          <p:cNvSpPr>
            <a:spLocks noChangeArrowheads="1"/>
          </p:cNvSpPr>
          <p:nvPr/>
        </p:nvSpPr>
        <p:spPr bwMode="auto">
          <a:xfrm>
            <a:off x="4169568" y="5869682"/>
            <a:ext cx="407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-r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28" name="Прямоугольник 23"/>
          <p:cNvSpPr>
            <a:spLocks noChangeArrowheads="1"/>
          </p:cNvSpPr>
          <p:nvPr/>
        </p:nvSpPr>
        <p:spPr bwMode="auto">
          <a:xfrm>
            <a:off x="6777830" y="5891907"/>
            <a:ext cx="303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30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28" y="574588"/>
            <a:ext cx="792088" cy="51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32" name="Action Button: Back or Previous 31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Action Button: Beginning 32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Action Button: Forward or Next 33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Action Button: End 34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Action Button: Custom 35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40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4302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23" y="421451"/>
            <a:ext cx="8229600" cy="5743854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значить, дизюнктивній нормальній формі, що представлена у вигляді: </a:t>
            </a:r>
          </a:p>
          <a:p>
            <a:pPr marL="0" indent="0">
              <a:buNone/>
            </a:pPr>
            <a:r>
              <a:rPr lang="uk-UA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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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</a:t>
            </a:r>
          </a:p>
          <a:p>
            <a:pPr marL="0" indent="0">
              <a:buNone/>
            </a:pPr>
            <a:r>
              <a:rPr lang="uk-UA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буде відповідати наступна карта Карно:</a:t>
            </a:r>
          </a:p>
          <a:p>
            <a:pPr marL="0" indent="0">
              <a:buNone/>
            </a:pPr>
            <a:endParaRPr lang="uk-UA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10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269117"/>
              </p:ext>
            </p:extLst>
          </p:nvPr>
        </p:nvGraphicFramePr>
        <p:xfrm>
          <a:off x="602692" y="2367551"/>
          <a:ext cx="7300913" cy="782638"/>
        </p:xfrm>
        <a:graphic>
          <a:graphicData uri="http://schemas.openxmlformats.org/drawingml/2006/table">
            <a:tbl>
              <a:tblPr/>
              <a:tblGrid>
                <a:gridCol w="668338"/>
                <a:gridCol w="1657350"/>
                <a:gridCol w="1658937"/>
                <a:gridCol w="1657350"/>
                <a:gridCol w="1658938"/>
              </a:tblGrid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1198005" y="2134189"/>
            <a:ext cx="6734175" cy="1317625"/>
            <a:chOff x="1260" y="14016"/>
            <a:chExt cx="5400" cy="1509"/>
          </a:xfrm>
        </p:grpSpPr>
        <p:sp>
          <p:nvSpPr>
            <p:cNvPr id="12" name="AutoShape 11"/>
            <p:cNvSpPr>
              <a:spLocks/>
            </p:cNvSpPr>
            <p:nvPr/>
          </p:nvSpPr>
          <p:spPr bwMode="auto">
            <a:xfrm rot="5400000">
              <a:off x="2520" y="12756"/>
              <a:ext cx="180" cy="270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13" name="AutoShape 12"/>
            <p:cNvSpPr>
              <a:spLocks/>
            </p:cNvSpPr>
            <p:nvPr/>
          </p:nvSpPr>
          <p:spPr bwMode="auto">
            <a:xfrm rot="5400000">
              <a:off x="5220" y="12756"/>
              <a:ext cx="180" cy="270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14" name="AutoShape 13"/>
            <p:cNvSpPr>
              <a:spLocks noChangeAspect="1"/>
            </p:cNvSpPr>
            <p:nvPr/>
          </p:nvSpPr>
          <p:spPr bwMode="auto">
            <a:xfrm rot="5400000">
              <a:off x="1874" y="14653"/>
              <a:ext cx="230" cy="1423"/>
            </a:xfrm>
            <a:prstGeom prst="rightBrace">
              <a:avLst>
                <a:gd name="adj1" fmla="val 5155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15" name="AutoShape 14"/>
            <p:cNvSpPr>
              <a:spLocks noChangeAspect="1"/>
            </p:cNvSpPr>
            <p:nvPr/>
          </p:nvSpPr>
          <p:spPr bwMode="auto">
            <a:xfrm rot="5400000">
              <a:off x="3867" y="14128"/>
              <a:ext cx="180" cy="2514"/>
            </a:xfrm>
            <a:prstGeom prst="rightBrace">
              <a:avLst>
                <a:gd name="adj1" fmla="val 11638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16" name="AutoShape 15"/>
            <p:cNvSpPr>
              <a:spLocks noChangeAspect="1"/>
            </p:cNvSpPr>
            <p:nvPr/>
          </p:nvSpPr>
          <p:spPr bwMode="auto">
            <a:xfrm rot="5400000">
              <a:off x="5817" y="14698"/>
              <a:ext cx="230" cy="1423"/>
            </a:xfrm>
            <a:prstGeom prst="rightBrace">
              <a:avLst>
                <a:gd name="adj1" fmla="val 5155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</p:grp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510867" y="1629790"/>
            <a:ext cx="42529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eaLnBrk="0" hangingPunct="0">
              <a:tabLst>
                <a:tab pos="2700338" algn="l"/>
                <a:tab pos="4500563" algn="l"/>
              </a:tabLst>
              <a:defRPr/>
            </a:pP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                                           -q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700338" algn="l"/>
                <a:tab pos="4500563" algn="l"/>
              </a:tabLst>
              <a:defRPr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34"/>
          <p:cNvSpPr>
            <a:spLocks noChangeArrowheads="1"/>
          </p:cNvSpPr>
          <p:nvPr/>
        </p:nvSpPr>
        <p:spPr bwMode="auto">
          <a:xfrm>
            <a:off x="1955512" y="3311669"/>
            <a:ext cx="30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35"/>
          <p:cNvSpPr>
            <a:spLocks noChangeArrowheads="1"/>
          </p:cNvSpPr>
          <p:nvPr/>
        </p:nvSpPr>
        <p:spPr bwMode="auto">
          <a:xfrm>
            <a:off x="4358944" y="3311669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-r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20" name="Прямоугольник 36"/>
          <p:cNvSpPr>
            <a:spLocks noChangeArrowheads="1"/>
          </p:cNvSpPr>
          <p:nvPr/>
        </p:nvSpPr>
        <p:spPr bwMode="auto">
          <a:xfrm>
            <a:off x="6926765" y="3333309"/>
            <a:ext cx="30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23" name="Action Button: Back or Previous 22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Action Button: Beginning 2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Action Button: Forward or Next 2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Action Button: End 2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Action Button: Custom 26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41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829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Алгоритм спрощення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Побудувати карту Карно для дизюнктивної нормальної форми.</a:t>
            </a:r>
          </a:p>
          <a:p>
            <a:pPr marL="514350" indent="-514350">
              <a:buAutoNum type="arabicPeriod"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Сгрупувати сусідні знаки, або блоки максимальні по величині.</a:t>
            </a:r>
          </a:p>
          <a:p>
            <a:pPr marL="514350" indent="-514350">
              <a:buAutoNum type="arabicPeriod"/>
            </a:pP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Співвіднести блоки з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відповідними висловленнями, які описують їх,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  об'єднати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ці висловлення символом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029087"/>
              </p:ext>
            </p:extLst>
          </p:nvPr>
        </p:nvGraphicFramePr>
        <p:xfrm>
          <a:off x="674922" y="3483908"/>
          <a:ext cx="7300913" cy="782638"/>
        </p:xfrm>
        <a:graphic>
          <a:graphicData uri="http://schemas.openxmlformats.org/drawingml/2006/table">
            <a:tbl>
              <a:tblPr/>
              <a:tblGrid>
                <a:gridCol w="668338"/>
                <a:gridCol w="1657350"/>
                <a:gridCol w="1658937"/>
                <a:gridCol w="1657350"/>
                <a:gridCol w="1658938"/>
              </a:tblGrid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1270235" y="3250546"/>
            <a:ext cx="6734175" cy="1317625"/>
            <a:chOff x="1260" y="14016"/>
            <a:chExt cx="5400" cy="1509"/>
          </a:xfrm>
        </p:grpSpPr>
        <p:sp>
          <p:nvSpPr>
            <p:cNvPr id="24" name="AutoShape 11"/>
            <p:cNvSpPr>
              <a:spLocks/>
            </p:cNvSpPr>
            <p:nvPr/>
          </p:nvSpPr>
          <p:spPr bwMode="auto">
            <a:xfrm rot="5400000">
              <a:off x="2520" y="12756"/>
              <a:ext cx="180" cy="270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25" name="AutoShape 12"/>
            <p:cNvSpPr>
              <a:spLocks/>
            </p:cNvSpPr>
            <p:nvPr/>
          </p:nvSpPr>
          <p:spPr bwMode="auto">
            <a:xfrm rot="5400000">
              <a:off x="5220" y="12756"/>
              <a:ext cx="180" cy="270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26" name="AutoShape 13"/>
            <p:cNvSpPr>
              <a:spLocks noChangeAspect="1"/>
            </p:cNvSpPr>
            <p:nvPr/>
          </p:nvSpPr>
          <p:spPr bwMode="auto">
            <a:xfrm rot="5400000">
              <a:off x="1874" y="14653"/>
              <a:ext cx="230" cy="1423"/>
            </a:xfrm>
            <a:prstGeom prst="rightBrace">
              <a:avLst>
                <a:gd name="adj1" fmla="val 5155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27" name="AutoShape 14"/>
            <p:cNvSpPr>
              <a:spLocks noChangeAspect="1"/>
            </p:cNvSpPr>
            <p:nvPr/>
          </p:nvSpPr>
          <p:spPr bwMode="auto">
            <a:xfrm rot="5400000">
              <a:off x="3867" y="14128"/>
              <a:ext cx="180" cy="2514"/>
            </a:xfrm>
            <a:prstGeom prst="rightBrace">
              <a:avLst>
                <a:gd name="adj1" fmla="val 11638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28" name="AutoShape 15"/>
            <p:cNvSpPr>
              <a:spLocks noChangeAspect="1"/>
            </p:cNvSpPr>
            <p:nvPr/>
          </p:nvSpPr>
          <p:spPr bwMode="auto">
            <a:xfrm rot="5400000">
              <a:off x="5817" y="14698"/>
              <a:ext cx="230" cy="1423"/>
            </a:xfrm>
            <a:prstGeom prst="rightBrace">
              <a:avLst>
                <a:gd name="adj1" fmla="val 5155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</p:grp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2583097" y="2746147"/>
            <a:ext cx="42529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eaLnBrk="0" hangingPunct="0">
              <a:tabLst>
                <a:tab pos="2700338" algn="l"/>
                <a:tab pos="4500563" algn="l"/>
              </a:tabLst>
              <a:defRPr/>
            </a:pP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                                           -q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700338" algn="l"/>
                <a:tab pos="4500563" algn="l"/>
              </a:tabLst>
              <a:defRPr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34"/>
          <p:cNvSpPr>
            <a:spLocks noChangeArrowheads="1"/>
          </p:cNvSpPr>
          <p:nvPr/>
        </p:nvSpPr>
        <p:spPr bwMode="auto">
          <a:xfrm>
            <a:off x="2027742" y="4428026"/>
            <a:ext cx="30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5"/>
          <p:cNvSpPr>
            <a:spLocks noChangeArrowheads="1"/>
          </p:cNvSpPr>
          <p:nvPr/>
        </p:nvSpPr>
        <p:spPr bwMode="auto">
          <a:xfrm>
            <a:off x="4431174" y="4428026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-r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2" name="Прямоугольник 36"/>
          <p:cNvSpPr>
            <a:spLocks noChangeArrowheads="1"/>
          </p:cNvSpPr>
          <p:nvPr/>
        </p:nvSpPr>
        <p:spPr bwMode="auto">
          <a:xfrm>
            <a:off x="6998995" y="4449666"/>
            <a:ext cx="30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419872" y="3249424"/>
            <a:ext cx="864096" cy="1199311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Group 34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36" name="Action Button: Back or Previous 35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Action Button: Beginning 36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Action Button: Forward or Next 37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Action Button: End 38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Action Button: Custom 39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42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8852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31495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Маємо  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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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). 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Побудуємо карту Карно</a:t>
            </a:r>
          </a:p>
          <a:p>
            <a:pPr marL="0" indent="0">
              <a:buNone/>
            </a:pP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Можна згрупувати 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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≡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та 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≡ 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Отже в результаті отримуємо: </a:t>
            </a:r>
            <a:endParaRPr lang="ru-RU" dirty="0" smtClean="0">
              <a:sym typeface="Symbol" pitchFamily="18" charset="2"/>
            </a:endParaRPr>
          </a:p>
          <a:p>
            <a:pPr marL="0" indent="0">
              <a:buNone/>
            </a:pP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r)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 (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</a:t>
            </a:r>
            <a:r>
              <a:rPr lang="uk-UA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</a:t>
            </a:r>
            <a:r>
              <a:rPr lang="uk-UA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indent="0">
              <a:buNone/>
            </a:pPr>
            <a:endParaRPr lang="uk-UA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4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73129"/>
              </p:ext>
            </p:extLst>
          </p:nvPr>
        </p:nvGraphicFramePr>
        <p:xfrm>
          <a:off x="763414" y="2421526"/>
          <a:ext cx="7300913" cy="782638"/>
        </p:xfrm>
        <a:graphic>
          <a:graphicData uri="http://schemas.openxmlformats.org/drawingml/2006/table">
            <a:tbl>
              <a:tblPr/>
              <a:tblGrid>
                <a:gridCol w="668338"/>
                <a:gridCol w="1657350"/>
                <a:gridCol w="1658937"/>
                <a:gridCol w="1657350"/>
                <a:gridCol w="1658938"/>
              </a:tblGrid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380550" y="2195894"/>
            <a:ext cx="6734175" cy="1317625"/>
            <a:chOff x="1260" y="14016"/>
            <a:chExt cx="5400" cy="1509"/>
          </a:xfrm>
        </p:grpSpPr>
        <p:sp>
          <p:nvSpPr>
            <p:cNvPr id="6" name="AutoShape 11"/>
            <p:cNvSpPr>
              <a:spLocks/>
            </p:cNvSpPr>
            <p:nvPr/>
          </p:nvSpPr>
          <p:spPr bwMode="auto">
            <a:xfrm rot="5400000">
              <a:off x="2520" y="12756"/>
              <a:ext cx="180" cy="270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7" name="AutoShape 12"/>
            <p:cNvSpPr>
              <a:spLocks/>
            </p:cNvSpPr>
            <p:nvPr/>
          </p:nvSpPr>
          <p:spPr bwMode="auto">
            <a:xfrm rot="5400000">
              <a:off x="5220" y="12756"/>
              <a:ext cx="180" cy="270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8" name="AutoShape 13"/>
            <p:cNvSpPr>
              <a:spLocks noChangeAspect="1"/>
            </p:cNvSpPr>
            <p:nvPr/>
          </p:nvSpPr>
          <p:spPr bwMode="auto">
            <a:xfrm rot="5400000">
              <a:off x="1874" y="14653"/>
              <a:ext cx="230" cy="1423"/>
            </a:xfrm>
            <a:prstGeom prst="rightBrace">
              <a:avLst>
                <a:gd name="adj1" fmla="val 5155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9" name="AutoShape 14"/>
            <p:cNvSpPr>
              <a:spLocks noChangeAspect="1"/>
            </p:cNvSpPr>
            <p:nvPr/>
          </p:nvSpPr>
          <p:spPr bwMode="auto">
            <a:xfrm rot="5400000">
              <a:off x="3867" y="14128"/>
              <a:ext cx="180" cy="2514"/>
            </a:xfrm>
            <a:prstGeom prst="rightBrace">
              <a:avLst>
                <a:gd name="adj1" fmla="val 11638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  <p:sp>
          <p:nvSpPr>
            <p:cNvPr id="10" name="AutoShape 15"/>
            <p:cNvSpPr>
              <a:spLocks noChangeAspect="1"/>
            </p:cNvSpPr>
            <p:nvPr/>
          </p:nvSpPr>
          <p:spPr bwMode="auto">
            <a:xfrm rot="5400000">
              <a:off x="5817" y="14698"/>
              <a:ext cx="230" cy="1423"/>
            </a:xfrm>
            <a:prstGeom prst="rightBrace">
              <a:avLst>
                <a:gd name="adj1" fmla="val 5155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GB"/>
            </a:p>
          </p:txBody>
        </p: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71589" y="1683765"/>
            <a:ext cx="42529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eaLnBrk="0" hangingPunct="0">
              <a:tabLst>
                <a:tab pos="2700338" algn="l"/>
                <a:tab pos="4500563" algn="l"/>
              </a:tabLst>
              <a:defRPr/>
            </a:pP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                                           -q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2700338" algn="l"/>
                <a:tab pos="4500563" algn="l"/>
              </a:tabLst>
              <a:defRPr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34"/>
          <p:cNvSpPr>
            <a:spLocks noChangeArrowheads="1"/>
          </p:cNvSpPr>
          <p:nvPr/>
        </p:nvSpPr>
        <p:spPr bwMode="auto">
          <a:xfrm>
            <a:off x="2116234" y="3368951"/>
            <a:ext cx="30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35"/>
          <p:cNvSpPr>
            <a:spLocks noChangeArrowheads="1"/>
          </p:cNvSpPr>
          <p:nvPr/>
        </p:nvSpPr>
        <p:spPr bwMode="auto">
          <a:xfrm>
            <a:off x="4519666" y="3377615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-r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4" name="Прямоугольник 36"/>
          <p:cNvSpPr>
            <a:spLocks noChangeArrowheads="1"/>
          </p:cNvSpPr>
          <p:nvPr/>
        </p:nvSpPr>
        <p:spPr bwMode="auto">
          <a:xfrm>
            <a:off x="7055252" y="3391274"/>
            <a:ext cx="30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uk-UA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76056" y="2169640"/>
            <a:ext cx="864096" cy="1199311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16"/>
          <p:cNvSpPr/>
          <p:nvPr/>
        </p:nvSpPr>
        <p:spPr>
          <a:xfrm>
            <a:off x="5387065" y="2708919"/>
            <a:ext cx="2088232" cy="603769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23" y="188640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27" name="Action Button: Back or Previous 26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Action Button: Beginning 27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Action Button: Forward or Next 28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Action Button: End 29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Action Button: Custom 30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43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7982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53" y="260648"/>
            <a:ext cx="7848600" cy="563562"/>
          </a:xfrm>
        </p:spPr>
        <p:txBody>
          <a:bodyPr/>
          <a:lstStyle/>
          <a:p>
            <a:r>
              <a:rPr lang="uk-UA" dirty="0" smtClean="0"/>
              <a:t>Комутаційні схеми</a:t>
            </a:r>
            <a:endParaRPr lang="ru-RU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834708"/>
              </p:ext>
            </p:extLst>
          </p:nvPr>
        </p:nvGraphicFramePr>
        <p:xfrm>
          <a:off x="2123728" y="836712"/>
          <a:ext cx="5122912" cy="237400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561456"/>
                <a:gridCol w="2561456"/>
              </a:tblGrid>
              <a:tr h="395668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Позначення в логіці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Булеві позначення</a:t>
                      </a:r>
                      <a:endParaRPr lang="ru-RU" dirty="0"/>
                    </a:p>
                  </a:txBody>
                  <a:tcPr/>
                </a:tc>
              </a:tr>
              <a:tr h="395668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ym typeface="Symbol" pitchFamily="18" charset="2"/>
                        </a:rPr>
                        <a:t>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ym typeface="Symbol" pitchFamily="18" charset="2"/>
                        </a:rPr>
                        <a:t></a:t>
                      </a:r>
                      <a:endParaRPr lang="uk-UA" dirty="0" smtClean="0"/>
                    </a:p>
                  </a:txBody>
                  <a:tcPr/>
                </a:tc>
              </a:tr>
              <a:tr h="395668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ym typeface="Symbol" pitchFamily="18" charset="2"/>
                        </a:rPr>
                        <a:t>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+</a:t>
                      </a:r>
                    </a:p>
                  </a:txBody>
                  <a:tcPr/>
                </a:tc>
              </a:tr>
              <a:tr h="395668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ym typeface="Symbol" pitchFamily="18" charset="2"/>
                        </a:rPr>
                        <a:t>~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'</a:t>
                      </a:r>
                      <a:endParaRPr lang="uk-UA" dirty="0" smtClean="0"/>
                    </a:p>
                  </a:txBody>
                  <a:tcPr/>
                </a:tc>
              </a:tr>
              <a:tr h="3956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uk-UA" dirty="0" smtClean="0"/>
                    </a:p>
                  </a:txBody>
                  <a:tcPr/>
                </a:tc>
              </a:tr>
              <a:tr h="3956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uk-UA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azadova\Pictures\схем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645024"/>
            <a:ext cx="5926137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11916" y="3287237"/>
            <a:ext cx="2699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Умовн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 позначення схеми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5" name="Action Button: Back or Previous 14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Beginning 15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Forward or Next 16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End 17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Custom 18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44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451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39243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197" y="4091941"/>
            <a:ext cx="64008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713" y="2492896"/>
            <a:ext cx="4924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4" descr="3D_0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58594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5" name="Action Button: Back or Previous 14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Beginning 15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Forward or Next 16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End 17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Action Button: Custom 18">
              <a:hlinkClick r:id="rId6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4423" y="6415661"/>
            <a:ext cx="6089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45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226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Література до лекції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Андерсон Д.А. Дискретная математика и комбинаторика: Пер. с англ.. – М.: Изд. дом «Вильямс», 2003. – 960 с.</a:t>
            </a:r>
            <a:endParaRPr lang="ru-RU" sz="2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Новиков Ф.А. Дискретная математика для программистов: Учебник для вузов. 3-е изд. – Спб.: Питер, 2008. – 384 с.</a:t>
            </a:r>
          </a:p>
          <a:p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Хаггарти Р. Дискретная математика для программистов. Москва: Техносфера, 2005. – 400 с.</a:t>
            </a:r>
            <a:endParaRPr lang="ru-RU" sz="2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01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7848600" cy="563562"/>
          </a:xfrm>
        </p:spPr>
        <p:txBody>
          <a:bodyPr/>
          <a:lstStyle/>
          <a:p>
            <a:r>
              <a:rPr lang="uk-UA" dirty="0" smtClean="0"/>
              <a:t>Дякую за увагу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9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Вступ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8511"/>
            <a:ext cx="8229600" cy="5137150"/>
          </a:xfrm>
        </p:spPr>
        <p:txBody>
          <a:bodyPr>
            <a:noAutofit/>
          </a:bodyPr>
          <a:lstStyle/>
          <a:p>
            <a:pPr algn="just"/>
            <a:r>
              <a:rPr lang="uk-UA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Дискретна математика і логіка лежать в основі будь-якого сучасного вивчення інформатики. Слово «</a:t>
            </a:r>
            <a:r>
              <a:rPr lang="uk-UA" sz="2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дискретний</a:t>
            </a:r>
            <a:r>
              <a:rPr lang="uk-UA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означає «складений з окремих частин», а дискретна математика має справу з сукупністю об</a:t>
            </a:r>
            <a:r>
              <a:rPr lang="en-US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єктів, що називаються множинами, і визначеними на них структурами. </a:t>
            </a:r>
          </a:p>
          <a:p>
            <a:pPr algn="just"/>
            <a:r>
              <a:rPr lang="uk-UA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Сучасний комп</a:t>
            </a:r>
            <a:r>
              <a:rPr lang="en-US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ютер – кінцева дискретна система. Розуміння того, як така машина працює, можна досягнути якщо представити машину як дискретну математичну систему.</a:t>
            </a:r>
          </a:p>
          <a:p>
            <a:pPr algn="just"/>
            <a:r>
              <a:rPr lang="uk-UA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Дискретна математика </a:t>
            </a:r>
            <a:r>
              <a:rPr lang="ru-RU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є вкрай важливою для розвитку логічного мислення для майбутніх спеціалістів в області інформатики.</a:t>
            </a:r>
            <a:endParaRPr lang="uk-UA" sz="25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4" name="Action Button: Back or Previous 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Action Button: Beginning 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Action Button: Forward or Next 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Action Button: End 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Action Button: Custom 7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44423" y="6415661"/>
            <a:ext cx="5975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5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820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1847656" y="2050064"/>
            <a:ext cx="5530850" cy="2743200"/>
          </a:xfrm>
          <a:prstGeom prst="upArrow">
            <a:avLst>
              <a:gd name="adj1" fmla="val 57824"/>
              <a:gd name="adj2" fmla="val 54398"/>
            </a:avLst>
          </a:prstGeom>
          <a:gradFill rotWithShape="1">
            <a:gsLst>
              <a:gs pos="0">
                <a:schemeClr val="hlink"/>
              </a:gs>
              <a:gs pos="100000">
                <a:srgbClr val="D7E6E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1619056" y="1288064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Дискретна математика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-57344" y="4208069"/>
            <a:ext cx="1269009" cy="1267660"/>
            <a:chOff x="624" y="1584"/>
            <a:chExt cx="1248" cy="1296"/>
          </a:xfrm>
        </p:grpSpPr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624" y="1584"/>
              <a:ext cx="1248" cy="1296"/>
              <a:chOff x="2016" y="1920"/>
              <a:chExt cx="1680" cy="1680"/>
            </a:xfrm>
          </p:grpSpPr>
          <p:sp>
            <p:nvSpPr>
              <p:cNvPr id="10" name="Oval 9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gray">
            <a:xfrm>
              <a:off x="840" y="2085"/>
              <a:ext cx="815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Логіка</a:t>
              </a:r>
              <a:endPara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211665" y="4208069"/>
            <a:ext cx="1271982" cy="1257461"/>
            <a:chOff x="2016" y="1920"/>
            <a:chExt cx="1680" cy="1680"/>
          </a:xfrm>
        </p:grpSpPr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137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2503818" y="4208069"/>
            <a:ext cx="1290758" cy="1283333"/>
            <a:chOff x="2016" y="1920"/>
            <a:chExt cx="1680" cy="1680"/>
          </a:xfrm>
        </p:grpSpPr>
        <p:sp>
          <p:nvSpPr>
            <p:cNvPr id="17" name="Oval 21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137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3805824" y="4208069"/>
            <a:ext cx="1356904" cy="1305236"/>
            <a:chOff x="2400" y="1488"/>
            <a:chExt cx="1152" cy="1152"/>
          </a:xfrm>
        </p:grpSpPr>
        <p:grpSp>
          <p:nvGrpSpPr>
            <p:cNvPr id="21" name="Group 27"/>
            <p:cNvGrpSpPr>
              <a:grpSpLocks/>
            </p:cNvGrpSpPr>
            <p:nvPr/>
          </p:nvGrpSpPr>
          <p:grpSpPr bwMode="auto">
            <a:xfrm>
              <a:off x="2400" y="1488"/>
              <a:ext cx="1152" cy="1152"/>
              <a:chOff x="2016" y="1920"/>
              <a:chExt cx="1680" cy="1680"/>
            </a:xfrm>
          </p:grpSpPr>
          <p:sp>
            <p:nvSpPr>
              <p:cNvPr id="23" name="Oval 2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" name="Text Box 30"/>
            <p:cNvSpPr txBox="1">
              <a:spLocks noChangeArrowheads="1"/>
            </p:cNvSpPr>
            <p:nvPr/>
          </p:nvSpPr>
          <p:spPr bwMode="gray">
            <a:xfrm>
              <a:off x="2607" y="1813"/>
              <a:ext cx="813" cy="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Теорія </a:t>
              </a:r>
            </a:p>
            <a:p>
              <a:pPr algn="ctr" eaLnBrk="0" hangingPunct="0"/>
              <a:r>
                <a:rPr lang="uk-UA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графів</a:t>
              </a:r>
              <a:endPara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5177441" y="4208069"/>
            <a:ext cx="1368426" cy="1321619"/>
            <a:chOff x="632" y="1584"/>
            <a:chExt cx="1248" cy="1296"/>
          </a:xfrm>
        </p:grpSpPr>
        <p:grpSp>
          <p:nvGrpSpPr>
            <p:cNvPr id="26" name="Group 8"/>
            <p:cNvGrpSpPr>
              <a:grpSpLocks/>
            </p:cNvGrpSpPr>
            <p:nvPr/>
          </p:nvGrpSpPr>
          <p:grpSpPr bwMode="auto">
            <a:xfrm>
              <a:off x="632" y="1584"/>
              <a:ext cx="1248" cy="1296"/>
              <a:chOff x="2027" y="1920"/>
              <a:chExt cx="1680" cy="1680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gray">
              <a:xfrm>
                <a:off x="2027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" name="Text Box 11"/>
            <p:cNvSpPr txBox="1">
              <a:spLocks noChangeArrowheads="1"/>
            </p:cNvSpPr>
            <p:nvPr/>
          </p:nvSpPr>
          <p:spPr bwMode="gray">
            <a:xfrm>
              <a:off x="797" y="2073"/>
              <a:ext cx="932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sz="2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Дерева</a:t>
              </a:r>
              <a:endPara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45867" y="4208069"/>
            <a:ext cx="1331612" cy="1308764"/>
            <a:chOff x="7588016" y="1466849"/>
            <a:chExt cx="1524000" cy="1520825"/>
          </a:xfrm>
        </p:grpSpPr>
        <p:grpSp>
          <p:nvGrpSpPr>
            <p:cNvPr id="30" name="Group 14"/>
            <p:cNvGrpSpPr>
              <a:grpSpLocks/>
            </p:cNvGrpSpPr>
            <p:nvPr/>
          </p:nvGrpSpPr>
          <p:grpSpPr bwMode="auto">
            <a:xfrm>
              <a:off x="7588016" y="1466849"/>
              <a:ext cx="1524000" cy="1520825"/>
              <a:chOff x="2016" y="1920"/>
              <a:chExt cx="1680" cy="1680"/>
            </a:xfrm>
          </p:grpSpPr>
          <p:sp>
            <p:nvSpPr>
              <p:cNvPr id="31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6" name="Text Box 17"/>
            <p:cNvSpPr txBox="1">
              <a:spLocks noChangeArrowheads="1"/>
            </p:cNvSpPr>
            <p:nvPr/>
          </p:nvSpPr>
          <p:spPr bwMode="gray">
            <a:xfrm>
              <a:off x="7661364" y="1945477"/>
              <a:ext cx="1371600" cy="6795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uk-UA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Комбіна-торика</a:t>
              </a:r>
              <a:endPara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9" name="Text Box 11"/>
          <p:cNvSpPr txBox="1">
            <a:spLocks noChangeArrowheads="1"/>
          </p:cNvSpPr>
          <p:nvPr/>
        </p:nvSpPr>
        <p:spPr bwMode="gray">
          <a:xfrm>
            <a:off x="1283946" y="4461672"/>
            <a:ext cx="11767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uk-UA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Теорія </a:t>
            </a:r>
          </a:p>
          <a:p>
            <a:pPr algn="ctr" eaLnBrk="0" hangingPunct="0"/>
            <a:r>
              <a:rPr lang="uk-UA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множин</a:t>
            </a:r>
            <a:endParaRPr lang="en-US" sz="2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gray">
          <a:xfrm>
            <a:off x="2460678" y="4619958"/>
            <a:ext cx="14432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Алгоритми</a:t>
            </a: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1" name="Group 20"/>
          <p:cNvGrpSpPr>
            <a:grpSpLocks/>
          </p:cNvGrpSpPr>
          <p:nvPr/>
        </p:nvGrpSpPr>
        <p:grpSpPr bwMode="auto">
          <a:xfrm>
            <a:off x="7859014" y="4193439"/>
            <a:ext cx="1336161" cy="1334495"/>
            <a:chOff x="2016" y="1920"/>
            <a:chExt cx="1680" cy="1680"/>
          </a:xfrm>
        </p:grpSpPr>
        <p:sp>
          <p:nvSpPr>
            <p:cNvPr id="42" name="Oval 21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137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" name="Text Box 30"/>
          <p:cNvSpPr txBox="1">
            <a:spLocks noChangeArrowheads="1"/>
          </p:cNvSpPr>
          <p:nvPr/>
        </p:nvSpPr>
        <p:spPr bwMode="gray">
          <a:xfrm>
            <a:off x="7907470" y="4620935"/>
            <a:ext cx="12392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uk-UA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Алгебра</a:t>
            </a:r>
            <a:endParaRPr lang="en-US" sz="2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52" name="Action Button: Back or Previous 51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Action Button: Beginning 53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Action Button: Forward or Next 54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Action Button: End 55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Action Button: Custom 56">
              <a:hlinkClick r:id="rId2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44423" y="6415661"/>
            <a:ext cx="5975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6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9116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Висловлення та логічні зв</a:t>
            </a:r>
            <a:r>
              <a:rPr lang="en-US" dirty="0" smtClean="0"/>
              <a:t>’</a:t>
            </a:r>
            <a:r>
              <a:rPr lang="uk-UA" dirty="0" smtClean="0"/>
              <a:t>язки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spcBef>
                <a:spcPct val="25000"/>
              </a:spcBef>
              <a:buNone/>
            </a:pP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</a:rPr>
              <a:t>	Висловлення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– це твердження або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розповідне речення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про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зміст якого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можна сказати, істинне воно або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хибне.</a:t>
            </a:r>
          </a:p>
          <a:p>
            <a:pPr marL="0" indent="0" algn="just">
              <a:lnSpc>
                <a:spcPct val="120000"/>
              </a:lnSpc>
              <a:spcBef>
                <a:spcPct val="25000"/>
              </a:spcBef>
              <a:buNone/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</a:rPr>
              <a:t>Значення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</a:rPr>
              <a:t>істинності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висловлень - «Iстинно» і «Хибно»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marL="0" indent="0" algn="just">
              <a:lnSpc>
                <a:spcPct val="120000"/>
              </a:lnSpc>
              <a:spcBef>
                <a:spcPct val="25000"/>
              </a:spcBef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п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означають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відповідно символами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і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Times New Roman" pitchFamily="18" charset="0"/>
              </a:rPr>
              <a:t>i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F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або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</a:rPr>
              <a:t>I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і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</a:rPr>
              <a:t>Х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ct val="2500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</a:rPr>
              <a:t>Закон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</a:rPr>
              <a:t>виключеного третього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. Кожне висловлення є або </a:t>
            </a:r>
          </a:p>
          <a:p>
            <a:pPr marL="0" indent="0" algn="just">
              <a:lnSpc>
                <a:spcPct val="120000"/>
              </a:lnSpc>
              <a:spcBef>
                <a:spcPct val="25000"/>
              </a:spcBef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істинним, або хибним.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uk-UA" b="1" i="1" dirty="0">
                <a:solidFill>
                  <a:schemeClr val="tx2"/>
                </a:solidFill>
                <a:latin typeface="Times New Roman" pitchFamily="18" charset="0"/>
              </a:rPr>
              <a:t>	Закон виключення суперечності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. Жодне висловлення не є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одночасно істинним і хибним.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  <a:r>
              <a:rPr lang="uk-UA" b="1" i="1" dirty="0">
                <a:solidFill>
                  <a:schemeClr val="tx2"/>
                </a:solidFill>
                <a:latin typeface="Times New Roman" pitchFamily="18" charset="0"/>
              </a:rPr>
              <a:t>Змінні висловлення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позначають латинськими літерами (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р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r</a:t>
            </a:r>
            <a:r>
              <a:rPr lang="uk-UA" baseline="-25000" dirty="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, …). Після підстановки певного елементарного висловлення змінне висловлення набуває відповідного значення: 0 або 1.</a:t>
            </a:r>
            <a:endParaRPr lang="en-US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	1.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: «Херсон – це обласний центр».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                     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	2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q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: «Земля обертається».</a:t>
            </a:r>
          </a:p>
          <a:p>
            <a:pPr algn="just">
              <a:lnSpc>
                <a:spcPct val="90000"/>
              </a:lnSpc>
              <a:spcBef>
                <a:spcPct val="25000"/>
              </a:spcBef>
              <a:buNone/>
            </a:pPr>
            <a:endParaRPr lang="ru-RU" dirty="0"/>
          </a:p>
        </p:txBody>
      </p:sp>
      <p:pic>
        <p:nvPicPr>
          <p:cNvPr id="11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23" y="1412776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4" descr="3D_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23" y="5301208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4" name="Action Button: Back or Previous 1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Beginning 1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Forward or Next 1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End 1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Custom 17">
              <a:hlinkClick r:id="rId4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423" y="6415661"/>
            <a:ext cx="5975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7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558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uk-UA" sz="2600" b="1" dirty="0" smtClean="0">
                <a:solidFill>
                  <a:schemeClr val="tx2"/>
                </a:solidFill>
                <a:latin typeface="Times New Roman" pitchFamily="18" charset="0"/>
              </a:rPr>
              <a:t>  Висловленя:</a:t>
            </a:r>
            <a:endParaRPr lang="uk-UA" sz="2600" b="1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1.</a:t>
            </a:r>
            <a:r>
              <a:rPr lang="uk-UA" sz="2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Число 5 є простим.</a:t>
            </a: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2. Усі натуральні числа парні.</a:t>
            </a: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3. Херсон – це обласний центр.</a:t>
            </a: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4. Множина всіх </a:t>
            </a:r>
            <a:r>
              <a:rPr lang="uk-UA" sz="2600" dirty="0" smtClean="0">
                <a:solidFill>
                  <a:schemeClr val="tx2"/>
                </a:solidFill>
                <a:latin typeface="Times New Roman" pitchFamily="18" charset="0"/>
              </a:rPr>
              <a:t>непарних </a:t>
            </a: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чисел є скінченною.</a:t>
            </a:r>
          </a:p>
          <a:p>
            <a:pPr>
              <a:lnSpc>
                <a:spcPct val="110000"/>
              </a:lnSpc>
              <a:buNone/>
            </a:pPr>
            <a:r>
              <a:rPr lang="uk-UA" sz="2600" i="1" dirty="0">
                <a:latin typeface="Times New Roman" pitchFamily="18" charset="0"/>
              </a:rPr>
              <a:t>Перше і третє висловлення </a:t>
            </a:r>
            <a:r>
              <a:rPr lang="en-US" sz="2600" i="1" dirty="0">
                <a:latin typeface="Times New Roman" pitchFamily="18" charset="0"/>
              </a:rPr>
              <a:t>- </a:t>
            </a:r>
            <a:r>
              <a:rPr lang="uk-UA" sz="2600" i="1" dirty="0">
                <a:latin typeface="Times New Roman" pitchFamily="18" charset="0"/>
              </a:rPr>
              <a:t>істинні, друге і четверте - хибні</a:t>
            </a:r>
            <a:r>
              <a:rPr lang="uk-UA" sz="2600" dirty="0">
                <a:latin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  <a:buNone/>
            </a:pPr>
            <a:endParaRPr lang="uk-UA" sz="2600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uk-UA" sz="2600" b="1" dirty="0" smtClean="0">
                <a:solidFill>
                  <a:schemeClr val="tx2"/>
                </a:solidFill>
                <a:latin typeface="Times New Roman" pitchFamily="18" charset="0"/>
              </a:rPr>
              <a:t>   Речення, </a:t>
            </a:r>
            <a:r>
              <a:rPr lang="uk-UA" sz="2600" b="1" dirty="0">
                <a:solidFill>
                  <a:schemeClr val="tx2"/>
                </a:solidFill>
                <a:latin typeface="Times New Roman" pitchFamily="18" charset="0"/>
              </a:rPr>
              <a:t>що не є висловленнями:</a:t>
            </a: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1. Хто ви?     </a:t>
            </a:r>
            <a:r>
              <a:rPr lang="uk-UA" sz="2600" dirty="0">
                <a:latin typeface="Times New Roman" pitchFamily="18" charset="0"/>
              </a:rPr>
              <a:t>(</a:t>
            </a:r>
            <a:r>
              <a:rPr lang="uk-UA" sz="2600" i="1" dirty="0">
                <a:latin typeface="Times New Roman" pitchFamily="18" charset="0"/>
              </a:rPr>
              <a:t>питання</a:t>
            </a:r>
            <a:r>
              <a:rPr lang="ru-RU" sz="2600" dirty="0">
                <a:latin typeface="Times New Roman" pitchFamily="18" charset="0"/>
              </a:rPr>
              <a:t>)</a:t>
            </a:r>
            <a:endParaRPr lang="uk-UA" sz="2600" dirty="0">
              <a:latin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2. Прочитайте цей розділ до наступного заняття. </a:t>
            </a: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3. Хай живе математика! </a:t>
            </a: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4. Будьте обережні. </a:t>
            </a:r>
            <a:r>
              <a:rPr lang="uk-UA" sz="2600" dirty="0">
                <a:latin typeface="Times New Roman" pitchFamily="18" charset="0"/>
              </a:rPr>
              <a:t>(</a:t>
            </a:r>
            <a:r>
              <a:rPr lang="uk-UA" sz="2600" i="1" dirty="0">
                <a:latin typeface="Times New Roman" pitchFamily="18" charset="0"/>
              </a:rPr>
              <a:t>наказ або вигук</a:t>
            </a:r>
            <a:r>
              <a:rPr lang="ru-RU" sz="2600" dirty="0">
                <a:latin typeface="Times New Roman" pitchFamily="18" charset="0"/>
              </a:rPr>
              <a:t>)</a:t>
            </a:r>
            <a:endParaRPr lang="uk-UA" sz="2600" dirty="0">
              <a:latin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uk-UA" sz="2600" dirty="0">
                <a:solidFill>
                  <a:schemeClr val="tx2"/>
                </a:solidFill>
                <a:latin typeface="Times New Roman" pitchFamily="18" charset="0"/>
              </a:rPr>
              <a:t>5. Це твердження хибне. </a:t>
            </a:r>
            <a:r>
              <a:rPr lang="uk-UA" sz="2600" dirty="0">
                <a:latin typeface="Times New Roman" pitchFamily="18" charset="0"/>
              </a:rPr>
              <a:t>(</a:t>
            </a:r>
            <a:r>
              <a:rPr lang="uk-UA" sz="2600" i="1" dirty="0">
                <a:latin typeface="Times New Roman" pitchFamily="18" charset="0"/>
              </a:rPr>
              <a:t>внутрішньо суперечливе твердження</a:t>
            </a:r>
            <a:r>
              <a:rPr lang="ru-RU" sz="2600" dirty="0">
                <a:latin typeface="Times New Roman" pitchFamily="18" charset="0"/>
              </a:rPr>
              <a:t>)</a:t>
            </a:r>
          </a:p>
          <a:p>
            <a:endParaRPr lang="ru-RU" dirty="0"/>
          </a:p>
        </p:txBody>
      </p:sp>
      <p:pic>
        <p:nvPicPr>
          <p:cNvPr id="11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4" descr="3D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669033" cy="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4" name="Action Button: Back or Previous 1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Beginning 1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Forward or Next 1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End 1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Custom 17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423" y="6415661"/>
            <a:ext cx="5975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8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128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48680"/>
            <a:ext cx="8229600" cy="288032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</a:rPr>
              <a:t>  Простим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висловленням називається висловлення, що не містить зв'язок (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і, або, ні, якщо ... то, тоді і тільки тоді …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). </a:t>
            </a:r>
            <a:endParaRPr lang="uk-UA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</a:rPr>
              <a:t>  Складеними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 висловленнями називаються висловлення, що будуються за допомогою зв'язок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операцій).</a:t>
            </a:r>
            <a:endParaRPr lang="uk-UA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Істинність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складеного висловлення однозначно визначається істинністю або хибністю складових його частин. </a:t>
            </a: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uk-UA" i="1" dirty="0" smtClean="0">
                <a:solidFill>
                  <a:schemeClr val="tx2"/>
                </a:solidFill>
                <a:latin typeface="Times New Roman" pitchFamily="18" charset="0"/>
              </a:rPr>
              <a:t>Таблиця </a:t>
            </a:r>
            <a:r>
              <a:rPr lang="uk-UA" i="1" dirty="0">
                <a:solidFill>
                  <a:schemeClr val="tx2"/>
                </a:solidFill>
                <a:latin typeface="Times New Roman" pitchFamily="18" charset="0"/>
              </a:rPr>
              <a:t>істинності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  перераховує всі можливі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комбінації </a:t>
            </a:r>
            <a:r>
              <a:rPr lang="uk-UA" dirty="0">
                <a:solidFill>
                  <a:schemeClr val="tx2"/>
                </a:solidFill>
                <a:latin typeface="Times New Roman" pitchFamily="18" charset="0"/>
              </a:rPr>
              <a:t>істинності і хибності складених </a:t>
            </a:r>
            <a:r>
              <a:rPr lang="uk-UA" dirty="0" smtClean="0">
                <a:solidFill>
                  <a:schemeClr val="tx2"/>
                </a:solidFill>
                <a:latin typeface="Times New Roman" pitchFamily="18" charset="0"/>
              </a:rPr>
              <a:t>висловлень.</a:t>
            </a:r>
            <a:endParaRPr lang="uk-UA" sz="1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uk-UA" b="1" dirty="0" smtClean="0">
                <a:solidFill>
                  <a:schemeClr val="tx2"/>
                </a:solidFill>
                <a:latin typeface="Times New Roman" pitchFamily="18" charset="0"/>
              </a:rPr>
              <a:t>Сигнатура </a:t>
            </a:r>
            <a:r>
              <a:rPr lang="uk-UA" b="1" dirty="0">
                <a:solidFill>
                  <a:schemeClr val="tx2"/>
                </a:solidFill>
                <a:latin typeface="Times New Roman" pitchFamily="18" charset="0"/>
              </a:rPr>
              <a:t>алгебри </a:t>
            </a:r>
            <a:r>
              <a:rPr lang="uk-UA" b="1" dirty="0" smtClean="0">
                <a:solidFill>
                  <a:schemeClr val="tx2"/>
                </a:solidFill>
                <a:latin typeface="Times New Roman" pitchFamily="18" charset="0"/>
              </a:rPr>
              <a:t>висловлень</a:t>
            </a:r>
            <a:endParaRPr lang="uk-UA" b="1" dirty="0">
              <a:solidFill>
                <a:schemeClr val="tx2"/>
              </a:solidFill>
              <a:latin typeface="Times New Roman" pitchFamily="18" charset="0"/>
            </a:endParaRPr>
          </a:p>
          <a:p>
            <a:endParaRPr lang="ru-RU" b="1" dirty="0"/>
          </a:p>
        </p:txBody>
      </p:sp>
      <p:graphicFrame>
        <p:nvGraphicFramePr>
          <p:cNvPr id="4" name="Group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033166"/>
              </p:ext>
            </p:extLst>
          </p:nvPr>
        </p:nvGraphicFramePr>
        <p:xfrm>
          <a:off x="251520" y="3501008"/>
          <a:ext cx="8680450" cy="2405063"/>
        </p:xfrm>
        <a:graphic>
          <a:graphicData uri="http://schemas.openxmlformats.org/drawingml/2006/table">
            <a:tbl>
              <a:tblPr/>
              <a:tblGrid>
                <a:gridCol w="6734175"/>
                <a:gridCol w="1946275"/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Назва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Позначення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Кон’юнкція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Логічне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множення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) (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Логічне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«І»)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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   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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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Диз’юнкція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Логічне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додавання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) (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Логічне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«АБО»)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Заперечення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Логічне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«НІ»)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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    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     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Імплікація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Логічне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слідування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     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46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7"/>
            <a:ext cx="609600" cy="4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300192" y="6452337"/>
            <a:ext cx="2744448" cy="332656"/>
            <a:chOff x="539552" y="6453336"/>
            <a:chExt cx="2744448" cy="332656"/>
          </a:xfrm>
        </p:grpSpPr>
        <p:sp>
          <p:nvSpPr>
            <p:cNvPr id="14" name="Action Button: Back or Previous 13">
              <a:hlinkClick r:id="" action="ppaction://hlinkshowjump?jump=previousslide" highlightClick="1"/>
            </p:cNvPr>
            <p:cNvSpPr/>
            <p:nvPr/>
          </p:nvSpPr>
          <p:spPr>
            <a:xfrm>
              <a:off x="1082335" y="6453336"/>
              <a:ext cx="504056" cy="332656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Action Button: Beginning 14">
              <a:hlinkClick r:id="" action="ppaction://hlinkshowjump?jump=firstslide" highlightClick="1"/>
            </p:cNvPr>
            <p:cNvSpPr/>
            <p:nvPr/>
          </p:nvSpPr>
          <p:spPr>
            <a:xfrm>
              <a:off x="539552" y="6453336"/>
              <a:ext cx="504056" cy="332656"/>
            </a:xfrm>
            <a:prstGeom prst="actionButtonBeginning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Action Button: Forward or Next 15">
              <a:hlinkClick r:id="" action="ppaction://hlinkshowjump?jump=nextslide" highlightClick="1"/>
            </p:cNvPr>
            <p:cNvSpPr/>
            <p:nvPr/>
          </p:nvSpPr>
          <p:spPr>
            <a:xfrm>
              <a:off x="2228357" y="6453336"/>
              <a:ext cx="504056" cy="332656"/>
            </a:xfrm>
            <a:prstGeom prst="actionButtonForwardNex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Action Button: End 16">
              <a:hlinkClick r:id="" action="ppaction://hlinkshowjump?jump=lastslide" highlightClick="1"/>
            </p:cNvPr>
            <p:cNvSpPr/>
            <p:nvPr/>
          </p:nvSpPr>
          <p:spPr>
            <a:xfrm>
              <a:off x="2779944" y="6453336"/>
              <a:ext cx="504056" cy="332656"/>
            </a:xfrm>
            <a:prstGeom prst="actionButtonEn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Action Button: Custom 17">
              <a:hlinkClick r:id="rId3" action="ppaction://hlinksldjump" highlightClick="1"/>
            </p:cNvPr>
            <p:cNvSpPr/>
            <p:nvPr/>
          </p:nvSpPr>
          <p:spPr>
            <a:xfrm>
              <a:off x="1617866" y="6453336"/>
              <a:ext cx="576000" cy="332656"/>
            </a:xfrm>
            <a:prstGeom prst="actionButtonBlank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/>
                <a:t>План</a:t>
              </a:r>
              <a:endParaRPr lang="ru-RU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423" y="6415661"/>
            <a:ext cx="5975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 smtClean="0"/>
              <a:t>Лекція 1. Таблиці істинності, логіка, доведення. Слайд 9 з 47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1258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38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</Template>
  <TotalTime>4068</TotalTime>
  <Words>3992</Words>
  <Application>Microsoft Office PowerPoint</Application>
  <PresentationFormat>Экран (4:3)</PresentationFormat>
  <Paragraphs>1404</Paragraphs>
  <Slides>47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cdb2004138l</vt:lpstr>
      <vt:lpstr>Таблиці істинності, логіка, доведення</vt:lpstr>
      <vt:lpstr>Література</vt:lpstr>
      <vt:lpstr>План</vt:lpstr>
      <vt:lpstr>Умовні позначення</vt:lpstr>
      <vt:lpstr>Вступ</vt:lpstr>
      <vt:lpstr>Презентация PowerPoint</vt:lpstr>
      <vt:lpstr>Висловлення та логічні зв’язки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Умовні висловлення</vt:lpstr>
      <vt:lpstr>Презентация PowerPoint</vt:lpstr>
      <vt:lpstr>Еквівалентні висловлення</vt:lpstr>
      <vt:lpstr>Конверсія, інверсія й контрапозиція</vt:lpstr>
      <vt:lpstr>Презентация PowerPoint</vt:lpstr>
      <vt:lpstr>Властивості логічних зв’язок</vt:lpstr>
      <vt:lpstr>Тавтологія та протиріччя</vt:lpstr>
      <vt:lpstr>Співвідношення зі сталими</vt:lpstr>
      <vt:lpstr>Аксіоматичні системи:  умовиводу та доведення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 від супротивного (протилежного)</vt:lpstr>
      <vt:lpstr>Презентация PowerPoint</vt:lpstr>
      <vt:lpstr>Презентация PowerPoint</vt:lpstr>
      <vt:lpstr>Правила виведення</vt:lpstr>
      <vt:lpstr>Презентация PowerPoint</vt:lpstr>
      <vt:lpstr>Презентация PowerPoint</vt:lpstr>
      <vt:lpstr>Процес доведення теорем</vt:lpstr>
      <vt:lpstr>Повнота в логіці висловлень</vt:lpstr>
      <vt:lpstr>Презентация PowerPoint</vt:lpstr>
      <vt:lpstr>Презентация PowerPoint</vt:lpstr>
      <vt:lpstr>Презентация PowerPoint</vt:lpstr>
      <vt:lpstr>Карти Карно</vt:lpstr>
      <vt:lpstr>Презентация PowerPoint</vt:lpstr>
      <vt:lpstr>Презентация PowerPoint</vt:lpstr>
      <vt:lpstr>Алгоритм спрощення</vt:lpstr>
      <vt:lpstr>Презентация PowerPoint</vt:lpstr>
      <vt:lpstr>Комутаційні схеми</vt:lpstr>
      <vt:lpstr>Презентация PowerPoint</vt:lpstr>
      <vt:lpstr>Література до лекції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Таблиці істинності, логіка, доведення</dc:title>
  <dc:creator>Эллина</dc:creator>
  <cp:lastModifiedBy>Irina</cp:lastModifiedBy>
  <cp:revision>254</cp:revision>
  <dcterms:created xsi:type="dcterms:W3CDTF">2011-07-03T17:12:01Z</dcterms:created>
  <dcterms:modified xsi:type="dcterms:W3CDTF">2012-10-10T03:25:51Z</dcterms:modified>
</cp:coreProperties>
</file>