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1"/>
  </p:notesMasterIdLst>
  <p:sldIdLst>
    <p:sldId id="322" r:id="rId2"/>
    <p:sldId id="257" r:id="rId3"/>
    <p:sldId id="278" r:id="rId4"/>
    <p:sldId id="276" r:id="rId5"/>
    <p:sldId id="258" r:id="rId6"/>
    <p:sldId id="307" r:id="rId7"/>
    <p:sldId id="304" r:id="rId8"/>
    <p:sldId id="305" r:id="rId9"/>
    <p:sldId id="306" r:id="rId10"/>
    <p:sldId id="308" r:id="rId11"/>
    <p:sldId id="309" r:id="rId12"/>
    <p:sldId id="310" r:id="rId13"/>
    <p:sldId id="320" r:id="rId14"/>
    <p:sldId id="311" r:id="rId15"/>
    <p:sldId id="312" r:id="rId16"/>
    <p:sldId id="313" r:id="rId17"/>
    <p:sldId id="314" r:id="rId18"/>
    <p:sldId id="315" r:id="rId19"/>
    <p:sldId id="316" r:id="rId20"/>
    <p:sldId id="317" r:id="rId21"/>
    <p:sldId id="318" r:id="rId22"/>
    <p:sldId id="319" r:id="rId23"/>
    <p:sldId id="321" r:id="rId24"/>
    <p:sldId id="329" r:id="rId25"/>
    <p:sldId id="334" r:id="rId26"/>
    <p:sldId id="336" r:id="rId27"/>
    <p:sldId id="335" r:id="rId28"/>
    <p:sldId id="337" r:id="rId29"/>
    <p:sldId id="33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F2F7648-15E1-4272-A178-01B3E897E471}">
          <p14:sldIdLst>
            <p14:sldId id="322"/>
            <p14:sldId id="257"/>
            <p14:sldId id="278"/>
            <p14:sldId id="276"/>
            <p14:sldId id="258"/>
            <p14:sldId id="307"/>
            <p14:sldId id="304"/>
            <p14:sldId id="305"/>
            <p14:sldId id="306"/>
            <p14:sldId id="308"/>
            <p14:sldId id="309"/>
          </p14:sldIdLst>
        </p14:section>
        <p14:section name="Раздел без заголовка" id="{DDACD863-8146-48D7-97E6-9C0816709F21}">
          <p14:sldIdLst>
            <p14:sldId id="310"/>
            <p14:sldId id="320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1"/>
            <p14:sldId id="329"/>
            <p14:sldId id="334"/>
            <p14:sldId id="336"/>
            <p14:sldId id="335"/>
            <p14:sldId id="337"/>
            <p14:sldId id="332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E7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2185" autoAdjust="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79408C-845B-4A02-8912-73F9E85C70B3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F0AD9A-7D5F-477D-B3B2-7853B83718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132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106C-9864-4963-AA20-04FFFA31041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E641-C9B5-47AB-9C91-D243ABDD5B6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106C-9864-4963-AA20-04FFFA31041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E641-C9B5-47AB-9C91-D243ABDD5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106C-9864-4963-AA20-04FFFA31041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E641-C9B5-47AB-9C91-D243ABDD5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106C-9864-4963-AA20-04FFFA31041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E641-C9B5-47AB-9C91-D243ABDD5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106C-9864-4963-AA20-04FFFA31041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DB0E641-C9B5-47AB-9C91-D243ABDD5B6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106C-9864-4963-AA20-04FFFA31041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E641-C9B5-47AB-9C91-D243ABDD5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106C-9864-4963-AA20-04FFFA31041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E641-C9B5-47AB-9C91-D243ABDD5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106C-9864-4963-AA20-04FFFA31041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E641-C9B5-47AB-9C91-D243ABDD5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106C-9864-4963-AA20-04FFFA31041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E641-C9B5-47AB-9C91-D243ABDD5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106C-9864-4963-AA20-04FFFA31041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E641-C9B5-47AB-9C91-D243ABDD5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106C-9864-4963-AA20-04FFFA31041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E641-C9B5-47AB-9C91-D243ABDD5B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ABF106C-9864-4963-AA20-04FFFA31041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DB0E641-C9B5-47AB-9C91-D243ABDD5B6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uk.wikipedia.org/wiki/%D0%9E%D0%B1%D1%80%D0%B0%D0%B7%D0%BE%D1%82%D0%B2%D0%BE%D1%80%D1%87%D0%B5_%D0%BC%D0%B8%D1%81%D1%82%D0%B5%D1%86%D1%82%D0%B2%D0%BE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560840" cy="1656184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Предмет</a:t>
            </a:r>
            <a:r>
              <a:rPr lang="ru-RU" dirty="0">
                <a:solidFill>
                  <a:srgbClr val="FF0000"/>
                </a:solidFill>
              </a:rPr>
              <a:t>, мета й </a:t>
            </a:r>
            <a:r>
              <a:rPr lang="ru-RU" dirty="0" err="1">
                <a:solidFill>
                  <a:srgbClr val="FF0000"/>
                </a:solidFill>
              </a:rPr>
              <a:t>завдання</a:t>
            </a:r>
            <a:r>
              <a:rPr lang="ru-RU" dirty="0">
                <a:solidFill>
                  <a:srgbClr val="FF0000"/>
                </a:solidFill>
              </a:rPr>
              <a:t> курсу, </a:t>
            </a:r>
            <a:r>
              <a:rPr lang="ru-RU" dirty="0" err="1">
                <a:solidFill>
                  <a:srgbClr val="FF0000"/>
                </a:solidFill>
              </a:rPr>
              <a:t>його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основні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поняття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003232" cy="4176504"/>
          </a:xfrm>
          <a:solidFill>
            <a:schemeClr val="tx1"/>
          </a:solidFill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Мистецтвознавство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mtClean="0">
                <a:solidFill>
                  <a:schemeClr val="bg1"/>
                </a:solidFill>
              </a:rPr>
              <a:t>як наука.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2. </a:t>
            </a:r>
            <a:r>
              <a:rPr lang="ru-RU" dirty="0" err="1" smtClean="0">
                <a:solidFill>
                  <a:schemeClr val="bg1"/>
                </a:solidFill>
              </a:rPr>
              <a:t>Функції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мистецтва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3. </a:t>
            </a:r>
            <a:r>
              <a:rPr lang="ru-RU" dirty="0" err="1">
                <a:solidFill>
                  <a:schemeClr val="bg1"/>
                </a:solidFill>
              </a:rPr>
              <a:t>Види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мистецтва</a:t>
            </a:r>
            <a:r>
              <a:rPr lang="ru-RU" dirty="0">
                <a:solidFill>
                  <a:schemeClr val="bg1"/>
                </a:solidFill>
              </a:rPr>
              <a:t> та </a:t>
            </a:r>
            <a:r>
              <a:rPr lang="ru-RU" dirty="0" err="1">
                <a:solidFill>
                  <a:schemeClr val="bg1"/>
                </a:solidFill>
              </a:rPr>
              <a:t>їх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класифікація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508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F2E794"/>
          </a:solidFill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3200" dirty="0" err="1">
                <a:solidFill>
                  <a:schemeClr val="bg1"/>
                </a:solidFill>
              </a:rPr>
              <a:t>Мистецтво</a:t>
            </a:r>
            <a:r>
              <a:rPr lang="ru-RU" sz="3200" dirty="0">
                <a:solidFill>
                  <a:schemeClr val="bg1"/>
                </a:solidFill>
              </a:rPr>
              <a:t> - </a:t>
            </a:r>
            <a:r>
              <a:rPr lang="ru-RU" sz="3200" dirty="0" err="1">
                <a:solidFill>
                  <a:schemeClr val="bg1"/>
                </a:solidFill>
              </a:rPr>
              <a:t>важлива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складова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частина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духовної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культури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людства</a:t>
            </a:r>
            <a:r>
              <a:rPr lang="ru-RU" sz="3200" dirty="0">
                <a:solidFill>
                  <a:schemeClr val="bg1"/>
                </a:solidFill>
              </a:rPr>
              <a:t>, форма </a:t>
            </a:r>
            <a:r>
              <a:rPr lang="ru-RU" sz="3200" dirty="0" err="1">
                <a:solidFill>
                  <a:schemeClr val="bg1"/>
                </a:solidFill>
              </a:rPr>
              <a:t>пізнання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й </a:t>
            </a:r>
            <a:r>
              <a:rPr lang="ru-RU" sz="3200" dirty="0" err="1">
                <a:solidFill>
                  <a:schemeClr val="bg1"/>
                </a:solidFill>
              </a:rPr>
              <a:t>відображення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дійсності</a:t>
            </a:r>
            <a:r>
              <a:rPr lang="ru-RU" sz="3200" dirty="0" smtClean="0">
                <a:solidFill>
                  <a:schemeClr val="bg1"/>
                </a:solidFill>
              </a:rPr>
              <a:t>, </a:t>
            </a:r>
            <a:r>
              <a:rPr lang="ru-RU" sz="3200" dirty="0" err="1" smtClean="0">
                <a:solidFill>
                  <a:schemeClr val="bg1"/>
                </a:solidFill>
              </a:rPr>
              <a:t>що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оточує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людину</a:t>
            </a:r>
            <a:r>
              <a:rPr lang="ru-RU" sz="3200" dirty="0" smtClean="0">
                <a:solidFill>
                  <a:schemeClr val="bg1"/>
                </a:solidFill>
              </a:rPr>
              <a:t>. За </a:t>
            </a:r>
            <a:r>
              <a:rPr lang="ru-RU" sz="3200" dirty="0" err="1">
                <a:solidFill>
                  <a:schemeClr val="bg1"/>
                </a:solidFill>
              </a:rPr>
              <a:t>потенціалом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осмислення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й </a:t>
            </a:r>
            <a:r>
              <a:rPr lang="ru-RU" sz="3200" dirty="0" err="1">
                <a:solidFill>
                  <a:schemeClr val="bg1"/>
                </a:solidFill>
              </a:rPr>
              <a:t>перетворення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дійсності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мистецтво</a:t>
            </a:r>
            <a:r>
              <a:rPr lang="ru-RU" sz="3200" dirty="0">
                <a:solidFill>
                  <a:schemeClr val="bg1"/>
                </a:solidFill>
              </a:rPr>
              <a:t> не </a:t>
            </a:r>
            <a:r>
              <a:rPr lang="ru-RU" sz="3200" dirty="0" err="1">
                <a:solidFill>
                  <a:schemeClr val="bg1"/>
                </a:solidFill>
              </a:rPr>
              <a:t>поступається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науці</a:t>
            </a:r>
            <a:r>
              <a:rPr lang="ru-RU" sz="3200" dirty="0">
                <a:solidFill>
                  <a:schemeClr val="bg1"/>
                </a:solidFill>
              </a:rPr>
              <a:t>. </a:t>
            </a:r>
            <a:r>
              <a:rPr lang="ru-RU" sz="3200" dirty="0" err="1">
                <a:solidFill>
                  <a:schemeClr val="bg1"/>
                </a:solidFill>
              </a:rPr>
              <a:t>Однак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способи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осмислення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світу</a:t>
            </a:r>
            <a:r>
              <a:rPr lang="ru-RU" sz="3200" dirty="0">
                <a:solidFill>
                  <a:schemeClr val="bg1"/>
                </a:solidFill>
              </a:rPr>
              <a:t> наукою </a:t>
            </a:r>
            <a:r>
              <a:rPr lang="ru-RU" sz="3200" dirty="0" smtClean="0">
                <a:solidFill>
                  <a:schemeClr val="bg1"/>
                </a:solidFill>
              </a:rPr>
              <a:t>й </a:t>
            </a:r>
            <a:r>
              <a:rPr lang="ru-RU" sz="3200" dirty="0" err="1">
                <a:solidFill>
                  <a:schemeClr val="bg1"/>
                </a:solidFill>
              </a:rPr>
              <a:t>мистецтвом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різні</a:t>
            </a:r>
            <a:r>
              <a:rPr lang="ru-RU" sz="3200" dirty="0">
                <a:solidFill>
                  <a:schemeClr val="bg1"/>
                </a:solidFill>
              </a:rPr>
              <a:t>: </a:t>
            </a:r>
            <a:r>
              <a:rPr lang="ru-RU" sz="3200" dirty="0" err="1">
                <a:solidFill>
                  <a:schemeClr val="bg1"/>
                </a:solidFill>
              </a:rPr>
              <a:t>якщо</a:t>
            </a:r>
            <a:r>
              <a:rPr lang="ru-RU" sz="3200" dirty="0">
                <a:solidFill>
                  <a:schemeClr val="bg1"/>
                </a:solidFill>
              </a:rPr>
              <a:t> наука </a:t>
            </a:r>
            <a:r>
              <a:rPr lang="ru-RU" sz="3200" dirty="0" err="1">
                <a:solidFill>
                  <a:schemeClr val="bg1"/>
                </a:solidFill>
              </a:rPr>
              <a:t>використовує</a:t>
            </a:r>
            <a:r>
              <a:rPr lang="ru-RU" sz="3200" dirty="0">
                <a:solidFill>
                  <a:schemeClr val="bg1"/>
                </a:solidFill>
              </a:rPr>
              <a:t> для </a:t>
            </a:r>
            <a:r>
              <a:rPr lang="ru-RU" sz="3200" dirty="0" err="1">
                <a:solidFill>
                  <a:schemeClr val="bg1"/>
                </a:solidFill>
              </a:rPr>
              <a:t>цього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суворі</a:t>
            </a:r>
            <a:r>
              <a:rPr lang="ru-RU" sz="3200" dirty="0" smtClean="0">
                <a:solidFill>
                  <a:schemeClr val="bg1"/>
                </a:solidFill>
              </a:rPr>
              <a:t> та </a:t>
            </a:r>
            <a:r>
              <a:rPr lang="ru-RU" sz="3200" dirty="0" err="1">
                <a:solidFill>
                  <a:schemeClr val="bg1"/>
                </a:solidFill>
              </a:rPr>
              <a:t>однозначні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поняття</a:t>
            </a:r>
            <a:r>
              <a:rPr lang="ru-RU" sz="3200" dirty="0">
                <a:solidFill>
                  <a:schemeClr val="bg1"/>
                </a:solidFill>
              </a:rPr>
              <a:t>, то </a:t>
            </a:r>
            <a:r>
              <a:rPr lang="ru-RU" sz="3200" dirty="0" err="1">
                <a:solidFill>
                  <a:schemeClr val="bg1"/>
                </a:solidFill>
              </a:rPr>
              <a:t>мистецтво</a:t>
            </a:r>
            <a:r>
              <a:rPr lang="ru-RU" sz="3200" dirty="0">
                <a:solidFill>
                  <a:schemeClr val="bg1"/>
                </a:solidFill>
              </a:rPr>
              <a:t> - </a:t>
            </a:r>
            <a:r>
              <a:rPr lang="ru-RU" sz="3200" dirty="0" err="1">
                <a:solidFill>
                  <a:schemeClr val="bg1"/>
                </a:solidFill>
              </a:rPr>
              <a:t>художні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образи</a:t>
            </a:r>
            <a:r>
              <a:rPr lang="ru-RU" sz="32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50948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solidFill>
                  <a:srgbClr val="FF0000"/>
                </a:solidFill>
              </a:rPr>
              <a:t>Художній</a:t>
            </a:r>
            <a:r>
              <a:rPr lang="ru-RU" dirty="0">
                <a:solidFill>
                  <a:srgbClr val="FF0000"/>
                </a:solidFill>
              </a:rPr>
              <a:t> образ </a:t>
            </a:r>
            <a:r>
              <a:rPr lang="ru-RU" dirty="0" smtClean="0">
                <a:solidFill>
                  <a:schemeClr val="bg1"/>
                </a:solidFill>
              </a:rPr>
              <a:t>-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tx1"/>
          </a:solidFill>
        </p:spPr>
        <p:txBody>
          <a:bodyPr>
            <a:normAutofit lnSpcReduction="10000"/>
          </a:bodyPr>
          <a:lstStyle/>
          <a:p>
            <a:r>
              <a:rPr lang="ru-RU" sz="4000" dirty="0" err="1" smtClean="0">
                <a:solidFill>
                  <a:schemeClr val="bg1"/>
                </a:solidFill>
              </a:rPr>
              <a:t>узагальнене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відображення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дійсності</a:t>
            </a:r>
            <a:r>
              <a:rPr lang="ru-RU" sz="4000" dirty="0">
                <a:solidFill>
                  <a:schemeClr val="bg1"/>
                </a:solidFill>
              </a:rPr>
              <a:t> у </a:t>
            </a:r>
            <a:r>
              <a:rPr lang="ru-RU" sz="4000" dirty="0" err="1">
                <a:solidFill>
                  <a:schemeClr val="bg1"/>
                </a:solidFill>
              </a:rPr>
              <a:t>формі</a:t>
            </a:r>
            <a:r>
              <a:rPr lang="ru-RU" sz="4000" dirty="0">
                <a:solidFill>
                  <a:schemeClr val="bg1"/>
                </a:solidFill>
              </a:rPr>
              <a:t> конкретного </a:t>
            </a:r>
            <a:r>
              <a:rPr lang="ru-RU" sz="4000" dirty="0" err="1">
                <a:solidFill>
                  <a:schemeClr val="bg1"/>
                </a:solidFill>
              </a:rPr>
              <a:t>індивідуального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явища</a:t>
            </a:r>
            <a:r>
              <a:rPr lang="ru-RU" sz="4000" dirty="0" smtClean="0">
                <a:solidFill>
                  <a:schemeClr val="bg1"/>
                </a:solidFill>
              </a:rPr>
              <a:t>.</a:t>
            </a:r>
          </a:p>
          <a:p>
            <a:endParaRPr lang="uk-UA" sz="3200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3200" dirty="0" err="1">
                <a:solidFill>
                  <a:schemeClr val="bg1"/>
                </a:solidFill>
              </a:rPr>
              <a:t>Наприклад</a:t>
            </a:r>
            <a:r>
              <a:rPr lang="ru-RU" sz="3200" dirty="0">
                <a:solidFill>
                  <a:schemeClr val="bg1"/>
                </a:solidFill>
              </a:rPr>
              <a:t>, </a:t>
            </a:r>
            <a:r>
              <a:rPr lang="ru-RU" sz="3200" dirty="0" smtClean="0">
                <a:solidFill>
                  <a:schemeClr val="bg1"/>
                </a:solidFill>
              </a:rPr>
              <a:t>у </a:t>
            </a:r>
            <a:r>
              <a:rPr lang="ru-RU" sz="3200" dirty="0">
                <a:solidFill>
                  <a:schemeClr val="bg1"/>
                </a:solidFill>
              </a:rPr>
              <a:t>таких </a:t>
            </a:r>
            <a:r>
              <a:rPr lang="ru-RU" sz="3200" dirty="0" err="1">
                <a:solidFill>
                  <a:schemeClr val="bg1"/>
                </a:solidFill>
              </a:rPr>
              <a:t>яскравих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художніх</a:t>
            </a:r>
            <a:r>
              <a:rPr lang="ru-RU" sz="3200" dirty="0">
                <a:solidFill>
                  <a:schemeClr val="bg1"/>
                </a:solidFill>
              </a:rPr>
              <a:t> образах </a:t>
            </a:r>
            <a:r>
              <a:rPr lang="ru-RU" sz="3200" dirty="0" err="1">
                <a:solidFill>
                  <a:schemeClr val="bg1"/>
                </a:solidFill>
              </a:rPr>
              <a:t>світової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літератури</a:t>
            </a:r>
            <a:r>
              <a:rPr lang="ru-RU" sz="3200" dirty="0">
                <a:solidFill>
                  <a:schemeClr val="bg1"/>
                </a:solidFill>
              </a:rPr>
              <a:t>, як Дон </a:t>
            </a:r>
            <a:r>
              <a:rPr lang="ru-RU" sz="3200" dirty="0" err="1">
                <a:solidFill>
                  <a:schemeClr val="bg1"/>
                </a:solidFill>
              </a:rPr>
              <a:t>Кіхот</a:t>
            </a:r>
            <a:r>
              <a:rPr lang="ru-RU" sz="3200" dirty="0">
                <a:solidFill>
                  <a:schemeClr val="bg1"/>
                </a:solidFill>
              </a:rPr>
              <a:t>, Дон Жуан, </a:t>
            </a:r>
            <a:r>
              <a:rPr lang="ru-RU" sz="3200" dirty="0" smtClean="0">
                <a:solidFill>
                  <a:schemeClr val="bg1"/>
                </a:solidFill>
              </a:rPr>
              <a:t>Гамлет, </a:t>
            </a:r>
            <a:r>
              <a:rPr lang="ru-RU" sz="3200" dirty="0">
                <a:solidFill>
                  <a:schemeClr val="bg1"/>
                </a:solidFill>
              </a:rPr>
              <a:t>Фауст і т.д., в </a:t>
            </a:r>
            <a:r>
              <a:rPr lang="ru-RU" sz="3200" dirty="0" err="1">
                <a:solidFill>
                  <a:schemeClr val="bg1"/>
                </a:solidFill>
              </a:rPr>
              <a:t>узагальненому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вигляді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передані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типові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риси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людини</a:t>
            </a:r>
            <a:r>
              <a:rPr lang="ru-RU" sz="3200" dirty="0">
                <a:solidFill>
                  <a:schemeClr val="bg1"/>
                </a:solidFill>
              </a:rPr>
              <a:t>, </a:t>
            </a:r>
            <a:r>
              <a:rPr lang="ru-RU" sz="3200" dirty="0" err="1">
                <a:solidFill>
                  <a:schemeClr val="bg1"/>
                </a:solidFill>
              </a:rPr>
              <a:t>її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почуття</a:t>
            </a:r>
            <a:r>
              <a:rPr lang="ru-RU" sz="3200" dirty="0">
                <a:solidFill>
                  <a:schemeClr val="bg1"/>
                </a:solidFill>
              </a:rPr>
              <a:t>, </a:t>
            </a:r>
            <a:r>
              <a:rPr lang="ru-RU" sz="3200" dirty="0" err="1">
                <a:solidFill>
                  <a:schemeClr val="bg1"/>
                </a:solidFill>
              </a:rPr>
              <a:t>пристрасті</a:t>
            </a:r>
            <a:r>
              <a:rPr lang="ru-RU" sz="3200" dirty="0">
                <a:solidFill>
                  <a:schemeClr val="bg1"/>
                </a:solidFill>
              </a:rPr>
              <a:t>, </a:t>
            </a:r>
            <a:r>
              <a:rPr lang="ru-RU" sz="3200" dirty="0" err="1">
                <a:solidFill>
                  <a:schemeClr val="bg1"/>
                </a:solidFill>
              </a:rPr>
              <a:t>бажання</a:t>
            </a:r>
            <a:r>
              <a:rPr lang="ru-RU" sz="32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89947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Функції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мистецтва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274838"/>
            <a:ext cx="7344816" cy="381642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3200" dirty="0" err="1">
                <a:solidFill>
                  <a:schemeClr val="bg1"/>
                </a:solidFill>
              </a:rPr>
              <a:t>Сутність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мистецтва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найбільш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чітко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проявляється</a:t>
            </a:r>
            <a:r>
              <a:rPr lang="ru-RU" sz="3200" dirty="0">
                <a:solidFill>
                  <a:schemeClr val="bg1"/>
                </a:solidFill>
              </a:rPr>
              <a:t> в </a:t>
            </a:r>
            <a:r>
              <a:rPr lang="ru-RU" sz="3200" dirty="0" err="1">
                <a:solidFill>
                  <a:schemeClr val="bg1"/>
                </a:solidFill>
              </a:rPr>
              <a:t>його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функціях</a:t>
            </a:r>
            <a:r>
              <a:rPr lang="ru-RU" sz="3200" dirty="0">
                <a:solidFill>
                  <a:schemeClr val="bg1"/>
                </a:solidFill>
              </a:rPr>
              <a:t>. Є </a:t>
            </a:r>
            <a:r>
              <a:rPr lang="ru-RU" sz="3200" dirty="0" err="1">
                <a:solidFill>
                  <a:schemeClr val="bg1"/>
                </a:solidFill>
              </a:rPr>
              <a:t>різні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підходи</a:t>
            </a:r>
            <a:r>
              <a:rPr lang="ru-RU" sz="3200" dirty="0">
                <a:solidFill>
                  <a:schemeClr val="bg1"/>
                </a:solidFill>
              </a:rPr>
              <a:t> до </a:t>
            </a:r>
            <a:r>
              <a:rPr lang="ru-RU" sz="3200" dirty="0" err="1">
                <a:solidFill>
                  <a:schemeClr val="bg1"/>
                </a:solidFill>
              </a:rPr>
              <a:t>типології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функцій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мистецтва</a:t>
            </a:r>
            <a:r>
              <a:rPr lang="ru-RU" sz="3200" dirty="0">
                <a:solidFill>
                  <a:schemeClr val="bg1"/>
                </a:solidFill>
              </a:rPr>
              <a:t>. </a:t>
            </a:r>
            <a:r>
              <a:rPr lang="ru-RU" sz="3200" dirty="0" err="1">
                <a:solidFill>
                  <a:schemeClr val="bg1"/>
                </a:solidFill>
              </a:rPr>
              <a:t>Найбільш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обґрунтованими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можна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вважати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підходи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відомих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дослідників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філософських</a:t>
            </a:r>
            <a:r>
              <a:rPr lang="ru-RU" sz="3200" dirty="0">
                <a:solidFill>
                  <a:schemeClr val="bg1"/>
                </a:solidFill>
              </a:rPr>
              <a:t> проблем </a:t>
            </a:r>
            <a:r>
              <a:rPr lang="ru-RU" sz="3200" dirty="0" err="1">
                <a:solidFill>
                  <a:schemeClr val="bg1"/>
                </a:solidFill>
              </a:rPr>
              <a:t>мистецтва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            Ю</a:t>
            </a:r>
            <a:r>
              <a:rPr lang="ru-RU" sz="3200" dirty="0">
                <a:solidFill>
                  <a:schemeClr val="bg1"/>
                </a:solidFill>
              </a:rPr>
              <a:t>. Б. </a:t>
            </a:r>
            <a:r>
              <a:rPr lang="ru-RU" sz="3200" dirty="0" err="1">
                <a:solidFill>
                  <a:schemeClr val="bg1"/>
                </a:solidFill>
              </a:rPr>
              <a:t>Борєва</a:t>
            </a:r>
            <a:r>
              <a:rPr lang="ru-RU" sz="3200" dirty="0">
                <a:solidFill>
                  <a:schemeClr val="bg1"/>
                </a:solidFill>
              </a:rPr>
              <a:t> й М. С. Кагана.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511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844824"/>
            <a:ext cx="8208912" cy="31700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4000" dirty="0">
                <a:solidFill>
                  <a:schemeClr val="bg1"/>
                </a:solidFill>
              </a:rPr>
              <a:t>З </a:t>
            </a:r>
            <a:r>
              <a:rPr lang="ru-RU" sz="4000" dirty="0" err="1">
                <a:solidFill>
                  <a:schemeClr val="bg1"/>
                </a:solidFill>
              </a:rPr>
              <a:t>більш</a:t>
            </a:r>
            <a:r>
              <a:rPr lang="ru-RU" sz="4000" dirty="0">
                <a:solidFill>
                  <a:schemeClr val="bg1"/>
                </a:solidFill>
              </a:rPr>
              <a:t> детальною характеристикою </a:t>
            </a:r>
            <a:r>
              <a:rPr lang="ru-RU" sz="4000" dirty="0" err="1">
                <a:solidFill>
                  <a:schemeClr val="bg1"/>
                </a:solidFill>
              </a:rPr>
              <a:t>цих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функцій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мистецтва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можна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ознайомитися</a:t>
            </a:r>
            <a:r>
              <a:rPr lang="ru-RU" sz="4000" dirty="0">
                <a:solidFill>
                  <a:schemeClr val="bg1"/>
                </a:solidFill>
              </a:rPr>
              <a:t> в </a:t>
            </a:r>
            <a:r>
              <a:rPr lang="ru-RU" sz="4000" dirty="0" err="1">
                <a:solidFill>
                  <a:schemeClr val="bg1"/>
                </a:solidFill>
              </a:rPr>
              <a:t>роботі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</a:rPr>
              <a:t>Борєва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</a:rPr>
              <a:t>Юрія</a:t>
            </a:r>
            <a:r>
              <a:rPr lang="ru-RU" sz="4000" dirty="0" smtClean="0">
                <a:solidFill>
                  <a:schemeClr val="bg1"/>
                </a:solidFill>
              </a:rPr>
              <a:t> Борисовича, </a:t>
            </a:r>
            <a:r>
              <a:rPr lang="ru-RU" sz="4000" dirty="0" err="1" smtClean="0">
                <a:solidFill>
                  <a:schemeClr val="bg1"/>
                </a:solidFill>
              </a:rPr>
              <a:t>Естетика</a:t>
            </a:r>
            <a:r>
              <a:rPr lang="ru-RU" sz="4000" dirty="0" smtClean="0">
                <a:solidFill>
                  <a:schemeClr val="bg1"/>
                </a:solidFill>
              </a:rPr>
              <a:t>. М., </a:t>
            </a:r>
            <a:r>
              <a:rPr lang="ru-RU" sz="4000" dirty="0">
                <a:solidFill>
                  <a:schemeClr val="bg1"/>
                </a:solidFill>
              </a:rPr>
              <a:t>2005, </a:t>
            </a:r>
            <a:r>
              <a:rPr lang="ru-RU" sz="4000" dirty="0" smtClean="0">
                <a:solidFill>
                  <a:schemeClr val="bg1"/>
                </a:solidFill>
              </a:rPr>
              <a:t>с. 218-238.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36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Суспільно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- </a:t>
            </a:r>
            <a:r>
              <a:rPr lang="ru-RU" dirty="0" err="1">
                <a:solidFill>
                  <a:schemeClr val="bg1"/>
                </a:solidFill>
              </a:rPr>
              <a:t>перетворююча</a:t>
            </a:r>
            <a:r>
              <a:rPr lang="ru-RU" dirty="0">
                <a:solidFill>
                  <a:schemeClr val="bg1"/>
                </a:solidFill>
              </a:rPr>
              <a:t> (</a:t>
            </a:r>
            <a:r>
              <a:rPr lang="ru-RU" dirty="0" err="1">
                <a:solidFill>
                  <a:schemeClr val="bg1"/>
                </a:solidFill>
              </a:rPr>
              <a:t>мистецтво</a:t>
            </a:r>
            <a:r>
              <a:rPr lang="ru-RU" dirty="0">
                <a:solidFill>
                  <a:schemeClr val="bg1"/>
                </a:solidFill>
              </a:rPr>
              <a:t> як </a:t>
            </a:r>
            <a:r>
              <a:rPr lang="ru-RU" dirty="0" err="1">
                <a:solidFill>
                  <a:schemeClr val="bg1"/>
                </a:solidFill>
              </a:rPr>
              <a:t>діяльність</a:t>
            </a:r>
            <a:r>
              <a:rPr lang="ru-RU" dirty="0">
                <a:solidFill>
                  <a:schemeClr val="bg1"/>
                </a:solidFill>
              </a:rPr>
              <a:t>)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551837"/>
            <a:ext cx="7704856" cy="341632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ru-RU" sz="3600" dirty="0" err="1">
                <a:solidFill>
                  <a:schemeClr val="bg1"/>
                </a:solidFill>
              </a:rPr>
              <a:t>М</a:t>
            </a:r>
            <a:r>
              <a:rPr lang="ru-RU" sz="3600" dirty="0" err="1" smtClean="0">
                <a:solidFill>
                  <a:schemeClr val="bg1"/>
                </a:solidFill>
              </a:rPr>
              <a:t>истецтво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>
                <a:solidFill>
                  <a:schemeClr val="bg1"/>
                </a:solidFill>
              </a:rPr>
              <a:t>на </a:t>
            </a:r>
            <a:r>
              <a:rPr lang="ru-RU" sz="3600" dirty="0" err="1">
                <a:solidFill>
                  <a:schemeClr val="bg1"/>
                </a:solidFill>
              </a:rPr>
              <a:t>основі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>
                <a:solidFill>
                  <a:schemeClr val="bg1"/>
                </a:solidFill>
              </a:rPr>
              <a:t>переробки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>
                <a:solidFill>
                  <a:schemeClr val="bg1"/>
                </a:solidFill>
              </a:rPr>
              <a:t>життєвого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>
                <a:solidFill>
                  <a:schemeClr val="bg1"/>
                </a:solidFill>
              </a:rPr>
              <a:t>матеріалу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>
                <a:solidFill>
                  <a:schemeClr val="bg1"/>
                </a:solidFill>
              </a:rPr>
              <a:t>створює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>
                <a:solidFill>
                  <a:schemeClr val="bg1"/>
                </a:solidFill>
              </a:rPr>
              <a:t>образи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 «</a:t>
            </a:r>
            <a:r>
              <a:rPr lang="ru-RU" sz="3600" dirty="0" err="1" smtClean="0">
                <a:solidFill>
                  <a:schemeClr val="bg1"/>
                </a:solidFill>
              </a:rPr>
              <a:t>нової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</a:rPr>
              <a:t>дійсності</a:t>
            </a:r>
            <a:r>
              <a:rPr lang="ru-RU" sz="3600" dirty="0" smtClean="0">
                <a:solidFill>
                  <a:schemeClr val="bg1"/>
                </a:solidFill>
              </a:rPr>
              <a:t>», </a:t>
            </a:r>
            <a:r>
              <a:rPr lang="ru-RU" sz="3600" dirty="0" err="1">
                <a:solidFill>
                  <a:schemeClr val="bg1"/>
                </a:solidFill>
              </a:rPr>
              <a:t>які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>
                <a:solidFill>
                  <a:schemeClr val="bg1"/>
                </a:solidFill>
              </a:rPr>
              <a:t>ідейно</a:t>
            </a:r>
            <a:r>
              <a:rPr lang="ru-RU" sz="3600" dirty="0">
                <a:solidFill>
                  <a:schemeClr val="bg1"/>
                </a:solidFill>
              </a:rPr>
              <a:t>- </a:t>
            </a:r>
            <a:r>
              <a:rPr lang="ru-RU" sz="3600" dirty="0" err="1">
                <a:solidFill>
                  <a:schemeClr val="bg1"/>
                </a:solidFill>
              </a:rPr>
              <a:t>емоційно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>
                <a:solidFill>
                  <a:schemeClr val="bg1"/>
                </a:solidFill>
              </a:rPr>
              <a:t>впливають</a:t>
            </a:r>
            <a:r>
              <a:rPr lang="ru-RU" sz="3600" dirty="0">
                <a:solidFill>
                  <a:schemeClr val="bg1"/>
                </a:solidFill>
              </a:rPr>
              <a:t> на </a:t>
            </a:r>
            <a:r>
              <a:rPr lang="ru-RU" sz="3600" dirty="0" smtClean="0">
                <a:solidFill>
                  <a:schemeClr val="bg1"/>
                </a:solidFill>
              </a:rPr>
              <a:t>людей, </a:t>
            </a:r>
            <a:r>
              <a:rPr lang="ru-RU" sz="3600" dirty="0" err="1">
                <a:solidFill>
                  <a:schemeClr val="bg1"/>
                </a:solidFill>
              </a:rPr>
              <a:t>орієнтуючи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>
                <a:solidFill>
                  <a:schemeClr val="bg1"/>
                </a:solidFill>
              </a:rPr>
              <a:t>їх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</a:rPr>
              <a:t>світосприйняття</a:t>
            </a:r>
            <a:r>
              <a:rPr lang="ru-RU" sz="3600" dirty="0" smtClean="0">
                <a:solidFill>
                  <a:schemeClr val="bg1"/>
                </a:solidFill>
              </a:rPr>
              <a:t>, </a:t>
            </a:r>
            <a:r>
              <a:rPr lang="ru-RU" sz="3600" dirty="0" err="1">
                <a:solidFill>
                  <a:schemeClr val="bg1"/>
                </a:solidFill>
              </a:rPr>
              <a:t>мислення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й </a:t>
            </a:r>
            <a:r>
              <a:rPr lang="ru-RU" sz="3600" dirty="0" err="1" smtClean="0">
                <a:solidFill>
                  <a:schemeClr val="bg1"/>
                </a:solidFill>
              </a:rPr>
              <a:t>поведінку</a:t>
            </a:r>
            <a:r>
              <a:rPr lang="ru-RU" sz="3600" dirty="0" smtClean="0">
                <a:solidFill>
                  <a:schemeClr val="bg1"/>
                </a:solidFill>
              </a:rPr>
              <a:t>. 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9699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ru-RU" sz="3600" dirty="0" err="1">
                <a:solidFill>
                  <a:schemeClr val="bg1"/>
                </a:solidFill>
              </a:rPr>
              <a:t>Пізнавально</a:t>
            </a:r>
            <a:r>
              <a:rPr lang="ru-RU" sz="3600" dirty="0">
                <a:solidFill>
                  <a:schemeClr val="bg1"/>
                </a:solidFill>
              </a:rPr>
              <a:t> - </a:t>
            </a:r>
            <a:r>
              <a:rPr lang="ru-RU" sz="3600" dirty="0" err="1">
                <a:solidFill>
                  <a:schemeClr val="bg1"/>
                </a:solidFill>
              </a:rPr>
              <a:t>евристична</a:t>
            </a:r>
            <a:r>
              <a:rPr lang="ru-RU" sz="3600" dirty="0">
                <a:solidFill>
                  <a:schemeClr val="bg1"/>
                </a:solidFill>
              </a:rPr>
              <a:t> (</a:t>
            </a:r>
            <a:r>
              <a:rPr lang="ru-RU" sz="3600" dirty="0" err="1">
                <a:solidFill>
                  <a:schemeClr val="bg1"/>
                </a:solidFill>
              </a:rPr>
              <a:t>мистецтво</a:t>
            </a:r>
            <a:r>
              <a:rPr lang="ru-RU" sz="3600" dirty="0">
                <a:solidFill>
                  <a:schemeClr val="bg1"/>
                </a:solidFill>
              </a:rPr>
              <a:t> як </a:t>
            </a:r>
            <a:r>
              <a:rPr lang="ru-RU" sz="3600" dirty="0" err="1">
                <a:solidFill>
                  <a:schemeClr val="bg1"/>
                </a:solidFill>
              </a:rPr>
              <a:t>знання</a:t>
            </a:r>
            <a:r>
              <a:rPr lang="ru-RU" sz="3600" dirty="0">
                <a:solidFill>
                  <a:schemeClr val="bg1"/>
                </a:solidFill>
              </a:rPr>
              <a:t> та </a:t>
            </a:r>
            <a:r>
              <a:rPr lang="ru-RU" sz="3600" dirty="0" err="1">
                <a:solidFill>
                  <a:schemeClr val="bg1"/>
                </a:solidFill>
              </a:rPr>
              <a:t>просвіта</a:t>
            </a:r>
            <a:r>
              <a:rPr lang="ru-RU" sz="3600" dirty="0">
                <a:solidFill>
                  <a:schemeClr val="bg1"/>
                </a:solidFill>
              </a:rPr>
              <a:t> )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988840"/>
            <a:ext cx="7992888" cy="341632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Твори </a:t>
            </a:r>
            <a:r>
              <a:rPr lang="ru-RU" sz="5400" dirty="0" err="1">
                <a:solidFill>
                  <a:schemeClr val="bg1"/>
                </a:solidFill>
              </a:rPr>
              <a:t>мистецтва</a:t>
            </a:r>
            <a:r>
              <a:rPr lang="ru-RU" sz="5400" dirty="0">
                <a:solidFill>
                  <a:schemeClr val="bg1"/>
                </a:solidFill>
              </a:rPr>
              <a:t> </a:t>
            </a:r>
            <a:r>
              <a:rPr lang="ru-RU" sz="5400" dirty="0" err="1">
                <a:solidFill>
                  <a:schemeClr val="bg1"/>
                </a:solidFill>
              </a:rPr>
              <a:t>завжди</a:t>
            </a:r>
            <a:r>
              <a:rPr lang="ru-RU" sz="5400" dirty="0">
                <a:solidFill>
                  <a:schemeClr val="bg1"/>
                </a:solidFill>
              </a:rPr>
              <a:t> </a:t>
            </a:r>
            <a:r>
              <a:rPr lang="ru-RU" sz="5400" dirty="0" err="1">
                <a:solidFill>
                  <a:schemeClr val="bg1"/>
                </a:solidFill>
              </a:rPr>
              <a:t>втілюють</a:t>
            </a:r>
            <a:r>
              <a:rPr lang="ru-RU" sz="5400" dirty="0">
                <a:solidFill>
                  <a:schemeClr val="bg1"/>
                </a:solidFill>
              </a:rPr>
              <a:t> і </a:t>
            </a:r>
            <a:r>
              <a:rPr lang="ru-RU" sz="5400" dirty="0" err="1">
                <a:solidFill>
                  <a:schemeClr val="bg1"/>
                </a:solidFill>
              </a:rPr>
              <a:t>несуть</a:t>
            </a:r>
            <a:r>
              <a:rPr lang="ru-RU" sz="5400" dirty="0">
                <a:solidFill>
                  <a:schemeClr val="bg1"/>
                </a:solidFill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</a:rPr>
              <a:t>певні</a:t>
            </a:r>
            <a:r>
              <a:rPr lang="ru-RU" sz="5400" dirty="0" smtClean="0">
                <a:solidFill>
                  <a:schemeClr val="bg1"/>
                </a:solidFill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</a:rPr>
              <a:t>знання</a:t>
            </a:r>
            <a:r>
              <a:rPr lang="ru-RU" sz="5400" dirty="0" smtClean="0">
                <a:solidFill>
                  <a:schemeClr val="bg1"/>
                </a:solidFill>
              </a:rPr>
              <a:t>, </a:t>
            </a:r>
            <a:r>
              <a:rPr lang="ru-RU" sz="5400" dirty="0" err="1" smtClean="0">
                <a:solidFill>
                  <a:schemeClr val="bg1"/>
                </a:solidFill>
              </a:rPr>
              <a:t>формують</a:t>
            </a:r>
            <a:r>
              <a:rPr lang="ru-RU" sz="5400" dirty="0" smtClean="0">
                <a:solidFill>
                  <a:schemeClr val="bg1"/>
                </a:solidFill>
              </a:rPr>
              <a:t> </a:t>
            </a:r>
            <a:r>
              <a:rPr lang="ru-RU" sz="5400" dirty="0" err="1">
                <a:solidFill>
                  <a:schemeClr val="bg1"/>
                </a:solidFill>
              </a:rPr>
              <a:t>нові</a:t>
            </a:r>
            <a:r>
              <a:rPr lang="ru-RU" sz="5400" dirty="0">
                <a:solidFill>
                  <a:schemeClr val="bg1"/>
                </a:solidFill>
              </a:rPr>
              <a:t> </a:t>
            </a:r>
            <a:r>
              <a:rPr lang="ru-RU" sz="5400" dirty="0" err="1">
                <a:solidFill>
                  <a:schemeClr val="bg1"/>
                </a:solidFill>
              </a:rPr>
              <a:t>горизонти</a:t>
            </a:r>
            <a:r>
              <a:rPr lang="ru-RU" sz="5400" dirty="0">
                <a:solidFill>
                  <a:schemeClr val="bg1"/>
                </a:solidFill>
              </a:rPr>
              <a:t> </a:t>
            </a:r>
            <a:r>
              <a:rPr lang="ru-RU" sz="5400" dirty="0" err="1">
                <a:solidFill>
                  <a:schemeClr val="bg1"/>
                </a:solidFill>
              </a:rPr>
              <a:t>бачення</a:t>
            </a:r>
            <a:r>
              <a:rPr lang="ru-RU" sz="5400" dirty="0">
                <a:solidFill>
                  <a:schemeClr val="bg1"/>
                </a:solidFill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</a:rPr>
              <a:t>життя</a:t>
            </a:r>
            <a:r>
              <a:rPr lang="ru-RU" sz="5400" dirty="0" smtClean="0">
                <a:solidFill>
                  <a:schemeClr val="bg1"/>
                </a:solidFill>
              </a:rPr>
              <a:t>.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1531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Прогностична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або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мистецтво</a:t>
            </a:r>
            <a:r>
              <a:rPr lang="ru-RU" dirty="0">
                <a:solidFill>
                  <a:schemeClr val="bg1"/>
                </a:solidFill>
              </a:rPr>
              <a:t> як </a:t>
            </a:r>
            <a:r>
              <a:rPr lang="ru-RU" dirty="0" err="1">
                <a:solidFill>
                  <a:schemeClr val="bg1"/>
                </a:solidFill>
              </a:rPr>
              <a:t>передбачення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772816"/>
            <a:ext cx="7560840" cy="4401205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У </a:t>
            </a:r>
            <a:r>
              <a:rPr lang="ru-RU" sz="4000" dirty="0" err="1" smtClean="0">
                <a:solidFill>
                  <a:schemeClr val="bg1"/>
                </a:solidFill>
              </a:rPr>
              <a:t>творах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мистецтва</a:t>
            </a:r>
            <a:r>
              <a:rPr lang="ru-RU" sz="4000" dirty="0">
                <a:solidFill>
                  <a:schemeClr val="bg1"/>
                </a:solidFill>
              </a:rPr>
              <a:t> часто </a:t>
            </a:r>
            <a:r>
              <a:rPr lang="ru-RU" sz="4000" dirty="0" err="1">
                <a:solidFill>
                  <a:schemeClr val="bg1"/>
                </a:solidFill>
              </a:rPr>
              <a:t>має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місце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інтуїтивно</a:t>
            </a:r>
            <a:r>
              <a:rPr lang="ru-RU" sz="4000" dirty="0">
                <a:solidFill>
                  <a:schemeClr val="bg1"/>
                </a:solidFill>
              </a:rPr>
              <a:t> - </a:t>
            </a:r>
            <a:r>
              <a:rPr lang="ru-RU" sz="4000" dirty="0" err="1">
                <a:solidFill>
                  <a:schemeClr val="bg1"/>
                </a:solidFill>
              </a:rPr>
              <a:t>цілісне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передчуття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майбутнього</a:t>
            </a:r>
            <a:r>
              <a:rPr lang="ru-RU" sz="4000" dirty="0">
                <a:solidFill>
                  <a:schemeClr val="bg1"/>
                </a:solidFill>
              </a:rPr>
              <a:t> , образно- </a:t>
            </a:r>
            <a:r>
              <a:rPr lang="ru-RU" sz="4000" dirty="0" err="1">
                <a:solidFill>
                  <a:schemeClr val="bg1"/>
                </a:solidFill>
              </a:rPr>
              <a:t>емоційне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уявлення</a:t>
            </a:r>
            <a:r>
              <a:rPr lang="ru-RU" sz="4000" dirty="0">
                <a:solidFill>
                  <a:schemeClr val="bg1"/>
                </a:solidFill>
              </a:rPr>
              <a:t> про </a:t>
            </a:r>
            <a:r>
              <a:rPr lang="ru-RU" sz="4000" dirty="0" err="1">
                <a:solidFill>
                  <a:schemeClr val="bg1"/>
                </a:solidFill>
              </a:rPr>
              <a:t>нього</a:t>
            </a:r>
            <a:r>
              <a:rPr lang="ru-RU" sz="4000" dirty="0">
                <a:solidFill>
                  <a:schemeClr val="bg1"/>
                </a:solidFill>
              </a:rPr>
              <a:t> , </a:t>
            </a:r>
            <a:r>
              <a:rPr lang="ru-RU" sz="4000" dirty="0" err="1">
                <a:solidFill>
                  <a:schemeClr val="bg1"/>
                </a:solidFill>
              </a:rPr>
              <a:t>доповнюючи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або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навіть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випереджаючи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наукове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передбачення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1762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354162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ru-RU" sz="3200" dirty="0" err="1">
                <a:solidFill>
                  <a:schemeClr val="bg1"/>
                </a:solidFill>
              </a:rPr>
              <a:t>Інформаційно</a:t>
            </a:r>
            <a:r>
              <a:rPr lang="ru-RU" sz="3200" dirty="0">
                <a:solidFill>
                  <a:schemeClr val="bg1"/>
                </a:solidFill>
              </a:rPr>
              <a:t>- </a:t>
            </a:r>
            <a:r>
              <a:rPr lang="ru-RU" sz="3200" dirty="0" err="1">
                <a:solidFill>
                  <a:schemeClr val="bg1"/>
                </a:solidFill>
              </a:rPr>
              <a:t>комунікативна</a:t>
            </a:r>
            <a:r>
              <a:rPr lang="ru-RU" sz="3200" dirty="0">
                <a:solidFill>
                  <a:schemeClr val="bg1"/>
                </a:solidFill>
              </a:rPr>
              <a:t> (</a:t>
            </a:r>
            <a:r>
              <a:rPr lang="ru-RU" sz="3200" dirty="0" err="1">
                <a:solidFill>
                  <a:schemeClr val="bg1"/>
                </a:solidFill>
              </a:rPr>
              <a:t>мистецтво</a:t>
            </a:r>
            <a:r>
              <a:rPr lang="ru-RU" sz="3200" dirty="0">
                <a:solidFill>
                  <a:schemeClr val="bg1"/>
                </a:solidFill>
              </a:rPr>
              <a:t> як </a:t>
            </a:r>
            <a:r>
              <a:rPr lang="ru-RU" sz="3200" dirty="0" err="1">
                <a:solidFill>
                  <a:schemeClr val="bg1"/>
                </a:solidFill>
              </a:rPr>
              <a:t>спілкування</a:t>
            </a:r>
            <a:r>
              <a:rPr lang="ru-RU" sz="3200" dirty="0">
                <a:solidFill>
                  <a:schemeClr val="bg1"/>
                </a:solidFill>
              </a:rPr>
              <a:t> і </a:t>
            </a:r>
            <a:r>
              <a:rPr lang="ru-RU" sz="3200" dirty="0" err="1">
                <a:solidFill>
                  <a:schemeClr val="bg1"/>
                </a:solidFill>
              </a:rPr>
              <a:t>повідомлення</a:t>
            </a:r>
            <a:r>
              <a:rPr lang="ru-RU" sz="3200" dirty="0">
                <a:solidFill>
                  <a:schemeClr val="bg1"/>
                </a:solidFill>
              </a:rPr>
              <a:t>)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136339"/>
            <a:ext cx="8064896" cy="353943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3200" dirty="0" err="1">
                <a:solidFill>
                  <a:schemeClr val="bg1"/>
                </a:solidFill>
              </a:rPr>
              <a:t>М</a:t>
            </a:r>
            <a:r>
              <a:rPr lang="ru-RU" sz="3200" dirty="0" err="1" smtClean="0">
                <a:solidFill>
                  <a:schemeClr val="bg1"/>
                </a:solidFill>
              </a:rPr>
              <a:t>истецтво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завжди</a:t>
            </a:r>
            <a:r>
              <a:rPr lang="ru-RU" sz="3200" dirty="0">
                <a:solidFill>
                  <a:schemeClr val="bg1"/>
                </a:solidFill>
              </a:rPr>
              <a:t> є </a:t>
            </a:r>
            <a:r>
              <a:rPr lang="ru-RU" sz="3200" dirty="0" err="1">
                <a:solidFill>
                  <a:schemeClr val="bg1"/>
                </a:solidFill>
              </a:rPr>
              <a:t>повідомленням</a:t>
            </a:r>
            <a:r>
              <a:rPr lang="ru-RU" sz="3200" dirty="0">
                <a:solidFill>
                  <a:schemeClr val="bg1"/>
                </a:solidFill>
              </a:rPr>
              <a:t> і </a:t>
            </a:r>
            <a:r>
              <a:rPr lang="ru-RU" sz="3200" dirty="0" err="1" smtClean="0">
                <a:solidFill>
                  <a:schemeClr val="bg1"/>
                </a:solidFill>
              </a:rPr>
              <a:t>спілкуванням</a:t>
            </a:r>
            <a:r>
              <a:rPr lang="ru-RU" sz="3200" dirty="0" smtClean="0">
                <a:solidFill>
                  <a:schemeClr val="bg1"/>
                </a:solidFill>
              </a:rPr>
              <a:t>, </a:t>
            </a:r>
            <a:r>
              <a:rPr lang="ru-RU" sz="3200" dirty="0" err="1">
                <a:solidFill>
                  <a:schemeClr val="bg1"/>
                </a:solidFill>
              </a:rPr>
              <a:t>воно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слугує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засвоєнню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індивідом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суспільного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досвіду</a:t>
            </a:r>
            <a:r>
              <a:rPr lang="ru-RU" sz="3200" dirty="0">
                <a:solidFill>
                  <a:schemeClr val="bg1"/>
                </a:solidFill>
              </a:rPr>
              <a:t> (</a:t>
            </a:r>
            <a:r>
              <a:rPr lang="ru-RU" sz="3200" dirty="0" err="1">
                <a:solidFill>
                  <a:schemeClr val="bg1"/>
                </a:solidFill>
              </a:rPr>
              <a:t>історичного</a:t>
            </a:r>
            <a:r>
              <a:rPr lang="ru-RU" sz="3200" dirty="0">
                <a:solidFill>
                  <a:schemeClr val="bg1"/>
                </a:solidFill>
              </a:rPr>
              <a:t> , </a:t>
            </a:r>
            <a:r>
              <a:rPr lang="ru-RU" sz="3200" dirty="0" err="1" smtClean="0">
                <a:solidFill>
                  <a:schemeClr val="bg1"/>
                </a:solidFill>
              </a:rPr>
              <a:t>національного</a:t>
            </a:r>
            <a:r>
              <a:rPr lang="ru-RU" sz="3200" dirty="0" smtClean="0">
                <a:solidFill>
                  <a:schemeClr val="bg1"/>
                </a:solidFill>
              </a:rPr>
              <a:t>) </a:t>
            </a:r>
            <a:r>
              <a:rPr lang="ru-RU" sz="3200" dirty="0" err="1">
                <a:solidFill>
                  <a:schemeClr val="bg1"/>
                </a:solidFill>
              </a:rPr>
              <a:t>створюючи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ідеї-символи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загальнолюдських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цінностей</a:t>
            </a:r>
            <a:r>
              <a:rPr lang="ru-RU" sz="3200" dirty="0" smtClean="0">
                <a:solidFill>
                  <a:schemeClr val="bg1"/>
                </a:solidFill>
              </a:rPr>
              <a:t>, </a:t>
            </a:r>
            <a:r>
              <a:rPr lang="ru-RU" sz="3200" dirty="0" err="1">
                <a:solidFill>
                  <a:schemeClr val="bg1"/>
                </a:solidFill>
              </a:rPr>
              <a:t>воно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сприяє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виявленню</a:t>
            </a:r>
            <a:r>
              <a:rPr lang="ru-RU" sz="3200" dirty="0" smtClean="0">
                <a:solidFill>
                  <a:schemeClr val="bg1"/>
                </a:solidFill>
              </a:rPr>
              <a:t> й </a:t>
            </a:r>
            <a:r>
              <a:rPr lang="ru-RU" sz="3200" dirty="0" err="1" smtClean="0">
                <a:solidFill>
                  <a:schemeClr val="bg1"/>
                </a:solidFill>
              </a:rPr>
              <a:t>залученню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індивідів</a:t>
            </a:r>
            <a:r>
              <a:rPr lang="ru-RU" sz="3200" dirty="0">
                <a:solidFill>
                  <a:schemeClr val="bg1"/>
                </a:solidFill>
              </a:rPr>
              <a:t> до </a:t>
            </a:r>
            <a:r>
              <a:rPr lang="ru-RU" sz="3200" dirty="0" err="1">
                <a:solidFill>
                  <a:schemeClr val="bg1"/>
                </a:solidFill>
              </a:rPr>
              <a:t>культурних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цінностей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людства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5099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ru-RU" dirty="0" err="1">
                <a:solidFill>
                  <a:schemeClr val="bg1"/>
                </a:solidFill>
              </a:rPr>
              <a:t>Виховна</a:t>
            </a:r>
            <a:r>
              <a:rPr lang="ru-RU" dirty="0">
                <a:solidFill>
                  <a:schemeClr val="bg1"/>
                </a:solidFill>
              </a:rPr>
              <a:t> (</a:t>
            </a:r>
            <a:r>
              <a:rPr lang="ru-RU" dirty="0" err="1">
                <a:solidFill>
                  <a:schemeClr val="bg1"/>
                </a:solidFill>
              </a:rPr>
              <a:t>мистецтво</a:t>
            </a:r>
            <a:r>
              <a:rPr lang="ru-RU" dirty="0">
                <a:solidFill>
                  <a:schemeClr val="bg1"/>
                </a:solidFill>
              </a:rPr>
              <a:t> як катарсис )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00808"/>
            <a:ext cx="8064896" cy="353943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3200" dirty="0" err="1">
                <a:solidFill>
                  <a:schemeClr val="bg1"/>
                </a:solidFill>
              </a:rPr>
              <a:t>М</a:t>
            </a:r>
            <a:r>
              <a:rPr lang="ru-RU" sz="3200" dirty="0" err="1" smtClean="0">
                <a:solidFill>
                  <a:schemeClr val="bg1"/>
                </a:solidFill>
              </a:rPr>
              <a:t>истецтво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формує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цілісну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особистість</a:t>
            </a:r>
            <a:r>
              <a:rPr lang="ru-RU" sz="3200" dirty="0" smtClean="0">
                <a:solidFill>
                  <a:schemeClr val="bg1"/>
                </a:solidFill>
              </a:rPr>
              <a:t>, </a:t>
            </a:r>
            <a:r>
              <a:rPr lang="ru-RU" sz="3200" dirty="0">
                <a:solidFill>
                  <a:schemeClr val="bg1"/>
                </a:solidFill>
              </a:rPr>
              <a:t>структуру </a:t>
            </a:r>
            <a:r>
              <a:rPr lang="ru-RU" sz="3200" dirty="0" err="1">
                <a:solidFill>
                  <a:schemeClr val="bg1"/>
                </a:solidFill>
              </a:rPr>
              <a:t>відчуттів</a:t>
            </a:r>
            <a:r>
              <a:rPr lang="ru-RU" sz="3200" dirty="0">
                <a:solidFill>
                  <a:schemeClr val="bg1"/>
                </a:solidFill>
              </a:rPr>
              <a:t> і думок </a:t>
            </a:r>
            <a:r>
              <a:rPr lang="ru-RU" sz="3200" dirty="0" smtClean="0">
                <a:solidFill>
                  <a:schemeClr val="bg1"/>
                </a:solidFill>
              </a:rPr>
              <a:t>людей, </a:t>
            </a:r>
            <a:r>
              <a:rPr lang="ru-RU" sz="3200" dirty="0" err="1">
                <a:solidFill>
                  <a:schemeClr val="bg1"/>
                </a:solidFill>
              </a:rPr>
              <a:t>загальний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емоційний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настрій</a:t>
            </a:r>
            <a:r>
              <a:rPr lang="ru-RU" sz="3200" dirty="0">
                <a:solidFill>
                  <a:schemeClr val="bg1"/>
                </a:solidFill>
              </a:rPr>
              <a:t> на </a:t>
            </a:r>
            <a:r>
              <a:rPr lang="ru-RU" sz="3200" dirty="0" err="1" smtClean="0">
                <a:solidFill>
                  <a:schemeClr val="bg1"/>
                </a:solidFill>
              </a:rPr>
              <a:t>життя</a:t>
            </a:r>
            <a:r>
              <a:rPr lang="ru-RU" sz="3200" dirty="0" smtClean="0">
                <a:solidFill>
                  <a:schemeClr val="bg1"/>
                </a:solidFill>
              </a:rPr>
              <a:t>, </a:t>
            </a:r>
            <a:r>
              <a:rPr lang="ru-RU" sz="3200" dirty="0" err="1">
                <a:solidFill>
                  <a:schemeClr val="bg1"/>
                </a:solidFill>
              </a:rPr>
              <a:t>особлива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дієвість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мистецтва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пов'язана</a:t>
            </a:r>
            <a:r>
              <a:rPr lang="ru-RU" sz="3200" dirty="0">
                <a:solidFill>
                  <a:schemeClr val="bg1"/>
                </a:solidFill>
              </a:rPr>
              <a:t> з </a:t>
            </a:r>
            <a:r>
              <a:rPr lang="ru-RU" sz="3200" dirty="0" err="1" smtClean="0">
                <a:solidFill>
                  <a:schemeClr val="bg1"/>
                </a:solidFill>
              </a:rPr>
              <a:t>катарсичним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впливом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його</a:t>
            </a:r>
            <a:r>
              <a:rPr lang="ru-RU" sz="3200" dirty="0">
                <a:solidFill>
                  <a:schemeClr val="bg1"/>
                </a:solidFill>
              </a:rPr>
              <a:t> на </a:t>
            </a:r>
            <a:r>
              <a:rPr lang="ru-RU" sz="3200" dirty="0" err="1">
                <a:solidFill>
                  <a:schemeClr val="bg1"/>
                </a:solidFill>
              </a:rPr>
              <a:t>читача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чи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глядача</a:t>
            </a:r>
            <a:r>
              <a:rPr lang="ru-RU" sz="3200" dirty="0">
                <a:solidFill>
                  <a:schemeClr val="bg1"/>
                </a:solidFill>
              </a:rPr>
              <a:t>.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>
                <a:solidFill>
                  <a:schemeClr val="bg1"/>
                </a:solidFill>
              </a:rPr>
              <a:t>Л</a:t>
            </a:r>
            <a:r>
              <a:rPr lang="ru-RU" sz="3200" dirty="0" smtClean="0">
                <a:solidFill>
                  <a:schemeClr val="bg1"/>
                </a:solidFill>
              </a:rPr>
              <a:t>юдина, яка  </a:t>
            </a:r>
            <a:r>
              <a:rPr lang="ru-RU" sz="3200" dirty="0" err="1">
                <a:solidFill>
                  <a:schemeClr val="bg1"/>
                </a:solidFill>
              </a:rPr>
              <a:t>співпереживає</a:t>
            </a:r>
            <a:r>
              <a:rPr lang="ru-RU" sz="3200" dirty="0">
                <a:solidFill>
                  <a:schemeClr val="bg1"/>
                </a:solidFill>
              </a:rPr>
              <a:t> героям </a:t>
            </a:r>
            <a:r>
              <a:rPr lang="ru-RU" sz="3200" dirty="0" err="1">
                <a:solidFill>
                  <a:schemeClr val="bg1"/>
                </a:solidFill>
              </a:rPr>
              <a:t>художнього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твору</a:t>
            </a:r>
            <a:r>
              <a:rPr lang="ru-RU" sz="3200" dirty="0" smtClean="0">
                <a:solidFill>
                  <a:schemeClr val="bg1"/>
                </a:solidFill>
              </a:rPr>
              <a:t>, </a:t>
            </a:r>
            <a:r>
              <a:rPr lang="ru-RU" sz="3200" dirty="0" err="1" smtClean="0">
                <a:solidFill>
                  <a:schemeClr val="bg1"/>
                </a:solidFill>
              </a:rPr>
              <a:t>ототожнює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>
                <a:solidFill>
                  <a:schemeClr val="bg1"/>
                </a:solidFill>
              </a:rPr>
              <a:t>себе з </a:t>
            </a:r>
            <a:r>
              <a:rPr lang="ru-RU" sz="3200" dirty="0" smtClean="0">
                <a:solidFill>
                  <a:schemeClr val="bg1"/>
                </a:solidFill>
              </a:rPr>
              <a:t>ними.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9284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ru-RU" dirty="0" err="1">
                <a:solidFill>
                  <a:schemeClr val="bg1"/>
                </a:solidFill>
              </a:rPr>
              <a:t>Сугестивна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(</a:t>
            </a:r>
            <a:r>
              <a:rPr lang="ru-RU" dirty="0" err="1">
                <a:solidFill>
                  <a:schemeClr val="bg1"/>
                </a:solidFill>
              </a:rPr>
              <a:t>мистецтво</a:t>
            </a:r>
            <a:r>
              <a:rPr lang="ru-RU" dirty="0">
                <a:solidFill>
                  <a:schemeClr val="bg1"/>
                </a:solidFill>
              </a:rPr>
              <a:t> як </a:t>
            </a:r>
            <a:r>
              <a:rPr lang="ru-RU" dirty="0" err="1">
                <a:solidFill>
                  <a:schemeClr val="bg1"/>
                </a:solidFill>
              </a:rPr>
              <a:t>навіювання</a:t>
            </a:r>
            <a:r>
              <a:rPr lang="ru-RU" dirty="0">
                <a:solidFill>
                  <a:schemeClr val="bg1"/>
                </a:solidFill>
              </a:rPr>
              <a:t> )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916832"/>
            <a:ext cx="7920880" cy="378565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4000" dirty="0" err="1">
                <a:solidFill>
                  <a:schemeClr val="bg1"/>
                </a:solidFill>
              </a:rPr>
              <a:t>М</a:t>
            </a:r>
            <a:r>
              <a:rPr lang="ru-RU" sz="4000" dirty="0" err="1" smtClean="0">
                <a:solidFill>
                  <a:schemeClr val="bg1"/>
                </a:solidFill>
              </a:rPr>
              <a:t>истецтво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нерідко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діє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немов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</a:rPr>
              <a:t>гіпнотично</a:t>
            </a:r>
            <a:r>
              <a:rPr lang="ru-RU" sz="4000" dirty="0" smtClean="0">
                <a:solidFill>
                  <a:schemeClr val="bg1"/>
                </a:solidFill>
              </a:rPr>
              <a:t>, </a:t>
            </a:r>
            <a:r>
              <a:rPr lang="ru-RU" sz="4000" dirty="0" err="1">
                <a:solidFill>
                  <a:schemeClr val="bg1"/>
                </a:solidFill>
              </a:rPr>
              <a:t>може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формувати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впевненість</a:t>
            </a:r>
            <a:r>
              <a:rPr lang="ru-RU" sz="4000" dirty="0">
                <a:solidFill>
                  <a:schemeClr val="bg1"/>
                </a:solidFill>
              </a:rPr>
              <a:t> перед </a:t>
            </a:r>
            <a:r>
              <a:rPr lang="ru-RU" sz="4000" dirty="0" smtClean="0">
                <a:solidFill>
                  <a:schemeClr val="bg1"/>
                </a:solidFill>
              </a:rPr>
              <a:t>битвою, </a:t>
            </a:r>
            <a:r>
              <a:rPr lang="ru-RU" sz="4000" dirty="0" err="1">
                <a:solidFill>
                  <a:schemeClr val="bg1"/>
                </a:solidFill>
              </a:rPr>
              <a:t>священний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страх, </a:t>
            </a:r>
            <a:r>
              <a:rPr lang="ru-RU" sz="4000" dirty="0" err="1">
                <a:solidFill>
                  <a:schemeClr val="bg1"/>
                </a:solidFill>
              </a:rPr>
              <a:t>закликати</a:t>
            </a:r>
            <a:r>
              <a:rPr lang="ru-RU" sz="4000" dirty="0">
                <a:solidFill>
                  <a:schemeClr val="bg1"/>
                </a:solidFill>
              </a:rPr>
              <a:t> до </a:t>
            </a:r>
            <a:r>
              <a:rPr lang="ru-RU" sz="4000" dirty="0" err="1">
                <a:solidFill>
                  <a:schemeClr val="bg1"/>
                </a:solidFill>
              </a:rPr>
              <a:t>певної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</a:rPr>
              <a:t>дії</a:t>
            </a:r>
            <a:r>
              <a:rPr lang="ru-RU" sz="4000" dirty="0" smtClean="0">
                <a:solidFill>
                  <a:schemeClr val="bg1"/>
                </a:solidFill>
              </a:rPr>
              <a:t>, </a:t>
            </a:r>
            <a:r>
              <a:rPr lang="ru-RU" sz="4000" dirty="0" err="1">
                <a:solidFill>
                  <a:schemeClr val="bg1"/>
                </a:solidFill>
              </a:rPr>
              <a:t>мобілізуючи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сили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й </a:t>
            </a:r>
            <a:r>
              <a:rPr lang="ru-RU" sz="4000" dirty="0" err="1" smtClean="0">
                <a:solidFill>
                  <a:schemeClr val="bg1"/>
                </a:solidFill>
              </a:rPr>
              <a:t>здібності</a:t>
            </a:r>
            <a:r>
              <a:rPr lang="ru-RU" sz="4000" dirty="0" smtClean="0">
                <a:solidFill>
                  <a:schemeClr val="bg1"/>
                </a:solidFill>
              </a:rPr>
              <a:t> людей.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315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  <a:solidFill>
            <a:schemeClr val="tx1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Мистецтвознавство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709160"/>
          </a:xfrm>
          <a:solidFill>
            <a:schemeClr val="tx1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 dirty="0" smtClean="0"/>
          </a:p>
          <a:p>
            <a:r>
              <a:rPr lang="ru-RU" sz="4400" dirty="0" err="1" smtClean="0">
                <a:solidFill>
                  <a:srgbClr val="FF0000"/>
                </a:solidFill>
              </a:rPr>
              <a:t>Мистецтвознавство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400" dirty="0">
                <a:solidFill>
                  <a:schemeClr val="bg1"/>
                </a:solidFill>
              </a:rPr>
              <a:t>- </a:t>
            </a:r>
            <a:r>
              <a:rPr lang="ru-RU" sz="4400" dirty="0" err="1">
                <a:solidFill>
                  <a:schemeClr val="bg1"/>
                </a:solidFill>
              </a:rPr>
              <a:t>це</a:t>
            </a:r>
            <a:r>
              <a:rPr lang="ru-RU" sz="4400" dirty="0">
                <a:solidFill>
                  <a:schemeClr val="bg1"/>
                </a:solidFill>
              </a:rPr>
              <a:t> наука про </a:t>
            </a:r>
            <a:r>
              <a:rPr lang="ru-RU" sz="4400" dirty="0" err="1">
                <a:solidFill>
                  <a:schemeClr val="bg1"/>
                </a:solidFill>
              </a:rPr>
              <a:t>мистецтво</a:t>
            </a:r>
            <a:r>
              <a:rPr lang="ru-RU" sz="4400" dirty="0">
                <a:solidFill>
                  <a:schemeClr val="bg1"/>
                </a:solidFill>
              </a:rPr>
              <a:t>, яка </a:t>
            </a:r>
            <a:r>
              <a:rPr lang="ru-RU" sz="4400" dirty="0" err="1">
                <a:solidFill>
                  <a:schemeClr val="bg1"/>
                </a:solidFill>
              </a:rPr>
              <a:t>включає</a:t>
            </a:r>
            <a:r>
              <a:rPr lang="ru-RU" sz="4400" dirty="0">
                <a:solidFill>
                  <a:schemeClr val="bg1"/>
                </a:solidFill>
              </a:rPr>
              <a:t> низку </a:t>
            </a:r>
            <a:r>
              <a:rPr lang="ru-RU" sz="4400" dirty="0" err="1">
                <a:solidFill>
                  <a:schemeClr val="bg1"/>
                </a:solidFill>
              </a:rPr>
              <a:t>взаємопов'язаних</a:t>
            </a:r>
            <a:r>
              <a:rPr lang="ru-RU" sz="4400" dirty="0">
                <a:solidFill>
                  <a:schemeClr val="bg1"/>
                </a:solidFill>
              </a:rPr>
              <a:t> </a:t>
            </a:r>
            <a:r>
              <a:rPr lang="ru-RU" sz="4400" dirty="0" err="1">
                <a:solidFill>
                  <a:schemeClr val="bg1"/>
                </a:solidFill>
              </a:rPr>
              <a:t>розділів</a:t>
            </a:r>
            <a:r>
              <a:rPr lang="ru-RU" sz="4400" dirty="0">
                <a:solidFill>
                  <a:schemeClr val="bg1"/>
                </a:solidFill>
              </a:rPr>
              <a:t>: </a:t>
            </a:r>
            <a:r>
              <a:rPr lang="ru-RU" sz="4400" dirty="0" err="1">
                <a:solidFill>
                  <a:schemeClr val="bg1"/>
                </a:solidFill>
              </a:rPr>
              <a:t>теорію</a:t>
            </a:r>
            <a:r>
              <a:rPr lang="ru-RU" sz="4400" dirty="0">
                <a:solidFill>
                  <a:schemeClr val="bg1"/>
                </a:solidFill>
              </a:rPr>
              <a:t> та </a:t>
            </a:r>
            <a:r>
              <a:rPr lang="ru-RU" sz="4400" dirty="0" err="1">
                <a:solidFill>
                  <a:schemeClr val="bg1"/>
                </a:solidFill>
              </a:rPr>
              <a:t>історію</a:t>
            </a:r>
            <a:r>
              <a:rPr lang="ru-RU" sz="4400" dirty="0">
                <a:solidFill>
                  <a:schemeClr val="bg1"/>
                </a:solidFill>
              </a:rPr>
              <a:t> </a:t>
            </a:r>
            <a:r>
              <a:rPr lang="ru-RU" sz="4400" dirty="0" err="1">
                <a:solidFill>
                  <a:schemeClr val="bg1"/>
                </a:solidFill>
              </a:rPr>
              <a:t>мистецтва</a:t>
            </a:r>
            <a:r>
              <a:rPr lang="ru-RU" sz="4400" dirty="0">
                <a:solidFill>
                  <a:schemeClr val="bg1"/>
                </a:solidFill>
              </a:rPr>
              <a:t>, </a:t>
            </a:r>
            <a:r>
              <a:rPr lang="ru-RU" sz="4400" dirty="0" err="1">
                <a:solidFill>
                  <a:schemeClr val="bg1"/>
                </a:solidFill>
              </a:rPr>
              <a:t>художню</a:t>
            </a:r>
            <a:r>
              <a:rPr lang="ru-RU" sz="4400" dirty="0">
                <a:solidFill>
                  <a:schemeClr val="bg1"/>
                </a:solidFill>
              </a:rPr>
              <a:t> критику</a:t>
            </a:r>
            <a:r>
              <a:rPr lang="ru-RU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0935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498178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3100" dirty="0" err="1">
                <a:solidFill>
                  <a:schemeClr val="bg1"/>
                </a:solidFill>
              </a:rPr>
              <a:t>Естетична</a:t>
            </a:r>
            <a:r>
              <a:rPr lang="ru-RU" sz="3100" dirty="0">
                <a:solidFill>
                  <a:schemeClr val="bg1"/>
                </a:solidFill>
              </a:rPr>
              <a:t> </a:t>
            </a:r>
            <a:r>
              <a:rPr lang="ru-RU" sz="3100" dirty="0" smtClean="0">
                <a:solidFill>
                  <a:schemeClr val="bg1"/>
                </a:solidFill>
              </a:rPr>
              <a:t/>
            </a:r>
            <a:br>
              <a:rPr lang="ru-RU" sz="3100" dirty="0" smtClean="0">
                <a:solidFill>
                  <a:schemeClr val="bg1"/>
                </a:solidFill>
              </a:rPr>
            </a:br>
            <a:r>
              <a:rPr lang="ru-RU" sz="3100" dirty="0" smtClean="0">
                <a:solidFill>
                  <a:schemeClr val="bg1"/>
                </a:solidFill>
              </a:rPr>
              <a:t> </a:t>
            </a:r>
            <a:r>
              <a:rPr lang="ru-RU" sz="3100" dirty="0">
                <a:solidFill>
                  <a:schemeClr val="bg1"/>
                </a:solidFill>
              </a:rPr>
              <a:t>(</a:t>
            </a:r>
            <a:r>
              <a:rPr lang="ru-RU" sz="3100" dirty="0" err="1">
                <a:solidFill>
                  <a:schemeClr val="bg1"/>
                </a:solidFill>
              </a:rPr>
              <a:t>мистецтво</a:t>
            </a:r>
            <a:r>
              <a:rPr lang="ru-RU" sz="3100" dirty="0">
                <a:solidFill>
                  <a:schemeClr val="bg1"/>
                </a:solidFill>
              </a:rPr>
              <a:t> як </a:t>
            </a:r>
            <a:r>
              <a:rPr lang="ru-RU" sz="3100" dirty="0" err="1">
                <a:solidFill>
                  <a:schemeClr val="bg1"/>
                </a:solidFill>
              </a:rPr>
              <a:t>формування</a:t>
            </a:r>
            <a:r>
              <a:rPr lang="ru-RU" sz="3100" dirty="0">
                <a:solidFill>
                  <a:schemeClr val="bg1"/>
                </a:solidFill>
              </a:rPr>
              <a:t> </a:t>
            </a:r>
            <a:r>
              <a:rPr lang="ru-RU" sz="3100" dirty="0" err="1">
                <a:solidFill>
                  <a:schemeClr val="bg1"/>
                </a:solidFill>
              </a:rPr>
              <a:t>творчого</a:t>
            </a:r>
            <a:r>
              <a:rPr lang="ru-RU" sz="3100" dirty="0">
                <a:solidFill>
                  <a:schemeClr val="bg1"/>
                </a:solidFill>
              </a:rPr>
              <a:t> духу і </a:t>
            </a:r>
            <a:r>
              <a:rPr lang="ru-RU" sz="3100" dirty="0" err="1">
                <a:solidFill>
                  <a:schemeClr val="bg1"/>
                </a:solidFill>
              </a:rPr>
              <a:t>ціннісних</a:t>
            </a:r>
            <a:r>
              <a:rPr lang="ru-RU" sz="3100" dirty="0">
                <a:solidFill>
                  <a:schemeClr val="bg1"/>
                </a:solidFill>
              </a:rPr>
              <a:t> </a:t>
            </a:r>
            <a:r>
              <a:rPr lang="ru-RU" sz="3100" dirty="0" err="1">
                <a:solidFill>
                  <a:schemeClr val="bg1"/>
                </a:solidFill>
              </a:rPr>
              <a:t>орієнтацій</a:t>
            </a:r>
            <a:r>
              <a:rPr lang="ru-RU" sz="3100" dirty="0">
                <a:solidFill>
                  <a:schemeClr val="bg1"/>
                </a:solidFill>
              </a:rPr>
              <a:t> </a:t>
            </a:r>
            <a:r>
              <a:rPr lang="ru-RU" sz="3100" dirty="0" smtClean="0">
                <a:solidFill>
                  <a:schemeClr val="bg1"/>
                </a:solidFill>
              </a:rPr>
              <a:t>)</a:t>
            </a:r>
            <a:endParaRPr lang="ru-RU" sz="31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551837"/>
            <a:ext cx="8640960" cy="286232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3600" dirty="0" err="1">
                <a:solidFill>
                  <a:schemeClr val="bg1"/>
                </a:solidFill>
              </a:rPr>
              <a:t>М</a:t>
            </a:r>
            <a:r>
              <a:rPr lang="ru-RU" sz="3600" dirty="0" err="1" smtClean="0">
                <a:solidFill>
                  <a:schemeClr val="bg1"/>
                </a:solidFill>
              </a:rPr>
              <a:t>истецтво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 err="1">
                <a:solidFill>
                  <a:schemeClr val="bg1"/>
                </a:solidFill>
              </a:rPr>
              <a:t>формує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</a:rPr>
              <a:t>чуттєвість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</a:rPr>
              <a:t>людини</a:t>
            </a:r>
            <a:r>
              <a:rPr lang="ru-RU" sz="3600" dirty="0" smtClean="0">
                <a:solidFill>
                  <a:schemeClr val="bg1"/>
                </a:solidFill>
              </a:rPr>
              <a:t>, </a:t>
            </a:r>
            <a:r>
              <a:rPr lang="ru-RU" sz="3600" dirty="0" err="1">
                <a:solidFill>
                  <a:schemeClr val="bg1"/>
                </a:solidFill>
              </a:rPr>
              <a:t>здатність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>
                <a:solidFill>
                  <a:schemeClr val="bg1"/>
                </a:solidFill>
              </a:rPr>
              <a:t>бачити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>
                <a:solidFill>
                  <a:schemeClr val="bg1"/>
                </a:solidFill>
              </a:rPr>
              <a:t>життя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>
                <a:solidFill>
                  <a:schemeClr val="bg1"/>
                </a:solidFill>
              </a:rPr>
              <a:t>крізь</a:t>
            </a:r>
            <a:r>
              <a:rPr lang="ru-RU" sz="3600" dirty="0">
                <a:solidFill>
                  <a:schemeClr val="bg1"/>
                </a:solidFill>
              </a:rPr>
              <a:t> призму </a:t>
            </a:r>
            <a:r>
              <a:rPr lang="ru-RU" sz="3600" dirty="0" err="1" smtClean="0">
                <a:solidFill>
                  <a:schemeClr val="bg1"/>
                </a:solidFill>
              </a:rPr>
              <a:t>образності</a:t>
            </a:r>
            <a:r>
              <a:rPr lang="ru-RU" sz="3600" dirty="0" smtClean="0">
                <a:solidFill>
                  <a:schemeClr val="bg1"/>
                </a:solidFill>
              </a:rPr>
              <a:t>, </a:t>
            </a:r>
            <a:r>
              <a:rPr lang="ru-RU" sz="3600" dirty="0" err="1">
                <a:solidFill>
                  <a:schemeClr val="bg1"/>
                </a:solidFill>
              </a:rPr>
              <a:t>уявлень</a:t>
            </a:r>
            <a:r>
              <a:rPr lang="ru-RU" sz="3600" dirty="0">
                <a:solidFill>
                  <a:schemeClr val="bg1"/>
                </a:solidFill>
              </a:rPr>
              <a:t> про </a:t>
            </a:r>
            <a:r>
              <a:rPr lang="ru-RU" sz="3600" dirty="0" err="1">
                <a:solidFill>
                  <a:schemeClr val="bg1"/>
                </a:solidFill>
              </a:rPr>
              <a:t>прекрасне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й </a:t>
            </a:r>
            <a:r>
              <a:rPr lang="ru-RU" sz="3600" dirty="0" err="1" smtClean="0">
                <a:solidFill>
                  <a:schemeClr val="bg1"/>
                </a:solidFill>
              </a:rPr>
              <a:t>потворне</a:t>
            </a:r>
            <a:r>
              <a:rPr lang="ru-RU" sz="3600" dirty="0" smtClean="0">
                <a:solidFill>
                  <a:schemeClr val="bg1"/>
                </a:solidFill>
              </a:rPr>
              <a:t>, </a:t>
            </a:r>
            <a:r>
              <a:rPr lang="ru-RU" sz="3600" dirty="0" err="1">
                <a:solidFill>
                  <a:schemeClr val="bg1"/>
                </a:solidFill>
              </a:rPr>
              <a:t>формує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>
                <a:solidFill>
                  <a:schemeClr val="bg1"/>
                </a:solidFill>
              </a:rPr>
              <a:t>естетичні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>
                <a:solidFill>
                  <a:schemeClr val="bg1"/>
                </a:solidFill>
              </a:rPr>
              <a:t>смаки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та </a:t>
            </a:r>
            <a:r>
              <a:rPr lang="ru-RU" sz="3600" dirty="0" err="1" smtClean="0">
                <a:solidFill>
                  <a:schemeClr val="bg1"/>
                </a:solidFill>
              </a:rPr>
              <a:t>ідеали</a:t>
            </a:r>
            <a:r>
              <a:rPr lang="ru-RU" sz="3600" dirty="0" smtClean="0">
                <a:solidFill>
                  <a:schemeClr val="bg1"/>
                </a:solidFill>
              </a:rPr>
              <a:t>.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3422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ru-RU" dirty="0" err="1">
                <a:solidFill>
                  <a:schemeClr val="bg1"/>
                </a:solidFill>
              </a:rPr>
              <a:t>Гедоністична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(</a:t>
            </a:r>
            <a:r>
              <a:rPr lang="ru-RU" dirty="0" err="1">
                <a:solidFill>
                  <a:schemeClr val="bg1"/>
                </a:solidFill>
              </a:rPr>
              <a:t>мистецтво</a:t>
            </a:r>
            <a:r>
              <a:rPr lang="ru-RU" dirty="0">
                <a:solidFill>
                  <a:schemeClr val="bg1"/>
                </a:solidFill>
              </a:rPr>
              <a:t> як </a:t>
            </a:r>
            <a:r>
              <a:rPr lang="ru-RU" dirty="0" err="1">
                <a:solidFill>
                  <a:schemeClr val="bg1"/>
                </a:solidFill>
              </a:rPr>
              <a:t>насолода</a:t>
            </a:r>
            <a:r>
              <a:rPr lang="ru-RU" dirty="0">
                <a:solidFill>
                  <a:schemeClr val="bg1"/>
                </a:solidFill>
              </a:rPr>
              <a:t> )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551837"/>
            <a:ext cx="8280920" cy="378565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4000" dirty="0">
                <a:solidFill>
                  <a:schemeClr val="bg1"/>
                </a:solidFill>
              </a:rPr>
              <a:t>Я</a:t>
            </a:r>
            <a:r>
              <a:rPr lang="ru-RU" sz="4000" dirty="0" smtClean="0">
                <a:solidFill>
                  <a:schemeClr val="bg1"/>
                </a:solidFill>
              </a:rPr>
              <a:t>к </a:t>
            </a:r>
            <a:r>
              <a:rPr lang="ru-RU" sz="4000" dirty="0" err="1">
                <a:solidFill>
                  <a:schemeClr val="bg1"/>
                </a:solidFill>
              </a:rPr>
              <a:t>художня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творчість</a:t>
            </a:r>
            <a:r>
              <a:rPr lang="ru-RU" sz="4000" dirty="0">
                <a:solidFill>
                  <a:schemeClr val="bg1"/>
                </a:solidFill>
              </a:rPr>
              <a:t> , так і </a:t>
            </a:r>
            <a:r>
              <a:rPr lang="ru-RU" sz="4000" dirty="0" err="1">
                <a:solidFill>
                  <a:schemeClr val="bg1"/>
                </a:solidFill>
              </a:rPr>
              <a:t>сприйняття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художнього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твору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несуть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людині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безкорисливу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радість</a:t>
            </a:r>
            <a:r>
              <a:rPr lang="ru-RU" sz="4000" dirty="0">
                <a:solidFill>
                  <a:schemeClr val="bg1"/>
                </a:solidFill>
              </a:rPr>
              <a:t>, </a:t>
            </a:r>
            <a:r>
              <a:rPr lang="ru-RU" sz="4000" dirty="0" err="1">
                <a:solidFill>
                  <a:schemeClr val="bg1"/>
                </a:solidFill>
              </a:rPr>
              <a:t>задоволення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від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відкриття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й </a:t>
            </a:r>
            <a:r>
              <a:rPr lang="ru-RU" sz="4000" dirty="0" err="1">
                <a:solidFill>
                  <a:schemeClr val="bg1"/>
                </a:solidFill>
              </a:rPr>
              <a:t>співпереживання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err="1">
                <a:solidFill>
                  <a:schemeClr val="bg1"/>
                </a:solidFill>
              </a:rPr>
              <a:t>гармонії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та </a:t>
            </a:r>
            <a:r>
              <a:rPr lang="ru-RU" sz="4000" dirty="0" err="1" smtClean="0">
                <a:solidFill>
                  <a:schemeClr val="bg1"/>
                </a:solidFill>
              </a:rPr>
              <a:t>досконалості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6411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Компенсаторна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(</a:t>
            </a:r>
            <a:r>
              <a:rPr lang="ru-RU" dirty="0" err="1">
                <a:solidFill>
                  <a:schemeClr val="bg1"/>
                </a:solidFill>
              </a:rPr>
              <a:t>мистецтво</a:t>
            </a:r>
            <a:r>
              <a:rPr lang="ru-RU" dirty="0">
                <a:solidFill>
                  <a:schemeClr val="bg1"/>
                </a:solidFill>
              </a:rPr>
              <a:t> як </a:t>
            </a:r>
            <a:r>
              <a:rPr lang="ru-RU" dirty="0" err="1">
                <a:solidFill>
                  <a:schemeClr val="bg1"/>
                </a:solidFill>
              </a:rPr>
              <a:t>психотерапія</a:t>
            </a:r>
            <a:r>
              <a:rPr lang="ru-RU" dirty="0">
                <a:solidFill>
                  <a:schemeClr val="bg1"/>
                </a:solidFill>
              </a:rPr>
              <a:t>)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273916"/>
            <a:ext cx="8208912" cy="353943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3200" dirty="0" err="1">
                <a:solidFill>
                  <a:schemeClr val="bg1"/>
                </a:solidFill>
              </a:rPr>
              <a:t>О</a:t>
            </a:r>
            <a:r>
              <a:rPr lang="ru-RU" sz="3200" dirty="0" err="1" smtClean="0">
                <a:solidFill>
                  <a:schemeClr val="bg1"/>
                </a:solidFill>
              </a:rPr>
              <a:t>скільки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людина</a:t>
            </a:r>
            <a:r>
              <a:rPr lang="ru-RU" sz="3200" dirty="0">
                <a:solidFill>
                  <a:schemeClr val="bg1"/>
                </a:solidFill>
              </a:rPr>
              <a:t> не </a:t>
            </a:r>
            <a:r>
              <a:rPr lang="ru-RU" sz="3200" dirty="0" err="1">
                <a:solidFill>
                  <a:schemeClr val="bg1"/>
                </a:solidFill>
              </a:rPr>
              <a:t>завжди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має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змогу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>
                <a:solidFill>
                  <a:schemeClr val="bg1"/>
                </a:solidFill>
              </a:rPr>
              <a:t>реально </a:t>
            </a:r>
            <a:r>
              <a:rPr lang="ru-RU" sz="3200" dirty="0" err="1">
                <a:solidFill>
                  <a:schemeClr val="bg1"/>
                </a:solidFill>
              </a:rPr>
              <a:t>змінити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своє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життя</a:t>
            </a:r>
            <a:r>
              <a:rPr lang="ru-RU" sz="3200" dirty="0">
                <a:solidFill>
                  <a:schemeClr val="bg1"/>
                </a:solidFill>
              </a:rPr>
              <a:t> в </a:t>
            </a:r>
            <a:r>
              <a:rPr lang="ru-RU" sz="3200" dirty="0" err="1">
                <a:solidFill>
                  <a:schemeClr val="bg1"/>
                </a:solidFill>
              </a:rPr>
              <a:t>бажаному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плані</a:t>
            </a:r>
            <a:r>
              <a:rPr lang="ru-RU" sz="3200" dirty="0">
                <a:solidFill>
                  <a:schemeClr val="bg1"/>
                </a:solidFill>
              </a:rPr>
              <a:t>, у </a:t>
            </a:r>
            <a:r>
              <a:rPr lang="ru-RU" sz="3200" dirty="0" err="1" smtClean="0">
                <a:solidFill>
                  <a:schemeClr val="bg1"/>
                </a:solidFill>
              </a:rPr>
              <a:t>неї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виникає</a:t>
            </a:r>
            <a:r>
              <a:rPr lang="ru-RU" sz="3200" dirty="0">
                <a:solidFill>
                  <a:schemeClr val="bg1"/>
                </a:solidFill>
              </a:rPr>
              <a:t> потреба в </a:t>
            </a:r>
            <a:r>
              <a:rPr lang="ru-RU" sz="3200" dirty="0" err="1">
                <a:solidFill>
                  <a:schemeClr val="bg1"/>
                </a:solidFill>
              </a:rPr>
              <a:t>мистецтві</a:t>
            </a:r>
            <a:r>
              <a:rPr lang="ru-RU" sz="3200" dirty="0">
                <a:solidFill>
                  <a:schemeClr val="bg1"/>
                </a:solidFill>
              </a:rPr>
              <a:t> як особливому </a:t>
            </a:r>
            <a:r>
              <a:rPr lang="ru-RU" sz="3200" dirty="0" err="1">
                <a:solidFill>
                  <a:schemeClr val="bg1"/>
                </a:solidFill>
              </a:rPr>
              <a:t>засобі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перетворити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життя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символічно</a:t>
            </a:r>
            <a:r>
              <a:rPr lang="ru-RU" sz="3200" dirty="0">
                <a:solidFill>
                  <a:schemeClr val="bg1"/>
                </a:solidFill>
              </a:rPr>
              <a:t>, </a:t>
            </a:r>
            <a:r>
              <a:rPr lang="ru-RU" sz="3200" dirty="0" err="1" smtClean="0">
                <a:solidFill>
                  <a:schemeClr val="bg1"/>
                </a:solidFill>
              </a:rPr>
              <a:t>ілюзорно</a:t>
            </a:r>
            <a:r>
              <a:rPr lang="ru-RU" sz="3200" dirty="0" smtClean="0">
                <a:solidFill>
                  <a:schemeClr val="bg1"/>
                </a:solidFill>
              </a:rPr>
              <a:t>, </a:t>
            </a:r>
            <a:r>
              <a:rPr lang="ru-RU" sz="3200" dirty="0" err="1" smtClean="0">
                <a:solidFill>
                  <a:schemeClr val="bg1"/>
                </a:solidFill>
              </a:rPr>
              <a:t>оновити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>
                <a:solidFill>
                  <a:schemeClr val="bg1"/>
                </a:solidFill>
              </a:rPr>
              <a:t>у </a:t>
            </a:r>
            <a:r>
              <a:rPr lang="ru-RU" sz="3200" dirty="0" err="1">
                <a:solidFill>
                  <a:schemeClr val="bg1"/>
                </a:solidFill>
              </a:rPr>
              <a:t>сфері</a:t>
            </a:r>
            <a:r>
              <a:rPr lang="ru-RU" sz="3200" dirty="0">
                <a:solidFill>
                  <a:schemeClr val="bg1"/>
                </a:solidFill>
              </a:rPr>
              <a:t> духу </a:t>
            </a:r>
            <a:r>
              <a:rPr lang="ru-RU" sz="3200" dirty="0" err="1">
                <a:solidFill>
                  <a:schemeClr val="bg1"/>
                </a:solidFill>
              </a:rPr>
              <a:t>гармонію</a:t>
            </a:r>
            <a:r>
              <a:rPr lang="ru-RU" sz="3200" dirty="0">
                <a:solidFill>
                  <a:schemeClr val="bg1"/>
                </a:solidFill>
              </a:rPr>
              <a:t>, </a:t>
            </a:r>
            <a:r>
              <a:rPr lang="ru-RU" sz="3200" dirty="0" err="1" smtClean="0">
                <a:solidFill>
                  <a:schemeClr val="bg1"/>
                </a:solidFill>
              </a:rPr>
              <a:t>утрачену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err="1">
                <a:solidFill>
                  <a:schemeClr val="bg1"/>
                </a:solidFill>
              </a:rPr>
              <a:t>або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</a:rPr>
              <a:t>недосягнуту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>
                <a:solidFill>
                  <a:schemeClr val="bg1"/>
                </a:solidFill>
              </a:rPr>
              <a:t>в </a:t>
            </a:r>
            <a:r>
              <a:rPr lang="ru-RU" sz="3200" dirty="0" err="1">
                <a:solidFill>
                  <a:schemeClr val="bg1"/>
                </a:solidFill>
              </a:rPr>
              <a:t>реальності</a:t>
            </a:r>
            <a:r>
              <a:rPr lang="ru-RU" sz="320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303045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988840"/>
            <a:ext cx="8064896" cy="4524315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ru-RU" sz="3600" dirty="0" err="1">
                <a:solidFill>
                  <a:schemeClr val="bg1"/>
                </a:solidFill>
              </a:rPr>
              <a:t>Керуючись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>
                <a:solidFill>
                  <a:schemeClr val="bg1"/>
                </a:solidFill>
              </a:rPr>
              <a:t>системним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>
                <a:solidFill>
                  <a:schemeClr val="bg1"/>
                </a:solidFill>
              </a:rPr>
              <a:t>підходом</a:t>
            </a:r>
            <a:r>
              <a:rPr lang="ru-RU" sz="3600" dirty="0">
                <a:solidFill>
                  <a:schemeClr val="bg1"/>
                </a:solidFill>
              </a:rPr>
              <a:t>, </a:t>
            </a:r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3600" dirty="0" smtClean="0">
                <a:solidFill>
                  <a:schemeClr val="bg1"/>
                </a:solidFill>
              </a:rPr>
              <a:t>Каган </a:t>
            </a:r>
            <a:r>
              <a:rPr lang="ru-RU" sz="3600" dirty="0" err="1" smtClean="0">
                <a:solidFill>
                  <a:schemeClr val="bg1"/>
                </a:solidFill>
              </a:rPr>
              <a:t>Моісей</a:t>
            </a:r>
            <a:r>
              <a:rPr lang="ru-RU" sz="3600" dirty="0" smtClean="0">
                <a:solidFill>
                  <a:schemeClr val="bg1"/>
                </a:solidFill>
              </a:rPr>
              <a:t> Самойлович </a:t>
            </a:r>
            <a:r>
              <a:rPr lang="ru-RU" sz="3600" dirty="0" err="1">
                <a:solidFill>
                  <a:schemeClr val="bg1"/>
                </a:solidFill>
              </a:rPr>
              <a:t>характеризує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>
                <a:solidFill>
                  <a:schemeClr val="bg1"/>
                </a:solidFill>
              </a:rPr>
              <a:t>функціональні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>
                <a:solidFill>
                  <a:schemeClr val="bg1"/>
                </a:solidFill>
              </a:rPr>
              <a:t>відносини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>
                <a:solidFill>
                  <a:schemeClr val="bg1"/>
                </a:solidFill>
              </a:rPr>
              <a:t>мистецтва</a:t>
            </a:r>
            <a:r>
              <a:rPr lang="ru-RU" sz="3600" dirty="0">
                <a:solidFill>
                  <a:schemeClr val="bg1"/>
                </a:solidFill>
              </a:rPr>
              <a:t> як </a:t>
            </a:r>
            <a:r>
              <a:rPr lang="ru-RU" sz="3600" dirty="0" err="1">
                <a:solidFill>
                  <a:schemeClr val="bg1"/>
                </a:solidFill>
              </a:rPr>
              <a:t>складової</a:t>
            </a:r>
            <a:r>
              <a:rPr lang="ru-RU" sz="3600" dirty="0">
                <a:solidFill>
                  <a:schemeClr val="bg1"/>
                </a:solidFill>
              </a:rPr>
              <a:t> культурного </a:t>
            </a:r>
            <a:r>
              <a:rPr lang="ru-RU" sz="3600" dirty="0" err="1">
                <a:solidFill>
                  <a:schemeClr val="bg1"/>
                </a:solidFill>
              </a:rPr>
              <a:t>виміру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>
                <a:solidFill>
                  <a:schemeClr val="bg1"/>
                </a:solidFill>
              </a:rPr>
              <a:t>людського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>
                <a:solidFill>
                  <a:schemeClr val="bg1"/>
                </a:solidFill>
              </a:rPr>
              <a:t>буття</a:t>
            </a:r>
            <a:r>
              <a:rPr lang="ru-RU" sz="3600" dirty="0">
                <a:solidFill>
                  <a:schemeClr val="bg1"/>
                </a:solidFill>
              </a:rPr>
              <a:t> по </a:t>
            </a:r>
            <a:r>
              <a:rPr lang="ru-RU" sz="3600" dirty="0" err="1">
                <a:solidFill>
                  <a:schemeClr val="bg1"/>
                </a:solidFill>
              </a:rPr>
              <a:t>відношенню</a:t>
            </a:r>
            <a:r>
              <a:rPr lang="ru-RU" sz="3600" dirty="0">
                <a:solidFill>
                  <a:schemeClr val="bg1"/>
                </a:solidFill>
              </a:rPr>
              <a:t> до </a:t>
            </a:r>
            <a:r>
              <a:rPr lang="ru-RU" sz="3600" dirty="0" err="1">
                <a:solidFill>
                  <a:schemeClr val="bg1"/>
                </a:solidFill>
              </a:rPr>
              <a:t>природи</a:t>
            </a:r>
            <a:r>
              <a:rPr lang="ru-RU" sz="3600" dirty="0">
                <a:solidFill>
                  <a:schemeClr val="bg1"/>
                </a:solidFill>
              </a:rPr>
              <a:t>, </a:t>
            </a:r>
            <a:r>
              <a:rPr lang="ru-RU" sz="3600" dirty="0" err="1">
                <a:solidFill>
                  <a:schemeClr val="bg1"/>
                </a:solidFill>
              </a:rPr>
              <a:t>суспільства</a:t>
            </a:r>
            <a:r>
              <a:rPr lang="ru-RU" sz="3600" dirty="0">
                <a:solidFill>
                  <a:schemeClr val="bg1"/>
                </a:solidFill>
              </a:rPr>
              <a:t>, </a:t>
            </a:r>
            <a:r>
              <a:rPr lang="ru-RU" sz="3600" dirty="0" err="1">
                <a:solidFill>
                  <a:schemeClr val="bg1"/>
                </a:solidFill>
              </a:rPr>
              <a:t>людини</a:t>
            </a:r>
            <a:r>
              <a:rPr lang="ru-RU" sz="3600" dirty="0">
                <a:solidFill>
                  <a:schemeClr val="bg1"/>
                </a:solidFill>
              </a:rPr>
              <a:t>, </a:t>
            </a:r>
            <a:r>
              <a:rPr lang="ru-RU" sz="3600" dirty="0" err="1">
                <a:solidFill>
                  <a:schemeClr val="bg1"/>
                </a:solidFill>
              </a:rPr>
              <a:t>культури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й </a:t>
            </a:r>
            <a:r>
              <a:rPr lang="ru-RU" sz="3600" dirty="0">
                <a:solidFill>
                  <a:schemeClr val="bg1"/>
                </a:solidFill>
              </a:rPr>
              <a:t>до самого себе. </a:t>
            </a:r>
            <a:r>
              <a:rPr lang="ru-RU" sz="3600" dirty="0" smtClean="0">
                <a:solidFill>
                  <a:schemeClr val="bg1"/>
                </a:solidFill>
              </a:rPr>
              <a:t>(</a:t>
            </a:r>
            <a:r>
              <a:rPr lang="ru-RU" sz="3600" dirty="0" err="1" smtClean="0">
                <a:solidFill>
                  <a:schemeClr val="bg1"/>
                </a:solidFill>
              </a:rPr>
              <a:t>М.С.Кагана</a:t>
            </a:r>
            <a:r>
              <a:rPr lang="ru-RU" sz="3600" dirty="0" smtClean="0">
                <a:solidFill>
                  <a:schemeClr val="bg1"/>
                </a:solidFill>
              </a:rPr>
              <a:t> «</a:t>
            </a:r>
            <a:r>
              <a:rPr lang="ru-RU" sz="3600" dirty="0" err="1" smtClean="0">
                <a:solidFill>
                  <a:schemeClr val="bg1"/>
                </a:solidFill>
              </a:rPr>
              <a:t>Філософія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</a:rPr>
              <a:t>культури</a:t>
            </a:r>
            <a:r>
              <a:rPr lang="ru-RU" sz="3600" dirty="0" smtClean="0">
                <a:solidFill>
                  <a:schemeClr val="bg1"/>
                </a:solidFill>
              </a:rPr>
              <a:t>» </a:t>
            </a:r>
            <a:r>
              <a:rPr lang="ru-RU" sz="3600" dirty="0">
                <a:solidFill>
                  <a:schemeClr val="bg1"/>
                </a:solidFill>
              </a:rPr>
              <a:t>СПб, </a:t>
            </a:r>
            <a:r>
              <a:rPr lang="ru-RU" sz="3600" dirty="0" smtClean="0">
                <a:solidFill>
                  <a:schemeClr val="bg1"/>
                </a:solidFill>
              </a:rPr>
              <a:t>1996.)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4006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uk-UA" sz="28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Види мистецтва та їх класифікація</a:t>
            </a:r>
            <a:r>
              <a:rPr lang="uk-UA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indent="462280" algn="just">
              <a:spcAft>
                <a:spcPts val="0"/>
              </a:spcAft>
            </a:pPr>
            <a:r>
              <a:rPr lang="uk-UA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Просторовими видами мистецтв 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їх називають тому, що для них істотним є просторова побудова в розкритті різних художніх образів. (це живопис, скульптура, графіка, художня фотографія, архітектура, </a:t>
            </a:r>
            <a:r>
              <a:rPr lang="uk-UA" dirty="0" err="1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декоративно</a:t>
            </a:r>
            <a:r>
              <a:rPr lang="uk-UA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-ужиткове 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мистецтво, дизайн; це таки мистецтва, котрі розгортають свої образи в просторі);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uk-UA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Часові або динамічні види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мистецтв їх називають тому, що в них ключове значення набуває для розкриття образу композиція, яка розгортається в часі. (Музика, література).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uk-UA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Просторово - часовими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видами мистецтва їх називають тому, що вони виражають одночасно як просторові, так і часові пріоритети в розкритті образу. Просторово - часові види мистецтва іноді називають видовищними або синтетичними. (Хореографія; театральне мистецтво; кіномистецтво, естрадно-циркове мистецтво)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16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indent="449580">
              <a:spcAft>
                <a:spcPts val="0"/>
              </a:spcAft>
            </a:pPr>
            <a:r>
              <a:rPr lang="uk-UA" sz="24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Х</a:t>
            </a:r>
            <a:r>
              <a:rPr lang="uk-UA" sz="2400" dirty="0" smtClean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арактеристика </a:t>
            </a:r>
            <a:r>
              <a:rPr lang="uk-UA" sz="24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просторових видів мистецтва.</a:t>
            </a:r>
            <a:endParaRPr lang="ru-RU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indent="449580" algn="just">
              <a:spcAft>
                <a:spcPts val="0"/>
              </a:spcAft>
            </a:pPr>
            <a:r>
              <a:rPr lang="uk-UA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Образотворчі мистецтва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─ група видів художньої творчості (живопис, графіка, скульптура, художня фотографія), що відтворюють конкретні явища життя в їхньому зримому предметному вигляді.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uk-UA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Живопис -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dirty="0" err="1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рос. </a:t>
            </a:r>
            <a:r>
              <a:rPr lang="ru-RU" dirty="0" err="1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жваво</a:t>
            </a:r>
            <a:r>
              <a: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писати</a:t>
            </a:r>
            <a:r>
              <a: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 – 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це зображення на площині картин реального світу, які переформовуються у творчій уяві художника. </a:t>
            </a:r>
            <a:r>
              <a:rPr lang="uk-UA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Живопис -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це вид образотворчого мистецтва в якому образи передаються за допомогою нанесення фарб на будь-яку поверхню (полотно, папір, скло, вапняна штукатурка, камінь та ін.). 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85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indent="449580">
              <a:spcAft>
                <a:spcPts val="0"/>
              </a:spcAft>
            </a:pPr>
            <a:r>
              <a:rPr lang="uk-UA" sz="24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Якісна  характеристика просторових видів мистецтва.</a:t>
            </a:r>
            <a:endParaRPr lang="ru-RU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indent="449580" algn="just">
              <a:spcAft>
                <a:spcPts val="0"/>
              </a:spcAft>
            </a:pPr>
            <a:r>
              <a:rPr lang="uk-UA" b="1" dirty="0" err="1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Скульпту́ра</a:t>
            </a:r>
            <a:r>
              <a:rPr lang="uk-UA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(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лат. </a:t>
            </a:r>
            <a:r>
              <a:rPr lang="uk-UA" dirty="0" err="1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sculptura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dirty="0" err="1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ві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 лат. </a:t>
            </a:r>
            <a:r>
              <a:rPr lang="uk-UA" dirty="0" err="1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sculpo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— вирізаю, висікаю) — ліпка, пластика, вид 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 tooltip="Образотворче мистецтво"/>
              </a:rPr>
              <a:t>образотворчого мистецтва</a:t>
            </a:r>
            <a:r>
              <a:rPr lang="uk-UA" u="sng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твори якого мають об'ємну, тривимірну форму і виконуються із твердих чи пластичних матеріалів. Скульптура зображує головним чином людину, рідше тварин. Її головні жанри — портрет, історичні, побутові, символічні, алегоричні зображення, анімалістичний жанр. 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04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indent="449580">
              <a:spcAft>
                <a:spcPts val="0"/>
              </a:spcAft>
            </a:pPr>
            <a:r>
              <a:rPr lang="uk-UA" sz="24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Х</a:t>
            </a:r>
            <a:r>
              <a:rPr lang="uk-UA" sz="2400" dirty="0" smtClean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арактеристика </a:t>
            </a:r>
            <a:r>
              <a:rPr lang="uk-UA" sz="24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просторових видів мистецтва.</a:t>
            </a:r>
            <a:endParaRPr lang="ru-RU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indent="449580" algn="just">
              <a:spcAft>
                <a:spcPts val="0"/>
              </a:spcAft>
            </a:pPr>
            <a:r>
              <a:rPr lang="uk-UA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Графіка 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– це малюнок і друковані художні твори, </a:t>
            </a:r>
            <a:r>
              <a:rPr lang="uk-UA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які 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засновані на мистецтві малюнку. Термін „графіка” (від </a:t>
            </a:r>
            <a:r>
              <a:rPr lang="uk-UA" dirty="0" err="1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грец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дієслова, що </a:t>
            </a:r>
            <a:r>
              <a:rPr lang="uk-UA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означає 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– „писати, малювати, скребти, дряпати”) спочатку використовувався відносно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писемного і каліграфічного мистецтва. Нове значення з</a:t>
            </a:r>
            <a:r>
              <a: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являється наприкінці ХІХ – на початку ХХ ст. </a:t>
            </a:r>
            <a:r>
              <a:rPr lang="uk-UA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зв</a:t>
            </a:r>
            <a:r>
              <a: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uk-UA" dirty="0" err="1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язку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з розвитком промислової поліграфії. Саме тоді графіка визнається як мистецтво, в основі якого лежать лінія, контраст чорного і білого. Крім контурної лінії в графіці використовуються штрих і пляма. Самостійним виразним засобом є колір. 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73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indent="449580">
              <a:spcAft>
                <a:spcPts val="0"/>
              </a:spcAft>
            </a:pPr>
            <a:r>
              <a:rPr lang="uk-UA" sz="24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Х</a:t>
            </a:r>
            <a:r>
              <a:rPr lang="uk-UA" sz="2400" dirty="0" smtClean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арактеристика </a:t>
            </a:r>
            <a:r>
              <a:rPr lang="uk-UA" sz="24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просторових видів мистецтва.</a:t>
            </a:r>
            <a:endParaRPr lang="ru-RU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indent="449580">
              <a:spcAft>
                <a:spcPts val="0"/>
              </a:spcAft>
            </a:pPr>
            <a:r>
              <a:rPr lang="uk-UA" b="1" dirty="0" err="1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Декоративно</a:t>
            </a:r>
            <a:r>
              <a:rPr lang="uk-UA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-ужиткове мистецтво.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Це такій розділ мистецтва, який охоплює ряд галузей творчості, котрі спрямовані на створення художніх виробів для побуту. Творами </a:t>
            </a:r>
            <a:r>
              <a:rPr lang="uk-UA" dirty="0" err="1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декоративно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-ужиткового мистецтва можуть бути: меблі, тканини, одяг, прикраси тощо.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95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48680" y="188640"/>
            <a:ext cx="10317832" cy="4248472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indent="449580">
              <a:spcAft>
                <a:spcPts val="0"/>
              </a:spcAft>
            </a:pPr>
            <a:r>
              <a:rPr lang="uk-UA" sz="24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Х</a:t>
            </a:r>
            <a:r>
              <a:rPr lang="uk-UA" sz="2400" dirty="0" smtClean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арактеристика </a:t>
            </a:r>
            <a:r>
              <a:rPr lang="uk-UA" sz="24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просторових видів мистецтва.</a:t>
            </a:r>
            <a:endParaRPr lang="ru-RU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indent="449580" algn="just">
              <a:spcAft>
                <a:spcPts val="0"/>
              </a:spcAft>
            </a:pPr>
            <a:r>
              <a:rPr lang="uk-UA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Архітектура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(від лат. a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rchitektura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від гр. a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rchitekthon</a:t>
            </a:r>
            <a:r>
              <a:rPr lang="uk-UA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що має значення «будівничий») ─ це вид мистецтва, метою якого є створення споруд і будівель, потрібних для життя й діяльності людей. 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81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547813" y="476250"/>
            <a:ext cx="5976937" cy="822325"/>
          </a:xfrm>
          <a:prstGeom prst="rect">
            <a:avLst/>
          </a:prstGeom>
        </p:spPr>
        <p:txBody>
          <a:bodyPr vert="horz" anchor="ctr">
            <a:normAutofit fontScale="850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5400" dirty="0" err="1" smtClean="0">
                <a:solidFill>
                  <a:srgbClr val="FF0000"/>
                </a:solidFill>
              </a:rPr>
              <a:t>Мистецтвознавство</a:t>
            </a:r>
            <a:endParaRPr lang="en-US" sz="5400" dirty="0" smtClean="0">
              <a:solidFill>
                <a:srgbClr val="FF0000"/>
              </a:solidFill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 flipH="1">
            <a:off x="1331913" y="1484313"/>
            <a:ext cx="1511300" cy="1512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4284663" y="1484313"/>
            <a:ext cx="0" cy="1512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6011863" y="1484313"/>
            <a:ext cx="1511300" cy="1512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132138" y="3213100"/>
            <a:ext cx="230346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/>
            <a:r>
              <a:rPr lang="ru-RU" altLang="ru-RU" sz="3200" dirty="0" err="1" smtClean="0">
                <a:solidFill>
                  <a:schemeClr val="bg1"/>
                </a:solidFill>
                <a:latin typeface="+mj-lt"/>
              </a:rPr>
              <a:t>Теорія</a:t>
            </a:r>
            <a:r>
              <a:rPr lang="ru-RU" altLang="ru-RU" sz="32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altLang="ru-RU" sz="3200" dirty="0" err="1" smtClean="0">
                <a:solidFill>
                  <a:schemeClr val="bg1"/>
                </a:solidFill>
                <a:latin typeface="+mj-lt"/>
              </a:rPr>
              <a:t>мистецтва</a:t>
            </a:r>
            <a:endParaRPr lang="en-US" altLang="ru-RU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795963" y="3213100"/>
            <a:ext cx="334803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/>
            <a:r>
              <a:rPr lang="ru-RU" altLang="ru-RU" sz="3200" dirty="0" err="1" smtClean="0">
                <a:solidFill>
                  <a:schemeClr val="bg1"/>
                </a:solidFill>
                <a:latin typeface="+mj-lt"/>
              </a:rPr>
              <a:t>Художня</a:t>
            </a:r>
            <a:r>
              <a:rPr lang="ru-RU" altLang="ru-RU" sz="3200" dirty="0" smtClean="0">
                <a:solidFill>
                  <a:schemeClr val="bg1"/>
                </a:solidFill>
                <a:latin typeface="+mj-lt"/>
              </a:rPr>
              <a:t> критика</a:t>
            </a:r>
            <a:endParaRPr lang="en-US" altLang="ru-RU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79388" y="3213100"/>
            <a:ext cx="230346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/>
            <a:r>
              <a:rPr lang="ru-RU" altLang="ru-RU" sz="3200" dirty="0" err="1" smtClean="0">
                <a:solidFill>
                  <a:schemeClr val="bg1"/>
                </a:solidFill>
                <a:latin typeface="+mj-lt"/>
              </a:rPr>
              <a:t>Історія</a:t>
            </a:r>
            <a:r>
              <a:rPr lang="ru-RU" altLang="ru-RU" sz="32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altLang="ru-RU" sz="3200" dirty="0" err="1">
                <a:solidFill>
                  <a:schemeClr val="bg1"/>
                </a:solidFill>
                <a:latin typeface="+mj-lt"/>
              </a:rPr>
              <a:t>м</a:t>
            </a:r>
            <a:r>
              <a:rPr lang="ru-RU" altLang="ru-RU" sz="3200" dirty="0" err="1" smtClean="0">
                <a:solidFill>
                  <a:schemeClr val="bg1"/>
                </a:solidFill>
                <a:latin typeface="+mj-lt"/>
              </a:rPr>
              <a:t>истецтва</a:t>
            </a:r>
            <a:endParaRPr lang="en-US" altLang="ru-RU" sz="32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2" name="Прямая со стрелкой 11"/>
          <p:cNvCxnSpPr>
            <a:stCxn id="5" idx="0"/>
          </p:cNvCxnSpPr>
          <p:nvPr/>
        </p:nvCxnSpPr>
        <p:spPr>
          <a:xfrm flipH="1">
            <a:off x="1331119" y="1484313"/>
            <a:ext cx="1512094" cy="15128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275861" y="1298575"/>
            <a:ext cx="0" cy="19145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148064" y="1484313"/>
            <a:ext cx="2088232" cy="15128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612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"/>
          <p:cNvSpPr>
            <a:spLocks noChangeArrowheads="1"/>
          </p:cNvSpPr>
          <p:nvPr/>
        </p:nvSpPr>
        <p:spPr bwMode="auto">
          <a:xfrm>
            <a:off x="2286000" y="3276600"/>
            <a:ext cx="2286000" cy="13716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/>
            <a:endParaRPr lang="ru-RU" altLang="ru-RU" sz="2800" b="1">
              <a:latin typeface="Times New Roman" pitchFamily="18" charset="0"/>
            </a:endParaRPr>
          </a:p>
        </p:txBody>
      </p:sp>
      <p:sp>
        <p:nvSpPr>
          <p:cNvPr id="25" name="Line 3"/>
          <p:cNvSpPr>
            <a:spLocks noChangeShapeType="1"/>
          </p:cNvSpPr>
          <p:nvPr/>
        </p:nvSpPr>
        <p:spPr bwMode="auto">
          <a:xfrm>
            <a:off x="6629400" y="0"/>
            <a:ext cx="0" cy="685800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" name="Rectangle 4" descr="Голубая тисненая бумага"/>
          <p:cNvSpPr>
            <a:spLocks noChangeArrowheads="1"/>
          </p:cNvSpPr>
          <p:nvPr/>
        </p:nvSpPr>
        <p:spPr bwMode="auto">
          <a:xfrm>
            <a:off x="179512" y="914400"/>
            <a:ext cx="2106488" cy="14478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/>
            <a:endParaRPr lang="ru-RU" altLang="ru-RU" sz="1400" dirty="0">
              <a:solidFill>
                <a:srgbClr val="3366FF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Одна з форм </a:t>
            </a:r>
            <a:b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</a:br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суспільної</a:t>
            </a:r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 </a:t>
            </a:r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свідомості</a:t>
            </a:r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:</a:t>
            </a:r>
            <a:endParaRPr lang="ru-RU" altLang="ru-RU" sz="1600" b="1" dirty="0">
              <a:solidFill>
                <a:srgbClr val="3366FF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художнє</a:t>
            </a:r>
            <a:endParaRPr lang="ru-RU" altLang="ru-RU" sz="1600" b="1" dirty="0">
              <a:solidFill>
                <a:srgbClr val="3366FF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1600" b="1" dirty="0" err="1">
                <a:solidFill>
                  <a:srgbClr val="3366FF"/>
                </a:solidFill>
                <a:latin typeface="Times New Roman" pitchFamily="18" charset="0"/>
              </a:rPr>
              <a:t>в</a:t>
            </a:r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ідображення</a:t>
            </a:r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 </a:t>
            </a:r>
          </a:p>
          <a:p>
            <a:pPr algn="ctr" eaLnBrk="1" hangingPunct="1"/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дійсності</a:t>
            </a:r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.</a:t>
            </a:r>
            <a:endParaRPr lang="ru-RU" altLang="ru-RU" sz="1600" b="1" dirty="0">
              <a:solidFill>
                <a:srgbClr val="3366FF"/>
              </a:solidFill>
              <a:latin typeface="Times New Roman" pitchFamily="18" charset="0"/>
            </a:endParaRPr>
          </a:p>
          <a:p>
            <a:pPr algn="ctr" eaLnBrk="1" hangingPunct="1"/>
            <a:endParaRPr lang="ru-RU" altLang="ru-RU" sz="1400" dirty="0">
              <a:latin typeface="Times New Roman" pitchFamily="18" charset="0"/>
            </a:endParaRPr>
          </a:p>
        </p:txBody>
      </p:sp>
      <p:sp>
        <p:nvSpPr>
          <p:cNvPr id="27" name="Rectangle 5" descr="Голубая тисненая бумага"/>
          <p:cNvSpPr>
            <a:spLocks noChangeArrowheads="1"/>
          </p:cNvSpPr>
          <p:nvPr/>
        </p:nvSpPr>
        <p:spPr bwMode="auto">
          <a:xfrm>
            <a:off x="2511425" y="983673"/>
            <a:ext cx="1835150" cy="14478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/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Процес</a:t>
            </a:r>
            <a:endParaRPr lang="ru-RU" altLang="ru-RU" sz="1600" b="1" dirty="0">
              <a:solidFill>
                <a:srgbClr val="3366FF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1600" b="1" dirty="0">
                <a:solidFill>
                  <a:srgbClr val="3366FF"/>
                </a:solidFill>
                <a:latin typeface="Times New Roman" pitchFamily="18" charset="0"/>
              </a:rPr>
              <a:t> </a:t>
            </a:r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творчої</a:t>
            </a:r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 </a:t>
            </a:r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роботи</a:t>
            </a:r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 </a:t>
            </a:r>
            <a:endParaRPr lang="ru-RU" altLang="ru-RU" sz="1600" b="1" dirty="0">
              <a:solidFill>
                <a:srgbClr val="3366FF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людського</a:t>
            </a:r>
            <a:endParaRPr lang="ru-RU" altLang="ru-RU" sz="1600" b="1" dirty="0">
              <a:solidFill>
                <a:srgbClr val="3366FF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1600" b="1" dirty="0">
                <a:solidFill>
                  <a:srgbClr val="3366FF"/>
                </a:solidFill>
                <a:latin typeface="Times New Roman" pitchFamily="18" charset="0"/>
              </a:rPr>
              <a:t> </a:t>
            </a:r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духу й  </a:t>
            </a:r>
            <a:r>
              <a:rPr lang="ru-RU" altLang="ru-RU" sz="1600" b="1" dirty="0">
                <a:solidFill>
                  <a:srgbClr val="3366FF"/>
                </a:solidFill>
                <a:latin typeface="Times New Roman" pitchFamily="18" charset="0"/>
              </a:rPr>
              <a:t>рук.</a:t>
            </a:r>
          </a:p>
        </p:txBody>
      </p:sp>
      <p:sp>
        <p:nvSpPr>
          <p:cNvPr id="28" name="Rectangle 6" descr="Голубая тисненая бумага"/>
          <p:cNvSpPr>
            <a:spLocks noChangeArrowheads="1"/>
          </p:cNvSpPr>
          <p:nvPr/>
        </p:nvSpPr>
        <p:spPr bwMode="auto">
          <a:xfrm>
            <a:off x="4572000" y="914400"/>
            <a:ext cx="2057400" cy="14478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/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Особа </a:t>
            </a:r>
            <a:r>
              <a:rPr lang="ru-RU" altLang="ru-RU" sz="1600" b="1" dirty="0">
                <a:solidFill>
                  <a:srgbClr val="3366FF"/>
                </a:solidFill>
                <a:latin typeface="Times New Roman" pitchFamily="18" charset="0"/>
              </a:rPr>
              <a:t>форма </a:t>
            </a:r>
          </a:p>
          <a:p>
            <a:pPr algn="ctr" eaLnBrk="1" hangingPunct="1"/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пізнання</a:t>
            </a:r>
            <a:r>
              <a:rPr lang="ru-RU" altLang="ru-RU" sz="1600" b="1" dirty="0">
                <a:solidFill>
                  <a:srgbClr val="3366FF"/>
                </a:solidFill>
                <a:latin typeface="Times New Roman" pitchFamily="18" charset="0"/>
              </a:rPr>
              <a:t>, </a:t>
            </a:r>
          </a:p>
          <a:p>
            <a:pPr algn="ctr" eaLnBrk="1" hangingPunct="1"/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осмислення</a:t>
            </a:r>
            <a:r>
              <a:rPr lang="ru-RU" altLang="ru-RU" sz="1600" b="1" dirty="0">
                <a:solidFill>
                  <a:srgbClr val="3366FF"/>
                </a:solidFill>
                <a:latin typeface="Times New Roman" pitchFamily="18" charset="0"/>
              </a:rPr>
              <a:t>,</a:t>
            </a:r>
          </a:p>
          <a:p>
            <a:pPr algn="ctr" eaLnBrk="1" hangingPunct="1"/>
            <a:r>
              <a:rPr lang="ru-RU" altLang="ru-RU" sz="1600" b="1" dirty="0">
                <a:solidFill>
                  <a:srgbClr val="3366FF"/>
                </a:solidFill>
                <a:latin typeface="Times New Roman" pitchFamily="18" charset="0"/>
              </a:rPr>
              <a:t> </a:t>
            </a:r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оцінки</a:t>
            </a:r>
            <a:r>
              <a:rPr lang="ru-RU" altLang="ru-RU" sz="1600" b="1" dirty="0">
                <a:solidFill>
                  <a:srgbClr val="3366FF"/>
                </a:solidFill>
                <a:latin typeface="Times New Roman" pitchFamily="18" charset="0"/>
              </a:rPr>
              <a:t>, </a:t>
            </a:r>
          </a:p>
          <a:p>
            <a:pPr algn="ctr" eaLnBrk="1" hangingPunct="1"/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интерпретації</a:t>
            </a:r>
            <a:endParaRPr lang="ru-RU" altLang="ru-RU" sz="1600" b="1" dirty="0">
              <a:solidFill>
                <a:srgbClr val="3366FF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1600" b="1" dirty="0">
                <a:solidFill>
                  <a:srgbClr val="3366FF"/>
                </a:solidFill>
                <a:latin typeface="Times New Roman" pitchFamily="18" charset="0"/>
              </a:rPr>
              <a:t> </a:t>
            </a:r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навколишнього</a:t>
            </a:r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 </a:t>
            </a:r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світу</a:t>
            </a:r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.</a:t>
            </a:r>
            <a:endParaRPr lang="ru-RU" altLang="ru-RU" sz="1600" b="1" dirty="0">
              <a:solidFill>
                <a:srgbClr val="3366FF"/>
              </a:solidFill>
              <a:latin typeface="Times New Roman" pitchFamily="18" charset="0"/>
            </a:endParaRPr>
          </a:p>
        </p:txBody>
      </p:sp>
      <p:sp>
        <p:nvSpPr>
          <p:cNvPr id="29" name="Rectangle 7" descr="Голубая тисненая бумага"/>
          <p:cNvSpPr>
            <a:spLocks noChangeArrowheads="1"/>
          </p:cNvSpPr>
          <p:nvPr/>
        </p:nvSpPr>
        <p:spPr bwMode="auto">
          <a:xfrm>
            <a:off x="304800" y="5181600"/>
            <a:ext cx="1835150" cy="144621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/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Якість</a:t>
            </a:r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 способу </a:t>
            </a:r>
          </a:p>
          <a:p>
            <a:pPr algn="ctr" eaLnBrk="1" hangingPunct="1"/>
            <a:r>
              <a:rPr lang="ru-RU" altLang="ru-RU" sz="1600" b="1" dirty="0" err="1">
                <a:solidFill>
                  <a:srgbClr val="3366FF"/>
                </a:solidFill>
                <a:latin typeface="Times New Roman" pitchFamily="18" charset="0"/>
              </a:rPr>
              <a:t>д</a:t>
            </a:r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ійсності</a:t>
            </a:r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, </a:t>
            </a:r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що</a:t>
            </a:r>
            <a:endParaRPr lang="ru-RU" altLang="ru-RU" sz="1600" b="1" dirty="0">
              <a:solidFill>
                <a:srgbClr val="3366FF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відрізняє</a:t>
            </a:r>
            <a:endParaRPr lang="ru-RU" altLang="ru-RU" sz="1600" b="1" dirty="0">
              <a:solidFill>
                <a:srgbClr val="3366FF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1600" b="1" dirty="0">
                <a:solidFill>
                  <a:srgbClr val="3366FF"/>
                </a:solidFill>
                <a:latin typeface="Times New Roman" pitchFamily="18" charset="0"/>
              </a:rPr>
              <a:t> </a:t>
            </a:r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творчість</a:t>
            </a:r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 </a:t>
            </a:r>
            <a:r>
              <a:rPr lang="ru-RU" altLang="ru-RU" sz="1600" b="1" dirty="0">
                <a:solidFill>
                  <a:srgbClr val="3366FF"/>
                </a:solidFill>
                <a:latin typeface="Times New Roman" pitchFamily="18" charset="0"/>
              </a:rPr>
              <a:t>одного</a:t>
            </a:r>
          </a:p>
          <a:p>
            <a:pPr algn="ctr" eaLnBrk="1" hangingPunct="1"/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Митця</a:t>
            </a:r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 </a:t>
            </a:r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від</a:t>
            </a:r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 </a:t>
            </a:r>
            <a:endParaRPr lang="ru-RU" altLang="ru-RU" sz="1600" b="1" dirty="0">
              <a:solidFill>
                <a:srgbClr val="3366FF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1600" b="1" dirty="0" err="1">
                <a:solidFill>
                  <a:srgbClr val="3366FF"/>
                </a:solidFill>
                <a:latin typeface="Times New Roman" pitchFamily="18" charset="0"/>
              </a:rPr>
              <a:t>т</a:t>
            </a:r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ворчості</a:t>
            </a:r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 </a:t>
            </a:r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іншого</a:t>
            </a:r>
            <a:endParaRPr lang="ru-RU" altLang="ru-RU" sz="1600" b="1" dirty="0">
              <a:solidFill>
                <a:srgbClr val="3366FF"/>
              </a:solidFill>
              <a:latin typeface="Times New Roman" pitchFamily="18" charset="0"/>
            </a:endParaRPr>
          </a:p>
        </p:txBody>
      </p:sp>
      <p:sp>
        <p:nvSpPr>
          <p:cNvPr id="30" name="Rectangle 8" descr="Голубая тисненая бумага"/>
          <p:cNvSpPr>
            <a:spLocks noChangeArrowheads="1"/>
          </p:cNvSpPr>
          <p:nvPr/>
        </p:nvSpPr>
        <p:spPr bwMode="auto">
          <a:xfrm>
            <a:off x="2514600" y="5181600"/>
            <a:ext cx="1835150" cy="144621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/>
            <a:r>
              <a:rPr lang="ru-RU" altLang="ru-RU" sz="1600" b="1" dirty="0">
                <a:solidFill>
                  <a:srgbClr val="3366FF"/>
                </a:solidFill>
                <a:latin typeface="Times New Roman" pitchFamily="18" charset="0"/>
              </a:rPr>
              <a:t>Результат </a:t>
            </a:r>
          </a:p>
          <a:p>
            <a:pPr algn="ctr" eaLnBrk="1" hangingPunct="1"/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творчої</a:t>
            </a:r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 </a:t>
            </a:r>
            <a:endParaRPr lang="ru-RU" altLang="ru-RU" sz="1600" b="1" dirty="0">
              <a:solidFill>
                <a:srgbClr val="3366FF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роботи</a:t>
            </a:r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 </a:t>
            </a:r>
            <a:r>
              <a:rPr lang="ru-RU" altLang="ru-RU" sz="1600" b="1" dirty="0">
                <a:solidFill>
                  <a:srgbClr val="3366FF"/>
                </a:solidFill>
                <a:latin typeface="Times New Roman" pitchFamily="18" charset="0"/>
              </a:rPr>
              <a:t>– </a:t>
            </a:r>
          </a:p>
          <a:p>
            <a:pPr algn="ctr" eaLnBrk="1" hangingPunct="1"/>
            <a:r>
              <a:rPr lang="ru-RU" altLang="ru-RU" sz="1600" b="1" dirty="0">
                <a:solidFill>
                  <a:srgbClr val="3366FF"/>
                </a:solidFill>
                <a:latin typeface="Times New Roman" pitchFamily="18" charset="0"/>
              </a:rPr>
              <a:t> </a:t>
            </a:r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художній</a:t>
            </a:r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 </a:t>
            </a:r>
            <a:endParaRPr lang="ru-RU" altLang="ru-RU" sz="1600" b="1" dirty="0">
              <a:solidFill>
                <a:srgbClr val="3366FF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твір</a:t>
            </a:r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.</a:t>
            </a:r>
            <a:endParaRPr lang="ru-RU" altLang="ru-RU" sz="1600" b="1" dirty="0">
              <a:solidFill>
                <a:srgbClr val="3366FF"/>
              </a:solidFill>
              <a:latin typeface="Times New Roman" pitchFamily="18" charset="0"/>
            </a:endParaRPr>
          </a:p>
        </p:txBody>
      </p:sp>
      <p:sp>
        <p:nvSpPr>
          <p:cNvPr id="31" name="Rectangle 9" descr="Голубая тисненая бумага"/>
          <p:cNvSpPr>
            <a:spLocks noChangeArrowheads="1"/>
          </p:cNvSpPr>
          <p:nvPr/>
        </p:nvSpPr>
        <p:spPr bwMode="auto">
          <a:xfrm>
            <a:off x="4572000" y="5181600"/>
            <a:ext cx="1835150" cy="144621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/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Особливість</a:t>
            </a:r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 </a:t>
            </a:r>
          </a:p>
          <a:p>
            <a:pPr algn="ctr" eaLnBrk="1" hangingPunct="1"/>
            <a:r>
              <a:rPr lang="ru-RU" altLang="ru-RU" sz="1600" b="1" dirty="0" err="1">
                <a:solidFill>
                  <a:srgbClr val="3366FF"/>
                </a:solidFill>
                <a:latin typeface="Times New Roman" pitchFamily="18" charset="0"/>
              </a:rPr>
              <a:t>л</a:t>
            </a:r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юдського</a:t>
            </a:r>
            <a:endParaRPr lang="ru-RU" altLang="ru-RU" sz="1600" b="1" dirty="0" smtClean="0">
              <a:solidFill>
                <a:srgbClr val="3366FF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 </a:t>
            </a:r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сприйняття</a:t>
            </a:r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 </a:t>
            </a:r>
          </a:p>
          <a:p>
            <a:pPr algn="ctr" eaLnBrk="1" hangingPunct="1"/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навколишнього</a:t>
            </a:r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 </a:t>
            </a:r>
          </a:p>
          <a:p>
            <a:pPr algn="ctr" eaLnBrk="1" hangingPunct="1"/>
            <a:r>
              <a:rPr lang="ru-RU" altLang="ru-RU" sz="1600" b="1" dirty="0" err="1" smtClean="0">
                <a:solidFill>
                  <a:srgbClr val="3366FF"/>
                </a:solidFill>
                <a:latin typeface="Times New Roman" pitchFamily="18" charset="0"/>
              </a:rPr>
              <a:t>світу</a:t>
            </a:r>
            <a:r>
              <a:rPr lang="ru-RU" altLang="ru-RU" sz="1600" b="1" dirty="0" smtClean="0">
                <a:solidFill>
                  <a:srgbClr val="3366FF"/>
                </a:solidFill>
                <a:latin typeface="Times New Roman" pitchFamily="18" charset="0"/>
              </a:rPr>
              <a:t>.</a:t>
            </a:r>
            <a:endParaRPr lang="ru-RU" altLang="ru-RU" sz="1600" b="1" dirty="0">
              <a:solidFill>
                <a:srgbClr val="3366FF"/>
              </a:solidFill>
              <a:latin typeface="Times New Roman" pitchFamily="18" charset="0"/>
            </a:endParaRPr>
          </a:p>
        </p:txBody>
      </p:sp>
      <p:sp>
        <p:nvSpPr>
          <p:cNvPr id="32" name="Rectangle 10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2268538" y="3357563"/>
            <a:ext cx="2281237" cy="906462"/>
          </a:xfrm>
        </p:spPr>
        <p:txBody>
          <a:bodyPr anchorCtr="1"/>
          <a:lstStyle/>
          <a:p>
            <a:pPr eaLnBrk="1" hangingPunct="1">
              <a:defRPr/>
            </a:pPr>
            <a:r>
              <a:rPr lang="ru-RU" sz="2800" b="0" i="1" dirty="0" err="1" smtClean="0">
                <a:solidFill>
                  <a:srgbClr val="FF6600"/>
                </a:solidFill>
              </a:rPr>
              <a:t>Мистецтво</a:t>
            </a:r>
            <a:endParaRPr lang="en-US" sz="2800" b="0" i="1" dirty="0" smtClean="0">
              <a:solidFill>
                <a:srgbClr val="FF6600"/>
              </a:solidFill>
            </a:endParaRPr>
          </a:p>
        </p:txBody>
      </p:sp>
      <p:sp>
        <p:nvSpPr>
          <p:cNvPr id="33" name="Line 11"/>
          <p:cNvSpPr>
            <a:spLocks noChangeShapeType="1"/>
          </p:cNvSpPr>
          <p:nvPr/>
        </p:nvSpPr>
        <p:spPr bwMode="auto">
          <a:xfrm>
            <a:off x="1219200" y="2362200"/>
            <a:ext cx="1371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" name="Line 12"/>
          <p:cNvSpPr>
            <a:spLocks noChangeShapeType="1"/>
          </p:cNvSpPr>
          <p:nvPr/>
        </p:nvSpPr>
        <p:spPr bwMode="auto">
          <a:xfrm>
            <a:off x="3429000" y="23622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" name="Line 13"/>
          <p:cNvSpPr>
            <a:spLocks noChangeShapeType="1"/>
          </p:cNvSpPr>
          <p:nvPr/>
        </p:nvSpPr>
        <p:spPr bwMode="auto">
          <a:xfrm flipH="1">
            <a:off x="4114800" y="2362200"/>
            <a:ext cx="1371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" name="Line 14"/>
          <p:cNvSpPr>
            <a:spLocks noChangeShapeType="1"/>
          </p:cNvSpPr>
          <p:nvPr/>
        </p:nvSpPr>
        <p:spPr bwMode="auto">
          <a:xfrm flipV="1">
            <a:off x="1219200" y="4267200"/>
            <a:ext cx="1371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" name="Line 15"/>
          <p:cNvSpPr>
            <a:spLocks noChangeShapeType="1"/>
          </p:cNvSpPr>
          <p:nvPr/>
        </p:nvSpPr>
        <p:spPr bwMode="auto">
          <a:xfrm flipV="1">
            <a:off x="3429000" y="4495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" name="Line 16"/>
          <p:cNvSpPr>
            <a:spLocks noChangeShapeType="1"/>
          </p:cNvSpPr>
          <p:nvPr/>
        </p:nvSpPr>
        <p:spPr bwMode="auto">
          <a:xfrm flipH="1" flipV="1">
            <a:off x="4114800" y="4343400"/>
            <a:ext cx="1371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" name="Rectangle 17"/>
          <p:cNvSpPr>
            <a:spLocks noChangeArrowheads="1"/>
          </p:cNvSpPr>
          <p:nvPr/>
        </p:nvSpPr>
        <p:spPr bwMode="auto">
          <a:xfrm>
            <a:off x="6629400" y="0"/>
            <a:ext cx="25146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381000" indent="-358775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endParaRPr lang="ru-RU" altLang="ru-RU" sz="2800" b="1" dirty="0">
              <a:solidFill>
                <a:srgbClr val="FF6600"/>
              </a:solidFill>
              <a:latin typeface="Times New Roman" pitchFamily="18" charset="0"/>
            </a:endParaRPr>
          </a:p>
          <a:p>
            <a:pPr eaLnBrk="1" hangingPunct="1"/>
            <a:endParaRPr lang="ru-RU" altLang="ru-RU" sz="20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/>
            <a:endParaRPr lang="ru-RU" altLang="ru-RU" sz="20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/>
            <a:endParaRPr lang="ru-RU" altLang="ru-RU" sz="20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/>
            <a:endParaRPr lang="ru-RU" altLang="ru-RU" sz="2000" b="1" dirty="0">
              <a:solidFill>
                <a:srgbClr val="3366FF"/>
              </a:solidFill>
              <a:latin typeface="Times New Roman" pitchFamily="18" charset="0"/>
            </a:endParaRPr>
          </a:p>
          <a:p>
            <a:pPr eaLnBrk="1" hangingPunct="1"/>
            <a:r>
              <a:rPr lang="ru-RU" altLang="ru-RU" sz="2000" b="1" dirty="0" smtClean="0">
                <a:solidFill>
                  <a:srgbClr val="3366FF"/>
                </a:solidFill>
                <a:latin typeface="Times New Roman" pitchFamily="18" charset="0"/>
              </a:rPr>
              <a:t>1) </a:t>
            </a:r>
            <a:r>
              <a:rPr lang="ru-RU" altLang="ru-RU" sz="2000" b="1" dirty="0" err="1" smtClean="0">
                <a:solidFill>
                  <a:srgbClr val="3366FF"/>
                </a:solidFill>
                <a:latin typeface="Times New Roman" pitchFamily="18" charset="0"/>
              </a:rPr>
              <a:t>Мистецтво</a:t>
            </a:r>
            <a:r>
              <a:rPr lang="ru-RU" altLang="ru-RU" sz="2000" b="1" dirty="0" smtClean="0">
                <a:solidFill>
                  <a:srgbClr val="3366FF"/>
                </a:solidFill>
                <a:latin typeface="Times New Roman" pitchFamily="18" charset="0"/>
              </a:rPr>
              <a:t> </a:t>
            </a:r>
            <a:r>
              <a:rPr lang="ru-RU" altLang="ru-RU" sz="2000" b="1" dirty="0" err="1" smtClean="0">
                <a:solidFill>
                  <a:srgbClr val="3366FF"/>
                </a:solidFill>
                <a:latin typeface="Times New Roman" pitchFamily="18" charset="0"/>
              </a:rPr>
              <a:t>відображення</a:t>
            </a:r>
            <a:r>
              <a:rPr lang="ru-RU" altLang="ru-RU" sz="2000" b="1" dirty="0" smtClean="0">
                <a:solidFill>
                  <a:srgbClr val="3366FF"/>
                </a:solidFill>
                <a:latin typeface="Times New Roman" pitchFamily="18" charset="0"/>
              </a:rPr>
              <a:t> </a:t>
            </a:r>
            <a:r>
              <a:rPr lang="ru-RU" altLang="ru-RU" sz="2000" b="1" dirty="0" err="1" smtClean="0">
                <a:solidFill>
                  <a:srgbClr val="3366FF"/>
                </a:solidFill>
                <a:latin typeface="Times New Roman" pitchFamily="18" charset="0"/>
              </a:rPr>
              <a:t>дійсності</a:t>
            </a:r>
            <a:r>
              <a:rPr lang="ru-RU" altLang="ru-RU" sz="2000" b="1" dirty="0" smtClean="0">
                <a:solidFill>
                  <a:srgbClr val="3366FF"/>
                </a:solidFill>
                <a:latin typeface="Times New Roman" pitchFamily="18" charset="0"/>
              </a:rPr>
              <a:t> в </a:t>
            </a:r>
            <a:r>
              <a:rPr lang="ru-RU" altLang="ru-RU" sz="2000" b="1" dirty="0" err="1" smtClean="0">
                <a:solidFill>
                  <a:srgbClr val="3366FF"/>
                </a:solidFill>
                <a:latin typeface="Times New Roman" pitchFamily="18" charset="0"/>
              </a:rPr>
              <a:t>художніх</a:t>
            </a:r>
            <a:r>
              <a:rPr lang="ru-RU" altLang="ru-RU" sz="2000" b="1" dirty="0" smtClean="0">
                <a:solidFill>
                  <a:srgbClr val="3366FF"/>
                </a:solidFill>
                <a:latin typeface="Times New Roman" pitchFamily="18" charset="0"/>
              </a:rPr>
              <a:t> образах;</a:t>
            </a:r>
          </a:p>
          <a:p>
            <a:pPr eaLnBrk="1" hangingPunct="1"/>
            <a:r>
              <a:rPr lang="ru-RU" altLang="ru-RU" sz="2000" b="1" dirty="0" smtClean="0">
                <a:solidFill>
                  <a:srgbClr val="3366FF"/>
                </a:solidFill>
                <a:latin typeface="Times New Roman" pitchFamily="18" charset="0"/>
              </a:rPr>
              <a:t>2</a:t>
            </a:r>
            <a:r>
              <a:rPr lang="ru-RU" altLang="ru-RU" sz="2000" b="1" dirty="0">
                <a:solidFill>
                  <a:srgbClr val="3366FF"/>
                </a:solidFill>
                <a:latin typeface="Times New Roman" pitchFamily="18" charset="0"/>
              </a:rPr>
              <a:t>) ремесло, </a:t>
            </a:r>
            <a:r>
              <a:rPr lang="ru-RU" altLang="ru-RU" sz="2000" b="1" dirty="0" err="1" smtClean="0">
                <a:solidFill>
                  <a:srgbClr val="3366FF"/>
                </a:solidFill>
                <a:latin typeface="Times New Roman" pitchFamily="18" charset="0"/>
              </a:rPr>
              <a:t>уміння</a:t>
            </a:r>
            <a:r>
              <a:rPr lang="ru-RU" altLang="ru-RU" sz="2000" b="1" dirty="0" smtClean="0">
                <a:solidFill>
                  <a:srgbClr val="3366FF"/>
                </a:solidFill>
                <a:latin typeface="Times New Roman" pitchFamily="18" charset="0"/>
              </a:rPr>
              <a:t>, </a:t>
            </a:r>
            <a:r>
              <a:rPr lang="ru-RU" altLang="ru-RU" sz="2000" b="1" dirty="0" err="1" smtClean="0">
                <a:solidFill>
                  <a:srgbClr val="3366FF"/>
                </a:solidFill>
                <a:latin typeface="Times New Roman" pitchFamily="18" charset="0"/>
              </a:rPr>
              <a:t>навички</a:t>
            </a:r>
            <a:r>
              <a:rPr lang="ru-RU" altLang="ru-RU" sz="2000" b="1" dirty="0" smtClean="0">
                <a:solidFill>
                  <a:srgbClr val="3366FF"/>
                </a:solidFill>
                <a:latin typeface="Times New Roman" pitchFamily="18" charset="0"/>
              </a:rPr>
              <a:t>, </a:t>
            </a:r>
            <a:r>
              <a:rPr lang="ru-RU" altLang="ru-RU" sz="2000" b="1" dirty="0" err="1" smtClean="0">
                <a:solidFill>
                  <a:srgbClr val="3366FF"/>
                </a:solidFill>
                <a:latin typeface="Times New Roman" pitchFamily="18" charset="0"/>
              </a:rPr>
              <a:t>майстерність</a:t>
            </a:r>
            <a:r>
              <a:rPr lang="ru-RU" altLang="ru-RU" sz="2000" b="1" dirty="0" smtClean="0">
                <a:solidFill>
                  <a:srgbClr val="3366FF"/>
                </a:solidFill>
                <a:latin typeface="Times New Roman" pitchFamily="18" charset="0"/>
              </a:rPr>
              <a:t>, </a:t>
            </a:r>
            <a:r>
              <a:rPr lang="ru-RU" altLang="ru-RU" sz="2000" b="1" dirty="0" err="1" smtClean="0">
                <a:solidFill>
                  <a:srgbClr val="3366FF"/>
                </a:solidFill>
                <a:latin typeface="Times New Roman" pitchFamily="18" charset="0"/>
              </a:rPr>
              <a:t>творчість</a:t>
            </a:r>
            <a:r>
              <a:rPr lang="ru-RU" altLang="ru-RU" sz="2000" b="1" dirty="0" smtClean="0">
                <a:solidFill>
                  <a:srgbClr val="3366FF"/>
                </a:solidFill>
                <a:latin typeface="Times New Roman" pitchFamily="18" charset="0"/>
              </a:rPr>
              <a:t>.</a:t>
            </a:r>
            <a:endParaRPr lang="ru-RU" altLang="ru-RU" sz="2000" b="1" dirty="0">
              <a:solidFill>
                <a:srgbClr val="3366FF"/>
              </a:solidFill>
              <a:latin typeface="Times New Roman" pitchFamily="18" charset="0"/>
            </a:endParaRPr>
          </a:p>
        </p:txBody>
      </p:sp>
      <p:sp>
        <p:nvSpPr>
          <p:cNvPr id="40" name="WordArt 18"/>
          <p:cNvSpPr>
            <a:spLocks noChangeArrowheads="1" noChangeShapeType="1" noTextEdit="1"/>
          </p:cNvSpPr>
          <p:nvPr/>
        </p:nvSpPr>
        <p:spPr bwMode="auto">
          <a:xfrm>
            <a:off x="7162800" y="762000"/>
            <a:ext cx="1371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34491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6600">
                    <a:alpha val="50195"/>
                  </a:srgbClr>
                </a:solidFill>
                <a:latin typeface="Arial"/>
                <a:cs typeface="Arial"/>
              </a:rPr>
              <a:t>Art</a:t>
            </a:r>
            <a:endParaRPr lang="ru-RU" sz="3600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6600">
                  <a:alpha val="50195"/>
                </a:srgbClr>
              </a:solidFill>
              <a:latin typeface="Arial"/>
              <a:cs typeface="Arial"/>
            </a:endParaRPr>
          </a:p>
        </p:txBody>
      </p:sp>
      <p:cxnSp>
        <p:nvCxnSpPr>
          <p:cNvPr id="42" name="Прямая со стрелкой 41"/>
          <p:cNvCxnSpPr/>
          <p:nvPr/>
        </p:nvCxnSpPr>
        <p:spPr>
          <a:xfrm flipH="1" flipV="1">
            <a:off x="1219200" y="2362200"/>
            <a:ext cx="12954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24" idx="0"/>
            <a:endCxn id="34" idx="0"/>
          </p:cNvCxnSpPr>
          <p:nvPr/>
        </p:nvCxnSpPr>
        <p:spPr>
          <a:xfrm flipV="1">
            <a:off x="3429000" y="2362200"/>
            <a:ext cx="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endCxn id="35" idx="0"/>
          </p:cNvCxnSpPr>
          <p:nvPr/>
        </p:nvCxnSpPr>
        <p:spPr>
          <a:xfrm flipV="1">
            <a:off x="4349750" y="2362200"/>
            <a:ext cx="113665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H="1">
            <a:off x="1475656" y="4495800"/>
            <a:ext cx="1038944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endCxn id="30" idx="0"/>
          </p:cNvCxnSpPr>
          <p:nvPr/>
        </p:nvCxnSpPr>
        <p:spPr>
          <a:xfrm>
            <a:off x="3432175" y="46482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stCxn id="38" idx="1"/>
            <a:endCxn id="31" idx="0"/>
          </p:cNvCxnSpPr>
          <p:nvPr/>
        </p:nvCxnSpPr>
        <p:spPr>
          <a:xfrm>
            <a:off x="4114800" y="4343400"/>
            <a:ext cx="1374775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836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  <a:solidFill>
            <a:schemeClr val="tx1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uk-UA" dirty="0" smtClean="0">
                <a:solidFill>
                  <a:schemeClr val="bg1"/>
                </a:solidFill>
                <a:latin typeface="+mj-lt"/>
              </a:rPr>
              <a:t>Мистецтво</a:t>
            </a:r>
            <a:endParaRPr lang="ru-RU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solidFill>
            <a:schemeClr val="tx1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Мистецтво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– </a:t>
            </a:r>
            <a:r>
              <a:rPr lang="ru-RU" b="1" dirty="0" err="1" smtClean="0">
                <a:solidFill>
                  <a:schemeClr val="bg1"/>
                </a:solidFill>
              </a:rPr>
              <a:t>це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одна з форм </a:t>
            </a:r>
            <a:r>
              <a:rPr lang="ru-RU" dirty="0" err="1" smtClean="0">
                <a:solidFill>
                  <a:schemeClr val="bg1"/>
                </a:solidFill>
              </a:rPr>
              <a:t>суспільної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свідомості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складова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частина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духовної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культури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людства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специфічний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рід</a:t>
            </a:r>
            <a:r>
              <a:rPr lang="ru-RU" dirty="0" smtClean="0">
                <a:solidFill>
                  <a:schemeClr val="bg1"/>
                </a:solidFill>
              </a:rPr>
              <a:t> практично-духовного </a:t>
            </a:r>
            <a:r>
              <a:rPr lang="ru-RU" dirty="0" err="1" smtClean="0">
                <a:solidFill>
                  <a:schemeClr val="bg1"/>
                </a:solidFill>
              </a:rPr>
              <a:t>освоєння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світу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sz="2600" dirty="0" smtClean="0">
                <a:solidFill>
                  <a:schemeClr val="bg1"/>
                </a:solidFill>
              </a:rPr>
              <a:t>(</a:t>
            </a:r>
            <a:r>
              <a:rPr lang="ru-RU" sz="2600" i="1" dirty="0" smtClean="0">
                <a:solidFill>
                  <a:schemeClr val="bg1"/>
                </a:solidFill>
              </a:rPr>
              <a:t>М. С. Каган. </a:t>
            </a:r>
            <a:r>
              <a:rPr lang="ru-RU" sz="2600" dirty="0" smtClean="0">
                <a:solidFill>
                  <a:schemeClr val="bg1"/>
                </a:solidFill>
              </a:rPr>
              <a:t>)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vi-VN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Мисте́цтво</a:t>
            </a:r>
            <a:r>
              <a:rPr lang="vi-V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— </a:t>
            </a:r>
            <a:r>
              <a:rPr lang="uk-UA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це </a:t>
            </a:r>
            <a:r>
              <a:rPr lang="vi-VN" dirty="0" smtClean="0">
                <a:solidFill>
                  <a:schemeClr val="bg1"/>
                </a:solidFill>
              </a:rPr>
              <a:t>одна з форм</a:t>
            </a:r>
            <a:r>
              <a:rPr lang="uk-UA" dirty="0">
                <a:solidFill>
                  <a:schemeClr val="bg1"/>
                </a:solidFill>
              </a:rPr>
              <a:t> </a:t>
            </a:r>
            <a:r>
              <a:rPr lang="uk-UA" dirty="0" smtClean="0">
                <a:solidFill>
                  <a:schemeClr val="bg1"/>
                </a:solidFill>
              </a:rPr>
              <a:t>суспільної свідомості</a:t>
            </a:r>
            <a:r>
              <a:rPr lang="vi-VN" dirty="0" smtClean="0">
                <a:solidFill>
                  <a:schemeClr val="bg1"/>
                </a:solidFill>
              </a:rPr>
              <a:t>; вид людської діяльності, що відображає </a:t>
            </a:r>
            <a:r>
              <a:rPr lang="uk-UA" dirty="0" smtClean="0">
                <a:solidFill>
                  <a:schemeClr val="bg1"/>
                </a:solidFill>
              </a:rPr>
              <a:t>дійсність </a:t>
            </a:r>
            <a:r>
              <a:rPr lang="vi-VN" dirty="0" smtClean="0">
                <a:solidFill>
                  <a:schemeClr val="bg1"/>
                </a:solidFill>
              </a:rPr>
              <a:t>у конкретно-чуттєвих </a:t>
            </a:r>
            <a:r>
              <a:rPr lang="uk-UA" dirty="0" smtClean="0">
                <a:solidFill>
                  <a:schemeClr val="bg1"/>
                </a:solidFill>
              </a:rPr>
              <a:t>образах</a:t>
            </a:r>
            <a:r>
              <a:rPr lang="vi-VN" dirty="0" smtClean="0">
                <a:solidFill>
                  <a:schemeClr val="bg1"/>
                </a:solidFill>
              </a:rPr>
              <a:t>, відповідно до певних </a:t>
            </a:r>
            <a:r>
              <a:rPr lang="uk-UA" dirty="0" smtClean="0">
                <a:solidFill>
                  <a:schemeClr val="bg1"/>
                </a:solidFill>
              </a:rPr>
              <a:t>естетичних</a:t>
            </a:r>
            <a:r>
              <a:rPr lang="vi-VN" dirty="0" smtClean="0">
                <a:solidFill>
                  <a:schemeClr val="bg1"/>
                </a:solidFill>
              </a:rPr>
              <a:t> </a:t>
            </a:r>
            <a:r>
              <a:rPr lang="uk-UA" dirty="0" smtClean="0">
                <a:solidFill>
                  <a:schemeClr val="bg1"/>
                </a:solidFill>
              </a:rPr>
              <a:t>ідеалів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sz="2600" dirty="0" smtClean="0">
                <a:solidFill>
                  <a:schemeClr val="bg1"/>
                </a:solidFill>
              </a:rPr>
              <a:t>(</a:t>
            </a:r>
            <a:r>
              <a:rPr lang="ru-RU" sz="2600" dirty="0" err="1" smtClean="0">
                <a:solidFill>
                  <a:schemeClr val="bg1"/>
                </a:solidFill>
              </a:rPr>
              <a:t>Визначення</a:t>
            </a:r>
            <a:r>
              <a:rPr lang="ru-RU" sz="2600" dirty="0" smtClean="0">
                <a:solidFill>
                  <a:schemeClr val="bg1"/>
                </a:solidFill>
              </a:rPr>
              <a:t> короткого </a:t>
            </a:r>
            <a:r>
              <a:rPr lang="ru-RU" sz="2600" dirty="0" err="1" smtClean="0">
                <a:solidFill>
                  <a:schemeClr val="bg1"/>
                </a:solidFill>
              </a:rPr>
              <a:t>енциклопедичного</a:t>
            </a:r>
            <a:r>
              <a:rPr lang="ru-RU" sz="2600" dirty="0" smtClean="0">
                <a:solidFill>
                  <a:schemeClr val="bg1"/>
                </a:solidFill>
              </a:rPr>
              <a:t> словника з </a:t>
            </a:r>
            <a:r>
              <a:rPr lang="ru-RU" sz="2600" dirty="0" err="1" smtClean="0">
                <a:solidFill>
                  <a:schemeClr val="bg1"/>
                </a:solidFill>
              </a:rPr>
              <a:t>культури</a:t>
            </a:r>
            <a:r>
              <a:rPr lang="ru-RU" sz="2600" dirty="0" smtClean="0">
                <a:solidFill>
                  <a:schemeClr val="bg1"/>
                </a:solidFill>
              </a:rPr>
              <a:t>, К.2003)</a:t>
            </a:r>
            <a:endParaRPr lang="ru-RU" sz="2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81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Мета </a:t>
            </a:r>
            <a:r>
              <a:rPr lang="ru-RU" dirty="0" err="1">
                <a:solidFill>
                  <a:srgbClr val="FF0000"/>
                </a:solidFill>
              </a:rPr>
              <a:t>мистецтва</a:t>
            </a:r>
            <a:r>
              <a:rPr lang="ru-RU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4925144"/>
          </a:xfrm>
          <a:solidFill>
            <a:schemeClr val="tx1"/>
          </a:solidFill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4400" dirty="0">
                <a:solidFill>
                  <a:srgbClr val="FF0000"/>
                </a:solidFill>
              </a:rPr>
              <a:t>Д</a:t>
            </a:r>
            <a:r>
              <a:rPr lang="ru-RU" sz="4400" dirty="0" smtClean="0">
                <a:solidFill>
                  <a:srgbClr val="FF0000"/>
                </a:solidFill>
              </a:rPr>
              <a:t>ля </a:t>
            </a:r>
            <a:r>
              <a:rPr lang="ru-RU" sz="4400" dirty="0" err="1">
                <a:solidFill>
                  <a:srgbClr val="FF0000"/>
                </a:solidFill>
              </a:rPr>
              <a:t>творця</a:t>
            </a:r>
            <a:r>
              <a:rPr lang="ru-RU" sz="4400" dirty="0">
                <a:solidFill>
                  <a:srgbClr val="FF0000"/>
                </a:solidFill>
              </a:rPr>
              <a:t> - </a:t>
            </a:r>
            <a:r>
              <a:rPr lang="ru-RU" sz="4400" dirty="0" err="1">
                <a:solidFill>
                  <a:srgbClr val="FF0000"/>
                </a:solidFill>
              </a:rPr>
              <a:t>це</a:t>
            </a:r>
            <a:r>
              <a:rPr lang="ru-RU" sz="4400" dirty="0">
                <a:solidFill>
                  <a:srgbClr val="FF0000"/>
                </a:solidFill>
              </a:rPr>
              <a:t> </a:t>
            </a:r>
            <a:r>
              <a:rPr lang="ru-RU" sz="4400" dirty="0" err="1">
                <a:solidFill>
                  <a:srgbClr val="FF0000"/>
                </a:solidFill>
              </a:rPr>
              <a:t>художнє</a:t>
            </a:r>
            <a:r>
              <a:rPr lang="ru-RU" sz="4400" dirty="0">
                <a:solidFill>
                  <a:srgbClr val="FF0000"/>
                </a:solidFill>
              </a:rPr>
              <a:t> </a:t>
            </a:r>
            <a:r>
              <a:rPr lang="ru-RU" sz="4400" dirty="0" err="1">
                <a:solidFill>
                  <a:srgbClr val="FF0000"/>
                </a:solidFill>
              </a:rPr>
              <a:t>самовираження</a:t>
            </a:r>
            <a:r>
              <a:rPr lang="ru-RU" sz="4400" dirty="0">
                <a:solidFill>
                  <a:srgbClr val="FF0000"/>
                </a:solidFill>
              </a:rPr>
              <a:t>, для </a:t>
            </a:r>
            <a:r>
              <a:rPr lang="ru-RU" sz="4400" dirty="0" err="1">
                <a:solidFill>
                  <a:srgbClr val="FF0000"/>
                </a:solidFill>
              </a:rPr>
              <a:t>глядача</a:t>
            </a:r>
            <a:r>
              <a:rPr lang="ru-RU" sz="4400" dirty="0">
                <a:solidFill>
                  <a:srgbClr val="FF0000"/>
                </a:solidFill>
              </a:rPr>
              <a:t> - </a:t>
            </a:r>
            <a:r>
              <a:rPr lang="ru-RU" sz="4400" dirty="0" err="1">
                <a:solidFill>
                  <a:srgbClr val="FF0000"/>
                </a:solidFill>
              </a:rPr>
              <a:t>насолода</a:t>
            </a:r>
            <a:r>
              <a:rPr lang="ru-RU" sz="4400" dirty="0">
                <a:solidFill>
                  <a:srgbClr val="FF0000"/>
                </a:solidFill>
              </a:rPr>
              <a:t> красою. </a:t>
            </a:r>
            <a:endParaRPr lang="ru-RU" sz="4400" dirty="0" smtClean="0">
              <a:solidFill>
                <a:srgbClr val="FF0000"/>
              </a:solidFill>
            </a:endParaRPr>
          </a:p>
          <a:p>
            <a:pPr marL="137160" indent="0">
              <a:buNone/>
            </a:pPr>
            <a:r>
              <a:rPr lang="ru-RU" sz="4400" dirty="0" err="1" smtClean="0">
                <a:solidFill>
                  <a:schemeClr val="bg1"/>
                </a:solidFill>
              </a:rPr>
              <a:t>Загалом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400" dirty="0">
                <a:solidFill>
                  <a:schemeClr val="bg1"/>
                </a:solidFill>
              </a:rPr>
              <a:t>краса так само </a:t>
            </a:r>
            <a:r>
              <a:rPr lang="ru-RU" sz="4400" dirty="0" err="1">
                <a:solidFill>
                  <a:schemeClr val="bg1"/>
                </a:solidFill>
              </a:rPr>
              <a:t>тісно</a:t>
            </a:r>
            <a:r>
              <a:rPr lang="ru-RU" sz="4400" dirty="0">
                <a:solidFill>
                  <a:schemeClr val="bg1"/>
                </a:solidFill>
              </a:rPr>
              <a:t> </a:t>
            </a:r>
            <a:r>
              <a:rPr lang="ru-RU" sz="4400" dirty="0" err="1">
                <a:solidFill>
                  <a:schemeClr val="bg1"/>
                </a:solidFill>
              </a:rPr>
              <a:t>пов'язана</a:t>
            </a:r>
            <a:r>
              <a:rPr lang="ru-RU" sz="4400" dirty="0">
                <a:solidFill>
                  <a:schemeClr val="bg1"/>
                </a:solidFill>
              </a:rPr>
              <a:t> з </a:t>
            </a:r>
            <a:r>
              <a:rPr lang="ru-RU" sz="4400" dirty="0" err="1">
                <a:solidFill>
                  <a:schemeClr val="bg1"/>
                </a:solidFill>
              </a:rPr>
              <a:t>мистецтвом</a:t>
            </a:r>
            <a:r>
              <a:rPr lang="ru-RU" sz="4400" dirty="0">
                <a:solidFill>
                  <a:schemeClr val="bg1"/>
                </a:solidFill>
              </a:rPr>
              <a:t>, як </a:t>
            </a:r>
            <a:r>
              <a:rPr lang="ru-RU" sz="4400" dirty="0" err="1">
                <a:solidFill>
                  <a:schemeClr val="bg1"/>
                </a:solidFill>
              </a:rPr>
              <a:t>істина</a:t>
            </a:r>
            <a:r>
              <a:rPr lang="ru-RU" sz="4400" dirty="0">
                <a:solidFill>
                  <a:schemeClr val="bg1"/>
                </a:solidFill>
              </a:rPr>
              <a:t> з </a:t>
            </a:r>
            <a:r>
              <a:rPr lang="ru-RU" sz="4400" dirty="0" smtClean="0">
                <a:solidFill>
                  <a:schemeClr val="bg1"/>
                </a:solidFill>
              </a:rPr>
              <a:t>наукою, добро  </a:t>
            </a:r>
            <a:r>
              <a:rPr lang="ru-RU" sz="4400" dirty="0">
                <a:solidFill>
                  <a:schemeClr val="bg1"/>
                </a:solidFill>
              </a:rPr>
              <a:t>з </a:t>
            </a:r>
            <a:r>
              <a:rPr lang="ru-RU" sz="4400" dirty="0" err="1">
                <a:solidFill>
                  <a:schemeClr val="bg1"/>
                </a:solidFill>
              </a:rPr>
              <a:t>мораллю</a:t>
            </a:r>
            <a:r>
              <a:rPr lang="ru-RU" sz="44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120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tx1"/>
          </a:solidFill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3600" dirty="0">
                <a:solidFill>
                  <a:srgbClr val="FF0000"/>
                </a:solidFill>
              </a:rPr>
              <a:t>Предметом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err="1">
                <a:solidFill>
                  <a:schemeClr val="bg1"/>
                </a:solidFill>
              </a:rPr>
              <a:t>мистецтва</a:t>
            </a:r>
            <a:r>
              <a:rPr lang="ru-RU" sz="3600" dirty="0">
                <a:solidFill>
                  <a:schemeClr val="bg1"/>
                </a:solidFill>
              </a:rPr>
              <a:t> є </a:t>
            </a:r>
            <a:r>
              <a:rPr lang="ru-RU" sz="3600" dirty="0" err="1">
                <a:solidFill>
                  <a:schemeClr val="bg1"/>
                </a:solidFill>
              </a:rPr>
              <a:t>світ</a:t>
            </a:r>
            <a:r>
              <a:rPr lang="ru-RU" sz="3600" dirty="0">
                <a:solidFill>
                  <a:schemeClr val="bg1"/>
                </a:solidFill>
              </a:rPr>
              <a:t> і </a:t>
            </a:r>
            <a:r>
              <a:rPr lang="ru-RU" sz="3600" dirty="0" err="1">
                <a:solidFill>
                  <a:schemeClr val="bg1"/>
                </a:solidFill>
              </a:rPr>
              <a:t>людина</a:t>
            </a:r>
            <a:r>
              <a:rPr lang="ru-RU" sz="3600" dirty="0">
                <a:solidFill>
                  <a:schemeClr val="bg1"/>
                </a:solidFill>
              </a:rPr>
              <a:t> в </a:t>
            </a:r>
            <a:r>
              <a:rPr lang="ru-RU" sz="3600" dirty="0" err="1" smtClean="0">
                <a:solidFill>
                  <a:schemeClr val="bg1"/>
                </a:solidFill>
              </a:rPr>
              <a:t>сукупності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</a:rPr>
              <a:t>відносин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</a:rPr>
              <a:t>одине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>
                <a:solidFill>
                  <a:schemeClr val="bg1"/>
                </a:solidFill>
              </a:rPr>
              <a:t>з одним</a:t>
            </a:r>
            <a:r>
              <a:rPr lang="ru-RU" sz="3600" dirty="0" smtClean="0">
                <a:solidFill>
                  <a:schemeClr val="bg1"/>
                </a:solidFill>
              </a:rPr>
              <a:t>.</a:t>
            </a:r>
          </a:p>
          <a:p>
            <a:pPr marL="137160" indent="0">
              <a:buNone/>
            </a:pPr>
            <a:endParaRPr lang="uk-UA" sz="3600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uk-UA" sz="3600" dirty="0" smtClean="0">
                <a:solidFill>
                  <a:schemeClr val="bg1"/>
                </a:solidFill>
              </a:rPr>
              <a:t>Мистецтво постає там, де головною метою діяльності є </a:t>
            </a:r>
            <a:r>
              <a:rPr lang="uk-UA" sz="3600" dirty="0" smtClean="0">
                <a:solidFill>
                  <a:srgbClr val="FF0000"/>
                </a:solidFill>
              </a:rPr>
              <a:t>художньо-естетична творчість.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873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tx1"/>
          </a:solidFill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sz="7200" dirty="0">
                <a:solidFill>
                  <a:srgbClr val="FF0000"/>
                </a:solidFill>
              </a:rPr>
              <a:t>Форма </a:t>
            </a:r>
            <a:r>
              <a:rPr lang="ru-RU" sz="7200" dirty="0" err="1">
                <a:solidFill>
                  <a:srgbClr val="FF0000"/>
                </a:solidFill>
              </a:rPr>
              <a:t>існування</a:t>
            </a:r>
            <a:r>
              <a:rPr lang="ru-RU" sz="7200" dirty="0">
                <a:solidFill>
                  <a:srgbClr val="FF0000"/>
                </a:solidFill>
              </a:rPr>
              <a:t> </a:t>
            </a:r>
            <a:r>
              <a:rPr lang="ru-RU" sz="7200" dirty="0" err="1">
                <a:solidFill>
                  <a:srgbClr val="FF0000"/>
                </a:solidFill>
              </a:rPr>
              <a:t>мистецтва</a:t>
            </a:r>
            <a:r>
              <a:rPr lang="ru-RU" sz="7200" dirty="0">
                <a:solidFill>
                  <a:srgbClr val="FF0000"/>
                </a:solidFill>
              </a:rPr>
              <a:t> </a:t>
            </a:r>
            <a:r>
              <a:rPr lang="ru-RU" sz="7200" dirty="0">
                <a:solidFill>
                  <a:schemeClr val="bg1"/>
                </a:solidFill>
              </a:rPr>
              <a:t>- </a:t>
            </a:r>
            <a:r>
              <a:rPr lang="ru-RU" sz="6000" dirty="0" err="1">
                <a:solidFill>
                  <a:schemeClr val="bg1"/>
                </a:solidFill>
              </a:rPr>
              <a:t>художній</a:t>
            </a:r>
            <a:r>
              <a:rPr lang="ru-RU" sz="6000" dirty="0">
                <a:solidFill>
                  <a:schemeClr val="bg1"/>
                </a:solidFill>
              </a:rPr>
              <a:t> </a:t>
            </a:r>
            <a:r>
              <a:rPr lang="ru-RU" sz="6000" dirty="0" err="1">
                <a:solidFill>
                  <a:schemeClr val="bg1"/>
                </a:solidFill>
              </a:rPr>
              <a:t>твір</a:t>
            </a:r>
            <a:r>
              <a:rPr lang="ru-RU" sz="6000" dirty="0">
                <a:solidFill>
                  <a:schemeClr val="bg1"/>
                </a:solidFill>
              </a:rPr>
              <a:t> (поема, картина, </a:t>
            </a:r>
            <a:r>
              <a:rPr lang="ru-RU" sz="6000" dirty="0" err="1" smtClean="0">
                <a:solidFill>
                  <a:schemeClr val="bg1"/>
                </a:solidFill>
              </a:rPr>
              <a:t>вистава</a:t>
            </a:r>
            <a:r>
              <a:rPr lang="ru-RU" sz="6000" dirty="0" smtClean="0">
                <a:solidFill>
                  <a:schemeClr val="bg1"/>
                </a:solidFill>
              </a:rPr>
              <a:t>, </a:t>
            </a:r>
            <a:r>
              <a:rPr lang="ru-RU" sz="6000" dirty="0" err="1">
                <a:solidFill>
                  <a:schemeClr val="bg1"/>
                </a:solidFill>
              </a:rPr>
              <a:t>кінофільм</a:t>
            </a:r>
            <a:r>
              <a:rPr lang="ru-RU" sz="6000" dirty="0">
                <a:solidFill>
                  <a:schemeClr val="bg1"/>
                </a:solidFill>
              </a:rPr>
              <a:t> </a:t>
            </a:r>
            <a:r>
              <a:rPr lang="ru-RU" sz="6000" dirty="0" err="1" smtClean="0">
                <a:solidFill>
                  <a:schemeClr val="bg1"/>
                </a:solidFill>
              </a:rPr>
              <a:t>тощо</a:t>
            </a:r>
            <a:r>
              <a:rPr lang="ru-RU" sz="6000" dirty="0" smtClean="0">
                <a:solidFill>
                  <a:schemeClr val="bg1"/>
                </a:solidFill>
              </a:rPr>
              <a:t>).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265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4997152"/>
          </a:xfrm>
          <a:solidFill>
            <a:schemeClr val="tx1"/>
          </a:solidFill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4400" dirty="0" err="1">
                <a:solidFill>
                  <a:schemeClr val="bg1"/>
                </a:solidFill>
              </a:rPr>
              <a:t>Мистецтво</a:t>
            </a:r>
            <a:r>
              <a:rPr lang="ru-RU" sz="4400" dirty="0">
                <a:solidFill>
                  <a:schemeClr val="bg1"/>
                </a:solidFill>
              </a:rPr>
              <a:t> </a:t>
            </a:r>
            <a:r>
              <a:rPr lang="ru-RU" sz="4400" dirty="0" err="1">
                <a:solidFill>
                  <a:schemeClr val="bg1"/>
                </a:solidFill>
              </a:rPr>
              <a:t>також</a:t>
            </a:r>
            <a:r>
              <a:rPr lang="ru-RU" sz="4400" dirty="0">
                <a:solidFill>
                  <a:schemeClr val="bg1"/>
                </a:solidFill>
              </a:rPr>
              <a:t> </a:t>
            </a:r>
            <a:r>
              <a:rPr lang="ru-RU" sz="4400" dirty="0" err="1">
                <a:solidFill>
                  <a:schemeClr val="bg1"/>
                </a:solidFill>
              </a:rPr>
              <a:t>використовує</a:t>
            </a:r>
            <a:r>
              <a:rPr lang="ru-RU" sz="4400" dirty="0">
                <a:solidFill>
                  <a:schemeClr val="bg1"/>
                </a:solidFill>
              </a:rPr>
              <a:t> </a:t>
            </a:r>
            <a:r>
              <a:rPr lang="ru-RU" sz="4400" dirty="0" err="1">
                <a:solidFill>
                  <a:schemeClr val="bg1"/>
                </a:solidFill>
              </a:rPr>
              <a:t>особливі</a:t>
            </a:r>
            <a:r>
              <a:rPr lang="ru-RU" sz="4400" dirty="0">
                <a:solidFill>
                  <a:schemeClr val="bg1"/>
                </a:solidFill>
              </a:rPr>
              <a:t> </a:t>
            </a:r>
            <a:r>
              <a:rPr lang="ru-RU" sz="5400" dirty="0" err="1">
                <a:solidFill>
                  <a:srgbClr val="FF0000"/>
                </a:solidFill>
              </a:rPr>
              <a:t>засоби</a:t>
            </a:r>
            <a:r>
              <a:rPr lang="ru-RU" sz="5400" dirty="0">
                <a:solidFill>
                  <a:schemeClr val="bg1"/>
                </a:solidFill>
              </a:rPr>
              <a:t> </a:t>
            </a:r>
            <a:r>
              <a:rPr lang="ru-RU" sz="4400" dirty="0">
                <a:solidFill>
                  <a:schemeClr val="bg1"/>
                </a:solidFill>
              </a:rPr>
              <a:t>для </a:t>
            </a:r>
            <a:r>
              <a:rPr lang="ru-RU" sz="4400" dirty="0" err="1">
                <a:solidFill>
                  <a:schemeClr val="bg1"/>
                </a:solidFill>
              </a:rPr>
              <a:t>відтворення</a:t>
            </a:r>
            <a:r>
              <a:rPr lang="ru-RU" sz="4400" dirty="0">
                <a:solidFill>
                  <a:schemeClr val="bg1"/>
                </a:solidFill>
              </a:rPr>
              <a:t> </a:t>
            </a:r>
            <a:r>
              <a:rPr lang="ru-RU" sz="4400" dirty="0" err="1">
                <a:solidFill>
                  <a:schemeClr val="bg1"/>
                </a:solidFill>
              </a:rPr>
              <a:t>реальної</a:t>
            </a:r>
            <a:r>
              <a:rPr lang="ru-RU" sz="4400" dirty="0">
                <a:solidFill>
                  <a:schemeClr val="bg1"/>
                </a:solidFill>
              </a:rPr>
              <a:t> </a:t>
            </a:r>
            <a:r>
              <a:rPr lang="ru-RU" sz="4400" dirty="0" err="1">
                <a:solidFill>
                  <a:schemeClr val="bg1"/>
                </a:solidFill>
              </a:rPr>
              <a:t>дійсності</a:t>
            </a:r>
            <a:r>
              <a:rPr lang="ru-RU" sz="4400" dirty="0">
                <a:solidFill>
                  <a:schemeClr val="bg1"/>
                </a:solidFill>
              </a:rPr>
              <a:t>: для </a:t>
            </a:r>
            <a:r>
              <a:rPr lang="ru-RU" sz="4400" dirty="0" err="1">
                <a:solidFill>
                  <a:schemeClr val="bg1"/>
                </a:solidFill>
              </a:rPr>
              <a:t>літератури</a:t>
            </a:r>
            <a:r>
              <a:rPr lang="ru-RU" sz="4400" dirty="0">
                <a:solidFill>
                  <a:schemeClr val="bg1"/>
                </a:solidFill>
              </a:rPr>
              <a:t> </a:t>
            </a:r>
            <a:r>
              <a:rPr lang="ru-RU" sz="4400" dirty="0" err="1">
                <a:solidFill>
                  <a:schemeClr val="bg1"/>
                </a:solidFill>
              </a:rPr>
              <a:t>це</a:t>
            </a:r>
            <a:r>
              <a:rPr lang="ru-RU" sz="4400" dirty="0">
                <a:solidFill>
                  <a:schemeClr val="bg1"/>
                </a:solidFill>
              </a:rPr>
              <a:t> слово, для </a:t>
            </a:r>
            <a:r>
              <a:rPr lang="ru-RU" sz="4400" dirty="0" err="1">
                <a:solidFill>
                  <a:schemeClr val="bg1"/>
                </a:solidFill>
              </a:rPr>
              <a:t>музики</a:t>
            </a:r>
            <a:r>
              <a:rPr lang="ru-RU" sz="4400" dirty="0">
                <a:solidFill>
                  <a:schemeClr val="bg1"/>
                </a:solidFill>
              </a:rPr>
              <a:t> - звук, для </a:t>
            </a:r>
            <a:r>
              <a:rPr lang="ru-RU" sz="4400" dirty="0" err="1">
                <a:solidFill>
                  <a:schemeClr val="bg1"/>
                </a:solidFill>
              </a:rPr>
              <a:t>образотворчого</a:t>
            </a:r>
            <a:r>
              <a:rPr lang="ru-RU" sz="4400" dirty="0">
                <a:solidFill>
                  <a:schemeClr val="bg1"/>
                </a:solidFill>
              </a:rPr>
              <a:t> </a:t>
            </a:r>
            <a:r>
              <a:rPr lang="ru-RU" sz="4400" dirty="0" err="1">
                <a:solidFill>
                  <a:schemeClr val="bg1"/>
                </a:solidFill>
              </a:rPr>
              <a:t>мистецтва</a:t>
            </a:r>
            <a:r>
              <a:rPr lang="ru-RU" sz="4400" dirty="0">
                <a:solidFill>
                  <a:schemeClr val="bg1"/>
                </a:solidFill>
              </a:rPr>
              <a:t> - </a:t>
            </a:r>
            <a:r>
              <a:rPr lang="ru-RU" sz="4400" dirty="0" err="1">
                <a:solidFill>
                  <a:schemeClr val="bg1"/>
                </a:solidFill>
              </a:rPr>
              <a:t>колір</a:t>
            </a:r>
            <a:r>
              <a:rPr lang="ru-RU" sz="4400" dirty="0">
                <a:solidFill>
                  <a:schemeClr val="bg1"/>
                </a:solidFill>
              </a:rPr>
              <a:t>, для </a:t>
            </a:r>
            <a:r>
              <a:rPr lang="ru-RU" sz="4400" dirty="0" err="1">
                <a:solidFill>
                  <a:schemeClr val="bg1"/>
                </a:solidFill>
              </a:rPr>
              <a:t>скульптури</a:t>
            </a:r>
            <a:r>
              <a:rPr lang="ru-RU" sz="4400" dirty="0">
                <a:solidFill>
                  <a:schemeClr val="bg1"/>
                </a:solidFill>
              </a:rPr>
              <a:t> - </a:t>
            </a:r>
            <a:r>
              <a:rPr lang="ru-RU" sz="4400" dirty="0" err="1">
                <a:solidFill>
                  <a:schemeClr val="bg1"/>
                </a:solidFill>
              </a:rPr>
              <a:t>об'єм</a:t>
            </a:r>
            <a:r>
              <a:rPr lang="ru-RU" sz="44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72616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653</TotalTime>
  <Words>1196</Words>
  <Application>Microsoft Office PowerPoint</Application>
  <PresentationFormat>Экран (4:3)</PresentationFormat>
  <Paragraphs>106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Апекс</vt:lpstr>
      <vt:lpstr>  Предмет, мета й завдання курсу, його основні поняття  </vt:lpstr>
      <vt:lpstr>Мистецтвознавство</vt:lpstr>
      <vt:lpstr>Презентация PowerPoint</vt:lpstr>
      <vt:lpstr>Мистецтво</vt:lpstr>
      <vt:lpstr>Мистецтво</vt:lpstr>
      <vt:lpstr>Мета мистецтва </vt:lpstr>
      <vt:lpstr>Презентация PowerPoint</vt:lpstr>
      <vt:lpstr>Презентация PowerPoint</vt:lpstr>
      <vt:lpstr>Презентация PowerPoint</vt:lpstr>
      <vt:lpstr>Презентация PowerPoint</vt:lpstr>
      <vt:lpstr>Художній образ -</vt:lpstr>
      <vt:lpstr>Функції мистецтва</vt:lpstr>
      <vt:lpstr>Презентация PowerPoint</vt:lpstr>
      <vt:lpstr>Суспільно - перетворююча (мистецтво як діяльність) </vt:lpstr>
      <vt:lpstr>Пізнавально - евристична (мистецтво як знання та просвіта ) </vt:lpstr>
      <vt:lpstr>Прогностична, або мистецтво як передбачення</vt:lpstr>
      <vt:lpstr>Інформаційно- комунікативна (мистецтво як спілкування і повідомлення) </vt:lpstr>
      <vt:lpstr>Виховна (мистецтво як катарсис ) </vt:lpstr>
      <vt:lpstr>Сугестивна  (мистецтво як навіювання ) </vt:lpstr>
      <vt:lpstr> Естетична   (мистецтво як формування творчого духу і ціннісних орієнтацій )</vt:lpstr>
      <vt:lpstr>Гедоністична  (мистецтво як насолода )  </vt:lpstr>
      <vt:lpstr>Компенсаторна  (мистецтво як психотерапія) </vt:lpstr>
      <vt:lpstr>Презентация PowerPoint</vt:lpstr>
      <vt:lpstr>Види мистецтва та їх класифікація.</vt:lpstr>
      <vt:lpstr>Характеристика просторових видів мистецтва.</vt:lpstr>
      <vt:lpstr>Якісна  характеристика просторових видів мистецтва.</vt:lpstr>
      <vt:lpstr>Характеристика просторових видів мистецтва.</vt:lpstr>
      <vt:lpstr>Характеристика просторових видів мистецтва.</vt:lpstr>
      <vt:lpstr>Характеристика просторових видів мистецтва.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Мистецтвознавство</dc:title>
  <dc:creator>Admin</dc:creator>
  <cp:lastModifiedBy>RePack by Diakov</cp:lastModifiedBy>
  <cp:revision>71</cp:revision>
  <dcterms:created xsi:type="dcterms:W3CDTF">2014-02-04T17:10:24Z</dcterms:created>
  <dcterms:modified xsi:type="dcterms:W3CDTF">2020-09-10T10:22:27Z</dcterms:modified>
</cp:coreProperties>
</file>