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3568963-BC42-4DB9-9740-3A1C70859505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DD826FD-4B45-4A8B-A3DF-37EAC3F4D9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052736"/>
            <a:ext cx="836799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Неопределенная форма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глагола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4869160"/>
            <a:ext cx="400462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Подготовила</a:t>
            </a:r>
          </a:p>
          <a:p>
            <a:pPr algn="ctr"/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тудентка 3 курса</a:t>
            </a:r>
          </a:p>
          <a:p>
            <a:pPr algn="ctr"/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руппы 6.0356-р</a:t>
            </a:r>
          </a:p>
          <a:p>
            <a:pPr algn="ctr"/>
            <a:r>
              <a:rPr lang="ru-RU" sz="2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Духнивская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Екатерина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89644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Если 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–</a:t>
            </a:r>
            <a:r>
              <a:rPr lang="ru-RU" sz="2000" i="1" dirty="0" err="1">
                <a:solidFill>
                  <a:schemeClr val="accent2">
                    <a:lumMod val="75000"/>
                  </a:schemeClr>
                </a:solidFill>
              </a:rPr>
              <a:t>ся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dirty="0"/>
              <a:t>выполняет формообразующую функцию (образует залоговую форму или форму безличности), то в инфинитив –</a:t>
            </a:r>
            <a:r>
              <a:rPr lang="ru-RU" sz="2000" dirty="0" err="1"/>
              <a:t>ся</a:t>
            </a:r>
            <a:r>
              <a:rPr lang="ru-RU" sz="2000" dirty="0"/>
              <a:t> включать не следует и глагол квалифицируется как невозвратный, но имеющий возвратную форму. То есть следует разграничивать возвратный глагол (с словообразовательным – </a:t>
            </a:r>
            <a:r>
              <a:rPr lang="ru-RU" sz="2000" dirty="0" err="1"/>
              <a:t>ся</a:t>
            </a:r>
            <a:r>
              <a:rPr lang="ru-RU" sz="2000" dirty="0"/>
              <a:t>) и возвратную форму глагола (с формообразующим –</a:t>
            </a:r>
            <a:r>
              <a:rPr lang="ru-RU" sz="2000" dirty="0" err="1"/>
              <a:t>ся</a:t>
            </a:r>
            <a:r>
              <a:rPr lang="ru-RU" sz="2000" dirty="0"/>
              <a:t>). В предложении: </a:t>
            </a:r>
            <a:r>
              <a:rPr lang="ru-RU" sz="2000" i="1" dirty="0"/>
              <a:t>Хорошо в осеннем цветистом лесу, долго не хочется уходить из него, прощаться с золотыми осенними днями</a:t>
            </a:r>
            <a:r>
              <a:rPr lang="ru-RU" sz="2000" dirty="0"/>
              <a:t> - выделяется инфинитив </a:t>
            </a:r>
            <a:r>
              <a:rPr lang="ru-RU" sz="2000" i="1" dirty="0"/>
              <a:t>хотеть</a:t>
            </a:r>
            <a:r>
              <a:rPr lang="ru-RU" sz="2000" dirty="0"/>
              <a:t> (невозвратный глагол) и указывается, что в предложении глагол </a:t>
            </a:r>
            <a:r>
              <a:rPr lang="ru-RU" sz="2000" i="1" dirty="0"/>
              <a:t>хотеть</a:t>
            </a:r>
            <a:r>
              <a:rPr lang="ru-RU" sz="2000" dirty="0"/>
              <a:t> имеет возвратную форму со значением безличности, и инфинитив </a:t>
            </a:r>
            <a:r>
              <a:rPr lang="ru-RU" sz="2000" i="1" dirty="0"/>
              <a:t>прощаться</a:t>
            </a:r>
            <a:r>
              <a:rPr lang="ru-RU" sz="2000" dirty="0"/>
              <a:t> (возвратный глагол), поскольку – </a:t>
            </a:r>
            <a:r>
              <a:rPr lang="ru-RU" sz="2000" dirty="0" err="1"/>
              <a:t>ся</a:t>
            </a:r>
            <a:r>
              <a:rPr lang="ru-RU" sz="2000" dirty="0"/>
              <a:t> образует новое значение глагола </a:t>
            </a:r>
            <a:r>
              <a:rPr lang="ru-RU" sz="2000" i="1" dirty="0"/>
              <a:t>прощаться </a:t>
            </a:r>
            <a:r>
              <a:rPr lang="ru-RU" sz="2000" dirty="0"/>
              <a:t>(Ср.: </a:t>
            </a:r>
            <a:r>
              <a:rPr lang="ru-RU" sz="2000" i="1" dirty="0"/>
              <a:t>прощать</a:t>
            </a:r>
            <a:r>
              <a:rPr lang="ru-RU" sz="2000" dirty="0"/>
              <a:t> –1) «извинять»;2) «освобождать от обязательства») (С.И.Ожегов. Словарь русского языка – М., 1988).</a:t>
            </a:r>
          </a:p>
          <a:p>
            <a:r>
              <a:rPr lang="ru-RU" sz="2000" dirty="0"/>
              <a:t>Вопрос к начальной форме – что делать? или что сделать? Вопрос к спрягаемой форме должен отражать категории этой формы (</a:t>
            </a:r>
            <a:r>
              <a:rPr lang="ru-RU" sz="2000" i="1" dirty="0"/>
              <a:t>Ох, лето красное! Любил бы я тебя</a:t>
            </a:r>
            <a:r>
              <a:rPr lang="ru-RU" sz="2000" dirty="0"/>
              <a:t>… - что бы делал?).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89844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Начальная форма глагола –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инфинитив (неопределенная форма глагола)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является исходной формой всей системы глагольных форм. В этом отношении ее можно сопоставить с И.п. существительных как начальной, исходной формой имени. Инфинитив употребляется тогда, когда необходимо назвать какое-либо действие или состояние в процессе его совершения (то есть действие как процесс):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гореть, стремиться, хотеть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и др.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Характерно, что инфинитив, называя действие или состояние как процесс, в то же время грамматически характеризует его с точки зрения вида и залога. Сравним: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любить – полюбить, вернуть – вернуться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7484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Называя действие, инфинитив сближается тем самым с отглагольными существительными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бег, выход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так как в нем тоже только названо действие безотносительно к тому, кто его производит. Но между инфинитивом и отглагольным существительным – большая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разница: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отглагольном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существительном действие мыслится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опредмечено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инфинитив же называет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действие как процесс.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Рассмотрим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особенности морфемной структуры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инфинитива.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Этой форме свойственны свои особые аффиксы: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сть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чь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Они обычно являются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формообразующими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пределах глагольной парадигмы. Но некоторые из них могут выступать в роли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словообразующих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когда глаголы образуются от других частей речи (сравним: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белить ← белый; рыбачить ← рыбак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Наиболее часто употребляется безударный аффикс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ходить, лететь, колоть, стоять, запечатлеть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и др.). Менее продуктивны аффиксы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–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сть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Аффикс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(-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сть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наблюдается в небольшой группе глаголов, у которых основа настоящего времени оканчивается на согласные звуки [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], [т], [б]: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Бреду – брести кладу – класть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Мету – мести сяду – сесть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Веду – вести скребу – скрести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отмечается в научной литературе, в таких глаголах выделяется инфинитивный аффикс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(-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сть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силу того, что чередования согласных звуков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д║с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т║с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б║с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не могут быть рассмотрены с точки зрения современного русского языка как живые чередования. Значит, [с] – согласный звук основы, и поэтому его следует отнести к инфинитивному аффиксу.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212976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Исторический комментарий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Здесь отразился исторический процесс диссимиляции, когда конечный взрывной согласный [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], [т] перед следующим взрывным аффикса - [т] переходит в общеславянском языке в фрикативный согласный [с], который первоначально относясь к основе, впоследствии, в результате переразложения, перешел к аффиксу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тем самым осложнив его: 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плет-ти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плес-ти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пле-сти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8892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Возникнув, аффикс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начал участвовать в образовании инфинитива и от основ на [б], [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], в которых более ранние формы – типа 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греб-ти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гре-ти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затем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вытеснились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формами на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клясть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образовано по аналогии: ср.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кляну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древнее 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кльти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Всегда ударный аффикс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имеют немногие глаголы, у которых основа настоящего времени оканчиваемся на согласные [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], [с], [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]: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везу – везти, несу – нести, расту – расти, трясу – трясти.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Интересно, что продуктивный для современного русского языка аффикс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исторически возник от аффикса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результате редукции конечного гласного [и] в безударном положении.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Наконец, аффикс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(условно!)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который участвует в образовании многочисленных глаголов, у которых основа настоящего времени оканчивается на [г], [к]: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могу – мочь, пеку – печь, берегу – беречь, секу – сечь, стерегу – стеречь, толку – толочь.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Инфинитив в предложении может выполнять разнообразные синтаксические функции, что связано с его специфическими чертами, отличающими эту форму от спрягаемых глагольных форм. То есть инфинитив может выполнять и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предикативную, и номинативную, и атрибутивную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функцию: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Своей дремоты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превозмочь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не может воздух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…(сказуемое).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Чудесная должность –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на земле человеком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(подлежащее).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Мы решили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повернуть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обратно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(дополнение).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Решение во что бы то ни стало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пробиться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вперед воодушевило солдат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(определение).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Ты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слушать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исповедь мою сюда пришел? Благодарю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(обстоятельство).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Следует обратить внимание на две сложности в определении начальной формы глагола: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Нужно следить, чтобы не нарушалось видовое соответствие между анализируемой и начальной формами, инфинитив должен быть того же вида, что и анализируемая форма: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обул – обуть, обуваю – обувать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находить инфинитив у возвратных глаголов?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Традиционно принято включать в начальную форму глагола постфикс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независимо от того, словообразующую или формообразующую функцию он выполняет: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улыбается – улыбаться, смотрится – смотреться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толковых словарях русского языка инфинитивы с залоговым формообразующим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фиксируются как отдельные слова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пририсовываться 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«страдательное к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пририсовывать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»;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причесываться 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«страдательное к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причесывать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») (С.Ожегов. Словарь русского языка).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Исключение из этого правила составляют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безличные глаголы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образованные от личных с помощью постфикса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 начальную форму таких глаголов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не включается; безличные глаголы в предложении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Не сидится, не лежится, не гуляется ему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имеют начальную форму без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сидеть, лежать, гулять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(нет инфинитивов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сидеться, лежаться, гуляться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Возвратность/невозвратность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начальной формы глагола определяется функцией постфикса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Если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образует слово (без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слово не употребляется) или изменяет его лексическое значение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прощать – прощаться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что по существу тоже есть образование нового слова, то постфикс –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должен включаться в инфинитив и глагол должен квалифицироваться как возвратный.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</TotalTime>
  <Words>523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2018-10-25T07:06:41Z</dcterms:created>
  <dcterms:modified xsi:type="dcterms:W3CDTF">2018-10-25T07:25:44Z</dcterms:modified>
</cp:coreProperties>
</file>