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82" r:id="rId4"/>
    <p:sldId id="257" r:id="rId5"/>
    <p:sldId id="258" r:id="rId6"/>
    <p:sldId id="259" r:id="rId7"/>
    <p:sldId id="260" r:id="rId8"/>
    <p:sldId id="283" r:id="rId9"/>
    <p:sldId id="261" r:id="rId10"/>
    <p:sldId id="262" r:id="rId11"/>
    <p:sldId id="263" r:id="rId12"/>
    <p:sldId id="264" r:id="rId13"/>
    <p:sldId id="266" r:id="rId14"/>
    <p:sldId id="265" r:id="rId15"/>
    <p:sldId id="288" r:id="rId16"/>
    <p:sldId id="279" r:id="rId17"/>
    <p:sldId id="267" r:id="rId18"/>
    <p:sldId id="268" r:id="rId19"/>
    <p:sldId id="271" r:id="rId20"/>
    <p:sldId id="269" r:id="rId21"/>
    <p:sldId id="272" r:id="rId22"/>
    <p:sldId id="273" r:id="rId23"/>
    <p:sldId id="289" r:id="rId24"/>
    <p:sldId id="274" r:id="rId25"/>
    <p:sldId id="277" r:id="rId26"/>
    <p:sldId id="275" r:id="rId27"/>
    <p:sldId id="276" r:id="rId28"/>
    <p:sldId id="278" r:id="rId29"/>
    <p:sldId id="280" r:id="rId30"/>
    <p:sldId id="284" r:id="rId31"/>
    <p:sldId id="285" r:id="rId32"/>
    <p:sldId id="287" r:id="rId33"/>
    <p:sldId id="286" r:id="rId34"/>
    <p:sldId id="290" r:id="rId35"/>
    <p:sldId id="291" r:id="rId36"/>
    <p:sldId id="292" r:id="rId37"/>
    <p:sldId id="294" r:id="rId38"/>
    <p:sldId id="295" r:id="rId39"/>
    <p:sldId id="296" r:id="rId40"/>
    <p:sldId id="297" r:id="rId41"/>
    <p:sldId id="299" r:id="rId42"/>
    <p:sldId id="298" r:id="rId43"/>
    <p:sldId id="300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7F531E6-1E73-41B0-8346-A65F0E078914}" type="datetimeFigureOut">
              <a:rPr lang="en-US" smtClean="0"/>
              <a:pPr/>
              <a:t>4/18/2016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FD5568C-305D-4377-98EB-3961AF28DB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www.wm-painting.ru/plugins/p18_image_library/images/16.jpg"/>
          <p:cNvPicPr>
            <a:picLocks noChangeAspect="1" noChangeArrowheads="1"/>
          </p:cNvPicPr>
          <p:nvPr/>
        </p:nvPicPr>
        <p:blipFill>
          <a:blip r:embed="rId2" cstate="print">
            <a:lum bright="31000"/>
          </a:blip>
          <a:srcRect/>
          <a:stretch>
            <a:fillRect/>
          </a:stretch>
        </p:blipFill>
        <p:spPr bwMode="auto">
          <a:xfrm>
            <a:off x="0" y="-7008"/>
            <a:ext cx="9144000" cy="408408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564904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Национальные литературы</a:t>
            </a: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ІІ пол. ХХ в.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4221088"/>
            <a:ext cx="4953000" cy="2193358"/>
          </a:xfrm>
        </p:spPr>
        <p:txBody>
          <a:bodyPr>
            <a:normAutofit/>
          </a:bodyPr>
          <a:lstStyle/>
          <a:p>
            <a:r>
              <a:rPr lang="uk-UA" dirty="0" smtClean="0"/>
              <a:t>Британский интеллектуальный роман</a:t>
            </a:r>
          </a:p>
          <a:p>
            <a:r>
              <a:rPr lang="uk-UA" dirty="0" smtClean="0"/>
              <a:t>“Группа 47”</a:t>
            </a:r>
          </a:p>
          <a:p>
            <a:r>
              <a:rPr lang="uk-UA" dirty="0" smtClean="0"/>
              <a:t>Магический реализм</a:t>
            </a:r>
          </a:p>
          <a:p>
            <a:r>
              <a:rPr lang="uk-UA" dirty="0" smtClean="0"/>
              <a:t>Литература Японии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157192"/>
            <a:ext cx="8229600" cy="4812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en-US" dirty="0" err="1" smtClean="0"/>
              <a:t>Alýssum</a:t>
            </a:r>
            <a:r>
              <a:rPr lang="ru-RU" dirty="0" smtClean="0"/>
              <a:t>                  </a:t>
            </a:r>
            <a:r>
              <a:rPr lang="en-US" dirty="0" smtClean="0"/>
              <a:t>   Conch                  Orpheus</a:t>
            </a:r>
            <a:endParaRPr lang="en-US" dirty="0"/>
          </a:p>
        </p:txBody>
      </p:sp>
      <p:pic>
        <p:nvPicPr>
          <p:cNvPr id="17410" name="Picture 2" descr="http://molbiol.ru/pictures/alyssum_gmelinii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2286000" cy="3648076"/>
          </a:xfrm>
          <a:prstGeom prst="rect">
            <a:avLst/>
          </a:prstGeom>
          <a:noFill/>
        </p:spPr>
      </p:pic>
      <p:pic>
        <p:nvPicPr>
          <p:cNvPr id="17412" name="Picture 4" descr="http://files.school-collection.edu.ru/dlrstore/58da838d-b867-4e7a-97d1-e2d95d155e07/Telescopium_telescop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268760"/>
            <a:ext cx="2754306" cy="3672408"/>
          </a:xfrm>
          <a:prstGeom prst="rect">
            <a:avLst/>
          </a:prstGeom>
          <a:noFill/>
        </p:spPr>
      </p:pic>
      <p:pic>
        <p:nvPicPr>
          <p:cNvPr id="17414" name="Picture 6" descr="http://1.bp.blogspot.com/-GRMh3ydDuMc/UvyD-1pwNiI/AAAAAAAAAWk/dmcczv7m8b0/s1600/%D0%BE%D1%80%D1%84%D0%B5%D0%B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268759"/>
            <a:ext cx="2304256" cy="36500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http://www.notescollector.eu/image/titleFotos/chambered_nautilus_she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http://www.fonstola.ru/pic/201202/1920x1080/fonstola.ru-74979.jpg"/>
          <p:cNvPicPr>
            <a:picLocks noChangeAspect="1" noChangeArrowheads="1"/>
          </p:cNvPicPr>
          <p:nvPr/>
        </p:nvPicPr>
        <p:blipFill>
          <a:blip r:embed="rId2" cstate="print"/>
          <a:srcRect r="24951"/>
          <a:stretch>
            <a:fillRect/>
          </a:stretch>
        </p:blipFill>
        <p:spPr bwMode="auto">
          <a:xfrm>
            <a:off x="0" y="0"/>
            <a:ext cx="9149729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2708920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accent1"/>
                  </a:solidFill>
                </a:ln>
                <a:solidFill>
                  <a:schemeClr val="bg1"/>
                </a:solidFill>
              </a:rPr>
              <a:t>Душа человека имеет больше права называться Вселенной, чем собственно мироздание</a:t>
            </a:r>
            <a:endParaRPr lang="en-US" sz="3600" b="1" dirty="0">
              <a:ln>
                <a:solidFill>
                  <a:schemeClr val="accent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165304"/>
            <a:ext cx="8229600" cy="40923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Лабиринт Минотавра. Мозаика из «Дома Тесея» в Пафосе, Кипр</a:t>
            </a:r>
            <a:endParaRPr lang="en-US" dirty="0"/>
          </a:p>
        </p:txBody>
      </p:sp>
      <p:pic>
        <p:nvPicPr>
          <p:cNvPr id="22530" name="Picture 2" descr="http://www.cyprusexplorer.globalfolio.net/rus/paphos/object/mosaic/rossi-theseus/_images/01te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2550" cy="602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Юнгианский архетип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/>
          <a:lstStyle/>
          <a:p>
            <a:r>
              <a:rPr lang="ru-RU" dirty="0" smtClean="0"/>
              <a:t>Архетипы - универсальные изначальные врожденные психические структуры, составляющие содержание коллективного бессознательного.</a:t>
            </a:r>
          </a:p>
          <a:p>
            <a:r>
              <a:rPr lang="ru-RU" dirty="0" smtClean="0"/>
              <a:t>Мифологический архетип - сюжет, сцена, образ, характеризующиеся глобальностью, универсальностью и имеющие широкое распространение в культурах народов мира.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http://i.huffpost.com/gen/1130054/images/o-BLANK-PAGE-facebook.jpg"/>
          <p:cNvPicPr>
            <a:picLocks noChangeAspect="1" noChangeArrowheads="1"/>
          </p:cNvPicPr>
          <p:nvPr/>
        </p:nvPicPr>
        <p:blipFill>
          <a:blip r:embed="rId2" cstate="print">
            <a:lum bright="60000" contrast="-23000"/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87624" y="1988840"/>
            <a:ext cx="763284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 smtClean="0">
                <a:latin typeface="Monotype Corsiva" pitchFamily="66" charset="0"/>
              </a:rPr>
              <a:t>Мы будем скитаться мыслью</a:t>
            </a:r>
            <a:br>
              <a:rPr lang="ru-RU" sz="4400" i="1" dirty="0" smtClean="0">
                <a:latin typeface="Monotype Corsiva" pitchFamily="66" charset="0"/>
              </a:rPr>
            </a:br>
            <a:r>
              <a:rPr lang="ru-RU" sz="4400" i="1" dirty="0" smtClean="0">
                <a:latin typeface="Monotype Corsiva" pitchFamily="66" charset="0"/>
              </a:rPr>
              <a:t>И в конце скитаний придем</a:t>
            </a:r>
            <a:br>
              <a:rPr lang="ru-RU" sz="4400" i="1" dirty="0" smtClean="0">
                <a:latin typeface="Monotype Corsiva" pitchFamily="66" charset="0"/>
              </a:rPr>
            </a:br>
            <a:r>
              <a:rPr lang="ru-RU" sz="4400" i="1" dirty="0" smtClean="0">
                <a:latin typeface="Monotype Corsiva" pitchFamily="66" charset="0"/>
              </a:rPr>
              <a:t>Туда, откуда мы вышли,</a:t>
            </a:r>
            <a:br>
              <a:rPr lang="ru-RU" sz="4400" i="1" dirty="0" smtClean="0">
                <a:latin typeface="Monotype Corsiva" pitchFamily="66" charset="0"/>
              </a:rPr>
            </a:br>
            <a:r>
              <a:rPr lang="ru-RU" sz="4400" i="1" dirty="0" smtClean="0">
                <a:latin typeface="Monotype Corsiva" pitchFamily="66" charset="0"/>
              </a:rPr>
              <a:t>И увидим свой край впервые.</a:t>
            </a:r>
          </a:p>
          <a:p>
            <a:endParaRPr lang="ru-RU" sz="2800" i="1" dirty="0" smtClean="0">
              <a:latin typeface="Monotype Corsiva" pitchFamily="66" charset="0"/>
            </a:endParaRPr>
          </a:p>
          <a:p>
            <a:r>
              <a:rPr lang="ru-RU" sz="2800" i="1" dirty="0" smtClean="0">
                <a:latin typeface="Monotype Corsiva" pitchFamily="66" charset="0"/>
              </a:rPr>
              <a:t>                                        Т.С.Элиот. Четыре квартета</a:t>
            </a:r>
            <a:endParaRPr lang="ru-RU" sz="28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 descr="https://communistism.files.wordpress.com/2013/04/berlinmap1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60201" cy="594317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51720" y="2996952"/>
            <a:ext cx="4824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ГРУППА 47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Литература послевоенной Германии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1945 – 1949 – «нулевые годы»</a:t>
            </a:r>
          </a:p>
          <a:p>
            <a:r>
              <a:rPr lang="ru-RU" dirty="0" smtClean="0"/>
              <a:t>1946 – Фултонская речь Черчилля</a:t>
            </a:r>
          </a:p>
          <a:p>
            <a:r>
              <a:rPr lang="ru-RU" dirty="0" smtClean="0"/>
              <a:t>1947 – вступление в силу «доктрины сдерживания» Трумена, фактическое начало холодной войны </a:t>
            </a:r>
          </a:p>
          <a:p>
            <a:r>
              <a:rPr lang="ru-RU" dirty="0" smtClean="0"/>
              <a:t>Группа 47 – группа немецкоязычных писателей, объединенных Хансом Вернером Рихтером с целью возрождения немецкой литературы и осмысления травматического опыта Второй мировой войны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«Группа 47»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Основные представители: Гюнтер Грасс, Генрих Белль, Ингеборг Бахман, Петер Вайс, Зигфрид Ленц</a:t>
            </a:r>
          </a:p>
          <a:p>
            <a:r>
              <a:rPr lang="ru-RU" dirty="0" smtClean="0"/>
              <a:t>Тематика и проблематика: </a:t>
            </a:r>
          </a:p>
          <a:p>
            <a:pPr>
              <a:buFontTx/>
              <a:buChar char="-"/>
            </a:pPr>
            <a:r>
              <a:rPr lang="ru-RU" dirty="0" smtClean="0"/>
              <a:t>фронтовая проза; </a:t>
            </a:r>
          </a:p>
          <a:p>
            <a:pPr>
              <a:buFontTx/>
              <a:buChar char="-"/>
            </a:pPr>
            <a:r>
              <a:rPr lang="ru-RU" dirty="0" smtClean="0"/>
              <a:t>антимилитаризм; </a:t>
            </a:r>
          </a:p>
          <a:p>
            <a:pPr>
              <a:buFontTx/>
              <a:buChar char="-"/>
            </a:pPr>
            <a:r>
              <a:rPr lang="ru-RU" dirty="0" smtClean="0"/>
              <a:t>трагедия Второй мировой войны в судьбах отдельных людей; </a:t>
            </a:r>
          </a:p>
          <a:p>
            <a:pPr>
              <a:buFontTx/>
              <a:buChar char="-"/>
            </a:pPr>
            <a:r>
              <a:rPr lang="ru-RU" dirty="0" smtClean="0"/>
              <a:t>«новая Германия» </a:t>
            </a:r>
          </a:p>
          <a:p>
            <a:pPr>
              <a:buFontTx/>
              <a:buChar char="-"/>
            </a:pP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http://dystopia.me/wp-content/uploads/2015/02/Screenshot_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2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 descr="http://37.media.tumblr.com/tumblr_m3p3wkdOrT1qmg387o2_r1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Гюнтер Грасс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5832648" cy="4873728"/>
          </a:xfrm>
        </p:spPr>
        <p:txBody>
          <a:bodyPr>
            <a:noAutofit/>
          </a:bodyPr>
          <a:lstStyle/>
          <a:p>
            <a:r>
              <a:rPr lang="ru-RU" sz="2000" dirty="0" smtClean="0"/>
              <a:t>«Память, если донимать ее вопросами, уподобляется луковице: при чистке обнаруживаются письмена, которые можно читать — букву за буквой. Только смысл редко бывает однозначным,..</a:t>
            </a:r>
            <a:br>
              <a:rPr lang="ru-RU" sz="2000" dirty="0" smtClean="0"/>
            </a:br>
            <a:r>
              <a:rPr lang="ru-RU" sz="2000" dirty="0" smtClean="0"/>
              <a:t>... И вот уже опровергается то, что еще недавно претендовало на правду: ведь ложь и ее младшая сестра подделка составляют наиболее устойчивую часть воспоминаний; если записать их на бумаге, они выглядят достоверными и не скупятся на подробности, убеждающие своей фотографической точностью...</a:t>
            </a:r>
            <a:br>
              <a:rPr lang="ru-RU" sz="2000" dirty="0" smtClean="0"/>
            </a:br>
            <a:r>
              <a:rPr lang="ru-RU" sz="2000" dirty="0" smtClean="0"/>
              <a:t>Если луковицу разрезать, потекут слезы. Луковица говорит правду только при чистке».</a:t>
            </a:r>
            <a:endParaRPr lang="en-US" sz="2000" dirty="0"/>
          </a:p>
        </p:txBody>
      </p:sp>
      <p:sp>
        <p:nvSpPr>
          <p:cNvPr id="24578" name="AutoShape 2" descr="http://dystopia.me/wp-content/uploads/2015/02/Screenshot_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0" name="AutoShape 4" descr="http://dystopia.me/wp-content/uploads/2015/02/Screenshot_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AutoShape 6" descr="http://dystopia.me/wp-content/uploads/2015/02/Screenshot_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84" name="Picture 8" descr="http://www.nobelprize.org/nobel_prizes/literature/laureates/1999/grass_postc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276872"/>
            <a:ext cx="2667000" cy="3771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700" name="Picture 4" descr="http://www.magyartudat.com/wp-content/uploads/wilhelm-gustlof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462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620688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«ТРАЕКТОРИЯ КРАБА»</a:t>
            </a:r>
            <a:endParaRPr lang="en-US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4" name="Picture 4" descr="http://upload.wikimedia.org/wikipedia/de/4/45/Krebsgang_Konstel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74261"/>
            <a:ext cx="7200800" cy="61837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633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Вильгельм                                  Давид                              Александр</a:t>
            </a:r>
          </a:p>
          <a:p>
            <a:pPr>
              <a:buNone/>
            </a:pPr>
            <a:r>
              <a:rPr lang="ru-RU" sz="2000" dirty="0" smtClean="0"/>
              <a:t>     Густлофф                             Франкфуртер                      Маринеско</a:t>
            </a:r>
            <a:endParaRPr lang="en-US" sz="2000" dirty="0"/>
          </a:p>
        </p:txBody>
      </p:sp>
      <p:pic>
        <p:nvPicPr>
          <p:cNvPr id="45058" name="Picture 2" descr="Вильгельм Густлофф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2448272" cy="3549996"/>
          </a:xfrm>
          <a:prstGeom prst="rect">
            <a:avLst/>
          </a:prstGeom>
          <a:noFill/>
        </p:spPr>
      </p:pic>
      <p:pic>
        <p:nvPicPr>
          <p:cNvPr id="45060" name="Picture 4" descr="http://www.infocenters.co.il/gfh/multimedia/Photos/Idea/21020.jpg"/>
          <p:cNvPicPr>
            <a:picLocks noChangeAspect="1" noChangeArrowheads="1"/>
          </p:cNvPicPr>
          <p:nvPr/>
        </p:nvPicPr>
        <p:blipFill>
          <a:blip r:embed="rId3" cstate="print"/>
          <a:srcRect t="8970"/>
          <a:stretch>
            <a:fillRect/>
          </a:stretch>
        </p:blipFill>
        <p:spPr bwMode="auto">
          <a:xfrm>
            <a:off x="3203848" y="1124744"/>
            <a:ext cx="2536692" cy="3528392"/>
          </a:xfrm>
          <a:prstGeom prst="rect">
            <a:avLst/>
          </a:prstGeom>
          <a:noFill/>
        </p:spPr>
      </p:pic>
      <p:pic>
        <p:nvPicPr>
          <p:cNvPr id="45062" name="Picture 6" descr="Marinesk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3780" y="1124744"/>
            <a:ext cx="2575468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«Траектория краба»: </a:t>
            </a:r>
            <a:br>
              <a:rPr lang="ru-RU" dirty="0" smtClean="0"/>
            </a:br>
            <a:r>
              <a:rPr lang="ru-RU" dirty="0" smtClean="0"/>
              <a:t>поэтика и композиция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Жанровые модели: роман-семейная хроника, историографический метароман</a:t>
            </a:r>
          </a:p>
          <a:p>
            <a:r>
              <a:rPr lang="ru-RU" dirty="0" smtClean="0"/>
              <a:t>Сюжетные триады: три хронологических пласта (Третий Рейх, разделенная Германия, современная Германия) = три поколения одной семьи (Тулла, Пауль, Конрад)</a:t>
            </a:r>
          </a:p>
          <a:p>
            <a:r>
              <a:rPr lang="ru-RU" dirty="0" smtClean="0"/>
              <a:t>Лайнер «Вильгельм Густлов» - ключевой символ романа</a:t>
            </a:r>
          </a:p>
          <a:p>
            <a:r>
              <a:rPr lang="ru-RU" dirty="0" smtClean="0"/>
              <a:t>Проблемы мифологизации истории, отчуждения отцов и детей, реабилитации нацизма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448768"/>
            <a:ext cx="8229600" cy="4092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«Вильгельм Густлов» в Данциге</a:t>
            </a:r>
            <a:endParaRPr lang="en-US" dirty="0"/>
          </a:p>
        </p:txBody>
      </p:sp>
      <p:pic>
        <p:nvPicPr>
          <p:cNvPr id="31746" name="Picture 2" descr="http://www.wilhelmgustloff.com/images/Gallery/rw_w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1937" cy="630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Историографический метароман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Автор термина – Линда Хатчеон</a:t>
            </a:r>
          </a:p>
          <a:p>
            <a:r>
              <a:rPr lang="ru-RU" dirty="0" smtClean="0"/>
              <a:t>Гибридный жанр постмодернистской литературы, критически переосмысливающий традицию исторического романа в контексте постмодернистских концепций текстуальности и релятивизма</a:t>
            </a:r>
          </a:p>
          <a:p>
            <a:r>
              <a:rPr lang="ru-RU" dirty="0" smtClean="0"/>
              <a:t>Фокусирует внимание на проблемах относительности истины, дискурсивных аспектах истории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img-fotki.yandex.ru/get/51/14124454.305/0_a928f_233d307f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8392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2636912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chemeClr val="bg2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МАГИЧЕСКИЙ РЕАЛИЗМ</a:t>
            </a:r>
            <a:endParaRPr lang="en-US" sz="4000" dirty="0">
              <a:ln w="18415" cmpd="sng">
                <a:solidFill>
                  <a:schemeClr val="bg2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Литература Латинской Америки: общая характеристика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Постколониальная литература, развивавшаяся под влиянием литературы метрополии (Испании); </a:t>
            </a:r>
          </a:p>
          <a:p>
            <a:r>
              <a:rPr lang="ru-RU" dirty="0" smtClean="0"/>
              <a:t>Уникальная историческая ситуация: сосуществование и взаимодействие высокоразвитой культуры колонизаторов и первобытной культуры коренного населения;</a:t>
            </a:r>
          </a:p>
          <a:p>
            <a:r>
              <a:rPr lang="ru-RU" dirty="0" smtClean="0"/>
              <a:t>«Боливарианская альтернатива»: общее противостояние экспансии США; 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Магический реализм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Термин введен применительно к живописи – Францем Роо (1925); применительно к литературе – Эдмоном Жалу (1931); применительно к латиноамериканской литературе – Алехо Карпентьером (</a:t>
            </a:r>
            <a:r>
              <a:rPr lang="en-US" dirty="0" smtClean="0"/>
              <a:t>«Lo real </a:t>
            </a:r>
            <a:r>
              <a:rPr lang="en-US" dirty="0" err="1" smtClean="0"/>
              <a:t>maravilloso</a:t>
            </a:r>
            <a:r>
              <a:rPr lang="en-US" dirty="0" smtClean="0"/>
              <a:t>»</a:t>
            </a:r>
            <a:r>
              <a:rPr lang="ru-RU" dirty="0" smtClean="0"/>
              <a:t>, 1949); </a:t>
            </a:r>
          </a:p>
          <a:p>
            <a:r>
              <a:rPr lang="ru-RU" dirty="0" smtClean="0"/>
              <a:t>Предтечи в Латинской Америке: «креольское барокко», индеанистский роман, ультраизм, негризм, костумбризм</a:t>
            </a:r>
          </a:p>
          <a:p>
            <a:r>
              <a:rPr lang="ru-RU" dirty="0" smtClean="0"/>
              <a:t>Представители: Алехо Карпентьер, Мигель Астуриас, Габриэль Гарсиа Маркес, Карлос Фуэнтес, Хулио Кортасар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Великобритания </a:t>
            </a:r>
            <a:br>
              <a:rPr lang="ru-RU" dirty="0" smtClean="0"/>
            </a:br>
            <a:r>
              <a:rPr lang="ru-RU" dirty="0" smtClean="0"/>
              <a:t>после Второй мировой войны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«Триумф и трагедия»: людские потери, сокращение тоннажа торгового флота, рост государственного долга, застой в старых отраслях экономики;</a:t>
            </a:r>
          </a:p>
          <a:p>
            <a:r>
              <a:rPr lang="ru-RU" dirty="0" smtClean="0"/>
              <a:t>Окончательный распад Британской империи, утрата статуса сверхдержавы; ослабление влияния на глобальные политические процессы; </a:t>
            </a:r>
          </a:p>
          <a:p>
            <a:r>
              <a:rPr lang="ru-RU" dirty="0" smtClean="0"/>
              <a:t>Волнения в Ольстере; </a:t>
            </a:r>
          </a:p>
          <a:p>
            <a:r>
              <a:rPr lang="ru-RU" dirty="0" smtClean="0"/>
              <a:t>Социальные реформы лейбористского правительства;</a:t>
            </a:r>
          </a:p>
          <a:p>
            <a:r>
              <a:rPr lang="ru-RU" dirty="0" smtClean="0"/>
              <a:t>Тетчеризм и политика возврата к викторианским ценностям  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характеристики магического реализма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Мифомышление;</a:t>
            </a:r>
          </a:p>
          <a:p>
            <a:r>
              <a:rPr lang="ru-RU" dirty="0" smtClean="0"/>
              <a:t>«Космовидение» (Роа Бастос);</a:t>
            </a:r>
          </a:p>
          <a:p>
            <a:r>
              <a:rPr lang="ru-RU" dirty="0" smtClean="0"/>
              <a:t>Барочность, избыточность, «упорядочивание через беспорядок» (Карпентьер);</a:t>
            </a:r>
          </a:p>
          <a:p>
            <a:r>
              <a:rPr lang="ru-RU" dirty="0" smtClean="0"/>
              <a:t>Непротиворечивое сосуществование фантастических и реальных элементов;</a:t>
            </a:r>
          </a:p>
          <a:p>
            <a:r>
              <a:rPr lang="ru-RU" dirty="0" smtClean="0"/>
              <a:t>Циклическая модель времени; </a:t>
            </a:r>
          </a:p>
          <a:p>
            <a:r>
              <a:rPr lang="ru-RU" dirty="0" smtClean="0"/>
              <a:t>Мультикультурализм;</a:t>
            </a:r>
          </a:p>
          <a:p>
            <a:r>
              <a:rPr lang="ru-RU" dirty="0" smtClean="0"/>
              <a:t>Фольклорная основа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Габриэль Гарсиа Маркес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28800"/>
            <a:ext cx="5868144" cy="5229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«Эта реальность существует не на бумаге, она живет с нами, каждое мгновение, приводя нас к нескончаемым смертям, ставшим привычной обыденностью. Она же является неиссякаемым источником творчества, полным горестей и красоты, и ваш ностальгирующий колумбийский скиталец в ней не больше чем знак, указанный судьбой. Поэты и нищие, воины и мошенники, все мы, рожденные этой безумной действительностью, были вынуждены просить у нее немного воображения, ибо главным вызовом для нас стала недостаточность обычных средств, чтобы заставить поверить в нашу жизнь. Это, друзья мои, перекресток нашего одиночества».</a:t>
            </a:r>
            <a:endParaRPr lang="en-US" dirty="0"/>
          </a:p>
        </p:txBody>
      </p:sp>
      <p:pic>
        <p:nvPicPr>
          <p:cNvPr id="41986" name="Picture 2" descr="http://www.bilettorg.ru/userfiles/image/pictures_2/mark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132856"/>
            <a:ext cx="2719202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 descr="http://dcpmama.ru/wp-content/uploads/2014/09/100-%D0%BB%D0%B5%D1%82.jpg"/>
          <p:cNvPicPr>
            <a:picLocks noChangeAspect="1" noChangeArrowheads="1"/>
          </p:cNvPicPr>
          <p:nvPr/>
        </p:nvPicPr>
        <p:blipFill>
          <a:blip r:embed="rId2" cstate="print"/>
          <a:srcRect t="5030" b="2156"/>
          <a:stretch>
            <a:fillRect/>
          </a:stretch>
        </p:blipFill>
        <p:spPr bwMode="auto">
          <a:xfrm>
            <a:off x="-2" y="1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 descr="https://upload.wikimedia.org/wikipedia/commons/9/99/Buendia_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5" y="1196752"/>
            <a:ext cx="9018071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«Сто лет одиночества»: </a:t>
            </a:r>
            <a:br>
              <a:rPr lang="ru-RU" dirty="0" smtClean="0"/>
            </a:br>
            <a:r>
              <a:rPr lang="ru-RU" dirty="0" smtClean="0"/>
              <a:t>поэтика магического реализма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История рода Буэндиа – история человеческой цивилизации;</a:t>
            </a:r>
          </a:p>
          <a:p>
            <a:r>
              <a:rPr lang="ru-RU" dirty="0" smtClean="0"/>
              <a:t>Макондо – микро- и макрокосм, модель мира; </a:t>
            </a:r>
          </a:p>
          <a:p>
            <a:r>
              <a:rPr lang="ru-RU" dirty="0" smtClean="0"/>
              <a:t>Герои – архетипические образы;</a:t>
            </a:r>
          </a:p>
          <a:p>
            <a:r>
              <a:rPr lang="ru-RU" dirty="0" smtClean="0"/>
              <a:t>Цикличность художественного времени: «…история этой семьи представляет собой цепь неминуемых повторений, вращающееся колесо, которое продолжало бы крутиться до бесконечности, если бы не все увеличивающийся и необратимый износ оси»; </a:t>
            </a:r>
          </a:p>
          <a:p>
            <a:r>
              <a:rPr lang="ru-RU" dirty="0" smtClean="0"/>
              <a:t>Телеологизм: мифологические эпохи (эпоха первотворения, исхода, дождя, засухи, владычества банановой компании, упадка, забвения) завершаются эсхатологической катастрофой; </a:t>
            </a:r>
          </a:p>
          <a:p>
            <a:r>
              <a:rPr lang="ru-RU" dirty="0" smtClean="0"/>
              <a:t>Сюжетная основа - обобщенные и пропущенные через призму фольклорных представлений мифы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«Сто лет одиночества»: темпоральная структура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Три уровня организации материала: исторический, сказочно-мифологический, поэтический</a:t>
            </a:r>
          </a:p>
          <a:p>
            <a:r>
              <a:rPr lang="ru-RU" dirty="0" smtClean="0"/>
              <a:t>Линейность исторического времени, цикличность мифологического, универсальность поэтического</a:t>
            </a:r>
          </a:p>
          <a:p>
            <a:r>
              <a:rPr lang="ru-RU" dirty="0" smtClean="0"/>
              <a:t>Гибель Макондо – гибель самобытности Латинской Америки под воздействием колонизации (исторический уровень), осуществление предсказания Мелькиадеса (мифологический уровень), разрушение дома как символа одиночества, слияние его с природой, новое начало (поэтический уровень)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085184"/>
            <a:ext cx="8784976" cy="158417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«...призрачный город будет сметен с лица земли ураганом и стерт из памяти людей в то самое мгновение, когда Аурелиано Бабилонья кончит расшифровывать пергаменты, и всё в них записанное никогда и ни за что больше не повторится, ибо тем родам человечества, которые обречены на сто лет одиночества, не суждено появиться на земле дважды». </a:t>
            </a:r>
            <a:endParaRPr lang="en-US" dirty="0"/>
          </a:p>
        </p:txBody>
      </p:sp>
      <p:pic>
        <p:nvPicPr>
          <p:cNvPr id="46082" name="Picture 2" descr="https://diariodeunaarquitorturada.files.wordpress.com/2014/11/macondo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5029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allpaperswide.com/download/japanese_carp_art-wallpaper-1152x720.jpg"/>
          <p:cNvPicPr>
            <a:picLocks noChangeAspect="1" noChangeArrowheads="1"/>
          </p:cNvPicPr>
          <p:nvPr/>
        </p:nvPicPr>
        <p:blipFill>
          <a:blip r:embed="rId2" cstate="print"/>
          <a:srcRect l="4593" r="3281"/>
          <a:stretch>
            <a:fillRect/>
          </a:stretch>
        </p:blipFill>
        <p:spPr bwMode="auto">
          <a:xfrm>
            <a:off x="-1" y="0"/>
            <a:ext cx="919372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1556792"/>
            <a:ext cx="4536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Segoe Script" pitchFamily="34" charset="0"/>
              </a:rPr>
              <a:t>ЛИТЕРАТУРА ЯПОНИИ</a:t>
            </a:r>
            <a:endParaRPr lang="en-US" sz="4400" dirty="0"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Своеобразие японской литературы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Долгое развитие в изоляции;</a:t>
            </a:r>
          </a:p>
          <a:p>
            <a:r>
              <a:rPr lang="ru-RU" dirty="0" smtClean="0"/>
              <a:t>Эстетический консерватизм, национальная символика; </a:t>
            </a:r>
          </a:p>
          <a:p>
            <a:r>
              <a:rPr lang="ru-RU" dirty="0" smtClean="0"/>
              <a:t>Разделение на «высокие» и «низкие» жанры;</a:t>
            </a:r>
          </a:p>
          <a:p>
            <a:r>
              <a:rPr lang="ru-RU" dirty="0" smtClean="0"/>
              <a:t>«Хризантема» и «меч» как два доминантных модуса развития; </a:t>
            </a:r>
          </a:p>
          <a:p>
            <a:r>
              <a:rPr lang="ru-RU" dirty="0" smtClean="0"/>
              <a:t>Минимализм; </a:t>
            </a:r>
          </a:p>
          <a:p>
            <a:r>
              <a:rPr lang="ru-RU" dirty="0" smtClean="0"/>
              <a:t>Дзен-буддизм как философская база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Эстетика дзен: основные принципы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Ёздё – «беспредельное чувство при минимуме слов»</a:t>
            </a:r>
          </a:p>
          <a:p>
            <a:r>
              <a:rPr lang="ru-RU" dirty="0" smtClean="0"/>
              <a:t>Фуэки-рюко – «неизменное в изменчивом»: тяготение к традиционным формам, наполнение их новым содержанием</a:t>
            </a:r>
          </a:p>
          <a:p>
            <a:r>
              <a:rPr lang="ru-RU" dirty="0" smtClean="0"/>
              <a:t>Дзюйхицу – «путь кисти»: спонтанное, интуитивное письмо</a:t>
            </a:r>
          </a:p>
          <a:p>
            <a:r>
              <a:rPr lang="ru-RU" dirty="0" smtClean="0"/>
              <a:t>Коно-мама – «как есть»: стремление к объективному изображению</a:t>
            </a:r>
          </a:p>
          <a:p>
            <a:r>
              <a:rPr lang="ru-RU" dirty="0" smtClean="0"/>
              <a:t>До – «путь»: поиск своего места в сложной системе взаимосвязей, составляющих живой мир</a:t>
            </a:r>
          </a:p>
          <a:p>
            <a:r>
              <a:rPr lang="ru-RU" dirty="0" smtClean="0"/>
              <a:t>Ва – «гармония»: одно не отрицает другое, а поддерживает его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Интеллектуальный роман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«Исторический и мировой перелом 1914 – 1923 гг. с необычайной силой обострил в сознании современников потребность постижения эпохи, что преломилось в художественном творчестве. Процесс этот стирает границы между наукой и искусством, вливает живую, пульсирующую кровь в отвлеченную мысль, одухотворяет пластический образ и создает тот тип книги, который может быть назван "интеллектуальным романом"» (Т.Манн «Об учении Шпенглера», 1924)</a:t>
            </a:r>
          </a:p>
          <a:p>
            <a:r>
              <a:rPr lang="ru-RU" dirty="0" smtClean="0"/>
              <a:t>Генетические признаки: неомифологизм, продуманная космогония, научная концепция в основе, двоемирие, герметичность</a:t>
            </a:r>
            <a:endParaRPr lang="uk-UA" dirty="0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Ясунари Кавабата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4762872" cy="4325112"/>
          </a:xfrm>
        </p:spPr>
        <p:txBody>
          <a:bodyPr>
            <a:normAutofit/>
          </a:bodyPr>
          <a:lstStyle/>
          <a:p>
            <a:r>
              <a:rPr lang="ru-RU" dirty="0" smtClean="0"/>
              <a:t>«Я, как писатель, потому и существую, что существует красота Японии»; </a:t>
            </a:r>
          </a:p>
          <a:p>
            <a:r>
              <a:rPr lang="ru-RU" dirty="0" smtClean="0"/>
              <a:t>«Один цветок лучше, чем сто, передает великолепие цветка»;</a:t>
            </a:r>
          </a:p>
          <a:p>
            <a:r>
              <a:rPr lang="ru-RU" dirty="0" smtClean="0"/>
              <a:t>«Истине тесно в словах, истина вне слов». </a:t>
            </a:r>
          </a:p>
          <a:p>
            <a:endParaRPr lang="en-US" dirty="0"/>
          </a:p>
        </p:txBody>
      </p:sp>
      <p:pic>
        <p:nvPicPr>
          <p:cNvPr id="51202" name="Picture 2" descr="http://www.krugosvet.ru/images/1004529_4529_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906" y="2276872"/>
            <a:ext cx="3230072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 descr="http://migranov.ru/bashkiria/muradymovo/sky.jpg"/>
          <p:cNvPicPr>
            <a:picLocks noChangeAspect="1" noChangeArrowheads="1"/>
          </p:cNvPicPr>
          <p:nvPr/>
        </p:nvPicPr>
        <p:blipFill>
          <a:blip r:embed="rId2" cstate="print"/>
          <a:srcRect l="10355" t="7793"/>
          <a:stretch>
            <a:fillRect/>
          </a:stretch>
        </p:blipFill>
        <p:spPr bwMode="auto">
          <a:xfrm>
            <a:off x="0" y="-2909"/>
            <a:ext cx="9171351" cy="68609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1052736"/>
            <a:ext cx="7344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Segoe Script" pitchFamily="34" charset="0"/>
              </a:rPr>
              <a:t>Ясунари Кавабата</a:t>
            </a:r>
          </a:p>
          <a:p>
            <a:pPr algn="ctr"/>
            <a:endParaRPr lang="ru-RU" sz="4400" dirty="0" smtClean="0">
              <a:latin typeface="Segoe Script" pitchFamily="34" charset="0"/>
            </a:endParaRPr>
          </a:p>
          <a:p>
            <a:pPr algn="ctr"/>
            <a:r>
              <a:rPr lang="ru-RU" sz="4400" dirty="0" smtClean="0">
                <a:latin typeface="Segoe Script" pitchFamily="34" charset="0"/>
              </a:rPr>
              <a:t>ГОЛОС БАМБУКА, ЦВЕТОК ПЕРСИКА</a:t>
            </a:r>
            <a:endParaRPr lang="en-US" sz="4400" dirty="0"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«Голос бамбука, цветок персика»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Бамбук – символ скромности и преклонного возраста;</a:t>
            </a:r>
          </a:p>
          <a:p>
            <a:r>
              <a:rPr lang="ru-RU" dirty="0" smtClean="0"/>
              <a:t>Цветок персика – символ долголетия и возрождения;</a:t>
            </a:r>
          </a:p>
          <a:p>
            <a:r>
              <a:rPr lang="ru-RU" dirty="0" smtClean="0"/>
              <a:t>Вечнозеленая сосна – символ стойкости и постоянства;</a:t>
            </a:r>
          </a:p>
          <a:p>
            <a:r>
              <a:rPr lang="ru-RU" dirty="0" smtClean="0"/>
              <a:t>Сокол – символ красоты, силы, жизни;</a:t>
            </a:r>
          </a:p>
          <a:p>
            <a:r>
              <a:rPr lang="ru-RU" dirty="0" smtClean="0"/>
              <a:t>Белая хризантема – символ печали и осени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«Голос бамбука, цветок персика»: философия дзен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32888"/>
            <a:ext cx="8229600" cy="3632416"/>
          </a:xfrm>
        </p:spPr>
        <p:txBody>
          <a:bodyPr/>
          <a:lstStyle/>
          <a:p>
            <a:r>
              <a:rPr lang="ru-RU" dirty="0" smtClean="0"/>
              <a:t>Саби – «просветленная печаль»</a:t>
            </a:r>
          </a:p>
          <a:p>
            <a:r>
              <a:rPr lang="ru-RU" dirty="0" smtClean="0"/>
              <a:t>Сатори – «прозрение», ощущение целостности и гармоничности мира и своего места в нем</a:t>
            </a:r>
          </a:p>
          <a:p>
            <a:r>
              <a:rPr lang="ru-RU" dirty="0" smtClean="0"/>
              <a:t>Татха – «принятие смерти»</a:t>
            </a:r>
          </a:p>
          <a:p>
            <a:r>
              <a:rPr lang="ru-RU" dirty="0" smtClean="0"/>
              <a:t>Аварэ – «очарование вещей», тождество красоты и истины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 descr="http://usinart.ru/wp-content/gallery/pejzazhi-kartiny-uchenikov/000f220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69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764704"/>
            <a:ext cx="60486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Segoe Script" pitchFamily="34" charset="0"/>
              </a:rPr>
              <a:t>Цветы – весной,</a:t>
            </a:r>
            <a:br>
              <a:rPr lang="ru-RU" sz="2400" dirty="0" smtClean="0">
                <a:latin typeface="Segoe Script" pitchFamily="34" charset="0"/>
              </a:rPr>
            </a:br>
            <a:r>
              <a:rPr lang="ru-RU" sz="2400" dirty="0" smtClean="0">
                <a:latin typeface="Segoe Script" pitchFamily="34" charset="0"/>
              </a:rPr>
              <a:t>Кукушка – летом.</a:t>
            </a:r>
            <a:br>
              <a:rPr lang="ru-RU" sz="2400" dirty="0" smtClean="0">
                <a:latin typeface="Segoe Script" pitchFamily="34" charset="0"/>
              </a:rPr>
            </a:br>
            <a:r>
              <a:rPr lang="ru-RU" sz="2400" dirty="0" smtClean="0">
                <a:latin typeface="Segoe Script" pitchFamily="34" charset="0"/>
              </a:rPr>
              <a:t>Осенью – луна.</a:t>
            </a:r>
            <a:br>
              <a:rPr lang="ru-RU" sz="2400" dirty="0" smtClean="0">
                <a:latin typeface="Segoe Script" pitchFamily="34" charset="0"/>
              </a:rPr>
            </a:br>
            <a:r>
              <a:rPr lang="ru-RU" sz="2400" dirty="0" smtClean="0">
                <a:latin typeface="Segoe Script" pitchFamily="34" charset="0"/>
              </a:rPr>
              <a:t>Холодный чистый снег –</a:t>
            </a:r>
            <a:br>
              <a:rPr lang="ru-RU" sz="2400" dirty="0" smtClean="0">
                <a:latin typeface="Segoe Script" pitchFamily="34" charset="0"/>
              </a:rPr>
            </a:br>
            <a:r>
              <a:rPr lang="ru-RU" sz="2400" dirty="0" smtClean="0">
                <a:latin typeface="Segoe Script" pitchFamily="34" charset="0"/>
              </a:rPr>
              <a:t>Зимой.</a:t>
            </a:r>
          </a:p>
          <a:p>
            <a:endParaRPr lang="ru-RU" sz="2400" dirty="0" smtClean="0">
              <a:latin typeface="Segoe Script" pitchFamily="34" charset="0"/>
            </a:endParaRPr>
          </a:p>
          <a:p>
            <a:pPr algn="r"/>
            <a:r>
              <a:rPr lang="ru-RU" sz="2400" dirty="0" smtClean="0">
                <a:latin typeface="Segoe Script" pitchFamily="34" charset="0"/>
              </a:rPr>
              <a:t>Догэн (1200 – 1253)</a:t>
            </a:r>
            <a:endParaRPr lang="en-US" sz="2400" dirty="0">
              <a:latin typeface="Segoe Script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Темы эссе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Этичен ли эксперимент, поставленный Кончисом над Николасом Эрфе? </a:t>
            </a:r>
          </a:p>
          <a:p>
            <a:r>
              <a:rPr lang="ru-RU" dirty="0" smtClean="0"/>
              <a:t>Факт против мифа: стоит ли бороться с мифологизацией истории? </a:t>
            </a:r>
          </a:p>
          <a:p>
            <a:r>
              <a:rPr lang="ru-RU" dirty="0" smtClean="0"/>
              <a:t>«Недостаточность </a:t>
            </a:r>
            <a:r>
              <a:rPr lang="ru-RU" dirty="0" smtClean="0"/>
              <a:t>обычных средств, чтобы заставить поверить в нашу </a:t>
            </a:r>
            <a:r>
              <a:rPr lang="ru-RU" dirty="0" smtClean="0"/>
              <a:t>жизнь»: в чем причины популярности магического реализма? </a:t>
            </a:r>
          </a:p>
          <a:p>
            <a:r>
              <a:rPr lang="ru-RU" dirty="0" smtClean="0"/>
              <a:t>«Неизменное в изменчивом»: нужна ли культурная самобытность в эпоху глобализации? </a:t>
            </a:r>
          </a:p>
          <a:p>
            <a:endParaRPr lang="ru-RU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/>
          <a:lstStyle/>
          <a:p>
            <a:pPr algn="ctr"/>
            <a:r>
              <a:rPr lang="en-US" dirty="0" smtClean="0"/>
              <a:t>Writing 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Читать и перечитывать: это помогает делать переходы между аргументами более логически связными </a:t>
            </a:r>
          </a:p>
          <a:p>
            <a:r>
              <a:rPr lang="ru-RU" dirty="0" smtClean="0"/>
              <a:t>Пример должен иллюстрировать объяснение, а не подменять его </a:t>
            </a:r>
          </a:p>
          <a:p>
            <a:r>
              <a:rPr lang="ru-RU" dirty="0" smtClean="0"/>
              <a:t>Помните о теме эссе и художественных текстах в ее основе </a:t>
            </a:r>
          </a:p>
          <a:p>
            <a:r>
              <a:rPr lang="ru-RU" dirty="0" smtClean="0"/>
              <a:t>Правило первого и последнего предложения: рецензент должен иметь возможность составить мнение о тексте, прочтя только первое и последнее предложение каждого абзаца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Британский интеллектуальный роман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Развивался в 50-70-е гг. ХХ в.</a:t>
            </a:r>
          </a:p>
          <a:p>
            <a:r>
              <a:rPr lang="ru-RU" dirty="0" smtClean="0"/>
              <a:t>Основные представители: Джон Фаулз, Айрис Мердок, Грэм Грин, Ивлин Во, Колин Уилсон</a:t>
            </a:r>
          </a:p>
          <a:p>
            <a:r>
              <a:rPr lang="ru-RU" dirty="0" smtClean="0"/>
              <a:t>Тематика: «английскость» и «британскость», влияние культуры и истории на национальный менталитет, текстуальность </a:t>
            </a:r>
          </a:p>
          <a:p>
            <a:r>
              <a:rPr lang="ru-RU" dirty="0" smtClean="0"/>
              <a:t>Поэтические инновации: «двойное кодирование», иронический модус, открытая структура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john-fowless-quotes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3"/>
            <a:ext cx="9194251" cy="4779551"/>
          </a:xfrm>
        </p:spPr>
      </p:pic>
      <p:sp>
        <p:nvSpPr>
          <p:cNvPr id="1026" name="AutoShape 2" descr="John Fowles quote #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John Fowles quote #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John Fowles quote #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AutoShape 8" descr="http://www.quotessays.com/images/john-fowless-quotes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AutoShape 10" descr="http://www.quotessays.com/images/john-fowless-quotes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12" descr="http://www.quotessays.com/images/john-fowless-quotes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/>
          <a:lstStyle/>
          <a:p>
            <a:pPr algn="ctr"/>
            <a:r>
              <a:rPr lang="uk-UA" dirty="0" smtClean="0"/>
              <a:t>Джон Фаулз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5229200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/>
              <a:t>Концепция “греческого света”: Греция как кол</a:t>
            </a:r>
            <a:r>
              <a:rPr lang="ru-RU" dirty="0" smtClean="0"/>
              <a:t>ыбель цивилизации, место инициационного испытания и обретения человеком самого себя; развитие греческой культуры как результат воздействия пейзажа и света на восприимчивых людей.</a:t>
            </a:r>
          </a:p>
          <a:p>
            <a:r>
              <a:rPr lang="ru-RU" dirty="0" smtClean="0"/>
              <a:t>«Граница между Немногими и Массой проходит не между людьми, а внутри каждого человека». </a:t>
            </a:r>
          </a:p>
          <a:p>
            <a:r>
              <a:rPr lang="ru-RU" dirty="0" smtClean="0"/>
              <a:t>«Все наши представления о Боге - это представления о наших собственных возможностях. Милосердие и сострадание, которые повсеместно приписывались прекраснейшим представлениям о Боге (под их разнообразными внешними личинами), - это качества, которые мы стремимся развить в себе самих. Они не имеют никакого отношения к внешней “абсолютной” реальности; это отражения наших собственных надежд».  </a:t>
            </a:r>
            <a:br>
              <a:rPr lang="ru-RU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 descr="http://bloggar.expressen.se/konstbloggen/files/2012/04/1896_Alexandre_Seon_Lamentation_d_Orphee_Lamentation_of_Orphee.jpg"/>
          <p:cNvPicPr>
            <a:picLocks noChangeAspect="1" noChangeArrowheads="1"/>
          </p:cNvPicPr>
          <p:nvPr/>
        </p:nvPicPr>
        <p:blipFill>
          <a:blip r:embed="rId2" cstate="print"/>
          <a:srcRect l="7176" r="8909"/>
          <a:stretch>
            <a:fillRect/>
          </a:stretch>
        </p:blipFill>
        <p:spPr bwMode="auto">
          <a:xfrm>
            <a:off x="0" y="0"/>
            <a:ext cx="914955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692696"/>
            <a:ext cx="5760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«ВОЛХВ»</a:t>
            </a:r>
            <a:endParaRPr lang="en-US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«Волхв»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5770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Рабочее название – «Игра в бога»;</a:t>
            </a:r>
          </a:p>
          <a:p>
            <a:r>
              <a:rPr lang="ru-RU" dirty="0" smtClean="0"/>
              <a:t>Место действия – Греция, остров Фраксос («огороженное место»);</a:t>
            </a:r>
          </a:p>
          <a:p>
            <a:r>
              <a:rPr lang="ru-RU" dirty="0" smtClean="0"/>
              <a:t>Научная основа – теория архетипов К.Г.Юнга;</a:t>
            </a:r>
          </a:p>
          <a:p>
            <a:r>
              <a:rPr lang="ru-RU" dirty="0" smtClean="0"/>
              <a:t>Философская база – экзистенциализм; </a:t>
            </a:r>
          </a:p>
          <a:p>
            <a:r>
              <a:rPr lang="ru-RU" dirty="0" smtClean="0"/>
              <a:t>Жанровые модели: роман воспитания</a:t>
            </a:r>
            <a:r>
              <a:rPr lang="en-US" dirty="0" smtClean="0"/>
              <a:t>, </a:t>
            </a:r>
            <a:r>
              <a:rPr lang="ru-RU" dirty="0" smtClean="0"/>
              <a:t>философский роман, любовный роман, мистический триллер</a:t>
            </a:r>
          </a:p>
          <a:p>
            <a:r>
              <a:rPr lang="ru-RU" dirty="0" smtClean="0"/>
              <a:t>Основные аллюзивные коды: мифологический (мифы об Орфее, Тесее, Одиссее, Деметре), шекспировский («Буря», «Гамлет»), библейский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3549</TotalTime>
  <Words>1439</Words>
  <Application>Microsoft Office PowerPoint</Application>
  <PresentationFormat>On-screen Show (4:3)</PresentationFormat>
  <Paragraphs>146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Urban</vt:lpstr>
      <vt:lpstr> Национальные литературы ІІ пол. ХХ в. </vt:lpstr>
      <vt:lpstr>Slide 2</vt:lpstr>
      <vt:lpstr>Великобритания  после Второй мировой войны</vt:lpstr>
      <vt:lpstr>Интеллектуальный роман</vt:lpstr>
      <vt:lpstr>Британский интеллектуальный роман</vt:lpstr>
      <vt:lpstr>Slide 6</vt:lpstr>
      <vt:lpstr>Джон Фаулз</vt:lpstr>
      <vt:lpstr>Slide 8</vt:lpstr>
      <vt:lpstr>«Волхв»</vt:lpstr>
      <vt:lpstr>Slide 10</vt:lpstr>
      <vt:lpstr>Slide 11</vt:lpstr>
      <vt:lpstr>Slide 12</vt:lpstr>
      <vt:lpstr>Slide 13</vt:lpstr>
      <vt:lpstr>Юнгианский архетип</vt:lpstr>
      <vt:lpstr>Slide 15</vt:lpstr>
      <vt:lpstr>Slide 16</vt:lpstr>
      <vt:lpstr>Литература послевоенной Германии</vt:lpstr>
      <vt:lpstr>«Группа 47»</vt:lpstr>
      <vt:lpstr>Slide 19</vt:lpstr>
      <vt:lpstr>Гюнтер Грасс</vt:lpstr>
      <vt:lpstr>Slide 21</vt:lpstr>
      <vt:lpstr>Slide 22</vt:lpstr>
      <vt:lpstr>Slide 23</vt:lpstr>
      <vt:lpstr>«Траектория краба»:  поэтика и композиция</vt:lpstr>
      <vt:lpstr>Slide 25</vt:lpstr>
      <vt:lpstr>Историографический метароман</vt:lpstr>
      <vt:lpstr>Slide 27</vt:lpstr>
      <vt:lpstr>Литература Латинской Америки: общая характеристика</vt:lpstr>
      <vt:lpstr>Магический реализм</vt:lpstr>
      <vt:lpstr>Основные характеристики магического реализма</vt:lpstr>
      <vt:lpstr>Габриэль Гарсиа Маркес</vt:lpstr>
      <vt:lpstr>Slide 32</vt:lpstr>
      <vt:lpstr>Slide 33</vt:lpstr>
      <vt:lpstr>«Сто лет одиночества»:  поэтика магического реализма</vt:lpstr>
      <vt:lpstr>«Сто лет одиночества»: темпоральная структура</vt:lpstr>
      <vt:lpstr>Slide 36</vt:lpstr>
      <vt:lpstr>Slide 37</vt:lpstr>
      <vt:lpstr>Своеобразие японской литературы</vt:lpstr>
      <vt:lpstr>Эстетика дзен: основные принципы</vt:lpstr>
      <vt:lpstr>Ясунари Кавабата</vt:lpstr>
      <vt:lpstr>Slide 41</vt:lpstr>
      <vt:lpstr>«Голос бамбука, цветок персика»</vt:lpstr>
      <vt:lpstr>«Голос бамбука, цветок персика»: философия дзен</vt:lpstr>
      <vt:lpstr>Slide 44</vt:lpstr>
      <vt:lpstr>Темы эссе</vt:lpstr>
      <vt:lpstr>Writing tips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Национальные литературы ІІ пол. ХХ в.</dc:title>
  <dc:creator>the_mockturtle</dc:creator>
  <cp:lastModifiedBy>the_mockturtle</cp:lastModifiedBy>
  <cp:revision>161</cp:revision>
  <dcterms:created xsi:type="dcterms:W3CDTF">2015-05-02T16:54:38Z</dcterms:created>
  <dcterms:modified xsi:type="dcterms:W3CDTF">2016-04-18T12:42:18Z</dcterms:modified>
</cp:coreProperties>
</file>