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64"/>
  </p:notesMasterIdLst>
  <p:sldIdLst>
    <p:sldId id="256" r:id="rId2"/>
    <p:sldId id="257" r:id="rId3"/>
    <p:sldId id="258" r:id="rId4"/>
    <p:sldId id="259" r:id="rId5"/>
    <p:sldId id="307" r:id="rId6"/>
    <p:sldId id="261" r:id="rId7"/>
    <p:sldId id="260" r:id="rId8"/>
    <p:sldId id="309" r:id="rId9"/>
    <p:sldId id="308" r:id="rId10"/>
    <p:sldId id="264" r:id="rId11"/>
    <p:sldId id="265" r:id="rId12"/>
    <p:sldId id="262" r:id="rId13"/>
    <p:sldId id="263" r:id="rId14"/>
    <p:sldId id="266" r:id="rId15"/>
    <p:sldId id="310" r:id="rId16"/>
    <p:sldId id="311" r:id="rId17"/>
    <p:sldId id="312" r:id="rId18"/>
    <p:sldId id="313" r:id="rId19"/>
    <p:sldId id="267" r:id="rId20"/>
    <p:sldId id="316" r:id="rId21"/>
    <p:sldId id="268" r:id="rId22"/>
    <p:sldId id="269" r:id="rId23"/>
    <p:sldId id="317" r:id="rId24"/>
    <p:sldId id="318" r:id="rId25"/>
    <p:sldId id="319" r:id="rId26"/>
    <p:sldId id="270" r:id="rId27"/>
    <p:sldId id="271" r:id="rId28"/>
    <p:sldId id="272" r:id="rId29"/>
    <p:sldId id="273" r:id="rId30"/>
    <p:sldId id="274" r:id="rId31"/>
    <p:sldId id="275" r:id="rId32"/>
    <p:sldId id="276" r:id="rId33"/>
    <p:sldId id="277" r:id="rId34"/>
    <p:sldId id="278" r:id="rId35"/>
    <p:sldId id="279" r:id="rId36"/>
    <p:sldId id="280" r:id="rId37"/>
    <p:sldId id="299" r:id="rId38"/>
    <p:sldId id="314" r:id="rId39"/>
    <p:sldId id="315" r:id="rId40"/>
    <p:sldId id="301" r:id="rId41"/>
    <p:sldId id="303" r:id="rId42"/>
    <p:sldId id="304" r:id="rId43"/>
    <p:sldId id="305" r:id="rId44"/>
    <p:sldId id="306" r:id="rId45"/>
    <p:sldId id="281" r:id="rId46"/>
    <p:sldId id="282" r:id="rId47"/>
    <p:sldId id="283" r:id="rId48"/>
    <p:sldId id="284" r:id="rId49"/>
    <p:sldId id="285" r:id="rId50"/>
    <p:sldId id="286" r:id="rId51"/>
    <p:sldId id="287" r:id="rId52"/>
    <p:sldId id="288" r:id="rId53"/>
    <p:sldId id="289" r:id="rId54"/>
    <p:sldId id="290" r:id="rId55"/>
    <p:sldId id="291" r:id="rId56"/>
    <p:sldId id="292" r:id="rId57"/>
    <p:sldId id="293" r:id="rId58"/>
    <p:sldId id="294" r:id="rId59"/>
    <p:sldId id="295" r:id="rId60"/>
    <p:sldId id="296" r:id="rId61"/>
    <p:sldId id="297" r:id="rId62"/>
    <p:sldId id="298" r:id="rId6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2357" y="-79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AC5F5B-1D17-4188-A78C-55867D63BC1A}" type="datetimeFigureOut">
              <a:rPr lang="ru-RU" smtClean="0"/>
              <a:pPr/>
              <a:t>04.03.2020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D2B0A5-45BA-4005-B150-A76C8EC92393}" type="slidenum">
              <a:rPr lang="ru-RU" smtClean="0"/>
              <a:pPr/>
              <a:t>‹#›</a:t>
            </a:fld>
            <a:endParaRPr lang="ru-RU"/>
          </a:p>
        </p:txBody>
      </p:sp>
    </p:spTree>
    <p:extLst>
      <p:ext uri="{BB962C8B-B14F-4D97-AF65-F5344CB8AC3E}">
        <p14:creationId xmlns:p14="http://schemas.microsoft.com/office/powerpoint/2010/main" val="159291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12</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13</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14</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19</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21</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22</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26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27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28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29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32</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33</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34</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35</a:t>
            </a:fld>
            <a:endParaRPr 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36</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37</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38</a:t>
            </a:fld>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39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3</a:t>
            </a:fld>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40</a:t>
            </a:fld>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41</a:t>
            </a:fld>
            <a:endParaRPr 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42</a:t>
            </a:fld>
            <a:endParaRPr 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43</a:t>
            </a:fld>
            <a:endParaRPr 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AD2F0A7-CE90-4E85-924E-407092249E89}" type="slidenum">
              <a:rPr lang="ru-RU" smtClean="0"/>
              <a:t>44</a:t>
            </a:fld>
            <a:endParaRPr 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45</a:t>
            </a:fld>
            <a:endParaRPr lang="ru-R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46</a:t>
            </a:fld>
            <a:endParaRPr lang="ru-R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47</a:t>
            </a:fld>
            <a:endParaRPr lang="ru-R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48</a:t>
            </a:fld>
            <a:endParaRPr lang="ru-R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49</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EE044AA-C14C-4A62-883F-DCA206B51188}" type="slidenum">
              <a:rPr lang="ru-RU" smtClean="0"/>
              <a:pPr/>
              <a:t>4</a:t>
            </a:fld>
            <a:endParaRPr lang="ru-RU"/>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50</a:t>
            </a:fld>
            <a:endParaRPr lang="ru-RU"/>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51</a:t>
            </a:fld>
            <a:endParaRPr lang="ru-RU"/>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52</a:t>
            </a:fld>
            <a:endParaRPr lang="ru-RU"/>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53</a:t>
            </a:fld>
            <a:endParaRPr lang="ru-RU"/>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54</a:t>
            </a:fld>
            <a:endParaRPr lang="ru-RU"/>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55</a:t>
            </a:fld>
            <a:endParaRPr lang="ru-RU"/>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56</a:t>
            </a:fld>
            <a:endParaRPr lang="ru-RU"/>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57</a:t>
            </a:fld>
            <a:endParaRPr lang="ru-RU"/>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58</a:t>
            </a:fld>
            <a:endParaRPr lang="ru-RU"/>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59</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6</a:t>
            </a:fld>
            <a:endParaRPr lang="ru-RU"/>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60</a:t>
            </a:fld>
            <a:endParaRPr lang="ru-RU"/>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61</a:t>
            </a:fld>
            <a:endParaRPr lang="ru-RU"/>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D2B0A5-45BA-4005-B150-A76C8EC92393}" type="slidenum">
              <a:rPr lang="ru-RU" smtClean="0"/>
              <a:pPr/>
              <a:t>62</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3E9E1EA-474F-4BDF-B316-0ACCE584F7C5}" type="slidenum">
              <a:rPr lang="ru-RU" smtClean="0"/>
              <a:pPr/>
              <a:t>7</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2B0A5-45BA-4005-B150-A76C8EC92393}" type="slidenum">
              <a:rPr lang="ru-RU" smtClean="0"/>
              <a:pPr/>
              <a:t>9</a:t>
            </a:fld>
            <a:endParaRPr lang="ru-RU"/>
          </a:p>
        </p:txBody>
      </p:sp>
    </p:spTree>
    <p:extLst>
      <p:ext uri="{BB962C8B-B14F-4D97-AF65-F5344CB8AC3E}">
        <p14:creationId xmlns:p14="http://schemas.microsoft.com/office/powerpoint/2010/main" val="3358519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10</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3E9E1EA-474F-4BDF-B316-0ACCE584F7C5}"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04.03.2020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04.03.2020</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04.03.2020</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04.03.2020</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819400"/>
            <a:ext cx="8280920" cy="3417912"/>
          </a:xfrm>
        </p:spPr>
        <p:txBody>
          <a:bodyPr>
            <a:normAutofit/>
          </a:bodyPr>
          <a:lstStyle/>
          <a:p>
            <a:pPr algn="l"/>
            <a:r>
              <a:rPr lang="uk-UA" dirty="0" smtClean="0"/>
              <a:t>1. Морфологічний стилістичний інструментарій.</a:t>
            </a:r>
          </a:p>
          <a:p>
            <a:pPr algn="l"/>
            <a:endParaRPr lang="uk-UA" dirty="0" smtClean="0"/>
          </a:p>
          <a:p>
            <a:pPr marL="342900" indent="-342900" algn="l"/>
            <a:r>
              <a:rPr lang="en-US" dirty="0" smtClean="0"/>
              <a:t>2. </a:t>
            </a:r>
            <a:r>
              <a:rPr lang="uk-UA" dirty="0" smtClean="0"/>
              <a:t>Лексичні Виражальні засоби:</a:t>
            </a:r>
          </a:p>
          <a:p>
            <a:pPr marL="537750" indent="-285750" algn="just">
              <a:buFontTx/>
              <a:buChar char="-"/>
            </a:pPr>
            <a:r>
              <a:rPr lang="uk-UA" smtClean="0"/>
              <a:t>Критерії </a:t>
            </a:r>
            <a:r>
              <a:rPr lang="uk-UA" dirty="0" smtClean="0"/>
              <a:t>стилістичної диференціації словникового складу </a:t>
            </a:r>
            <a:r>
              <a:rPr lang="uk-UA" smtClean="0"/>
              <a:t>мови;</a:t>
            </a:r>
          </a:p>
          <a:p>
            <a:pPr marL="537750" indent="-285750" algn="just">
              <a:buFontTx/>
              <a:buChar char="-"/>
            </a:pPr>
            <a:r>
              <a:rPr lang="uk-UA" smtClean="0"/>
              <a:t>Групи </a:t>
            </a:r>
            <a:r>
              <a:rPr lang="uk-UA" dirty="0" smtClean="0"/>
              <a:t>лексичних одиниць, що виокремлюються у словниковому складі мов</a:t>
            </a:r>
          </a:p>
          <a:p>
            <a:pPr marL="252000" indent="-285750" algn="l">
              <a:buFontTx/>
              <a:buChar char="-"/>
            </a:pPr>
            <a:endParaRPr lang="uk-UA" dirty="0"/>
          </a:p>
          <a:p>
            <a:pPr algn="l"/>
            <a:r>
              <a:rPr lang="uk-UA" dirty="0" smtClean="0"/>
              <a:t>3. Семасіологічні Стилістичні прийоми</a:t>
            </a:r>
          </a:p>
          <a:p>
            <a:pPr marL="342900" algn="l"/>
            <a:endParaRPr lang="uk-UA" dirty="0" smtClean="0"/>
          </a:p>
          <a:p>
            <a:pPr marL="342900" indent="-342900" algn="l"/>
            <a:r>
              <a:rPr lang="uk-UA" dirty="0"/>
              <a:t>4</a:t>
            </a:r>
            <a:r>
              <a:rPr lang="en-US" dirty="0" smtClean="0"/>
              <a:t>. </a:t>
            </a:r>
            <a:r>
              <a:rPr lang="uk-UA" dirty="0" smtClean="0"/>
              <a:t>Синтаксичні стилістичні прийоми та фігури.</a:t>
            </a:r>
            <a:endParaRPr lang="ru-RU" dirty="0"/>
          </a:p>
        </p:txBody>
      </p:sp>
      <p:sp>
        <p:nvSpPr>
          <p:cNvPr id="2" name="Заголовок 1"/>
          <p:cNvSpPr>
            <a:spLocks noGrp="1"/>
          </p:cNvSpPr>
          <p:nvPr>
            <p:ph type="ctrTitle"/>
          </p:nvPr>
        </p:nvSpPr>
        <p:spPr/>
        <p:txBody>
          <a:bodyPr>
            <a:normAutofit fontScale="90000"/>
          </a:bodyPr>
          <a:lstStyle/>
          <a:p>
            <a:r>
              <a:rPr lang="uk-UA" dirty="0" smtClean="0"/>
              <a:t>Морфологічні, лексичні та синтаксичні виражальні засоби та стилістичні прийоми</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183880" cy="648072"/>
          </a:xfrm>
        </p:spPr>
        <p:txBody>
          <a:bodyPr/>
          <a:lstStyle/>
          <a:p>
            <a:pPr algn="ctr"/>
            <a:r>
              <a:rPr lang="uk-UA" dirty="0" smtClean="0"/>
              <a:t>ІСТОРИЗМИ</a:t>
            </a:r>
            <a:endParaRPr lang="ru-RU" dirty="0"/>
          </a:p>
        </p:txBody>
      </p:sp>
      <p:sp>
        <p:nvSpPr>
          <p:cNvPr id="3" name="TextBox 2"/>
          <p:cNvSpPr txBox="1"/>
          <p:nvPr/>
        </p:nvSpPr>
        <p:spPr>
          <a:xfrm>
            <a:off x="1115616" y="1628800"/>
            <a:ext cx="6939720" cy="3046988"/>
          </a:xfrm>
          <a:prstGeom prst="rect">
            <a:avLst/>
          </a:prstGeom>
          <a:noFill/>
        </p:spPr>
        <p:txBody>
          <a:bodyPr wrap="none" rtlCol="0">
            <a:spAutoFit/>
          </a:bodyPr>
          <a:lstStyle/>
          <a:p>
            <a:r>
              <a:rPr lang="uk-UA" sz="2400" dirty="0" smtClean="0"/>
              <a:t>кріпак	секретар парткому		пристав</a:t>
            </a:r>
          </a:p>
          <a:p>
            <a:r>
              <a:rPr lang="uk-UA" sz="2400" dirty="0" smtClean="0"/>
              <a:t>князь		колгосп			урядник</a:t>
            </a:r>
          </a:p>
          <a:p>
            <a:r>
              <a:rPr lang="uk-UA" sz="2400" dirty="0" smtClean="0"/>
              <a:t>поміщик	волость</a:t>
            </a:r>
          </a:p>
          <a:p>
            <a:endParaRPr lang="uk-UA" sz="2400" dirty="0" smtClean="0"/>
          </a:p>
          <a:p>
            <a:r>
              <a:rPr lang="en-US" sz="2400" dirty="0" smtClean="0"/>
              <a:t>goblet (</a:t>
            </a:r>
            <a:r>
              <a:rPr lang="uk-UA" sz="2400" dirty="0" smtClean="0"/>
              <a:t>келих, бокал)</a:t>
            </a:r>
          </a:p>
          <a:p>
            <a:r>
              <a:rPr lang="en-US" sz="2400" dirty="0" smtClean="0"/>
              <a:t>baldric</a:t>
            </a:r>
            <a:r>
              <a:rPr lang="uk-UA" sz="2400" dirty="0" smtClean="0"/>
              <a:t> (</a:t>
            </a:r>
            <a:r>
              <a:rPr lang="uk-UA" sz="2400" dirty="0" err="1" smtClean="0"/>
              <a:t>перев</a:t>
            </a:r>
            <a:r>
              <a:rPr lang="en-US" sz="2400" dirty="0" smtClean="0"/>
              <a:t>’</a:t>
            </a:r>
            <a:r>
              <a:rPr lang="uk-UA" sz="2400" dirty="0" smtClean="0"/>
              <a:t>яз – для меча, рога)</a:t>
            </a:r>
            <a:endParaRPr lang="en-US" sz="2400" dirty="0" smtClean="0"/>
          </a:p>
          <a:p>
            <a:r>
              <a:rPr lang="en-US" sz="2400" dirty="0" smtClean="0"/>
              <a:t>mace</a:t>
            </a:r>
            <a:r>
              <a:rPr lang="uk-UA" sz="2400" dirty="0" smtClean="0"/>
              <a:t> (булава)</a:t>
            </a:r>
          </a:p>
          <a:p>
            <a:r>
              <a:rPr lang="en-US" sz="2400" dirty="0" smtClean="0"/>
              <a:t>jester </a:t>
            </a:r>
            <a:r>
              <a:rPr lang="uk-UA" sz="2400" dirty="0" smtClean="0"/>
              <a:t>(блазень)</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183880" cy="576064"/>
          </a:xfrm>
        </p:spPr>
        <p:txBody>
          <a:bodyPr>
            <a:normAutofit fontScale="90000"/>
          </a:bodyPr>
          <a:lstStyle/>
          <a:p>
            <a:pPr algn="ctr"/>
            <a:r>
              <a:rPr lang="uk-UA" dirty="0" smtClean="0"/>
              <a:t>АРХАЇЗМИ</a:t>
            </a:r>
            <a:endParaRPr lang="ru-RU" dirty="0"/>
          </a:p>
        </p:txBody>
      </p:sp>
      <p:sp>
        <p:nvSpPr>
          <p:cNvPr id="3" name="TextBox 2"/>
          <p:cNvSpPr txBox="1"/>
          <p:nvPr/>
        </p:nvSpPr>
        <p:spPr>
          <a:xfrm>
            <a:off x="539552" y="1484784"/>
            <a:ext cx="8208912" cy="4893647"/>
          </a:xfrm>
          <a:prstGeom prst="rect">
            <a:avLst/>
          </a:prstGeom>
          <a:noFill/>
        </p:spPr>
        <p:txBody>
          <a:bodyPr wrap="square" rtlCol="0">
            <a:spAutoFit/>
          </a:bodyPr>
          <a:lstStyle/>
          <a:p>
            <a:r>
              <a:rPr lang="uk-UA" sz="2400" dirty="0" smtClean="0"/>
              <a:t>То було правилом доброго тону – брикнути Михайла Грушевського своєрідним актом благонадійності. Здається, свого часу і </a:t>
            </a:r>
            <a:r>
              <a:rPr lang="uk-UA" sz="2400" i="1" dirty="0" smtClean="0"/>
              <a:t>аз</a:t>
            </a:r>
            <a:r>
              <a:rPr lang="uk-UA" sz="2400" dirty="0" smtClean="0"/>
              <a:t>, грішний, дозволив собі нечемний виголос проти великого історика; даруй мені, Боже, цей мимовільний прогріх нерозумної молодості </a:t>
            </a:r>
            <a:r>
              <a:rPr lang="en-US" sz="2400" dirty="0" smtClean="0"/>
              <a:t>.							</a:t>
            </a:r>
            <a:r>
              <a:rPr lang="uk-UA" sz="2400" dirty="0" smtClean="0"/>
              <a:t>(І. Білик)</a:t>
            </a:r>
          </a:p>
          <a:p>
            <a:endParaRPr lang="uk-UA" sz="2400" dirty="0"/>
          </a:p>
          <a:p>
            <a:r>
              <a:rPr lang="en-US" sz="2400" dirty="0"/>
              <a:t>billow (wave</a:t>
            </a:r>
            <a:r>
              <a:rPr lang="en-US" sz="2400" dirty="0" smtClean="0"/>
              <a:t>)</a:t>
            </a:r>
            <a:r>
              <a:rPr lang="uk-UA" sz="2400" dirty="0" smtClean="0"/>
              <a:t>		</a:t>
            </a:r>
            <a:r>
              <a:rPr lang="en-US" sz="2400" dirty="0"/>
              <a:t>thee</a:t>
            </a:r>
            <a:endParaRPr lang="uk-UA" sz="2400" dirty="0"/>
          </a:p>
          <a:p>
            <a:r>
              <a:rPr lang="en-US" sz="2400" dirty="0" smtClean="0"/>
              <a:t>swain </a:t>
            </a:r>
            <a:r>
              <a:rPr lang="en-US" sz="2400" dirty="0"/>
              <a:t>(</a:t>
            </a:r>
            <a:r>
              <a:rPr lang="en-US" sz="2400" dirty="0" smtClean="0"/>
              <a:t>peasant)</a:t>
            </a:r>
            <a:r>
              <a:rPr lang="uk-UA" sz="2400" dirty="0" smtClean="0"/>
              <a:t>	</a:t>
            </a:r>
            <a:r>
              <a:rPr lang="en-US" sz="2400" dirty="0" smtClean="0"/>
              <a:t> </a:t>
            </a:r>
            <a:r>
              <a:rPr lang="en-US" sz="2400" dirty="0"/>
              <a:t>ye</a:t>
            </a:r>
            <a:endParaRPr lang="uk-UA" sz="2400" dirty="0"/>
          </a:p>
          <a:p>
            <a:r>
              <a:rPr lang="en-US" sz="2400" dirty="0" smtClean="0"/>
              <a:t>main </a:t>
            </a:r>
            <a:r>
              <a:rPr lang="en-US" sz="2400" dirty="0"/>
              <a:t>(sea</a:t>
            </a:r>
            <a:r>
              <a:rPr lang="en-US" sz="2400" dirty="0" smtClean="0"/>
              <a:t>)</a:t>
            </a:r>
            <a:endParaRPr lang="uk-UA" sz="2400" dirty="0" smtClean="0"/>
          </a:p>
          <a:p>
            <a:r>
              <a:rPr lang="en-US" sz="2400" dirty="0" smtClean="0"/>
              <a:t>aught </a:t>
            </a:r>
            <a:r>
              <a:rPr lang="en-US" sz="2400" dirty="0"/>
              <a:t>(anything</a:t>
            </a:r>
            <a:r>
              <a:rPr lang="en-US" sz="2400" dirty="0" smtClean="0"/>
              <a:t>)</a:t>
            </a:r>
            <a:endParaRPr lang="uk-UA" sz="2400" dirty="0" smtClean="0"/>
          </a:p>
          <a:p>
            <a:r>
              <a:rPr lang="en-US" sz="2400" dirty="0" smtClean="0"/>
              <a:t> </a:t>
            </a:r>
            <a:r>
              <a:rPr lang="en-US" sz="2400" dirty="0"/>
              <a:t>naught (nothing)</a:t>
            </a:r>
            <a:endParaRPr lang="uk-UA" sz="2400" dirty="0"/>
          </a:p>
          <a:p>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183880" cy="648072"/>
          </a:xfrm>
        </p:spPr>
        <p:txBody>
          <a:bodyPr/>
          <a:lstStyle/>
          <a:p>
            <a:pPr algn="ctr"/>
            <a:r>
              <a:rPr lang="uk-UA" dirty="0" smtClean="0"/>
              <a:t>НЕОЛОГІЗМИ</a:t>
            </a:r>
            <a:endParaRPr lang="ru-RU" dirty="0"/>
          </a:p>
        </p:txBody>
      </p:sp>
      <p:sp>
        <p:nvSpPr>
          <p:cNvPr id="3" name="TextBox 2"/>
          <p:cNvSpPr txBox="1"/>
          <p:nvPr/>
        </p:nvSpPr>
        <p:spPr>
          <a:xfrm>
            <a:off x="395536" y="1268760"/>
            <a:ext cx="8352928" cy="4401205"/>
          </a:xfrm>
          <a:prstGeom prst="rect">
            <a:avLst/>
          </a:prstGeom>
          <a:noFill/>
        </p:spPr>
        <p:txBody>
          <a:bodyPr wrap="square" rtlCol="0">
            <a:spAutoFit/>
          </a:bodyPr>
          <a:lstStyle/>
          <a:p>
            <a:r>
              <a:rPr lang="uk-UA" sz="2000" i="1" dirty="0" err="1" smtClean="0"/>
              <a:t>геймери</a:t>
            </a:r>
            <a:endParaRPr lang="uk-UA" sz="2000" i="1" dirty="0" smtClean="0"/>
          </a:p>
          <a:p>
            <a:r>
              <a:rPr lang="uk-UA" sz="2000" dirty="0" err="1" smtClean="0"/>
              <a:t>Геймери</a:t>
            </a:r>
            <a:r>
              <a:rPr lang="uk-UA" sz="2000" dirty="0" smtClean="0"/>
              <a:t> хочуть стати олімпійцями (Телевізійний репортаж).</a:t>
            </a:r>
          </a:p>
          <a:p>
            <a:endParaRPr lang="uk-UA" sz="2000" dirty="0" smtClean="0"/>
          </a:p>
          <a:p>
            <a:r>
              <a:rPr lang="uk-UA" sz="2000" i="1" dirty="0" err="1" smtClean="0"/>
              <a:t>шопоголизм</a:t>
            </a:r>
            <a:r>
              <a:rPr lang="uk-UA" sz="2000" i="1" dirty="0" smtClean="0"/>
              <a:t>, </a:t>
            </a:r>
            <a:r>
              <a:rPr lang="uk-UA" sz="2000" i="1" dirty="0" err="1" smtClean="0"/>
              <a:t>шопоголик</a:t>
            </a:r>
            <a:endParaRPr lang="uk-UA" sz="2000" i="1" dirty="0" smtClean="0"/>
          </a:p>
          <a:p>
            <a:endParaRPr lang="uk-UA" sz="2000" i="1" dirty="0" smtClean="0"/>
          </a:p>
          <a:p>
            <a:r>
              <a:rPr lang="uk-UA" sz="2000" i="1" dirty="0" smtClean="0"/>
              <a:t>екологія мови</a:t>
            </a:r>
          </a:p>
          <a:p>
            <a:endParaRPr lang="uk-UA" sz="2000" i="1" dirty="0" smtClean="0"/>
          </a:p>
          <a:p>
            <a:r>
              <a:rPr lang="uk-UA" sz="2000" i="1" dirty="0" err="1" smtClean="0"/>
              <a:t>київфобія</a:t>
            </a:r>
            <a:endParaRPr lang="uk-UA" sz="2000" i="1" dirty="0" smtClean="0"/>
          </a:p>
          <a:p>
            <a:endParaRPr lang="uk-UA" sz="2000" i="1" dirty="0" smtClean="0"/>
          </a:p>
          <a:p>
            <a:endParaRPr lang="uk-UA" sz="2000" i="1" dirty="0"/>
          </a:p>
          <a:p>
            <a:r>
              <a:rPr lang="en-US" sz="2000" i="1" dirty="0"/>
              <a:t>grass </a:t>
            </a:r>
            <a:r>
              <a:rPr lang="en-US" sz="2000" i="1" dirty="0" smtClean="0"/>
              <a:t>ceiling</a:t>
            </a:r>
            <a:endParaRPr lang="uk-UA" sz="2000" i="1" dirty="0" smtClean="0"/>
          </a:p>
          <a:p>
            <a:r>
              <a:rPr lang="en-US" sz="2000" i="1" dirty="0" err="1" smtClean="0"/>
              <a:t>Copenhagenization</a:t>
            </a:r>
            <a:endParaRPr lang="uk-UA" sz="2000" i="1" dirty="0" smtClean="0"/>
          </a:p>
          <a:p>
            <a:r>
              <a:rPr lang="en-US" sz="2000" i="1" dirty="0" err="1"/>
              <a:t>Potterhead</a:t>
            </a:r>
            <a:r>
              <a:rPr lang="en-US" sz="2000" i="1" dirty="0"/>
              <a:t> </a:t>
            </a:r>
            <a:endParaRPr lang="uk-UA" sz="2000" i="1" dirty="0" smtClean="0"/>
          </a:p>
          <a:p>
            <a:r>
              <a:rPr lang="en-US" sz="2000" i="1" dirty="0"/>
              <a:t>peeping Tom TV</a:t>
            </a:r>
            <a:endParaRPr lang="uk-UA" sz="2000" i="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183880" cy="648072"/>
          </a:xfrm>
        </p:spPr>
        <p:txBody>
          <a:bodyPr/>
          <a:lstStyle/>
          <a:p>
            <a:pPr algn="ctr"/>
            <a:r>
              <a:rPr lang="uk-UA" dirty="0" smtClean="0"/>
              <a:t>АВТОРСЬКІ НЕОЛОГІЗМИ</a:t>
            </a:r>
            <a:endParaRPr lang="ru-RU" dirty="0"/>
          </a:p>
        </p:txBody>
      </p:sp>
      <p:sp>
        <p:nvSpPr>
          <p:cNvPr id="3" name="TextBox 2"/>
          <p:cNvSpPr txBox="1"/>
          <p:nvPr/>
        </p:nvSpPr>
        <p:spPr>
          <a:xfrm>
            <a:off x="755576" y="1268760"/>
            <a:ext cx="7776864" cy="4247317"/>
          </a:xfrm>
          <a:prstGeom prst="rect">
            <a:avLst/>
          </a:prstGeom>
          <a:noFill/>
        </p:spPr>
        <p:txBody>
          <a:bodyPr wrap="square" rtlCol="0">
            <a:spAutoFit/>
          </a:bodyPr>
          <a:lstStyle/>
          <a:p>
            <a:r>
              <a:rPr lang="uk-UA" dirty="0" smtClean="0"/>
              <a:t>О, я не невільник,</a:t>
            </a:r>
          </a:p>
          <a:p>
            <a:r>
              <a:rPr lang="uk-UA" dirty="0" smtClean="0"/>
              <a:t>Я ваш беззаконник,</a:t>
            </a:r>
          </a:p>
          <a:p>
            <a:r>
              <a:rPr lang="uk-UA" dirty="0" smtClean="0"/>
              <a:t>Я – </a:t>
            </a:r>
            <a:r>
              <a:rPr lang="uk-UA" dirty="0" err="1" smtClean="0"/>
              <a:t>сонцеприхильник</a:t>
            </a:r>
            <a:r>
              <a:rPr lang="uk-UA" dirty="0" smtClean="0"/>
              <a:t>,</a:t>
            </a:r>
          </a:p>
          <a:p>
            <a:r>
              <a:rPr lang="uk-UA" dirty="0" smtClean="0"/>
              <a:t>Я – вогнепоклонник.</a:t>
            </a:r>
          </a:p>
          <a:p>
            <a:endParaRPr lang="en-US" dirty="0" smtClean="0"/>
          </a:p>
          <a:p>
            <a:endParaRPr lang="uk-UA" dirty="0" smtClean="0"/>
          </a:p>
          <a:p>
            <a:r>
              <a:rPr lang="uk-UA" dirty="0" err="1" smtClean="0"/>
              <a:t>Відкандидуватися</a:t>
            </a:r>
            <a:r>
              <a:rPr lang="uk-UA" dirty="0" smtClean="0"/>
              <a:t> (стати кандидатом наук)</a:t>
            </a:r>
          </a:p>
          <a:p>
            <a:r>
              <a:rPr lang="uk-UA" dirty="0" err="1" smtClean="0"/>
              <a:t>Понадгіперболізована</a:t>
            </a:r>
            <a:r>
              <a:rPr lang="uk-UA" dirty="0" smtClean="0"/>
              <a:t> брехня</a:t>
            </a:r>
          </a:p>
          <a:p>
            <a:endParaRPr lang="uk-UA" dirty="0" smtClean="0"/>
          </a:p>
          <a:p>
            <a:endParaRPr lang="uk-UA" dirty="0" smtClean="0"/>
          </a:p>
          <a:p>
            <a:r>
              <a:rPr lang="en-US" dirty="0" err="1" smtClean="0"/>
              <a:t>Hypnopoedia</a:t>
            </a:r>
            <a:r>
              <a:rPr lang="en-US" dirty="0" smtClean="0"/>
              <a:t> (intellectual intoxication when sleeping)</a:t>
            </a:r>
          </a:p>
          <a:p>
            <a:endParaRPr lang="en-US" dirty="0" smtClean="0"/>
          </a:p>
          <a:p>
            <a:endParaRPr lang="en-US" dirty="0" smtClean="0"/>
          </a:p>
          <a:p>
            <a:r>
              <a:rPr lang="en-US" dirty="0" smtClean="0"/>
              <a:t>To think that I should have lived to be good-</a:t>
            </a:r>
            <a:r>
              <a:rPr lang="en-US" dirty="0" err="1" smtClean="0"/>
              <a:t>morninged</a:t>
            </a:r>
            <a:r>
              <a:rPr lang="en-US" dirty="0" smtClean="0"/>
              <a:t> by Belladonna </a:t>
            </a:r>
            <a:r>
              <a:rPr lang="en-US" dirty="0" err="1" smtClean="0"/>
              <a:t>Took’s</a:t>
            </a:r>
            <a:r>
              <a:rPr lang="en-US" dirty="0" smtClean="0"/>
              <a:t> son!</a:t>
            </a:r>
            <a:endParaRPr lang="ru-RU" dirty="0"/>
          </a:p>
        </p:txBody>
      </p:sp>
      <p:sp>
        <p:nvSpPr>
          <p:cNvPr id="4" name="TextBox 3"/>
          <p:cNvSpPr txBox="1"/>
          <p:nvPr/>
        </p:nvSpPr>
        <p:spPr>
          <a:xfrm>
            <a:off x="3851920" y="2060848"/>
            <a:ext cx="2016224" cy="369332"/>
          </a:xfrm>
          <a:prstGeom prst="rect">
            <a:avLst/>
          </a:prstGeom>
          <a:noFill/>
        </p:spPr>
        <p:txBody>
          <a:bodyPr wrap="square" rtlCol="0">
            <a:spAutoFit/>
          </a:bodyPr>
          <a:lstStyle/>
          <a:p>
            <a:r>
              <a:rPr lang="en-US" dirty="0" smtClean="0"/>
              <a:t>(</a:t>
            </a:r>
            <a:r>
              <a:rPr lang="uk-UA" dirty="0" smtClean="0"/>
              <a:t>П. Тичина)</a:t>
            </a:r>
            <a:endParaRPr lang="ru-RU" dirty="0"/>
          </a:p>
        </p:txBody>
      </p:sp>
      <p:sp>
        <p:nvSpPr>
          <p:cNvPr id="5" name="TextBox 4"/>
          <p:cNvSpPr txBox="1"/>
          <p:nvPr/>
        </p:nvSpPr>
        <p:spPr>
          <a:xfrm>
            <a:off x="9900592" y="2348880"/>
            <a:ext cx="184731" cy="369332"/>
          </a:xfrm>
          <a:prstGeom prst="rect">
            <a:avLst/>
          </a:prstGeom>
          <a:noFill/>
        </p:spPr>
        <p:txBody>
          <a:bodyPr wrap="none" rtlCol="0">
            <a:spAutoFit/>
          </a:bodyPr>
          <a:lstStyle/>
          <a:p>
            <a:endParaRPr lang="ru-RU" dirty="0"/>
          </a:p>
        </p:txBody>
      </p:sp>
      <p:sp>
        <p:nvSpPr>
          <p:cNvPr id="6" name="TextBox 5"/>
          <p:cNvSpPr txBox="1"/>
          <p:nvPr/>
        </p:nvSpPr>
        <p:spPr>
          <a:xfrm>
            <a:off x="4644008" y="3212976"/>
            <a:ext cx="1972015" cy="369332"/>
          </a:xfrm>
          <a:prstGeom prst="rect">
            <a:avLst/>
          </a:prstGeom>
          <a:noFill/>
        </p:spPr>
        <p:txBody>
          <a:bodyPr wrap="none" rtlCol="0">
            <a:spAutoFit/>
          </a:bodyPr>
          <a:lstStyle/>
          <a:p>
            <a:r>
              <a:rPr lang="uk-UA" dirty="0" smtClean="0"/>
              <a:t>(Остап Вишня)</a:t>
            </a:r>
            <a:endParaRPr lang="ru-RU" dirty="0"/>
          </a:p>
        </p:txBody>
      </p:sp>
      <p:sp>
        <p:nvSpPr>
          <p:cNvPr id="7" name="TextBox 6"/>
          <p:cNvSpPr txBox="1"/>
          <p:nvPr/>
        </p:nvSpPr>
        <p:spPr>
          <a:xfrm>
            <a:off x="3491880" y="4365104"/>
            <a:ext cx="4924233" cy="369332"/>
          </a:xfrm>
          <a:prstGeom prst="rect">
            <a:avLst/>
          </a:prstGeom>
          <a:noFill/>
        </p:spPr>
        <p:txBody>
          <a:bodyPr wrap="none" rtlCol="0">
            <a:spAutoFit/>
          </a:bodyPr>
          <a:lstStyle/>
          <a:p>
            <a:r>
              <a:rPr lang="en-US" dirty="0" smtClean="0"/>
              <a:t>(</a:t>
            </a:r>
            <a:r>
              <a:rPr lang="en-US" dirty="0" err="1" smtClean="0"/>
              <a:t>Aldous</a:t>
            </a:r>
            <a:r>
              <a:rPr lang="en-US" dirty="0" smtClean="0"/>
              <a:t> Huxley, Brave New World, 1932)</a:t>
            </a:r>
            <a:endParaRPr lang="ru-RU" dirty="0"/>
          </a:p>
        </p:txBody>
      </p:sp>
      <p:sp>
        <p:nvSpPr>
          <p:cNvPr id="8" name="TextBox 7"/>
          <p:cNvSpPr txBox="1"/>
          <p:nvPr/>
        </p:nvSpPr>
        <p:spPr>
          <a:xfrm>
            <a:off x="3635896" y="5157192"/>
            <a:ext cx="2116477" cy="369332"/>
          </a:xfrm>
          <a:prstGeom prst="rect">
            <a:avLst/>
          </a:prstGeom>
          <a:noFill/>
        </p:spPr>
        <p:txBody>
          <a:bodyPr wrap="none" rtlCol="0">
            <a:spAutoFit/>
          </a:bodyPr>
          <a:lstStyle/>
          <a:p>
            <a:r>
              <a:rPr lang="en-US" dirty="0" smtClean="0"/>
              <a:t>(J. R. R. Tolkien)</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heckerboard(across)">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183880" cy="648072"/>
          </a:xfrm>
        </p:spPr>
        <p:txBody>
          <a:bodyPr>
            <a:normAutofit/>
          </a:bodyPr>
          <a:lstStyle/>
          <a:p>
            <a:pPr algn="ctr"/>
            <a:r>
              <a:rPr lang="uk-UA" dirty="0" smtClean="0"/>
              <a:t>ЗАПОЗИЧЕННЯ</a:t>
            </a:r>
            <a:endParaRPr lang="ru-RU" dirty="0"/>
          </a:p>
        </p:txBody>
      </p:sp>
      <p:sp>
        <p:nvSpPr>
          <p:cNvPr id="3" name="TextBox 2"/>
          <p:cNvSpPr txBox="1"/>
          <p:nvPr/>
        </p:nvSpPr>
        <p:spPr>
          <a:xfrm>
            <a:off x="755576" y="1340768"/>
            <a:ext cx="7776864" cy="3416320"/>
          </a:xfrm>
          <a:prstGeom prst="rect">
            <a:avLst/>
          </a:prstGeom>
          <a:noFill/>
        </p:spPr>
        <p:txBody>
          <a:bodyPr wrap="square" rtlCol="0">
            <a:spAutoFit/>
          </a:bodyPr>
          <a:lstStyle/>
          <a:p>
            <a:r>
              <a:rPr lang="ru-RU" dirty="0" smtClean="0"/>
              <a:t>кастинг			спонсор		</a:t>
            </a:r>
            <a:r>
              <a:rPr lang="en-US" dirty="0" smtClean="0"/>
              <a:t>	</a:t>
            </a:r>
            <a:r>
              <a:rPr lang="ru-RU" dirty="0" err="1" smtClean="0"/>
              <a:t>лобіювати</a:t>
            </a:r>
            <a:endParaRPr lang="ru-RU" dirty="0" smtClean="0"/>
          </a:p>
          <a:p>
            <a:r>
              <a:rPr lang="ru-RU" dirty="0" err="1" smtClean="0"/>
              <a:t>промоутер</a:t>
            </a:r>
            <a:r>
              <a:rPr lang="ru-RU" dirty="0" smtClean="0"/>
              <a:t>		</a:t>
            </a:r>
            <a:r>
              <a:rPr lang="ru-RU" dirty="0" err="1" smtClean="0"/>
              <a:t>кл</a:t>
            </a:r>
            <a:r>
              <a:rPr lang="uk-UA" dirty="0" smtClean="0"/>
              <a:t>і</a:t>
            </a:r>
            <a:r>
              <a:rPr lang="ru-RU" dirty="0" err="1" smtClean="0"/>
              <a:t>пмейкер</a:t>
            </a:r>
            <a:r>
              <a:rPr lang="ru-RU" dirty="0" smtClean="0"/>
              <a:t>		</a:t>
            </a:r>
            <a:r>
              <a:rPr lang="ru-RU" dirty="0" err="1" smtClean="0"/>
              <a:t>драйвовий</a:t>
            </a:r>
            <a:endParaRPr lang="ru-RU" dirty="0" smtClean="0"/>
          </a:p>
          <a:p>
            <a:r>
              <a:rPr lang="ru-RU" dirty="0" smtClean="0"/>
              <a:t>дилер			</a:t>
            </a:r>
            <a:r>
              <a:rPr lang="ru-RU" dirty="0" err="1" smtClean="0"/>
              <a:t>моніторинг</a:t>
            </a:r>
            <a:r>
              <a:rPr lang="ru-RU" dirty="0" smtClean="0"/>
              <a:t>		</a:t>
            </a:r>
            <a:r>
              <a:rPr lang="ru-RU" dirty="0" err="1" smtClean="0"/>
              <a:t>екшен</a:t>
            </a:r>
            <a:endParaRPr lang="ru-RU" dirty="0" smtClean="0"/>
          </a:p>
          <a:p>
            <a:r>
              <a:rPr lang="ru-RU" dirty="0" smtClean="0"/>
              <a:t>шоу			</a:t>
            </a:r>
            <a:r>
              <a:rPr lang="ru-RU" dirty="0" err="1" smtClean="0"/>
              <a:t>демпінгувати</a:t>
            </a:r>
            <a:r>
              <a:rPr lang="ru-RU" dirty="0" smtClean="0"/>
              <a:t>		</a:t>
            </a:r>
            <a:r>
              <a:rPr lang="ru-RU" dirty="0" err="1" smtClean="0"/>
              <a:t>бізнес-вумен</a:t>
            </a:r>
            <a:endParaRPr lang="ru-RU" dirty="0" smtClean="0"/>
          </a:p>
          <a:p>
            <a:endParaRPr lang="uk-UA" dirty="0" smtClean="0"/>
          </a:p>
          <a:p>
            <a:r>
              <a:rPr lang="uk-UA" dirty="0" err="1" smtClean="0"/>
              <a:t>меседж</a:t>
            </a:r>
            <a:endParaRPr lang="uk-UA" dirty="0" smtClean="0"/>
          </a:p>
          <a:p>
            <a:endParaRPr lang="uk-UA" dirty="0" smtClean="0"/>
          </a:p>
          <a:p>
            <a:r>
              <a:rPr lang="en-US" dirty="0" smtClean="0"/>
              <a:t>sputnik</a:t>
            </a:r>
            <a:r>
              <a:rPr lang="uk-UA" dirty="0" smtClean="0"/>
              <a:t> (англ.)</a:t>
            </a:r>
            <a:endParaRPr lang="en-US" dirty="0" smtClean="0"/>
          </a:p>
          <a:p>
            <a:r>
              <a:rPr lang="en-US" dirty="0" smtClean="0"/>
              <a:t>perestroika</a:t>
            </a:r>
            <a:r>
              <a:rPr lang="uk-UA" dirty="0" smtClean="0"/>
              <a:t> (англ.)</a:t>
            </a:r>
          </a:p>
          <a:p>
            <a:endParaRPr lang="uk-UA" dirty="0" smtClean="0"/>
          </a:p>
          <a:p>
            <a:r>
              <a:rPr lang="en-US" dirty="0" smtClean="0"/>
              <a:t>Le </a:t>
            </a:r>
            <a:r>
              <a:rPr lang="en-US" dirty="0" err="1" smtClean="0"/>
              <a:t>bardak</a:t>
            </a:r>
            <a:r>
              <a:rPr lang="en-US" dirty="0" smtClean="0"/>
              <a:t>, la </a:t>
            </a:r>
            <a:r>
              <a:rPr lang="en-US" dirty="0" err="1" smtClean="0"/>
              <a:t>prokuratura</a:t>
            </a:r>
            <a:r>
              <a:rPr lang="en-US" dirty="0" smtClean="0"/>
              <a:t>, la </a:t>
            </a:r>
            <a:r>
              <a:rPr lang="en-US" dirty="0" err="1" smtClean="0"/>
              <a:t>propiska</a:t>
            </a:r>
            <a:r>
              <a:rPr lang="en-US" dirty="0" smtClean="0"/>
              <a:t> (le </a:t>
            </a:r>
            <a:r>
              <a:rPr lang="en-US" dirty="0" err="1" smtClean="0"/>
              <a:t>Nouvel</a:t>
            </a:r>
            <a:r>
              <a:rPr lang="en-US" dirty="0" smtClean="0"/>
              <a:t> </a:t>
            </a:r>
            <a:r>
              <a:rPr lang="en-US" dirty="0" err="1" smtClean="0"/>
              <a:t>Observateur</a:t>
            </a:r>
            <a:r>
              <a:rPr lang="en-US" dirty="0" smtClean="0"/>
              <a:t>, 12/2004)</a:t>
            </a:r>
          </a:p>
          <a:p>
            <a:endParaRPr lang="ru-RU"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КАЛЬКИ</a:t>
            </a:r>
            <a:endParaRPr lang="ru-RU" dirty="0"/>
          </a:p>
        </p:txBody>
      </p:sp>
      <p:sp>
        <p:nvSpPr>
          <p:cNvPr id="3" name="Прямоугольник 2"/>
          <p:cNvSpPr/>
          <p:nvPr/>
        </p:nvSpPr>
        <p:spPr>
          <a:xfrm>
            <a:off x="323528" y="1340768"/>
            <a:ext cx="5112568" cy="4370427"/>
          </a:xfrm>
          <a:prstGeom prst="rect">
            <a:avLst/>
          </a:prstGeom>
        </p:spPr>
        <p:txBody>
          <a:bodyPr wrap="square">
            <a:spAutoFit/>
          </a:bodyPr>
          <a:lstStyle/>
          <a:p>
            <a:r>
              <a:rPr lang="en-US" sz="2000" dirty="0"/>
              <a:t>accumulator – </a:t>
            </a:r>
            <a:r>
              <a:rPr lang="ru-RU" sz="2000" dirty="0" err="1" smtClean="0"/>
              <a:t>накопичувач</a:t>
            </a:r>
            <a:endParaRPr lang="ru-RU" sz="2000" dirty="0" smtClean="0"/>
          </a:p>
          <a:p>
            <a:r>
              <a:rPr lang="en-US" sz="2000" dirty="0" smtClean="0"/>
              <a:t>motherboard </a:t>
            </a:r>
            <a:r>
              <a:rPr lang="en-US" sz="2000" dirty="0"/>
              <a:t>– </a:t>
            </a:r>
            <a:r>
              <a:rPr lang="ru-RU" sz="2000" dirty="0" err="1"/>
              <a:t>материнська</a:t>
            </a:r>
            <a:r>
              <a:rPr lang="ru-RU" sz="2000" dirty="0"/>
              <a:t> </a:t>
            </a:r>
            <a:r>
              <a:rPr lang="ru-RU" sz="2000" dirty="0" smtClean="0"/>
              <a:t>плата</a:t>
            </a:r>
          </a:p>
          <a:p>
            <a:r>
              <a:rPr lang="en-US" sz="2000" dirty="0" smtClean="0"/>
              <a:t>control </a:t>
            </a:r>
            <a:r>
              <a:rPr lang="en-US" sz="2000" dirty="0"/>
              <a:t>panel – </a:t>
            </a:r>
            <a:r>
              <a:rPr lang="ru-RU" sz="2000" dirty="0"/>
              <a:t>панель </a:t>
            </a:r>
            <a:r>
              <a:rPr lang="ru-RU" sz="2000" dirty="0" err="1" smtClean="0"/>
              <a:t>керування</a:t>
            </a:r>
            <a:endParaRPr lang="ru-RU" sz="2000" dirty="0" smtClean="0"/>
          </a:p>
          <a:p>
            <a:r>
              <a:rPr lang="en-US" sz="2000" dirty="0" smtClean="0"/>
              <a:t>antivirus </a:t>
            </a:r>
            <a:r>
              <a:rPr lang="en-US" sz="2000" dirty="0"/>
              <a:t>program – </a:t>
            </a:r>
            <a:r>
              <a:rPr lang="ru-RU" sz="2000" dirty="0" err="1"/>
              <a:t>антивірусна</a:t>
            </a:r>
            <a:r>
              <a:rPr lang="ru-RU" sz="2000" dirty="0"/>
              <a:t> </a:t>
            </a:r>
            <a:r>
              <a:rPr lang="ru-RU" sz="2000" dirty="0" err="1" smtClean="0"/>
              <a:t>програма</a:t>
            </a:r>
            <a:endParaRPr lang="ru-RU" sz="2000" dirty="0"/>
          </a:p>
          <a:p>
            <a:r>
              <a:rPr lang="en-US" sz="2000" dirty="0" smtClean="0"/>
              <a:t>computer </a:t>
            </a:r>
            <a:r>
              <a:rPr lang="en-US" sz="2000" dirty="0"/>
              <a:t>platform – </a:t>
            </a:r>
            <a:r>
              <a:rPr lang="ru-RU" sz="2000" dirty="0" err="1"/>
              <a:t>комп’ютерна</a:t>
            </a:r>
            <a:r>
              <a:rPr lang="ru-RU" sz="2000" dirty="0"/>
              <a:t> </a:t>
            </a:r>
            <a:r>
              <a:rPr lang="ru-RU" sz="2000" dirty="0" smtClean="0"/>
              <a:t>платформа</a:t>
            </a:r>
          </a:p>
          <a:p>
            <a:r>
              <a:rPr lang="en-US" sz="2000" dirty="0" smtClean="0"/>
              <a:t>memory </a:t>
            </a:r>
            <a:r>
              <a:rPr lang="en-US" sz="2000" dirty="0"/>
              <a:t>card – </a:t>
            </a:r>
            <a:r>
              <a:rPr lang="ru-RU" sz="2000" dirty="0"/>
              <a:t>карта </a:t>
            </a:r>
            <a:r>
              <a:rPr lang="ru-RU" sz="2000" dirty="0" err="1" smtClean="0"/>
              <a:t>пам’яті</a:t>
            </a:r>
            <a:endParaRPr lang="ru-RU" sz="2000" dirty="0" smtClean="0"/>
          </a:p>
          <a:p>
            <a:r>
              <a:rPr lang="en-US" sz="2000" dirty="0" smtClean="0"/>
              <a:t>system </a:t>
            </a:r>
            <a:r>
              <a:rPr lang="en-US" sz="2000" dirty="0"/>
              <a:t>unit – </a:t>
            </a:r>
            <a:r>
              <a:rPr lang="ru-RU" sz="2000" dirty="0" err="1"/>
              <a:t>системний</a:t>
            </a:r>
            <a:r>
              <a:rPr lang="ru-RU" sz="2000" dirty="0"/>
              <a:t> </a:t>
            </a:r>
            <a:r>
              <a:rPr lang="ru-RU" sz="2000" dirty="0" smtClean="0"/>
              <a:t>блок</a:t>
            </a:r>
          </a:p>
          <a:p>
            <a:r>
              <a:rPr lang="en-US" sz="2000" dirty="0" smtClean="0"/>
              <a:t>audio </a:t>
            </a:r>
            <a:r>
              <a:rPr lang="en-US" sz="2000" dirty="0"/>
              <a:t>adapter – </a:t>
            </a:r>
            <a:r>
              <a:rPr lang="ru-RU" sz="2000" dirty="0" err="1"/>
              <a:t>звукова</a:t>
            </a:r>
            <a:r>
              <a:rPr lang="ru-RU" sz="2000" dirty="0"/>
              <a:t> </a:t>
            </a:r>
            <a:r>
              <a:rPr lang="ru-RU" sz="2000" dirty="0" smtClean="0"/>
              <a:t>плата</a:t>
            </a:r>
          </a:p>
          <a:p>
            <a:r>
              <a:rPr lang="en-US" sz="2000" dirty="0" smtClean="0"/>
              <a:t>installation </a:t>
            </a:r>
            <a:r>
              <a:rPr lang="en-US" sz="2000" dirty="0"/>
              <a:t>– </a:t>
            </a:r>
            <a:r>
              <a:rPr lang="ru-RU" sz="2000" dirty="0" smtClean="0"/>
              <a:t>установка</a:t>
            </a:r>
          </a:p>
          <a:p>
            <a:r>
              <a:rPr lang="en-US" sz="2000" dirty="0" smtClean="0"/>
              <a:t>page </a:t>
            </a:r>
            <a:r>
              <a:rPr lang="en-US" sz="2000" dirty="0"/>
              <a:t>– </a:t>
            </a:r>
            <a:r>
              <a:rPr lang="ru-RU" sz="2000" dirty="0" err="1" smtClean="0"/>
              <a:t>сторінка</a:t>
            </a:r>
            <a:endParaRPr lang="ru-RU" sz="2000" dirty="0" smtClean="0"/>
          </a:p>
          <a:p>
            <a:r>
              <a:rPr lang="en-US" sz="2000" dirty="0" smtClean="0"/>
              <a:t>voice </a:t>
            </a:r>
            <a:r>
              <a:rPr lang="en-US" sz="2000" dirty="0"/>
              <a:t>mail – </a:t>
            </a:r>
            <a:r>
              <a:rPr lang="ru-RU" sz="2000" dirty="0" err="1"/>
              <a:t>голосова</a:t>
            </a:r>
            <a:r>
              <a:rPr lang="ru-RU" sz="2000" dirty="0"/>
              <a:t> </a:t>
            </a:r>
            <a:r>
              <a:rPr lang="ru-RU" sz="2000" dirty="0" err="1" smtClean="0"/>
              <a:t>пошта</a:t>
            </a:r>
            <a:endParaRPr lang="ru-RU" sz="2000" dirty="0" smtClean="0"/>
          </a:p>
          <a:p>
            <a:endParaRPr lang="uk-UA" dirty="0"/>
          </a:p>
        </p:txBody>
      </p:sp>
      <p:sp>
        <p:nvSpPr>
          <p:cNvPr id="5" name="TextBox 4"/>
          <p:cNvSpPr txBox="1"/>
          <p:nvPr/>
        </p:nvSpPr>
        <p:spPr>
          <a:xfrm>
            <a:off x="4427984" y="4005064"/>
            <a:ext cx="4536504" cy="2215991"/>
          </a:xfrm>
          <a:prstGeom prst="rect">
            <a:avLst/>
          </a:prstGeom>
          <a:noFill/>
        </p:spPr>
        <p:txBody>
          <a:bodyPr wrap="square" rtlCol="0">
            <a:spAutoFit/>
          </a:bodyPr>
          <a:lstStyle/>
          <a:p>
            <a:r>
              <a:rPr lang="uk-UA" sz="2400" i="1" dirty="0">
                <a:solidFill>
                  <a:srgbClr val="00B050"/>
                </a:solidFill>
              </a:rPr>
              <a:t>Напівкальки</a:t>
            </a:r>
            <a:r>
              <a:rPr lang="uk-UA" sz="2400" dirty="0"/>
              <a:t>:</a:t>
            </a:r>
          </a:p>
          <a:p>
            <a:r>
              <a:rPr lang="ru-RU" sz="2400" dirty="0" err="1"/>
              <a:t>гіперпосилання</a:t>
            </a:r>
            <a:r>
              <a:rPr lang="ru-RU" sz="2400" dirty="0"/>
              <a:t> (</a:t>
            </a:r>
            <a:r>
              <a:rPr lang="en-US" sz="2400" dirty="0"/>
              <a:t>hyperlink)</a:t>
            </a:r>
            <a:endParaRPr lang="uk-UA" sz="2400" dirty="0"/>
          </a:p>
          <a:p>
            <a:r>
              <a:rPr lang="ru-RU" sz="2400" dirty="0" err="1"/>
              <a:t>кеш-памʼять</a:t>
            </a:r>
            <a:r>
              <a:rPr lang="ru-RU" sz="2400" dirty="0"/>
              <a:t> (</a:t>
            </a:r>
            <a:r>
              <a:rPr lang="en-US" sz="2400" dirty="0"/>
              <a:t>cache memory)</a:t>
            </a:r>
            <a:endParaRPr lang="uk-UA" sz="2400" dirty="0"/>
          </a:p>
          <a:p>
            <a:r>
              <a:rPr lang="en-US" sz="2400" dirty="0"/>
              <a:t>web-</a:t>
            </a:r>
            <a:r>
              <a:rPr lang="ru-RU" sz="2400" dirty="0" err="1"/>
              <a:t>сторінка</a:t>
            </a:r>
            <a:r>
              <a:rPr lang="ru-RU" sz="2400" dirty="0"/>
              <a:t> (</a:t>
            </a:r>
            <a:r>
              <a:rPr lang="en-US" sz="2400" dirty="0"/>
              <a:t>web-page)</a:t>
            </a:r>
            <a:endParaRPr lang="uk-UA" sz="2400" dirty="0"/>
          </a:p>
          <a:p>
            <a:r>
              <a:rPr lang="en-US" sz="2400" dirty="0"/>
              <a:t>IP</a:t>
            </a:r>
            <a:r>
              <a:rPr lang="uk-UA" sz="2400" dirty="0"/>
              <a:t>-</a:t>
            </a:r>
            <a:r>
              <a:rPr lang="ru-RU" sz="2400" dirty="0"/>
              <a:t>адреса (</a:t>
            </a:r>
            <a:r>
              <a:rPr lang="en-US" sz="2400" dirty="0"/>
              <a:t>IP –address)</a:t>
            </a:r>
            <a:endParaRPr lang="ru-RU" sz="2400" dirty="0"/>
          </a:p>
          <a:p>
            <a:endParaRPr lang="ru-RU" dirty="0"/>
          </a:p>
        </p:txBody>
      </p:sp>
    </p:spTree>
    <p:extLst>
      <p:ext uri="{BB962C8B-B14F-4D97-AF65-F5344CB8AC3E}">
        <p14:creationId xmlns:p14="http://schemas.microsoft.com/office/powerpoint/2010/main" val="12112737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ВАРВАРИЗМИ</a:t>
            </a:r>
            <a:endParaRPr lang="ru-RU" dirty="0"/>
          </a:p>
        </p:txBody>
      </p:sp>
      <p:sp>
        <p:nvSpPr>
          <p:cNvPr id="3" name="TextBox 2"/>
          <p:cNvSpPr txBox="1"/>
          <p:nvPr/>
        </p:nvSpPr>
        <p:spPr>
          <a:xfrm>
            <a:off x="971600" y="1844824"/>
            <a:ext cx="5184576" cy="2308324"/>
          </a:xfrm>
          <a:prstGeom prst="rect">
            <a:avLst/>
          </a:prstGeom>
          <a:noFill/>
        </p:spPr>
        <p:txBody>
          <a:bodyPr wrap="square" rtlCol="0">
            <a:spAutoFit/>
          </a:bodyPr>
          <a:lstStyle/>
          <a:p>
            <a:r>
              <a:rPr lang="en-US" sz="2400" dirty="0" smtClean="0"/>
              <a:t>alter ego</a:t>
            </a:r>
          </a:p>
          <a:p>
            <a:r>
              <a:rPr lang="en-US" sz="2400" dirty="0" smtClean="0"/>
              <a:t>status quo</a:t>
            </a:r>
          </a:p>
          <a:p>
            <a:r>
              <a:rPr lang="en-US" sz="2400" dirty="0" smtClean="0"/>
              <a:t>persona non grata</a:t>
            </a:r>
          </a:p>
          <a:p>
            <a:r>
              <a:rPr lang="en-US" sz="2400" dirty="0" smtClean="0"/>
              <a:t>dolce vita </a:t>
            </a:r>
          </a:p>
          <a:p>
            <a:r>
              <a:rPr lang="en-US" sz="2400" dirty="0" smtClean="0"/>
              <a:t>enfant terrible</a:t>
            </a:r>
          </a:p>
          <a:p>
            <a:r>
              <a:rPr lang="en-US" sz="2400" dirty="0" err="1" smtClean="0"/>
              <a:t>tet</a:t>
            </a:r>
            <a:r>
              <a:rPr lang="en-US" sz="2400" dirty="0" smtClean="0"/>
              <a:t>-a-</a:t>
            </a:r>
            <a:r>
              <a:rPr lang="en-US" sz="2400" dirty="0" err="1" smtClean="0"/>
              <a:t>tet</a:t>
            </a:r>
            <a:endParaRPr lang="ru-RU" sz="2400" dirty="0"/>
          </a:p>
        </p:txBody>
      </p:sp>
      <p:sp>
        <p:nvSpPr>
          <p:cNvPr id="4" name="TextBox 3"/>
          <p:cNvSpPr txBox="1"/>
          <p:nvPr/>
        </p:nvSpPr>
        <p:spPr>
          <a:xfrm>
            <a:off x="980768" y="4509120"/>
            <a:ext cx="2643368" cy="1200329"/>
          </a:xfrm>
          <a:prstGeom prst="rect">
            <a:avLst/>
          </a:prstGeom>
          <a:noFill/>
        </p:spPr>
        <p:txBody>
          <a:bodyPr wrap="square" rtlCol="0">
            <a:spAutoFit/>
          </a:bodyPr>
          <a:lstStyle/>
          <a:p>
            <a:r>
              <a:rPr lang="uk-UA" sz="2400" dirty="0" smtClean="0"/>
              <a:t>де-юре</a:t>
            </a:r>
          </a:p>
          <a:p>
            <a:r>
              <a:rPr lang="uk-UA" sz="2400" dirty="0" smtClean="0"/>
              <a:t>де-факто</a:t>
            </a:r>
          </a:p>
          <a:p>
            <a:r>
              <a:rPr lang="uk-UA" sz="2400" dirty="0"/>
              <a:t>а</a:t>
            </a:r>
            <a:r>
              <a:rPr lang="uk-UA" sz="2400" dirty="0" smtClean="0"/>
              <a:t>льма матер</a:t>
            </a:r>
            <a:endParaRPr lang="ru-RU" sz="2400" dirty="0"/>
          </a:p>
        </p:txBody>
      </p:sp>
    </p:spTree>
    <p:extLst>
      <p:ext uri="{BB962C8B-B14F-4D97-AF65-F5344CB8AC3E}">
        <p14:creationId xmlns:p14="http://schemas.microsoft.com/office/powerpoint/2010/main" val="18297026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ІНТЕРНАЦІОНАЛІЗМИ</a:t>
            </a:r>
            <a:endParaRPr lang="ru-RU" dirty="0"/>
          </a:p>
        </p:txBody>
      </p:sp>
      <p:sp>
        <p:nvSpPr>
          <p:cNvPr id="3" name="TextBox 2"/>
          <p:cNvSpPr txBox="1"/>
          <p:nvPr/>
        </p:nvSpPr>
        <p:spPr>
          <a:xfrm>
            <a:off x="827584" y="1556792"/>
            <a:ext cx="3888432" cy="1569660"/>
          </a:xfrm>
          <a:prstGeom prst="rect">
            <a:avLst/>
          </a:prstGeom>
          <a:noFill/>
        </p:spPr>
        <p:txBody>
          <a:bodyPr wrap="square" rtlCol="0">
            <a:spAutoFit/>
          </a:bodyPr>
          <a:lstStyle/>
          <a:p>
            <a:r>
              <a:rPr lang="en-US" sz="2400" dirty="0"/>
              <a:t> sport </a:t>
            </a:r>
            <a:r>
              <a:rPr lang="en-US" sz="2400" dirty="0" smtClean="0"/>
              <a:t>– </a:t>
            </a:r>
            <a:r>
              <a:rPr lang="ru-RU" sz="2400" dirty="0" smtClean="0"/>
              <a:t>спорт</a:t>
            </a:r>
          </a:p>
          <a:p>
            <a:r>
              <a:rPr lang="ru-RU" sz="2400" dirty="0" smtClean="0"/>
              <a:t> </a:t>
            </a:r>
            <a:r>
              <a:rPr lang="en-US" sz="2400" dirty="0"/>
              <a:t>football – </a:t>
            </a:r>
            <a:r>
              <a:rPr lang="ru-RU" sz="2400" dirty="0" smtClean="0"/>
              <a:t>футбол</a:t>
            </a:r>
          </a:p>
          <a:p>
            <a:r>
              <a:rPr lang="en-US" sz="2400" dirty="0" smtClean="0"/>
              <a:t>export – </a:t>
            </a:r>
            <a:r>
              <a:rPr lang="uk-UA" sz="2400" dirty="0"/>
              <a:t>е</a:t>
            </a:r>
            <a:r>
              <a:rPr lang="uk-UA" sz="2400" dirty="0" smtClean="0"/>
              <a:t>кспорт</a:t>
            </a:r>
          </a:p>
          <a:p>
            <a:r>
              <a:rPr lang="en-US" sz="2400" dirty="0" smtClean="0"/>
              <a:t>import – </a:t>
            </a:r>
            <a:r>
              <a:rPr lang="uk-UA" sz="2400" dirty="0" smtClean="0"/>
              <a:t>імпорт</a:t>
            </a:r>
            <a:endParaRPr lang="ru-RU" sz="2400" dirty="0"/>
          </a:p>
        </p:txBody>
      </p:sp>
      <p:sp>
        <p:nvSpPr>
          <p:cNvPr id="4" name="TextBox 3"/>
          <p:cNvSpPr txBox="1"/>
          <p:nvPr/>
        </p:nvSpPr>
        <p:spPr>
          <a:xfrm>
            <a:off x="901904" y="3356992"/>
            <a:ext cx="5040560" cy="1569660"/>
          </a:xfrm>
          <a:prstGeom prst="rect">
            <a:avLst/>
          </a:prstGeom>
          <a:noFill/>
        </p:spPr>
        <p:txBody>
          <a:bodyPr wrap="square" rtlCol="0">
            <a:spAutoFit/>
          </a:bodyPr>
          <a:lstStyle/>
          <a:p>
            <a:r>
              <a:rPr lang="uk-UA" sz="2400" b="1" dirty="0" smtClean="0">
                <a:solidFill>
                  <a:srgbClr val="FF0000"/>
                </a:solidFill>
              </a:rPr>
              <a:t>!</a:t>
            </a:r>
            <a:r>
              <a:rPr lang="uk-UA" sz="2400" b="1" dirty="0" err="1" smtClean="0">
                <a:solidFill>
                  <a:srgbClr val="FF0000"/>
                </a:solidFill>
              </a:rPr>
              <a:t>Псевдоінтернаціоналізми</a:t>
            </a:r>
            <a:endParaRPr lang="uk-UA" sz="2400" b="1" dirty="0" smtClean="0">
              <a:solidFill>
                <a:srgbClr val="FF0000"/>
              </a:solidFill>
            </a:endParaRPr>
          </a:p>
          <a:p>
            <a:r>
              <a:rPr lang="en-US" sz="2400" i="1" dirty="0" smtClean="0"/>
              <a:t>Complexion</a:t>
            </a:r>
            <a:endParaRPr lang="uk-UA" sz="2400" i="1" dirty="0" smtClean="0"/>
          </a:p>
          <a:p>
            <a:endParaRPr lang="uk-UA" sz="2400" i="1" dirty="0"/>
          </a:p>
          <a:p>
            <a:r>
              <a:rPr lang="en-US" sz="2400" i="1" dirty="0"/>
              <a:t>director</a:t>
            </a:r>
            <a:endParaRPr lang="ru-RU" sz="2400" dirty="0"/>
          </a:p>
        </p:txBody>
      </p:sp>
    </p:spTree>
    <p:extLst>
      <p:ext uri="{BB962C8B-B14F-4D97-AF65-F5344CB8AC3E}">
        <p14:creationId xmlns:p14="http://schemas.microsoft.com/office/powerpoint/2010/main" val="19516985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ЕКЗОТИЗМИ</a:t>
            </a:r>
            <a:endParaRPr lang="ru-RU" dirty="0"/>
          </a:p>
        </p:txBody>
      </p:sp>
      <p:sp>
        <p:nvSpPr>
          <p:cNvPr id="3" name="TextBox 2"/>
          <p:cNvSpPr txBox="1"/>
          <p:nvPr/>
        </p:nvSpPr>
        <p:spPr>
          <a:xfrm>
            <a:off x="539552" y="1556792"/>
            <a:ext cx="6192688" cy="1200329"/>
          </a:xfrm>
          <a:prstGeom prst="rect">
            <a:avLst/>
          </a:prstGeom>
          <a:noFill/>
        </p:spPr>
        <p:txBody>
          <a:bodyPr wrap="square" rtlCol="0">
            <a:spAutoFit/>
          </a:bodyPr>
          <a:lstStyle/>
          <a:p>
            <a:r>
              <a:rPr lang="uk-UA" sz="2400" dirty="0" smtClean="0"/>
              <a:t>анаконда</a:t>
            </a:r>
          </a:p>
          <a:p>
            <a:r>
              <a:rPr lang="uk-UA" sz="2400" dirty="0" smtClean="0"/>
              <a:t>нанду</a:t>
            </a:r>
          </a:p>
          <a:p>
            <a:r>
              <a:rPr lang="uk-UA" sz="2400" dirty="0" smtClean="0"/>
              <a:t>вігвам</a:t>
            </a:r>
            <a:endParaRPr lang="ru-RU" sz="2400" dirty="0"/>
          </a:p>
        </p:txBody>
      </p:sp>
      <p:sp>
        <p:nvSpPr>
          <p:cNvPr id="4" name="TextBox 3"/>
          <p:cNvSpPr txBox="1"/>
          <p:nvPr/>
        </p:nvSpPr>
        <p:spPr>
          <a:xfrm>
            <a:off x="1259632" y="3356992"/>
            <a:ext cx="5904656" cy="1569660"/>
          </a:xfrm>
          <a:prstGeom prst="rect">
            <a:avLst/>
          </a:prstGeom>
          <a:noFill/>
        </p:spPr>
        <p:txBody>
          <a:bodyPr wrap="square" rtlCol="0">
            <a:spAutoFit/>
          </a:bodyPr>
          <a:lstStyle/>
          <a:p>
            <a:r>
              <a:rPr lang="en-US" sz="2400" dirty="0" smtClean="0"/>
              <a:t>table d’hôte</a:t>
            </a:r>
          </a:p>
          <a:p>
            <a:r>
              <a:rPr lang="en-US" sz="2400" dirty="0" smtClean="0"/>
              <a:t>fjord</a:t>
            </a:r>
          </a:p>
          <a:p>
            <a:r>
              <a:rPr lang="en-US" sz="2400" dirty="0" smtClean="0"/>
              <a:t>Koala</a:t>
            </a:r>
          </a:p>
          <a:p>
            <a:r>
              <a:rPr lang="en-US" sz="2400" dirty="0" smtClean="0"/>
              <a:t>kangaroo</a:t>
            </a:r>
            <a:endParaRPr lang="ru-RU" sz="2400" dirty="0"/>
          </a:p>
        </p:txBody>
      </p:sp>
    </p:spTree>
    <p:extLst>
      <p:ext uri="{BB962C8B-B14F-4D97-AF65-F5344CB8AC3E}">
        <p14:creationId xmlns:p14="http://schemas.microsoft.com/office/powerpoint/2010/main" val="406070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183880" cy="1051560"/>
          </a:xfrm>
        </p:spPr>
        <p:txBody>
          <a:bodyPr>
            <a:normAutofit/>
          </a:bodyPr>
          <a:lstStyle/>
          <a:p>
            <a:r>
              <a:rPr lang="uk-UA" dirty="0" smtClean="0"/>
              <a:t>Макаронічний стиль - </a:t>
            </a:r>
            <a:r>
              <a:rPr lang="ru-RU" sz="2200" b="0" dirty="0" err="1" smtClean="0">
                <a:solidFill>
                  <a:schemeClr val="tx1"/>
                </a:solidFill>
                <a:effectLst/>
                <a:latin typeface="+mn-lt"/>
              </a:rPr>
              <a:t>жартівливий</a:t>
            </a:r>
            <a:r>
              <a:rPr lang="ru-RU" sz="2200" b="0" dirty="0" smtClean="0">
                <a:solidFill>
                  <a:schemeClr val="tx1"/>
                </a:solidFill>
                <a:effectLst/>
                <a:latin typeface="+mn-lt"/>
              </a:rPr>
              <a:t> </a:t>
            </a:r>
            <a:r>
              <a:rPr lang="ru-RU" sz="2200" b="0" dirty="0" err="1" smtClean="0">
                <a:solidFill>
                  <a:schemeClr val="tx1"/>
                </a:solidFill>
                <a:effectLst/>
                <a:latin typeface="+mn-lt"/>
              </a:rPr>
              <a:t>літературний</a:t>
            </a:r>
            <a:r>
              <a:rPr lang="ru-RU" sz="2200" b="0" dirty="0" smtClean="0">
                <a:solidFill>
                  <a:schemeClr val="tx1"/>
                </a:solidFill>
                <a:effectLst/>
                <a:latin typeface="+mn-lt"/>
              </a:rPr>
              <a:t> стиль, у </a:t>
            </a:r>
            <a:r>
              <a:rPr lang="ru-RU" sz="2200" b="0" dirty="0" err="1" smtClean="0">
                <a:solidFill>
                  <a:schemeClr val="tx1"/>
                </a:solidFill>
                <a:effectLst/>
                <a:latin typeface="+mn-lt"/>
              </a:rPr>
              <a:t>якому</a:t>
            </a:r>
            <a:r>
              <a:rPr lang="ru-RU" sz="2200" b="0" dirty="0" smtClean="0">
                <a:solidFill>
                  <a:schemeClr val="tx1"/>
                </a:solidFill>
                <a:effectLst/>
                <a:latin typeface="+mn-lt"/>
              </a:rPr>
              <a:t> </a:t>
            </a:r>
            <a:r>
              <a:rPr lang="ru-RU" sz="2200" b="0" dirty="0" err="1" smtClean="0">
                <a:solidFill>
                  <a:schemeClr val="tx1"/>
                </a:solidFill>
                <a:effectLst/>
                <a:latin typeface="+mn-lt"/>
              </a:rPr>
              <a:t>змішуються</a:t>
            </a:r>
            <a:r>
              <a:rPr lang="ru-RU" sz="2200" b="0" dirty="0" smtClean="0">
                <a:solidFill>
                  <a:schemeClr val="tx1"/>
                </a:solidFill>
                <a:effectLst/>
                <a:latin typeface="+mn-lt"/>
              </a:rPr>
              <a:t> слова </a:t>
            </a:r>
            <a:r>
              <a:rPr lang="ru-RU" sz="2200" b="0" dirty="0" err="1" smtClean="0">
                <a:solidFill>
                  <a:schemeClr val="tx1"/>
                </a:solidFill>
                <a:effectLst/>
                <a:latin typeface="+mn-lt"/>
              </a:rPr>
              <a:t>і</a:t>
            </a:r>
            <a:r>
              <a:rPr lang="ru-RU" sz="2200" b="0" dirty="0" smtClean="0">
                <a:solidFill>
                  <a:schemeClr val="tx1"/>
                </a:solidFill>
                <a:effectLst/>
                <a:latin typeface="+mn-lt"/>
              </a:rPr>
              <a:t> </a:t>
            </a:r>
            <a:r>
              <a:rPr lang="ru-RU" sz="2200" b="0" dirty="0" err="1" smtClean="0">
                <a:solidFill>
                  <a:schemeClr val="tx1"/>
                </a:solidFill>
                <a:effectLst/>
                <a:latin typeface="+mn-lt"/>
              </a:rPr>
              <a:t>речення</a:t>
            </a:r>
            <a:r>
              <a:rPr lang="ru-RU" sz="2200" b="0" dirty="0" smtClean="0">
                <a:solidFill>
                  <a:schemeClr val="tx1"/>
                </a:solidFill>
                <a:effectLst/>
                <a:latin typeface="+mn-lt"/>
              </a:rPr>
              <a:t> </a:t>
            </a:r>
            <a:r>
              <a:rPr lang="ru-RU" sz="2200" b="0" dirty="0" err="1" smtClean="0">
                <a:solidFill>
                  <a:schemeClr val="tx1"/>
                </a:solidFill>
                <a:effectLst/>
                <a:latin typeface="+mn-lt"/>
              </a:rPr>
              <a:t>різних</a:t>
            </a:r>
            <a:r>
              <a:rPr lang="ru-RU" sz="2200" b="0" dirty="0" smtClean="0">
                <a:solidFill>
                  <a:schemeClr val="tx1"/>
                </a:solidFill>
                <a:effectLst/>
                <a:latin typeface="+mn-lt"/>
              </a:rPr>
              <a:t> </a:t>
            </a:r>
            <a:r>
              <a:rPr lang="ru-RU" sz="2200" b="0" dirty="0" err="1" smtClean="0">
                <a:solidFill>
                  <a:schemeClr val="tx1"/>
                </a:solidFill>
                <a:effectLst/>
                <a:latin typeface="+mn-lt"/>
              </a:rPr>
              <a:t>мов</a:t>
            </a:r>
            <a:r>
              <a:rPr lang="ru-RU" sz="2200" b="0" dirty="0" smtClean="0">
                <a:solidFill>
                  <a:schemeClr val="tx1"/>
                </a:solidFill>
                <a:effectLst/>
                <a:latin typeface="+mn-lt"/>
              </a:rPr>
              <a:t>.</a:t>
            </a:r>
            <a:endParaRPr lang="ru-RU" sz="2200" b="0" dirty="0">
              <a:solidFill>
                <a:schemeClr val="tx1"/>
              </a:solidFill>
              <a:effectLst/>
              <a:latin typeface="+mn-lt"/>
            </a:endParaRPr>
          </a:p>
        </p:txBody>
      </p:sp>
      <p:sp>
        <p:nvSpPr>
          <p:cNvPr id="3" name="TextBox 2"/>
          <p:cNvSpPr txBox="1"/>
          <p:nvPr/>
        </p:nvSpPr>
        <p:spPr>
          <a:xfrm>
            <a:off x="683568" y="1628800"/>
            <a:ext cx="7704856" cy="2308324"/>
          </a:xfrm>
          <a:prstGeom prst="rect">
            <a:avLst/>
          </a:prstGeom>
          <a:noFill/>
        </p:spPr>
        <p:txBody>
          <a:bodyPr wrap="square" rtlCol="0">
            <a:spAutoFit/>
          </a:bodyPr>
          <a:lstStyle/>
          <a:p>
            <a:r>
              <a:rPr lang="ru-RU" dirty="0" smtClean="0"/>
              <a:t>Как пришли мы – на столе</a:t>
            </a:r>
          </a:p>
          <a:p>
            <a:r>
              <a:rPr lang="ru-RU" dirty="0" smtClean="0"/>
              <a:t>Суп стоял. Ком </a:t>
            </a:r>
            <a:r>
              <a:rPr lang="ru-RU" dirty="0" err="1" smtClean="0"/>
              <a:t>ву</a:t>
            </a:r>
            <a:r>
              <a:rPr lang="ru-RU" dirty="0" smtClean="0"/>
              <a:t> </a:t>
            </a:r>
            <a:r>
              <a:rPr lang="ru-RU" dirty="0" err="1" smtClean="0"/>
              <a:t>вуле</a:t>
            </a:r>
            <a:r>
              <a:rPr lang="ru-RU" dirty="0" smtClean="0"/>
              <a:t>,</a:t>
            </a:r>
          </a:p>
          <a:p>
            <a:r>
              <a:rPr lang="ru-RU" dirty="0" smtClean="0"/>
              <a:t>Есть минуты, есть и </a:t>
            </a:r>
            <a:r>
              <a:rPr lang="ru-RU" dirty="0" err="1" smtClean="0"/>
              <a:t>журы</a:t>
            </a:r>
            <a:r>
              <a:rPr lang="ru-RU" dirty="0" smtClean="0"/>
              <a:t>… (И. </a:t>
            </a:r>
            <a:r>
              <a:rPr lang="ru-RU" dirty="0" err="1" smtClean="0"/>
              <a:t>Мятлев</a:t>
            </a:r>
            <a:r>
              <a:rPr lang="ru-RU" dirty="0" smtClean="0"/>
              <a:t>)</a:t>
            </a:r>
          </a:p>
          <a:p>
            <a:endParaRPr lang="ru-RU" dirty="0" smtClean="0"/>
          </a:p>
          <a:p>
            <a:r>
              <a:rPr lang="uk-UA" dirty="0" err="1" smtClean="0"/>
              <a:t>Енеус</a:t>
            </a:r>
            <a:r>
              <a:rPr lang="uk-UA" dirty="0" smtClean="0"/>
              <a:t> </a:t>
            </a:r>
            <a:r>
              <a:rPr lang="uk-UA" dirty="0" err="1" smtClean="0"/>
              <a:t>ностер</a:t>
            </a:r>
            <a:r>
              <a:rPr lang="uk-UA" dirty="0" smtClean="0"/>
              <a:t> </a:t>
            </a:r>
            <a:r>
              <a:rPr lang="uk-UA" dirty="0" err="1" smtClean="0"/>
              <a:t>магнус</a:t>
            </a:r>
            <a:r>
              <a:rPr lang="uk-UA" dirty="0" smtClean="0"/>
              <a:t> </a:t>
            </a:r>
            <a:r>
              <a:rPr lang="uk-UA" dirty="0" err="1" smtClean="0"/>
              <a:t>панус</a:t>
            </a:r>
            <a:endParaRPr lang="uk-UA" dirty="0" smtClean="0"/>
          </a:p>
          <a:p>
            <a:r>
              <a:rPr lang="uk-UA" dirty="0" smtClean="0"/>
              <a:t>Славний </a:t>
            </a:r>
            <a:r>
              <a:rPr lang="uk-UA" dirty="0" err="1" smtClean="0"/>
              <a:t>Троянорум</a:t>
            </a:r>
            <a:r>
              <a:rPr lang="uk-UA" dirty="0" smtClean="0"/>
              <a:t> князь</a:t>
            </a:r>
          </a:p>
          <a:p>
            <a:r>
              <a:rPr lang="uk-UA" dirty="0" err="1" smtClean="0"/>
              <a:t>Шмагляв</a:t>
            </a:r>
            <a:r>
              <a:rPr lang="uk-UA" dirty="0" smtClean="0"/>
              <a:t> по морю як </a:t>
            </a:r>
            <a:r>
              <a:rPr lang="uk-UA" dirty="0" err="1" smtClean="0"/>
              <a:t>циганус</a:t>
            </a:r>
            <a:r>
              <a:rPr lang="uk-UA" dirty="0" smtClean="0"/>
              <a:t>,</a:t>
            </a:r>
          </a:p>
          <a:p>
            <a:r>
              <a:rPr lang="uk-UA" dirty="0" err="1" smtClean="0"/>
              <a:t>Ад</a:t>
            </a:r>
            <a:r>
              <a:rPr lang="uk-UA" dirty="0" smtClean="0"/>
              <a:t> те, о </a:t>
            </a:r>
            <a:r>
              <a:rPr lang="uk-UA" dirty="0" err="1" smtClean="0"/>
              <a:t>рекс</a:t>
            </a:r>
            <a:r>
              <a:rPr lang="uk-UA" dirty="0" smtClean="0"/>
              <a:t>! Прислав </a:t>
            </a:r>
            <a:r>
              <a:rPr lang="uk-UA" dirty="0" err="1" smtClean="0"/>
              <a:t>нунк</a:t>
            </a:r>
            <a:r>
              <a:rPr lang="uk-UA" dirty="0" smtClean="0"/>
              <a:t> нас… (І. Котляревський)</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r>
              <a:rPr lang="uk-UA" sz="2800" dirty="0" smtClean="0"/>
              <a:t>Морфологічний стилістичний інструментарій: виражальні засоби</a:t>
            </a:r>
            <a:endParaRPr lang="ru-RU" sz="2800" dirty="0"/>
          </a:p>
        </p:txBody>
      </p:sp>
      <p:sp>
        <p:nvSpPr>
          <p:cNvPr id="6" name="Содержимое 5"/>
          <p:cNvSpPr>
            <a:spLocks noGrp="1"/>
          </p:cNvSpPr>
          <p:nvPr>
            <p:ph sz="quarter" idx="1"/>
          </p:nvPr>
        </p:nvSpPr>
        <p:spPr>
          <a:xfrm>
            <a:off x="539552" y="1556792"/>
            <a:ext cx="7467600" cy="4873752"/>
          </a:xfrm>
        </p:spPr>
        <p:txBody>
          <a:bodyPr/>
          <a:lstStyle/>
          <a:p>
            <a:r>
              <a:rPr lang="en-US" sz="2000" dirty="0" smtClean="0"/>
              <a:t>He </a:t>
            </a:r>
            <a:r>
              <a:rPr lang="en-US" sz="2000" u="sng" dirty="0" smtClean="0"/>
              <a:t>came</a:t>
            </a:r>
            <a:r>
              <a:rPr lang="en-US" sz="2000" dirty="0" smtClean="0"/>
              <a:t>. – He </a:t>
            </a:r>
            <a:r>
              <a:rPr lang="en-US" sz="2000" u="sng" dirty="0" smtClean="0"/>
              <a:t>did come</a:t>
            </a:r>
            <a:r>
              <a:rPr lang="en-US" sz="2000" dirty="0" smtClean="0"/>
              <a:t>.</a:t>
            </a:r>
          </a:p>
          <a:p>
            <a:r>
              <a:rPr lang="en-US" sz="2000" dirty="0" smtClean="0"/>
              <a:t>I </a:t>
            </a:r>
            <a:r>
              <a:rPr lang="en-US" sz="2000" u="sng" dirty="0" smtClean="0"/>
              <a:t>know</a:t>
            </a:r>
            <a:r>
              <a:rPr lang="en-US" sz="2000" dirty="0" smtClean="0"/>
              <a:t>. – I </a:t>
            </a:r>
            <a:r>
              <a:rPr lang="en-US" sz="2000" u="sng" dirty="0" smtClean="0"/>
              <a:t>do know</a:t>
            </a:r>
            <a:r>
              <a:rPr lang="en-US" sz="2000" dirty="0" smtClean="0"/>
              <a:t>!</a:t>
            </a:r>
            <a:endParaRPr lang="uk-UA" sz="2000" dirty="0" smtClean="0"/>
          </a:p>
          <a:p>
            <a:r>
              <a:rPr lang="en-US" sz="2000" u="sng" dirty="0" smtClean="0"/>
              <a:t>Come</a:t>
            </a:r>
            <a:r>
              <a:rPr lang="en-US" sz="2000" dirty="0" smtClean="0"/>
              <a:t>! – </a:t>
            </a:r>
            <a:r>
              <a:rPr lang="en-US" sz="2000" u="sng" dirty="0" smtClean="0"/>
              <a:t>Do come</a:t>
            </a:r>
            <a:r>
              <a:rPr lang="en-US" sz="2000" dirty="0" smtClean="0"/>
              <a:t>!</a:t>
            </a:r>
            <a:endParaRPr lang="uk-UA" sz="2000" dirty="0" smtClean="0"/>
          </a:p>
          <a:p>
            <a:r>
              <a:rPr lang="en-US" sz="2000" u="sng" dirty="0" smtClean="0"/>
              <a:t>Don’t forget</a:t>
            </a:r>
            <a:r>
              <a:rPr lang="en-US" sz="2000" dirty="0" smtClean="0"/>
              <a:t>! – </a:t>
            </a:r>
            <a:r>
              <a:rPr lang="en-US" sz="2000" u="sng" dirty="0" smtClean="0"/>
              <a:t>Don’t you forget</a:t>
            </a:r>
            <a:r>
              <a:rPr lang="en-US" sz="2000" dirty="0" smtClean="0"/>
              <a:t>!</a:t>
            </a:r>
          </a:p>
          <a:p>
            <a:r>
              <a:rPr lang="en-US" sz="2000" dirty="0" smtClean="0"/>
              <a:t>brother</a:t>
            </a:r>
            <a:r>
              <a:rPr lang="en-US" sz="2000" u="sng" dirty="0" smtClean="0"/>
              <a:t>s</a:t>
            </a:r>
            <a:r>
              <a:rPr lang="en-US" sz="2000" dirty="0" smtClean="0"/>
              <a:t> (</a:t>
            </a:r>
            <a:r>
              <a:rPr lang="uk-UA" sz="2000" dirty="0" err="1" smtClean="0"/>
              <a:t>нейтр</a:t>
            </a:r>
            <a:r>
              <a:rPr lang="uk-UA" sz="2000" dirty="0" smtClean="0"/>
              <a:t>.) – </a:t>
            </a:r>
            <a:r>
              <a:rPr lang="fr-FR" sz="2000" dirty="0" smtClean="0"/>
              <a:t>brethr</a:t>
            </a:r>
            <a:r>
              <a:rPr lang="fr-FR" sz="2000" u="sng" dirty="0" smtClean="0"/>
              <a:t>en</a:t>
            </a:r>
            <a:r>
              <a:rPr lang="fr-FR" sz="2000" dirty="0" smtClean="0"/>
              <a:t> </a:t>
            </a:r>
            <a:r>
              <a:rPr lang="uk-UA" sz="2000" dirty="0" smtClean="0"/>
              <a:t>(використовується у клерикальному дискурсі, у поезії)</a:t>
            </a:r>
          </a:p>
          <a:p>
            <a:r>
              <a:rPr lang="en-US" sz="2000" dirty="0" smtClean="0"/>
              <a:t>he </a:t>
            </a:r>
            <a:r>
              <a:rPr lang="en-US" sz="2000" u="sng" dirty="0" smtClean="0"/>
              <a:t>has</a:t>
            </a:r>
            <a:r>
              <a:rPr lang="en-US" sz="2000" dirty="0" smtClean="0"/>
              <a:t> - </a:t>
            </a:r>
            <a:r>
              <a:rPr lang="fr-FR" sz="2000" dirty="0" smtClean="0"/>
              <a:t>he h</a:t>
            </a:r>
            <a:r>
              <a:rPr lang="en-US" sz="2000" dirty="0" err="1" smtClean="0"/>
              <a:t>ath</a:t>
            </a:r>
            <a:r>
              <a:rPr lang="uk-UA" sz="2000" dirty="0" smtClean="0"/>
              <a:t> </a:t>
            </a:r>
            <a:endParaRPr lang="en-US" sz="2000" dirty="0" smtClean="0"/>
          </a:p>
          <a:p>
            <a:r>
              <a:rPr lang="en-US" sz="2000" u="sng" dirty="0" smtClean="0"/>
              <a:t>you</a:t>
            </a:r>
            <a:r>
              <a:rPr lang="en-US" sz="2000" dirty="0" smtClean="0"/>
              <a:t> </a:t>
            </a:r>
            <a:r>
              <a:rPr lang="en-US" sz="2000" i="1" u="sng" dirty="0" smtClean="0"/>
              <a:t>have</a:t>
            </a:r>
            <a:r>
              <a:rPr lang="en-US" sz="2000" dirty="0" smtClean="0"/>
              <a:t> - </a:t>
            </a:r>
            <a:r>
              <a:rPr lang="en-US" sz="2000" u="sng" dirty="0" smtClean="0"/>
              <a:t>thou</a:t>
            </a:r>
            <a:r>
              <a:rPr lang="en-US" sz="2000" dirty="0" smtClean="0"/>
              <a:t> </a:t>
            </a:r>
            <a:r>
              <a:rPr lang="en-US" sz="2000" i="1" u="sng" dirty="0" smtClean="0"/>
              <a:t>hast</a:t>
            </a:r>
          </a:p>
          <a:p>
            <a:r>
              <a:rPr lang="en-US" sz="2000" u="sng" dirty="0" smtClean="0"/>
              <a:t>you</a:t>
            </a:r>
            <a:r>
              <a:rPr lang="en-US" sz="2000" dirty="0" smtClean="0"/>
              <a:t> </a:t>
            </a:r>
            <a:r>
              <a:rPr lang="en-US" sz="2000" i="1" u="sng" dirty="0" smtClean="0"/>
              <a:t>do</a:t>
            </a:r>
            <a:r>
              <a:rPr lang="en-US" sz="2000" dirty="0" smtClean="0"/>
              <a:t> - </a:t>
            </a:r>
            <a:r>
              <a:rPr lang="en-US" sz="2000" u="sng" dirty="0" smtClean="0"/>
              <a:t>thou</a:t>
            </a:r>
            <a:r>
              <a:rPr lang="en-US" sz="2000" dirty="0" smtClean="0"/>
              <a:t> </a:t>
            </a:r>
            <a:r>
              <a:rPr lang="en-US" sz="2000" i="1" u="sng" dirty="0" smtClean="0"/>
              <a:t>doest</a:t>
            </a:r>
          </a:p>
          <a:p>
            <a:r>
              <a:rPr lang="en-US" sz="2000" dirty="0" smtClean="0"/>
              <a:t>Participle II </a:t>
            </a:r>
            <a:r>
              <a:rPr lang="uk-UA" sz="2000" dirty="0" smtClean="0"/>
              <a:t>від </a:t>
            </a:r>
            <a:r>
              <a:rPr lang="en-US" sz="2000" dirty="0" smtClean="0"/>
              <a:t>to get</a:t>
            </a:r>
            <a:r>
              <a:rPr lang="uk-UA" sz="2000" dirty="0" smtClean="0"/>
              <a:t> – </a:t>
            </a:r>
            <a:r>
              <a:rPr lang="en-US" sz="2000" dirty="0" smtClean="0"/>
              <a:t>got</a:t>
            </a:r>
            <a:r>
              <a:rPr lang="uk-UA" sz="2000" dirty="0" smtClean="0"/>
              <a:t> (</a:t>
            </a:r>
            <a:r>
              <a:rPr lang="uk-UA" sz="2000" dirty="0" err="1" smtClean="0"/>
              <a:t>брит</a:t>
            </a:r>
            <a:r>
              <a:rPr lang="uk-UA" sz="2000" dirty="0" smtClean="0"/>
              <a:t>.),</a:t>
            </a:r>
            <a:r>
              <a:rPr lang="en-US" sz="2000" dirty="0" smtClean="0"/>
              <a:t> gotten</a:t>
            </a:r>
            <a:r>
              <a:rPr lang="uk-UA" sz="2000" dirty="0" smtClean="0"/>
              <a:t> (</a:t>
            </a:r>
            <a:r>
              <a:rPr lang="uk-UA" sz="2000" dirty="0" err="1" smtClean="0"/>
              <a:t>амер</a:t>
            </a:r>
            <a:r>
              <a:rPr lang="uk-UA" sz="2000" dirty="0" smtClean="0"/>
              <a:t>.) – може виконувати функцію локалізації подій</a:t>
            </a:r>
            <a:endParaRPr lang="en-US" sz="2000" dirty="0" smtClean="0"/>
          </a:p>
          <a:p>
            <a:r>
              <a:rPr lang="en-US" sz="2000" u="sng" dirty="0" smtClean="0"/>
              <a:t>Who</a:t>
            </a:r>
            <a:r>
              <a:rPr lang="en-US" sz="2000" dirty="0" smtClean="0"/>
              <a:t>  are you talking to? – </a:t>
            </a:r>
            <a:r>
              <a:rPr lang="uk-UA" sz="2000" dirty="0" smtClean="0"/>
              <a:t>нейтральний стиль</a:t>
            </a:r>
            <a:r>
              <a:rPr lang="en-US" sz="2000" dirty="0" smtClean="0"/>
              <a:t> - </a:t>
            </a:r>
            <a:r>
              <a:rPr lang="en-US" sz="2000" u="sng" dirty="0" smtClean="0"/>
              <a:t>Whom</a:t>
            </a:r>
            <a:r>
              <a:rPr lang="en-US" sz="2000" dirty="0" smtClean="0"/>
              <a:t> are you talking to? – </a:t>
            </a:r>
            <a:r>
              <a:rPr lang="uk-UA" sz="2000" dirty="0" smtClean="0"/>
              <a:t>формальний, підвищений стиль</a:t>
            </a:r>
          </a:p>
          <a:p>
            <a:endParaRPr lang="en-US" sz="1800" dirty="0" smtClean="0"/>
          </a:p>
          <a:p>
            <a:endParaRPr lang="ru-RU" sz="3200" dirty="0" smtClean="0"/>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ВЖИВАННЯ У СУСПІЛЬСТВІ</a:t>
            </a:r>
            <a:endParaRPr lang="ru-RU" dirty="0"/>
          </a:p>
        </p:txBody>
      </p:sp>
      <p:sp>
        <p:nvSpPr>
          <p:cNvPr id="3" name="TextBox 2"/>
          <p:cNvSpPr txBox="1"/>
          <p:nvPr/>
        </p:nvSpPr>
        <p:spPr>
          <a:xfrm>
            <a:off x="683568" y="1700808"/>
            <a:ext cx="7344816" cy="4893647"/>
          </a:xfrm>
          <a:prstGeom prst="rect">
            <a:avLst/>
          </a:prstGeom>
          <a:noFill/>
        </p:spPr>
        <p:txBody>
          <a:bodyPr wrap="square" numCol="2" rtlCol="0">
            <a:spAutoFit/>
          </a:bodyPr>
          <a:lstStyle/>
          <a:p>
            <a:r>
              <a:rPr lang="uk-UA" sz="2400" dirty="0" smtClean="0"/>
              <a:t>Просторіччя</a:t>
            </a:r>
          </a:p>
          <a:p>
            <a:endParaRPr lang="uk-UA" sz="2400" dirty="0"/>
          </a:p>
          <a:p>
            <a:r>
              <a:rPr lang="uk-UA" sz="2400" dirty="0" smtClean="0"/>
              <a:t>Вульгаризми</a:t>
            </a:r>
          </a:p>
          <a:p>
            <a:endParaRPr lang="uk-UA" sz="2400" dirty="0"/>
          </a:p>
          <a:p>
            <a:r>
              <a:rPr lang="uk-UA" sz="2400" dirty="0" smtClean="0"/>
              <a:t>Терміни</a:t>
            </a:r>
          </a:p>
          <a:p>
            <a:endParaRPr lang="uk-UA" sz="2400" dirty="0"/>
          </a:p>
          <a:p>
            <a:r>
              <a:rPr lang="uk-UA" sz="2400" dirty="0" err="1" smtClean="0"/>
              <a:t>Професіоналізми</a:t>
            </a:r>
            <a:endParaRPr lang="uk-UA" sz="2400" dirty="0" smtClean="0"/>
          </a:p>
          <a:p>
            <a:endParaRPr lang="uk-UA" sz="2400" dirty="0"/>
          </a:p>
          <a:p>
            <a:endParaRPr lang="uk-UA" sz="2400" dirty="0" smtClean="0"/>
          </a:p>
          <a:p>
            <a:endParaRPr lang="uk-UA" sz="2400" dirty="0"/>
          </a:p>
          <a:p>
            <a:endParaRPr lang="uk-UA" sz="2400" dirty="0" smtClean="0"/>
          </a:p>
          <a:p>
            <a:endParaRPr lang="uk-UA" sz="2400" dirty="0"/>
          </a:p>
          <a:p>
            <a:endParaRPr lang="uk-UA" sz="2400" dirty="0" smtClean="0"/>
          </a:p>
          <a:p>
            <a:endParaRPr lang="uk-UA" sz="2400" dirty="0"/>
          </a:p>
          <a:p>
            <a:endParaRPr lang="uk-UA" sz="2400" dirty="0" smtClean="0"/>
          </a:p>
          <a:p>
            <a:endParaRPr lang="uk-UA" sz="2400" dirty="0"/>
          </a:p>
          <a:p>
            <a:r>
              <a:rPr lang="uk-UA" sz="2400" dirty="0" smtClean="0"/>
              <a:t>Розмовне мовлення</a:t>
            </a:r>
          </a:p>
          <a:p>
            <a:endParaRPr lang="uk-UA" sz="2400" dirty="0"/>
          </a:p>
          <a:p>
            <a:r>
              <a:rPr lang="uk-UA" sz="2400" dirty="0" smtClean="0"/>
              <a:t>Арго</a:t>
            </a:r>
          </a:p>
          <a:p>
            <a:endParaRPr lang="uk-UA" sz="2400" dirty="0"/>
          </a:p>
          <a:p>
            <a:r>
              <a:rPr lang="uk-UA" sz="2400" dirty="0" smtClean="0"/>
              <a:t>Жаргон</a:t>
            </a:r>
          </a:p>
          <a:p>
            <a:endParaRPr lang="uk-UA" sz="2400" dirty="0"/>
          </a:p>
          <a:p>
            <a:r>
              <a:rPr lang="uk-UA" sz="2400" dirty="0" err="1" smtClean="0"/>
              <a:t>Інтержаргон</a:t>
            </a:r>
            <a:r>
              <a:rPr lang="uk-UA" sz="2400" dirty="0" smtClean="0"/>
              <a:t> </a:t>
            </a:r>
          </a:p>
          <a:p>
            <a:endParaRPr lang="uk-UA" sz="2400" dirty="0"/>
          </a:p>
          <a:p>
            <a:r>
              <a:rPr lang="uk-UA" sz="2400" dirty="0" smtClean="0"/>
              <a:t>Сленг</a:t>
            </a:r>
            <a:endParaRPr lang="ru-RU" sz="2400" dirty="0"/>
          </a:p>
        </p:txBody>
      </p:sp>
    </p:spTree>
    <p:extLst>
      <p:ext uri="{BB962C8B-B14F-4D97-AF65-F5344CB8AC3E}">
        <p14:creationId xmlns:p14="http://schemas.microsoft.com/office/powerpoint/2010/main" val="22005779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183880" cy="720080"/>
          </a:xfrm>
        </p:spPr>
        <p:txBody>
          <a:bodyPr/>
          <a:lstStyle/>
          <a:p>
            <a:r>
              <a:rPr lang="uk-UA" dirty="0" smtClean="0"/>
              <a:t>РОЗМОВНЕ МОВЛЕННЯ</a:t>
            </a:r>
            <a:endParaRPr lang="ru-RU" dirty="0"/>
          </a:p>
        </p:txBody>
      </p:sp>
      <p:sp>
        <p:nvSpPr>
          <p:cNvPr id="4" name="TextBox 3"/>
          <p:cNvSpPr txBox="1"/>
          <p:nvPr/>
        </p:nvSpPr>
        <p:spPr>
          <a:xfrm>
            <a:off x="611560" y="1196752"/>
            <a:ext cx="7992888" cy="1477328"/>
          </a:xfrm>
          <a:prstGeom prst="rect">
            <a:avLst/>
          </a:prstGeom>
          <a:noFill/>
        </p:spPr>
        <p:txBody>
          <a:bodyPr wrap="square" rtlCol="0">
            <a:spAutoFit/>
          </a:bodyPr>
          <a:lstStyle/>
          <a:p>
            <a:r>
              <a:rPr lang="uk-UA" dirty="0" smtClean="0"/>
              <a:t>замазура		</a:t>
            </a:r>
            <a:r>
              <a:rPr lang="en-US" dirty="0" smtClean="0"/>
              <a:t>dad</a:t>
            </a:r>
            <a:endParaRPr lang="uk-UA" dirty="0" smtClean="0"/>
          </a:p>
          <a:p>
            <a:r>
              <a:rPr lang="uk-UA" dirty="0" smtClean="0"/>
              <a:t>телепень</a:t>
            </a:r>
            <a:r>
              <a:rPr lang="en-US" dirty="0" smtClean="0"/>
              <a:t>		kid</a:t>
            </a:r>
            <a:endParaRPr lang="uk-UA" dirty="0" smtClean="0"/>
          </a:p>
          <a:p>
            <a:r>
              <a:rPr lang="uk-UA" dirty="0" smtClean="0"/>
              <a:t>човгати</a:t>
            </a:r>
            <a:r>
              <a:rPr lang="en-US" dirty="0" smtClean="0"/>
              <a:t>			folks</a:t>
            </a:r>
            <a:endParaRPr lang="uk-UA" dirty="0" smtClean="0"/>
          </a:p>
          <a:p>
            <a:r>
              <a:rPr lang="uk-UA" dirty="0" smtClean="0"/>
              <a:t>хрусь</a:t>
            </a:r>
            <a:r>
              <a:rPr lang="en-US" dirty="0" smtClean="0"/>
              <a:t>			to pop</a:t>
            </a:r>
            <a:endParaRPr lang="uk-UA" dirty="0" smtClean="0"/>
          </a:p>
          <a:p>
            <a:r>
              <a:rPr lang="uk-UA" dirty="0" err="1" smtClean="0"/>
              <a:t>трісь</a:t>
            </a:r>
            <a:r>
              <a:rPr lang="en-US" dirty="0" smtClean="0"/>
              <a:t>			fan</a:t>
            </a:r>
            <a:endParaRPr lang="ru-RU" dirty="0"/>
          </a:p>
        </p:txBody>
      </p:sp>
      <p:sp>
        <p:nvSpPr>
          <p:cNvPr id="5" name="TextBox 4"/>
          <p:cNvSpPr txBox="1"/>
          <p:nvPr/>
        </p:nvSpPr>
        <p:spPr>
          <a:xfrm>
            <a:off x="827584" y="2852936"/>
            <a:ext cx="5976664" cy="1754326"/>
          </a:xfrm>
          <a:prstGeom prst="rect">
            <a:avLst/>
          </a:prstGeom>
          <a:noFill/>
        </p:spPr>
        <p:txBody>
          <a:bodyPr wrap="square" rtlCol="0">
            <a:spAutoFit/>
          </a:bodyPr>
          <a:lstStyle/>
          <a:p>
            <a:r>
              <a:rPr lang="en-US" u="sng" dirty="0" smtClean="0"/>
              <a:t>friend</a:t>
            </a:r>
            <a:r>
              <a:rPr lang="en-US" dirty="0" smtClean="0"/>
              <a:t> – pal, chum, crony</a:t>
            </a:r>
          </a:p>
          <a:p>
            <a:r>
              <a:rPr lang="en-US" u="sng" dirty="0" smtClean="0"/>
              <a:t>girl</a:t>
            </a:r>
            <a:r>
              <a:rPr lang="en-US" dirty="0" smtClean="0"/>
              <a:t> – cookie, tomato, sugar, bird, cutie</a:t>
            </a:r>
          </a:p>
          <a:p>
            <a:r>
              <a:rPr lang="en-US" u="sng" dirty="0" smtClean="0"/>
              <a:t>liquor</a:t>
            </a:r>
            <a:r>
              <a:rPr lang="en-US" dirty="0" smtClean="0"/>
              <a:t> – booze</a:t>
            </a:r>
          </a:p>
          <a:p>
            <a:r>
              <a:rPr lang="en-US" u="sng" dirty="0" smtClean="0"/>
              <a:t>money</a:t>
            </a:r>
            <a:r>
              <a:rPr lang="en-US" dirty="0" smtClean="0"/>
              <a:t> – dough</a:t>
            </a:r>
          </a:p>
          <a:p>
            <a:r>
              <a:rPr lang="en-US" u="sng" dirty="0" smtClean="0"/>
              <a:t>go away </a:t>
            </a:r>
            <a:r>
              <a:rPr lang="en-US" dirty="0" smtClean="0"/>
              <a:t>– beat it</a:t>
            </a:r>
          </a:p>
          <a:p>
            <a:r>
              <a:rPr lang="en-US" u="sng" dirty="0" smtClean="0"/>
              <a:t>how’s life </a:t>
            </a:r>
            <a:r>
              <a:rPr lang="en-US" dirty="0" smtClean="0"/>
              <a:t>– how’s tricks</a:t>
            </a:r>
          </a:p>
        </p:txBody>
      </p:sp>
      <p:sp>
        <p:nvSpPr>
          <p:cNvPr id="6" name="TextBox 5"/>
          <p:cNvSpPr txBox="1"/>
          <p:nvPr/>
        </p:nvSpPr>
        <p:spPr>
          <a:xfrm>
            <a:off x="467544" y="4725144"/>
            <a:ext cx="8208912" cy="1200329"/>
          </a:xfrm>
          <a:prstGeom prst="rect">
            <a:avLst/>
          </a:prstGeom>
          <a:noFill/>
        </p:spPr>
        <p:txBody>
          <a:bodyPr wrap="square" rtlCol="0">
            <a:spAutoFit/>
          </a:bodyPr>
          <a:lstStyle/>
          <a:p>
            <a:r>
              <a:rPr lang="en-US" dirty="0" smtClean="0"/>
              <a:t>+ </a:t>
            </a:r>
            <a:r>
              <a:rPr lang="uk-UA" dirty="0" smtClean="0"/>
              <a:t>укр. ластівка, бджілка, соловейко, сокіл </a:t>
            </a:r>
          </a:p>
          <a:p>
            <a:r>
              <a:rPr lang="uk-UA" dirty="0" smtClean="0"/>
              <a:t>    рос. </a:t>
            </a:r>
            <a:r>
              <a:rPr lang="uk-UA" dirty="0" err="1" smtClean="0"/>
              <a:t>ласточка</a:t>
            </a:r>
            <a:r>
              <a:rPr lang="uk-UA" dirty="0" smtClean="0"/>
              <a:t>, </a:t>
            </a:r>
            <a:r>
              <a:rPr lang="uk-UA" dirty="0" err="1" smtClean="0"/>
              <a:t>пчелка</a:t>
            </a:r>
            <a:r>
              <a:rPr lang="uk-UA" dirty="0" smtClean="0"/>
              <a:t>, </a:t>
            </a:r>
            <a:r>
              <a:rPr lang="uk-UA" dirty="0" err="1" smtClean="0"/>
              <a:t>соловушка</a:t>
            </a:r>
            <a:r>
              <a:rPr lang="uk-UA" dirty="0" smtClean="0"/>
              <a:t>, </a:t>
            </a:r>
            <a:r>
              <a:rPr lang="uk-UA" dirty="0" err="1" smtClean="0"/>
              <a:t>сокол</a:t>
            </a:r>
            <a:endParaRPr lang="uk-UA" dirty="0" smtClean="0"/>
          </a:p>
          <a:p>
            <a:r>
              <a:rPr lang="uk-UA" dirty="0" smtClean="0"/>
              <a:t>    </a:t>
            </a:r>
            <a:r>
              <a:rPr lang="uk-UA" dirty="0" err="1" smtClean="0"/>
              <a:t>фр</a:t>
            </a:r>
            <a:r>
              <a:rPr lang="uk-UA" dirty="0" smtClean="0"/>
              <a:t>. </a:t>
            </a:r>
            <a:r>
              <a:rPr lang="fr-FR" dirty="0" smtClean="0"/>
              <a:t>une petite hirondelle</a:t>
            </a:r>
            <a:r>
              <a:rPr lang="uk-UA" dirty="0" smtClean="0"/>
              <a:t>, </a:t>
            </a:r>
            <a:r>
              <a:rPr lang="fr-FR" dirty="0" smtClean="0"/>
              <a:t>une petite abeille</a:t>
            </a:r>
            <a:r>
              <a:rPr lang="uk-UA" dirty="0" smtClean="0"/>
              <a:t>, </a:t>
            </a:r>
            <a:r>
              <a:rPr lang="fr-FR" dirty="0" smtClean="0"/>
              <a:t>un petit rossignol</a:t>
            </a:r>
            <a:r>
              <a:rPr lang="uk-UA" dirty="0" smtClean="0"/>
              <a:t>, </a:t>
            </a:r>
            <a:r>
              <a:rPr lang="fr-FR" dirty="0" smtClean="0"/>
              <a:t>un faucon</a:t>
            </a:r>
            <a:endParaRPr lang="uk-UA"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183880" cy="648072"/>
          </a:xfrm>
        </p:spPr>
        <p:txBody>
          <a:bodyPr/>
          <a:lstStyle/>
          <a:p>
            <a:pPr algn="ctr"/>
            <a:r>
              <a:rPr lang="uk-UA" dirty="0" smtClean="0"/>
              <a:t>АРГО</a:t>
            </a:r>
            <a:endParaRPr lang="ru-RU" dirty="0"/>
          </a:p>
        </p:txBody>
      </p:sp>
      <p:sp>
        <p:nvSpPr>
          <p:cNvPr id="3" name="TextBox 2"/>
          <p:cNvSpPr txBox="1"/>
          <p:nvPr/>
        </p:nvSpPr>
        <p:spPr>
          <a:xfrm>
            <a:off x="611560" y="1340768"/>
            <a:ext cx="8064896" cy="1754326"/>
          </a:xfrm>
          <a:prstGeom prst="rect">
            <a:avLst/>
          </a:prstGeom>
          <a:noFill/>
        </p:spPr>
        <p:txBody>
          <a:bodyPr wrap="square" rtlCol="0">
            <a:spAutoFit/>
          </a:bodyPr>
          <a:lstStyle/>
          <a:p>
            <a:r>
              <a:rPr lang="en-US" dirty="0" smtClean="0"/>
              <a:t>-Knock-knock fellow bung (1) nipper, </a:t>
            </a:r>
            <a:r>
              <a:rPr lang="en-US" dirty="0" err="1" smtClean="0"/>
              <a:t>Blackhand</a:t>
            </a:r>
            <a:r>
              <a:rPr lang="en-US" dirty="0" smtClean="0"/>
              <a:t> and I have been flag waving ‘bout visiting (2) Papa Porker’s (3) crib at seven clean fingers(4). We’re looking for a third gentleman (5) to sport a pair o’ eyes (6). Savvy?(7)</a:t>
            </a:r>
          </a:p>
          <a:p>
            <a:r>
              <a:rPr lang="en-US" dirty="0" smtClean="0"/>
              <a:t>- Well I’m not sure what style stuffing ye </a:t>
            </a:r>
            <a:r>
              <a:rPr lang="en-US" dirty="0" err="1" smtClean="0"/>
              <a:t>wantin</a:t>
            </a:r>
            <a:r>
              <a:rPr lang="en-US" dirty="0" smtClean="0"/>
              <a:t>’ to borrow?(8) And oh, by the way, remind me who is your uncle (9) again?</a:t>
            </a:r>
            <a:endParaRPr lang="ru-RU" dirty="0"/>
          </a:p>
        </p:txBody>
      </p:sp>
      <p:sp>
        <p:nvSpPr>
          <p:cNvPr id="4" name="TextBox 3"/>
          <p:cNvSpPr txBox="1"/>
          <p:nvPr/>
        </p:nvSpPr>
        <p:spPr>
          <a:xfrm>
            <a:off x="611560" y="3284984"/>
            <a:ext cx="8064896" cy="1754326"/>
          </a:xfrm>
          <a:prstGeom prst="rect">
            <a:avLst/>
          </a:prstGeom>
          <a:noFill/>
        </p:spPr>
        <p:txBody>
          <a:bodyPr wrap="square" rtlCol="0">
            <a:spAutoFit/>
          </a:bodyPr>
          <a:lstStyle/>
          <a:p>
            <a:r>
              <a:rPr lang="en-US" dirty="0" smtClean="0"/>
              <a:t>-Greetings, fellow thief (1), </a:t>
            </a:r>
            <a:r>
              <a:rPr lang="en-US" smtClean="0"/>
              <a:t>Blackhand</a:t>
            </a:r>
            <a:r>
              <a:rPr lang="en-US" dirty="0" smtClean="0"/>
              <a:t> and I have been planning on burglarizing (2) the Captain of the Guard’s (3) house tonight at 1:00 am (4). We need a third thief (5) to act as a lookout (6). Are you interested? (7)</a:t>
            </a:r>
          </a:p>
          <a:p>
            <a:r>
              <a:rPr lang="en-US" dirty="0" smtClean="0"/>
              <a:t>- What kind of loot are you going to steal? (8) Who’s your fence? (9)</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ТЕРИТОРІАЛЬНИЙ КРИТЕРІЙ</a:t>
            </a:r>
            <a:endParaRPr lang="ru-RU" dirty="0"/>
          </a:p>
        </p:txBody>
      </p:sp>
      <p:sp>
        <p:nvSpPr>
          <p:cNvPr id="3" name="TextBox 2"/>
          <p:cNvSpPr txBox="1"/>
          <p:nvPr/>
        </p:nvSpPr>
        <p:spPr>
          <a:xfrm>
            <a:off x="827584" y="1700808"/>
            <a:ext cx="7272808" cy="4524315"/>
          </a:xfrm>
          <a:prstGeom prst="rect">
            <a:avLst/>
          </a:prstGeom>
          <a:noFill/>
        </p:spPr>
        <p:txBody>
          <a:bodyPr wrap="square" rtlCol="0">
            <a:spAutoFit/>
          </a:bodyPr>
          <a:lstStyle/>
          <a:p>
            <a:pPr algn="ctr"/>
            <a:r>
              <a:rPr lang="uk-UA" b="1" dirty="0" smtClean="0">
                <a:solidFill>
                  <a:srgbClr val="7030A0"/>
                </a:solidFill>
              </a:rPr>
              <a:t>ДІАЛЕКТИЗМИ</a:t>
            </a:r>
          </a:p>
          <a:p>
            <a:r>
              <a:rPr lang="ru-RU" dirty="0" err="1" smtClean="0"/>
              <a:t>глива</a:t>
            </a:r>
            <a:r>
              <a:rPr lang="ru-RU" dirty="0" smtClean="0"/>
              <a:t> </a:t>
            </a:r>
            <a:r>
              <a:rPr lang="ru-RU" dirty="0"/>
              <a:t>(груша</a:t>
            </a:r>
            <a:r>
              <a:rPr lang="ru-RU" dirty="0" smtClean="0"/>
              <a:t>)</a:t>
            </a:r>
          </a:p>
          <a:p>
            <a:r>
              <a:rPr lang="ru-RU" dirty="0"/>
              <a:t>конопляник (</a:t>
            </a:r>
            <a:r>
              <a:rPr lang="ru-RU" dirty="0" err="1"/>
              <a:t>горобець</a:t>
            </a:r>
            <a:r>
              <a:rPr lang="ru-RU" dirty="0" smtClean="0"/>
              <a:t>)</a:t>
            </a:r>
          </a:p>
          <a:p>
            <a:r>
              <a:rPr lang="ru-RU" dirty="0" err="1"/>
              <a:t>клювок</a:t>
            </a:r>
            <a:r>
              <a:rPr lang="ru-RU" dirty="0"/>
              <a:t> (дятел</a:t>
            </a:r>
            <a:r>
              <a:rPr lang="ru-RU" dirty="0" smtClean="0"/>
              <a:t>)</a:t>
            </a:r>
          </a:p>
          <a:p>
            <a:r>
              <a:rPr lang="ru-RU" dirty="0" err="1"/>
              <a:t>веселуха</a:t>
            </a:r>
            <a:r>
              <a:rPr lang="ru-RU" dirty="0"/>
              <a:t> (</a:t>
            </a:r>
            <a:r>
              <a:rPr lang="ru-RU" dirty="0" err="1"/>
              <a:t>райдуга</a:t>
            </a:r>
            <a:r>
              <a:rPr lang="ru-RU" dirty="0" smtClean="0"/>
              <a:t>)</a:t>
            </a:r>
          </a:p>
          <a:p>
            <a:r>
              <a:rPr lang="ru-RU" dirty="0" err="1" smtClean="0"/>
              <a:t>мигунка</a:t>
            </a:r>
            <a:r>
              <a:rPr lang="ru-RU" dirty="0" smtClean="0"/>
              <a:t> </a:t>
            </a:r>
            <a:r>
              <a:rPr lang="ru-RU" dirty="0"/>
              <a:t>(</a:t>
            </a:r>
            <a:r>
              <a:rPr lang="ru-RU" dirty="0" err="1"/>
              <a:t>блискавка</a:t>
            </a:r>
            <a:r>
              <a:rPr lang="ru-RU" dirty="0"/>
              <a:t>)</a:t>
            </a:r>
            <a:endParaRPr lang="uk-UA" dirty="0"/>
          </a:p>
          <a:p>
            <a:r>
              <a:rPr lang="ru-RU" dirty="0" err="1"/>
              <a:t>хупавий</a:t>
            </a:r>
            <a:r>
              <a:rPr lang="ru-RU" dirty="0"/>
              <a:t> (</a:t>
            </a:r>
            <a:r>
              <a:rPr lang="ru-RU" dirty="0" err="1"/>
              <a:t>гарний</a:t>
            </a:r>
            <a:r>
              <a:rPr lang="ru-RU" dirty="0" smtClean="0"/>
              <a:t>)</a:t>
            </a:r>
          </a:p>
          <a:p>
            <a:endParaRPr lang="uk-UA" dirty="0"/>
          </a:p>
          <a:p>
            <a:r>
              <a:rPr lang="en-US" i="1" dirty="0"/>
              <a:t>“</a:t>
            </a:r>
            <a:r>
              <a:rPr lang="en-US" i="1" dirty="0" err="1"/>
              <a:t>volk</a:t>
            </a:r>
            <a:r>
              <a:rPr lang="en-US" i="1" dirty="0"/>
              <a:t>” (folk), “</a:t>
            </a:r>
            <a:r>
              <a:rPr lang="en-US" i="1" dirty="0" err="1"/>
              <a:t>vound</a:t>
            </a:r>
            <a:r>
              <a:rPr lang="en-US" i="1" dirty="0"/>
              <a:t>” (found), “zee” (see), “</a:t>
            </a:r>
            <a:r>
              <a:rPr lang="en-US" i="1" dirty="0" err="1"/>
              <a:t>zinking</a:t>
            </a:r>
            <a:r>
              <a:rPr lang="en-US" i="1" dirty="0"/>
              <a:t>” (sinking</a:t>
            </a:r>
            <a:r>
              <a:rPr lang="en-US" i="1" dirty="0" smtClean="0"/>
              <a:t>)</a:t>
            </a:r>
            <a:r>
              <a:rPr lang="uk-UA" i="1" dirty="0" smtClean="0"/>
              <a:t> - </a:t>
            </a:r>
            <a:r>
              <a:rPr lang="ru-RU" i="1" dirty="0" smtClean="0"/>
              <a:t> </a:t>
            </a:r>
            <a:r>
              <a:rPr lang="en-US" i="1" dirty="0" smtClean="0"/>
              <a:t>Somersetshire</a:t>
            </a:r>
          </a:p>
          <a:p>
            <a:endParaRPr lang="en-US" i="1" dirty="0"/>
          </a:p>
          <a:p>
            <a:r>
              <a:rPr lang="en-US" i="1" dirty="0" smtClean="0"/>
              <a:t>West </a:t>
            </a:r>
            <a:r>
              <a:rPr lang="en-US" i="1" dirty="0"/>
              <a:t>C</a:t>
            </a:r>
            <a:r>
              <a:rPr lang="en-US" i="1" dirty="0" smtClean="0"/>
              <a:t>ountry English: ‘Harry – </a:t>
            </a:r>
            <a:r>
              <a:rPr lang="en-US" i="1" dirty="0" err="1" smtClean="0"/>
              <a:t>yer</a:t>
            </a:r>
            <a:r>
              <a:rPr lang="en-US" i="1" dirty="0" smtClean="0"/>
              <a:t> a wizard.’ ‘…now, where’s me umbrella?’; ‘</a:t>
            </a:r>
            <a:r>
              <a:rPr lang="en-US" i="1" dirty="0" err="1" smtClean="0"/>
              <a:t>Shouldn’ta</a:t>
            </a:r>
            <a:r>
              <a:rPr lang="en-US" i="1" dirty="0" smtClean="0"/>
              <a:t> lost me temper.’; ‘Meant </a:t>
            </a:r>
            <a:r>
              <a:rPr lang="en-US" i="1" dirty="0" err="1" smtClean="0"/>
              <a:t>ter</a:t>
            </a:r>
            <a:r>
              <a:rPr lang="en-US" i="1" dirty="0" smtClean="0"/>
              <a:t> turn him into a pig”</a:t>
            </a:r>
            <a:endParaRPr lang="uk-UA" dirty="0" smtClean="0"/>
          </a:p>
          <a:p>
            <a:endParaRPr lang="uk-UA" dirty="0" smtClean="0"/>
          </a:p>
          <a:p>
            <a:r>
              <a:rPr lang="uk-UA" b="1" dirty="0" err="1" smtClean="0">
                <a:solidFill>
                  <a:srgbClr val="7030A0"/>
                </a:solidFill>
              </a:rPr>
              <a:t>Регіоналізми</a:t>
            </a:r>
            <a:endParaRPr lang="ru-RU" b="1" dirty="0">
              <a:solidFill>
                <a:srgbClr val="7030A0"/>
              </a:solidFill>
            </a:endParaRPr>
          </a:p>
        </p:txBody>
      </p:sp>
    </p:spTree>
    <p:extLst>
      <p:ext uri="{BB962C8B-B14F-4D97-AF65-F5344CB8AC3E}">
        <p14:creationId xmlns:p14="http://schemas.microsoft.com/office/powerpoint/2010/main" val="18288879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ВЖИВАННЯ У ЖАНРАХ АБО СТИЛЯХ</a:t>
            </a:r>
            <a:endParaRPr lang="ru-RU" dirty="0"/>
          </a:p>
        </p:txBody>
      </p:sp>
      <p:sp>
        <p:nvSpPr>
          <p:cNvPr id="3" name="TextBox 2"/>
          <p:cNvSpPr txBox="1"/>
          <p:nvPr/>
        </p:nvSpPr>
        <p:spPr>
          <a:xfrm>
            <a:off x="611560" y="1772816"/>
            <a:ext cx="7704856" cy="3693319"/>
          </a:xfrm>
          <a:prstGeom prst="rect">
            <a:avLst/>
          </a:prstGeom>
          <a:noFill/>
        </p:spPr>
        <p:txBody>
          <a:bodyPr wrap="square" rtlCol="0">
            <a:spAutoFit/>
          </a:bodyPr>
          <a:lstStyle/>
          <a:p>
            <a:r>
              <a:rPr lang="uk-UA" b="1" dirty="0" smtClean="0">
                <a:solidFill>
                  <a:srgbClr val="C00000"/>
                </a:solidFill>
              </a:rPr>
              <a:t>ПОЕТИЗМИ</a:t>
            </a:r>
          </a:p>
          <a:p>
            <a:endParaRPr lang="uk-UA" dirty="0" smtClean="0"/>
          </a:p>
          <a:p>
            <a:r>
              <a:rPr lang="en-US" dirty="0" smtClean="0"/>
              <a:t>realm</a:t>
            </a:r>
            <a:r>
              <a:rPr lang="uk-UA" dirty="0" smtClean="0"/>
              <a:t>	</a:t>
            </a:r>
            <a:r>
              <a:rPr lang="en-US" dirty="0"/>
              <a:t>i</a:t>
            </a:r>
            <a:r>
              <a:rPr lang="en-US" dirty="0" smtClean="0"/>
              <a:t>re</a:t>
            </a:r>
            <a:r>
              <a:rPr lang="uk-UA" dirty="0"/>
              <a:t>	</a:t>
            </a:r>
            <a:r>
              <a:rPr lang="en-US" dirty="0"/>
              <a:t>f</a:t>
            </a:r>
            <a:r>
              <a:rPr lang="en-US" dirty="0" smtClean="0"/>
              <a:t>oe</a:t>
            </a:r>
          </a:p>
          <a:p>
            <a:endParaRPr lang="uk-UA" dirty="0" smtClean="0"/>
          </a:p>
          <a:p>
            <a:r>
              <a:rPr lang="uk-UA" dirty="0"/>
              <a:t>д</a:t>
            </a:r>
            <a:r>
              <a:rPr lang="uk-UA" dirty="0" smtClean="0"/>
              <a:t>есниця		злато	рать 	перст	 чоло</a:t>
            </a:r>
            <a:endParaRPr lang="uk-UA" dirty="0"/>
          </a:p>
          <a:p>
            <a:endParaRPr lang="uk-UA" dirty="0" smtClean="0"/>
          </a:p>
          <a:p>
            <a:endParaRPr lang="uk-UA" dirty="0" smtClean="0"/>
          </a:p>
          <a:p>
            <a:r>
              <a:rPr lang="uk-UA" b="1" dirty="0" smtClean="0">
                <a:solidFill>
                  <a:srgbClr val="C00000"/>
                </a:solidFill>
              </a:rPr>
              <a:t>КНИЖНІ СЛОВА</a:t>
            </a:r>
          </a:p>
          <a:p>
            <a:endParaRPr lang="uk-UA" dirty="0" smtClean="0"/>
          </a:p>
          <a:p>
            <a:r>
              <a:rPr lang="en-US" dirty="0"/>
              <a:t>concord, adversary, </a:t>
            </a:r>
            <a:r>
              <a:rPr lang="en-US" dirty="0" smtClean="0"/>
              <a:t>divergence</a:t>
            </a:r>
            <a:r>
              <a:rPr lang="uk-UA" dirty="0" smtClean="0"/>
              <a:t>, </a:t>
            </a:r>
            <a:r>
              <a:rPr lang="en-US" dirty="0" smtClean="0"/>
              <a:t>susceptibility</a:t>
            </a:r>
            <a:r>
              <a:rPr lang="uk-UA" dirty="0" smtClean="0"/>
              <a:t>, </a:t>
            </a:r>
            <a:r>
              <a:rPr lang="ru-RU" dirty="0" smtClean="0"/>
              <a:t> </a:t>
            </a:r>
            <a:r>
              <a:rPr lang="en-US" dirty="0" smtClean="0"/>
              <a:t>infant</a:t>
            </a:r>
            <a:endParaRPr lang="uk-UA" dirty="0"/>
          </a:p>
          <a:p>
            <a:endParaRPr lang="uk-UA" dirty="0"/>
          </a:p>
          <a:p>
            <a:r>
              <a:rPr lang="ru-RU" dirty="0" err="1"/>
              <a:t>асигнація</a:t>
            </a:r>
            <a:r>
              <a:rPr lang="ru-RU" dirty="0"/>
              <a:t>,  </a:t>
            </a:r>
            <a:r>
              <a:rPr lang="ru-RU" dirty="0" err="1"/>
              <a:t>експеримент</a:t>
            </a:r>
            <a:r>
              <a:rPr lang="ru-RU" dirty="0"/>
              <a:t>,    </a:t>
            </a:r>
            <a:r>
              <a:rPr lang="ru-RU" dirty="0" err="1"/>
              <a:t>еквівалент</a:t>
            </a:r>
            <a:r>
              <a:rPr lang="ru-RU" dirty="0"/>
              <a:t>,  контингент,  </a:t>
            </a:r>
            <a:r>
              <a:rPr lang="ru-RU" dirty="0" err="1"/>
              <a:t>конфіденційний</a:t>
            </a:r>
            <a:r>
              <a:rPr lang="ru-RU" dirty="0"/>
              <a:t>,  корифей, </a:t>
            </a:r>
            <a:r>
              <a:rPr lang="ru-RU" dirty="0" err="1"/>
              <a:t>ізотоп</a:t>
            </a:r>
            <a:r>
              <a:rPr lang="ru-RU" dirty="0"/>
              <a:t>, </a:t>
            </a:r>
            <a:r>
              <a:rPr lang="ru-RU" dirty="0" err="1"/>
              <a:t>благословенний</a:t>
            </a:r>
            <a:r>
              <a:rPr lang="ru-RU" dirty="0"/>
              <a:t>, </a:t>
            </a:r>
            <a:r>
              <a:rPr lang="ru-RU" dirty="0" err="1"/>
              <a:t>деструктивний</a:t>
            </a:r>
            <a:r>
              <a:rPr lang="ru-RU" dirty="0"/>
              <a:t>, </a:t>
            </a:r>
            <a:r>
              <a:rPr lang="ru-RU" dirty="0" err="1"/>
              <a:t>диференціювати</a:t>
            </a:r>
            <a:endParaRPr lang="ru-RU" dirty="0"/>
          </a:p>
        </p:txBody>
      </p:sp>
    </p:spTree>
    <p:extLst>
      <p:ext uri="{BB962C8B-B14F-4D97-AF65-F5344CB8AC3E}">
        <p14:creationId xmlns:p14="http://schemas.microsoft.com/office/powerpoint/2010/main" val="17392231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АВТОЛОГІЯ</a:t>
            </a:r>
            <a:endParaRPr lang="ru-RU" dirty="0"/>
          </a:p>
        </p:txBody>
      </p:sp>
      <p:sp>
        <p:nvSpPr>
          <p:cNvPr id="3" name="TextBox 2"/>
          <p:cNvSpPr txBox="1"/>
          <p:nvPr/>
        </p:nvSpPr>
        <p:spPr>
          <a:xfrm>
            <a:off x="323528" y="1268760"/>
            <a:ext cx="4248472" cy="3693319"/>
          </a:xfrm>
          <a:prstGeom prst="rect">
            <a:avLst/>
          </a:prstGeom>
          <a:noFill/>
        </p:spPr>
        <p:txBody>
          <a:bodyPr wrap="square" rtlCol="0">
            <a:spAutoFit/>
          </a:bodyPr>
          <a:lstStyle/>
          <a:p>
            <a:r>
              <a:rPr lang="ru-RU" sz="2400" dirty="0" err="1"/>
              <a:t>Неначе</a:t>
            </a:r>
            <a:r>
              <a:rPr lang="ru-RU" sz="2400" dirty="0"/>
              <a:t> </a:t>
            </a:r>
            <a:r>
              <a:rPr lang="ru-RU" sz="2400" dirty="0" err="1"/>
              <a:t>іншим</a:t>
            </a:r>
            <a:r>
              <a:rPr lang="ru-RU" sz="2400" dirty="0"/>
              <a:t> </a:t>
            </a:r>
            <a:r>
              <a:rPr lang="ru-RU" sz="2400" dirty="0" err="1"/>
              <a:t>бачиш</a:t>
            </a:r>
            <a:r>
              <a:rPr lang="ru-RU" sz="2400" dirty="0"/>
              <a:t> </a:t>
            </a:r>
            <a:r>
              <a:rPr lang="ru-RU" sz="2400" dirty="0" err="1"/>
              <a:t>літо</a:t>
            </a:r>
            <a:endParaRPr lang="ru-RU" sz="2400" dirty="0"/>
          </a:p>
          <a:p>
            <a:r>
              <a:rPr lang="ru-RU" sz="2400" dirty="0"/>
              <a:t>І степ, і </a:t>
            </a:r>
            <a:r>
              <a:rPr lang="ru-RU" sz="2400" dirty="0" err="1"/>
              <a:t>сонце</a:t>
            </a:r>
            <a:r>
              <a:rPr lang="ru-RU" sz="2400" dirty="0"/>
              <a:t>, і жнива,</a:t>
            </a:r>
          </a:p>
          <a:p>
            <a:r>
              <a:rPr lang="ru-RU" sz="2400" dirty="0"/>
              <a:t>Коли і запахом, і </a:t>
            </a:r>
            <a:r>
              <a:rPr lang="ru-RU" sz="2400" dirty="0" err="1"/>
              <a:t>цвітом</a:t>
            </a:r>
            <a:endParaRPr lang="ru-RU" sz="2400" dirty="0"/>
          </a:p>
          <a:p>
            <a:r>
              <a:rPr lang="ru-RU" sz="2400" dirty="0" err="1"/>
              <a:t>П'янить</a:t>
            </a:r>
            <a:r>
              <a:rPr lang="ru-RU" sz="2400" dirty="0"/>
              <a:t> </a:t>
            </a:r>
            <a:r>
              <a:rPr lang="ru-RU" sz="2400" dirty="0" err="1"/>
              <a:t>підкошує</a:t>
            </a:r>
            <a:r>
              <a:rPr lang="ru-RU" sz="2400" dirty="0"/>
              <a:t> трава.</a:t>
            </a:r>
          </a:p>
          <a:p>
            <a:r>
              <a:rPr lang="ru-RU" sz="2400" dirty="0"/>
              <a:t>У </a:t>
            </a:r>
            <a:r>
              <a:rPr lang="ru-RU" sz="2400" dirty="0" err="1"/>
              <a:t>небі</a:t>
            </a:r>
            <a:r>
              <a:rPr lang="ru-RU" sz="2400" dirty="0"/>
              <a:t> </a:t>
            </a:r>
            <a:r>
              <a:rPr lang="ru-RU" sz="2400" dirty="0" err="1"/>
              <a:t>жодної</a:t>
            </a:r>
            <a:r>
              <a:rPr lang="ru-RU" sz="2400" dirty="0"/>
              <a:t> </a:t>
            </a:r>
            <a:r>
              <a:rPr lang="ru-RU" sz="2400" dirty="0" err="1"/>
              <a:t>хмарини</a:t>
            </a:r>
            <a:endParaRPr lang="ru-RU" sz="2400" dirty="0"/>
          </a:p>
          <a:p>
            <a:r>
              <a:rPr lang="ru-RU" sz="2400" dirty="0"/>
              <a:t>Земля озвучена </a:t>
            </a:r>
            <a:r>
              <a:rPr lang="ru-RU" sz="2400" dirty="0" err="1"/>
              <a:t>сповна</a:t>
            </a:r>
            <a:r>
              <a:rPr lang="ru-RU" sz="2400" dirty="0"/>
              <a:t>,</a:t>
            </a:r>
          </a:p>
          <a:p>
            <a:r>
              <a:rPr lang="ru-RU" sz="2400" dirty="0"/>
              <a:t>І </a:t>
            </a:r>
            <a:r>
              <a:rPr lang="ru-RU" sz="2400" dirty="0" err="1"/>
              <a:t>пісню</a:t>
            </a:r>
            <a:r>
              <a:rPr lang="ru-RU" sz="2400" dirty="0"/>
              <a:t> </a:t>
            </a:r>
            <a:r>
              <a:rPr lang="ru-RU" sz="2400" dirty="0" err="1"/>
              <a:t>кожної</a:t>
            </a:r>
            <a:r>
              <a:rPr lang="ru-RU" sz="2400" dirty="0"/>
              <a:t> </a:t>
            </a:r>
            <a:r>
              <a:rPr lang="ru-RU" sz="2400" dirty="0" err="1"/>
              <a:t>пташини</a:t>
            </a:r>
            <a:endParaRPr lang="ru-RU" sz="2400" dirty="0"/>
          </a:p>
          <a:p>
            <a:r>
              <a:rPr lang="ru-RU" sz="2400" dirty="0" err="1"/>
              <a:t>Напам'ять</a:t>
            </a:r>
            <a:r>
              <a:rPr lang="ru-RU" sz="2400" dirty="0"/>
              <a:t> </a:t>
            </a:r>
            <a:r>
              <a:rPr lang="ru-RU" sz="2400" dirty="0" err="1"/>
              <a:t>вивчила</a:t>
            </a:r>
            <a:r>
              <a:rPr lang="ru-RU" sz="2400" dirty="0"/>
              <a:t> луна</a:t>
            </a:r>
            <a:r>
              <a:rPr lang="ru-RU" sz="2400" dirty="0" smtClean="0"/>
              <a:t>.</a:t>
            </a:r>
          </a:p>
          <a:p>
            <a:r>
              <a:rPr lang="uk-UA" sz="2400" dirty="0" smtClean="0"/>
              <a:t>	</a:t>
            </a:r>
            <a:r>
              <a:rPr lang="uk-UA" sz="2400" i="1" dirty="0" smtClean="0"/>
              <a:t>(Леонід Талалай)</a:t>
            </a:r>
            <a:endParaRPr lang="ru-RU" sz="2400" i="1" dirty="0"/>
          </a:p>
          <a:p>
            <a:endParaRPr lang="ru-RU" dirty="0"/>
          </a:p>
        </p:txBody>
      </p:sp>
      <p:sp>
        <p:nvSpPr>
          <p:cNvPr id="4" name="TextBox 3"/>
          <p:cNvSpPr txBox="1"/>
          <p:nvPr/>
        </p:nvSpPr>
        <p:spPr>
          <a:xfrm>
            <a:off x="4355976" y="4149080"/>
            <a:ext cx="4644008" cy="1938992"/>
          </a:xfrm>
          <a:prstGeom prst="rect">
            <a:avLst/>
          </a:prstGeom>
          <a:noFill/>
        </p:spPr>
        <p:txBody>
          <a:bodyPr wrap="square" rtlCol="0">
            <a:spAutoFit/>
          </a:bodyPr>
          <a:lstStyle/>
          <a:p>
            <a:r>
              <a:rPr lang="ru-RU" sz="2400" dirty="0"/>
              <a:t>Садок </a:t>
            </a:r>
            <a:r>
              <a:rPr lang="ru-RU" sz="2400" dirty="0" err="1"/>
              <a:t>вишневий</a:t>
            </a:r>
            <a:r>
              <a:rPr lang="ru-RU" sz="2400" dirty="0"/>
              <a:t> коло </a:t>
            </a:r>
            <a:r>
              <a:rPr lang="ru-RU" sz="2400" dirty="0" err="1"/>
              <a:t>хати</a:t>
            </a:r>
            <a:r>
              <a:rPr lang="ru-RU" sz="2400" dirty="0"/>
              <a:t>,</a:t>
            </a:r>
            <a:r>
              <a:rPr lang="ru-RU" sz="2400" dirty="0"/>
              <a:t/>
            </a:r>
            <a:br>
              <a:rPr lang="ru-RU" sz="2400" dirty="0"/>
            </a:br>
            <a:r>
              <a:rPr lang="ru-RU" sz="2400" dirty="0" err="1"/>
              <a:t>Хрущі</a:t>
            </a:r>
            <a:r>
              <a:rPr lang="ru-RU" sz="2400" dirty="0"/>
              <a:t> над вишнями </a:t>
            </a:r>
            <a:r>
              <a:rPr lang="ru-RU" sz="2400" dirty="0" err="1"/>
              <a:t>гудуть</a:t>
            </a:r>
            <a:r>
              <a:rPr lang="ru-RU" sz="2400" dirty="0"/>
              <a:t>,</a:t>
            </a:r>
            <a:r>
              <a:rPr lang="ru-RU" sz="2400" dirty="0"/>
              <a:t/>
            </a:r>
            <a:br>
              <a:rPr lang="ru-RU" sz="2400" dirty="0"/>
            </a:br>
            <a:r>
              <a:rPr lang="ru-RU" sz="2400" dirty="0" err="1"/>
              <a:t>Плугатарі</a:t>
            </a:r>
            <a:r>
              <a:rPr lang="ru-RU" sz="2400" dirty="0"/>
              <a:t> з плугами </a:t>
            </a:r>
            <a:r>
              <a:rPr lang="ru-RU" sz="2400" dirty="0" err="1"/>
              <a:t>йдуть</a:t>
            </a:r>
            <a:r>
              <a:rPr lang="ru-RU" sz="2400" dirty="0"/>
              <a:t>,</a:t>
            </a:r>
            <a:r>
              <a:rPr lang="ru-RU" sz="2400" dirty="0"/>
              <a:t/>
            </a:r>
            <a:br>
              <a:rPr lang="ru-RU" sz="2400" dirty="0"/>
            </a:br>
            <a:r>
              <a:rPr lang="ru-RU" sz="2400" dirty="0" err="1"/>
              <a:t>Співають</a:t>
            </a:r>
            <a:r>
              <a:rPr lang="ru-RU" sz="2400" dirty="0"/>
              <a:t> </a:t>
            </a:r>
            <a:r>
              <a:rPr lang="ru-RU" sz="2400" dirty="0" err="1"/>
              <a:t>ідучи</a:t>
            </a:r>
            <a:r>
              <a:rPr lang="ru-RU" sz="2400" dirty="0"/>
              <a:t> </a:t>
            </a:r>
            <a:r>
              <a:rPr lang="ru-RU" sz="2400" dirty="0" err="1"/>
              <a:t>дівчата</a:t>
            </a:r>
            <a:r>
              <a:rPr lang="ru-RU" sz="2400" dirty="0"/>
              <a:t>,</a:t>
            </a:r>
            <a:r>
              <a:rPr lang="ru-RU" sz="2400" dirty="0"/>
              <a:t/>
            </a:r>
            <a:br>
              <a:rPr lang="ru-RU" sz="2400" dirty="0"/>
            </a:br>
            <a:r>
              <a:rPr lang="ru-RU" sz="2400" dirty="0"/>
              <a:t>А </a:t>
            </a:r>
            <a:r>
              <a:rPr lang="ru-RU" sz="2400" dirty="0" err="1"/>
              <a:t>матері</a:t>
            </a:r>
            <a:r>
              <a:rPr lang="ru-RU" sz="2400" dirty="0"/>
              <a:t> вечерять </a:t>
            </a:r>
            <a:r>
              <a:rPr lang="ru-RU" sz="2400" dirty="0" err="1"/>
              <a:t>ждуть</a:t>
            </a:r>
            <a:r>
              <a:rPr lang="ru-RU" sz="2400" dirty="0"/>
              <a:t>.</a:t>
            </a:r>
            <a:endParaRPr lang="ru-RU" sz="2400" dirty="0"/>
          </a:p>
        </p:txBody>
      </p:sp>
    </p:spTree>
    <p:extLst>
      <p:ext uri="{BB962C8B-B14F-4D97-AF65-F5344CB8AC3E}">
        <p14:creationId xmlns:p14="http://schemas.microsoft.com/office/powerpoint/2010/main" val="17923387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Гіпербола</a:t>
            </a:r>
            <a:endParaRPr lang="ru-RU" dirty="0"/>
          </a:p>
        </p:txBody>
      </p:sp>
      <p:sp>
        <p:nvSpPr>
          <p:cNvPr id="3" name="Содержимое 2"/>
          <p:cNvSpPr>
            <a:spLocks noGrp="1"/>
          </p:cNvSpPr>
          <p:nvPr>
            <p:ph sz="quarter" idx="1"/>
          </p:nvPr>
        </p:nvSpPr>
        <p:spPr/>
        <p:txBody>
          <a:bodyPr>
            <a:normAutofit fontScale="92500"/>
          </a:bodyPr>
          <a:lstStyle/>
          <a:p>
            <a:r>
              <a:rPr lang="uk-UA" dirty="0" smtClean="0"/>
              <a:t>Перебільшення, що підвищує експресивність висловлення, надає йому емфатичний характер.</a:t>
            </a:r>
          </a:p>
          <a:p>
            <a:pPr>
              <a:buNone/>
            </a:pPr>
            <a:r>
              <a:rPr lang="ru-RU" i="1" dirty="0" smtClean="0"/>
              <a:t>В сто тысяч солнц закат пылал </a:t>
            </a:r>
          </a:p>
          <a:p>
            <a:pPr algn="r">
              <a:buNone/>
            </a:pPr>
            <a:r>
              <a:rPr lang="ru-RU" dirty="0" smtClean="0"/>
              <a:t>(В. В. Маяковский)</a:t>
            </a:r>
          </a:p>
          <a:p>
            <a:pPr>
              <a:buNone/>
            </a:pPr>
            <a:r>
              <a:rPr lang="uk-UA" i="1" dirty="0" smtClean="0"/>
              <a:t>Промінь недавньої радості перемоги ще не встиг висушити океан горя і сліз тривалої війни</a:t>
            </a:r>
            <a:r>
              <a:rPr lang="uk-UA" dirty="0" smtClean="0"/>
              <a:t>.</a:t>
            </a:r>
          </a:p>
          <a:p>
            <a:pPr algn="r">
              <a:buNone/>
            </a:pPr>
            <a:r>
              <a:rPr lang="uk-UA" dirty="0" smtClean="0"/>
              <a:t>(Із газети)</a:t>
            </a:r>
          </a:p>
          <a:p>
            <a:pPr>
              <a:buNone/>
            </a:pPr>
            <a:r>
              <a:rPr lang="en-US" dirty="0" smtClean="0"/>
              <a:t>Sam would give the world to see Jane again.</a:t>
            </a:r>
          </a:p>
          <a:p>
            <a:pPr>
              <a:buNone/>
            </a:pPr>
            <a:r>
              <a:rPr lang="en-US" dirty="0" smtClean="0"/>
              <a:t>Pete knows everybody in the town.</a:t>
            </a:r>
          </a:p>
          <a:p>
            <a:pPr>
              <a:buNone/>
            </a:pPr>
            <a:r>
              <a:rPr lang="en-US" dirty="0" smtClean="0"/>
              <a:t>It was so noisy inside that you couldn’t hear yourself think.</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err="1" smtClean="0"/>
              <a:t>Мейозис</a:t>
            </a:r>
            <a:endParaRPr lang="ru-RU" dirty="0"/>
          </a:p>
        </p:txBody>
      </p:sp>
      <p:sp>
        <p:nvSpPr>
          <p:cNvPr id="3" name="Содержимое 2"/>
          <p:cNvSpPr>
            <a:spLocks noGrp="1"/>
          </p:cNvSpPr>
          <p:nvPr>
            <p:ph sz="quarter" idx="1"/>
          </p:nvPr>
        </p:nvSpPr>
        <p:spPr/>
        <p:txBody>
          <a:bodyPr>
            <a:normAutofit fontScale="92500" lnSpcReduction="10000"/>
          </a:bodyPr>
          <a:lstStyle/>
          <a:p>
            <a:r>
              <a:rPr lang="uk-UA" dirty="0" smtClean="0"/>
              <a:t>Фігура мовлення, протилежна до гіперболи; є навмисним применшуванням властивостей об</a:t>
            </a:r>
            <a:r>
              <a:rPr lang="en-US" dirty="0" smtClean="0"/>
              <a:t>’</a:t>
            </a:r>
            <a:r>
              <a:rPr lang="uk-UA" dirty="0" err="1" smtClean="0"/>
              <a:t>єкта</a:t>
            </a:r>
            <a:r>
              <a:rPr lang="uk-UA" dirty="0" smtClean="0"/>
              <a:t> або явища, що підвищує експресивність мовлення. Є основою певних сталих виразів, властивих розмовному стилю мовлення.</a:t>
            </a:r>
          </a:p>
          <a:p>
            <a:r>
              <a:rPr lang="uk-UA" dirty="0" smtClean="0"/>
              <a:t> </a:t>
            </a:r>
            <a:r>
              <a:rPr lang="ru-RU" i="1" dirty="0" smtClean="0"/>
              <a:t>влететь в копеечку, в мгновение ока, под боком</a:t>
            </a:r>
            <a:r>
              <a:rPr lang="en-US" i="1" dirty="0" smtClean="0"/>
              <a:t>, a pretty penny, Tom Thumb</a:t>
            </a:r>
          </a:p>
          <a:p>
            <a:r>
              <a:rPr lang="en-US" dirty="0" smtClean="0"/>
              <a:t>There was a drop of water left in the bucket.</a:t>
            </a:r>
          </a:p>
          <a:p>
            <a:r>
              <a:rPr lang="en-US" dirty="0" smtClean="0"/>
              <a:t>It was a cat-sized pony.</a:t>
            </a:r>
          </a:p>
          <a:p>
            <a:r>
              <a:rPr lang="uk-UA" dirty="0" smtClean="0"/>
              <a:t>Зачекайте хвилинку. Він пару секунд тому побіг до друга, що живе у трьох кроках звідси, і зараз повернеться.</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Літота</a:t>
            </a:r>
            <a:endParaRPr lang="ru-RU" dirty="0"/>
          </a:p>
        </p:txBody>
      </p:sp>
      <p:sp>
        <p:nvSpPr>
          <p:cNvPr id="3" name="Содержимое 2"/>
          <p:cNvSpPr>
            <a:spLocks noGrp="1"/>
          </p:cNvSpPr>
          <p:nvPr>
            <p:ph sz="quarter" idx="1"/>
          </p:nvPr>
        </p:nvSpPr>
        <p:spPr/>
        <p:txBody>
          <a:bodyPr>
            <a:normAutofit lnSpcReduction="10000"/>
          </a:bodyPr>
          <a:lstStyle/>
          <a:p>
            <a:r>
              <a:rPr lang="uk-UA" dirty="0" smtClean="0"/>
              <a:t>Засіб риторичного применшення. Відрізняється від </a:t>
            </a:r>
            <a:r>
              <a:rPr lang="uk-UA" dirty="0" err="1" smtClean="0"/>
              <a:t>мейозису</a:t>
            </a:r>
            <a:r>
              <a:rPr lang="uk-UA" dirty="0" smtClean="0"/>
              <a:t> не тільки змістом, але й структурою. Літота – це вживання частки </a:t>
            </a:r>
            <a:r>
              <a:rPr lang="en-US" dirty="0" smtClean="0"/>
              <a:t>not</a:t>
            </a:r>
            <a:r>
              <a:rPr lang="uk-UA" dirty="0" smtClean="0"/>
              <a:t> перед словом, що містить заперечний префікс або має негативне значення (</a:t>
            </a:r>
            <a:r>
              <a:rPr lang="en-US" dirty="0" smtClean="0"/>
              <a:t>not unkind, not bad)</a:t>
            </a:r>
            <a:r>
              <a:rPr lang="uk-UA" dirty="0" smtClean="0"/>
              <a:t>. Літота – речення, заперечне за формою, але стверджувальне за значенням.</a:t>
            </a:r>
          </a:p>
          <a:p>
            <a:r>
              <a:rPr lang="en-US" dirty="0" smtClean="0"/>
              <a:t>After the brawl Julia was not dissatisfied with herself.</a:t>
            </a:r>
          </a:p>
          <a:p>
            <a:r>
              <a:rPr lang="en-US" dirty="0" smtClean="0"/>
              <a:t>Martin is not without sense of </a:t>
            </a:r>
            <a:r>
              <a:rPr lang="en-US" dirty="0" err="1" smtClean="0"/>
              <a:t>humour</a:t>
            </a:r>
            <a:r>
              <a:rPr lang="en-US" dirty="0" smtClean="0"/>
              <a:t>.</a:t>
            </a:r>
          </a:p>
          <a:p>
            <a:r>
              <a:rPr lang="uk-UA" dirty="0" smtClean="0"/>
              <a:t>Бачу, що ви обурені, і не без причини.</a:t>
            </a:r>
          </a:p>
          <a:p>
            <a:endParaRPr lang="uk-UA" i="1" dirty="0" smtClean="0"/>
          </a:p>
          <a:p>
            <a:endParaRPr lang="uk-UA" i="1" dirty="0" smtClean="0"/>
          </a:p>
          <a:p>
            <a:endParaRPr lang="uk-UA" i="1" dirty="0" smtClean="0"/>
          </a:p>
          <a:p>
            <a:endParaRPr lang="uk-UA" dirty="0" smtClean="0"/>
          </a:p>
          <a:p>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Метонімія</a:t>
            </a:r>
            <a:endParaRPr lang="ru-RU" dirty="0"/>
          </a:p>
        </p:txBody>
      </p:sp>
      <p:sp>
        <p:nvSpPr>
          <p:cNvPr id="3" name="Содержимое 2"/>
          <p:cNvSpPr>
            <a:spLocks noGrp="1"/>
          </p:cNvSpPr>
          <p:nvPr>
            <p:ph sz="quarter" idx="1"/>
          </p:nvPr>
        </p:nvSpPr>
        <p:spPr/>
        <p:txBody>
          <a:bodyPr/>
          <a:lstStyle/>
          <a:p>
            <a:r>
              <a:rPr lang="uk-UA" dirty="0" smtClean="0"/>
              <a:t>Приховане порівняння, яке здійснюється шляхом застосування назви одного предмету до іншого, заміна здійснюється через асоціацію </a:t>
            </a:r>
            <a:r>
              <a:rPr lang="uk-UA" u="sng" dirty="0" smtClean="0"/>
              <a:t>за суміжністю</a:t>
            </a:r>
            <a:r>
              <a:rPr lang="uk-UA" dirty="0" smtClean="0"/>
              <a:t>.</a:t>
            </a:r>
          </a:p>
          <a:p>
            <a:r>
              <a:rPr lang="en-US" dirty="0" smtClean="0"/>
              <a:t>The sword is the worst argument in a situation like that.</a:t>
            </a:r>
          </a:p>
          <a:p>
            <a:r>
              <a:rPr lang="en-US" dirty="0" smtClean="0"/>
              <a:t>I wish you had Gary’s ears and Jack’s eyes.</a:t>
            </a:r>
          </a:p>
          <a:p>
            <a:r>
              <a:rPr lang="uk-UA" dirty="0" smtClean="0"/>
              <a:t>Язик до Києва доведе.</a:t>
            </a:r>
          </a:p>
          <a:p>
            <a:r>
              <a:rPr lang="uk-UA" dirty="0" smtClean="0"/>
              <a:t>Чого ти, чуєш, розсівся перед моїми літами, перед моїм смутком і сивиною?</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Морфологічний стилістичний інструментарій: стилістичні прийоми</a:t>
            </a:r>
            <a:endParaRPr lang="ru-RU" dirty="0"/>
          </a:p>
        </p:txBody>
      </p:sp>
      <p:sp>
        <p:nvSpPr>
          <p:cNvPr id="3" name="Содержимое 2"/>
          <p:cNvSpPr>
            <a:spLocks noGrp="1"/>
          </p:cNvSpPr>
          <p:nvPr>
            <p:ph sz="quarter" idx="1"/>
          </p:nvPr>
        </p:nvSpPr>
        <p:spPr>
          <a:xfrm>
            <a:off x="301752" y="1527048"/>
            <a:ext cx="8503920" cy="4206208"/>
          </a:xfrm>
        </p:spPr>
        <p:txBody>
          <a:bodyPr>
            <a:normAutofit fontScale="77500" lnSpcReduction="20000"/>
          </a:bodyPr>
          <a:lstStyle/>
          <a:p>
            <a:pPr>
              <a:buNone/>
            </a:pPr>
            <a:r>
              <a:rPr lang="en-US" dirty="0" smtClean="0"/>
              <a:t>1)</a:t>
            </a:r>
            <a:r>
              <a:rPr lang="uk-UA" dirty="0" smtClean="0"/>
              <a:t> порушення сполучуваності морфем у складі слова (</a:t>
            </a:r>
            <a:r>
              <a:rPr lang="uk-UA" b="1" dirty="0" smtClean="0"/>
              <a:t>транспозиція морфеми</a:t>
            </a:r>
            <a:r>
              <a:rPr lang="uk-UA" dirty="0" smtClean="0"/>
              <a:t>)</a:t>
            </a:r>
            <a:endParaRPr lang="en-US" dirty="0" smtClean="0"/>
          </a:p>
          <a:p>
            <a:pPr>
              <a:buNone/>
            </a:pPr>
            <a:r>
              <a:rPr lang="en-US" dirty="0" smtClean="0"/>
              <a:t>the water</a:t>
            </a:r>
            <a:r>
              <a:rPr lang="en-US" u="sng" dirty="0" smtClean="0"/>
              <a:t>s</a:t>
            </a:r>
            <a:r>
              <a:rPr lang="en-US" dirty="0" smtClean="0"/>
              <a:t> of Atlantic</a:t>
            </a:r>
          </a:p>
          <a:p>
            <a:pPr>
              <a:buNone/>
            </a:pPr>
            <a:r>
              <a:rPr lang="en-US" dirty="0" smtClean="0"/>
              <a:t>	Sand</a:t>
            </a:r>
            <a:r>
              <a:rPr lang="en-US" u="sng" dirty="0" smtClean="0"/>
              <a:t>s</a:t>
            </a:r>
            <a:r>
              <a:rPr lang="en-US" dirty="0" smtClean="0"/>
              <a:t> of Africa</a:t>
            </a:r>
          </a:p>
          <a:p>
            <a:pPr>
              <a:buNone/>
            </a:pPr>
            <a:r>
              <a:rPr lang="en-US" dirty="0" smtClean="0"/>
              <a:t>	A Daughter of Snow</a:t>
            </a:r>
            <a:r>
              <a:rPr lang="en-US" u="sng" dirty="0" smtClean="0"/>
              <a:t>s</a:t>
            </a:r>
            <a:r>
              <a:rPr lang="en-US" dirty="0" smtClean="0"/>
              <a:t> (Jack London) </a:t>
            </a:r>
          </a:p>
          <a:p>
            <a:pPr>
              <a:buNone/>
            </a:pPr>
            <a:r>
              <a:rPr lang="en-US" dirty="0" smtClean="0"/>
              <a:t>	I’</a:t>
            </a:r>
            <a:r>
              <a:rPr lang="en-US" u="sng" dirty="0" smtClean="0"/>
              <a:t>m seeing </a:t>
            </a:r>
            <a:r>
              <a:rPr lang="en-US" dirty="0" smtClean="0"/>
              <a:t>a good many churches on my way south (L. Hartley)</a:t>
            </a:r>
          </a:p>
          <a:p>
            <a:pPr>
              <a:buNone/>
            </a:pPr>
            <a:r>
              <a:rPr lang="en-US" dirty="0" smtClean="0"/>
              <a:t>	</a:t>
            </a:r>
            <a:r>
              <a:rPr lang="uk-UA" dirty="0" smtClean="0"/>
              <a:t>Граматично  неправильні форми</a:t>
            </a:r>
            <a:r>
              <a:rPr lang="en-US" dirty="0" smtClean="0"/>
              <a:t>:</a:t>
            </a:r>
            <a:endParaRPr lang="uk-UA" dirty="0" smtClean="0"/>
          </a:p>
          <a:p>
            <a:pPr>
              <a:buNone/>
            </a:pPr>
            <a:r>
              <a:rPr lang="en-US" dirty="0" smtClean="0"/>
              <a:t>	we (you, they) </a:t>
            </a:r>
            <a:r>
              <a:rPr lang="en-US" b="1" dirty="0" smtClean="0"/>
              <a:t>was</a:t>
            </a:r>
          </a:p>
          <a:p>
            <a:pPr>
              <a:buNone/>
            </a:pPr>
            <a:r>
              <a:rPr lang="en-US" dirty="0" smtClean="0"/>
              <a:t>	he </a:t>
            </a:r>
            <a:r>
              <a:rPr lang="en-US" b="1" dirty="0" smtClean="0"/>
              <a:t>don’t</a:t>
            </a:r>
            <a:endParaRPr lang="en-US" dirty="0" smtClean="0"/>
          </a:p>
          <a:p>
            <a:pPr>
              <a:buNone/>
            </a:pPr>
            <a:r>
              <a:rPr lang="en-US" b="1" dirty="0" smtClean="0"/>
              <a:t>	says</a:t>
            </a:r>
            <a:r>
              <a:rPr lang="en-US" dirty="0" smtClean="0"/>
              <a:t> I</a:t>
            </a:r>
            <a:endParaRPr lang="uk-UA" dirty="0" smtClean="0"/>
          </a:p>
          <a:p>
            <a:pPr>
              <a:buNone/>
            </a:pPr>
            <a:r>
              <a:rPr lang="en-US" dirty="0" smtClean="0"/>
              <a:t>	he</a:t>
            </a:r>
            <a:r>
              <a:rPr lang="en-US" b="1" dirty="0" smtClean="0"/>
              <a:t> </a:t>
            </a:r>
            <a:r>
              <a:rPr lang="en-US" b="1" dirty="0" err="1" smtClean="0"/>
              <a:t>comed</a:t>
            </a:r>
            <a:r>
              <a:rPr lang="en-US" b="1" dirty="0" smtClean="0"/>
              <a:t> </a:t>
            </a:r>
            <a:r>
              <a:rPr lang="en-US" dirty="0" smtClean="0"/>
              <a:t>(instead of </a:t>
            </a:r>
            <a:r>
              <a:rPr lang="en-US" i="1" dirty="0" smtClean="0"/>
              <a:t>he came</a:t>
            </a:r>
            <a:r>
              <a:rPr lang="en-US" dirty="0" smtClean="0"/>
              <a:t>)</a:t>
            </a:r>
          </a:p>
          <a:p>
            <a:pPr>
              <a:buNone/>
            </a:pPr>
            <a:r>
              <a:rPr lang="en-US" dirty="0" smtClean="0"/>
              <a:t>	he</a:t>
            </a:r>
            <a:r>
              <a:rPr lang="en-US" b="1" dirty="0" smtClean="0"/>
              <a:t> seed </a:t>
            </a:r>
            <a:r>
              <a:rPr lang="en-US" dirty="0" smtClean="0"/>
              <a:t>(instead of </a:t>
            </a:r>
            <a:r>
              <a:rPr lang="en-US" i="1" dirty="0" smtClean="0"/>
              <a:t>he saw</a:t>
            </a:r>
            <a:r>
              <a:rPr lang="en-US" dirty="0" smtClean="0"/>
              <a:t>)</a:t>
            </a:r>
            <a:endParaRPr lang="uk-UA" dirty="0" smtClean="0"/>
          </a:p>
          <a:p>
            <a:pPr>
              <a:buNone/>
            </a:pPr>
            <a:endParaRPr lang="ru-RU" dirty="0"/>
          </a:p>
        </p:txBody>
      </p:sp>
      <p:sp>
        <p:nvSpPr>
          <p:cNvPr id="4" name="TextBox 3"/>
          <p:cNvSpPr txBox="1"/>
          <p:nvPr/>
        </p:nvSpPr>
        <p:spPr>
          <a:xfrm>
            <a:off x="395536" y="5661248"/>
            <a:ext cx="8208912" cy="677108"/>
          </a:xfrm>
          <a:prstGeom prst="rect">
            <a:avLst/>
          </a:prstGeom>
          <a:noFill/>
        </p:spPr>
        <p:txBody>
          <a:bodyPr wrap="square" rtlCol="0">
            <a:spAutoFit/>
          </a:bodyPr>
          <a:lstStyle/>
          <a:p>
            <a:r>
              <a:rPr lang="uk-UA" dirty="0" smtClean="0"/>
              <a:t>“</a:t>
            </a:r>
            <a:r>
              <a:rPr lang="en-US" sz="2000" dirty="0" smtClean="0"/>
              <a:t>Baby, you’re the </a:t>
            </a:r>
            <a:r>
              <a:rPr lang="en-US" sz="2000" u="sng" dirty="0" err="1" smtClean="0"/>
              <a:t>bestest</a:t>
            </a:r>
            <a:r>
              <a:rPr lang="en-US" sz="2000" dirty="0" smtClean="0"/>
              <a:t>” (“Video Games” Lana del Rey)</a:t>
            </a:r>
            <a:endParaRPr lang="ru-RU" sz="2000"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Підвиди метонімії</a:t>
            </a:r>
            <a:endParaRPr lang="ru-RU" dirty="0"/>
          </a:p>
        </p:txBody>
      </p:sp>
      <p:sp>
        <p:nvSpPr>
          <p:cNvPr id="3" name="Содержимое 2"/>
          <p:cNvSpPr>
            <a:spLocks noGrp="1"/>
          </p:cNvSpPr>
          <p:nvPr>
            <p:ph sz="quarter" idx="1"/>
          </p:nvPr>
        </p:nvSpPr>
        <p:spPr/>
        <p:txBody>
          <a:bodyPr>
            <a:normAutofit/>
          </a:bodyPr>
          <a:lstStyle/>
          <a:p>
            <a:r>
              <a:rPr lang="uk-UA" dirty="0" smtClean="0"/>
              <a:t>Підвид метонімії – </a:t>
            </a:r>
            <a:r>
              <a:rPr lang="uk-UA" u="sng" dirty="0" smtClean="0"/>
              <a:t>синекдоха</a:t>
            </a:r>
            <a:r>
              <a:rPr lang="uk-UA" dirty="0" smtClean="0"/>
              <a:t> – заміна частини цілим, загального окремим.</a:t>
            </a:r>
          </a:p>
          <a:p>
            <a:pPr>
              <a:buNone/>
            </a:pPr>
            <a:r>
              <a:rPr lang="en-US" smtClean="0"/>
              <a:t>Caroline </a:t>
            </a:r>
            <a:r>
              <a:rPr lang="en-US" dirty="0" smtClean="0"/>
              <a:t>lives with Jack under the same roof.</a:t>
            </a:r>
          </a:p>
          <a:p>
            <a:pPr>
              <a:buNone/>
            </a:pPr>
            <a:r>
              <a:rPr lang="uk-UA" dirty="0" smtClean="0"/>
              <a:t>Він мав свій куток, свій шматок хліба.</a:t>
            </a:r>
          </a:p>
          <a:p>
            <a:r>
              <a:rPr lang="uk-UA" u="sng" dirty="0" smtClean="0"/>
              <a:t>Перифраз</a:t>
            </a:r>
            <a:r>
              <a:rPr lang="uk-UA" dirty="0" smtClean="0"/>
              <a:t> – назва предмета або явища за допомогою опису їх найбільш істотних ознак та характерних рис: </a:t>
            </a:r>
            <a:r>
              <a:rPr lang="ru-RU" i="1" dirty="0" smtClean="0"/>
              <a:t>люди в белых халатах, черное золото</a:t>
            </a:r>
            <a:r>
              <a:rPr lang="en-US" i="1" dirty="0" smtClean="0"/>
              <a:t>, the better sex (</a:t>
            </a:r>
            <a:r>
              <a:rPr lang="en-US" dirty="0" smtClean="0"/>
              <a:t>women</a:t>
            </a:r>
            <a:r>
              <a:rPr lang="en-US" i="1" dirty="0" smtClean="0"/>
              <a:t>), the man in the street </a:t>
            </a:r>
            <a:r>
              <a:rPr lang="en-US" dirty="0" smtClean="0"/>
              <a:t>(ordinary person)</a:t>
            </a:r>
            <a:r>
              <a:rPr lang="uk-UA" dirty="0" smtClean="0"/>
              <a:t>, </a:t>
            </a:r>
            <a:r>
              <a:rPr lang="uk-UA" i="1" dirty="0" smtClean="0"/>
              <a:t>місто каштанів</a:t>
            </a:r>
            <a:r>
              <a:rPr lang="uk-UA" dirty="0" smtClean="0"/>
              <a:t>.</a:t>
            </a:r>
          </a:p>
          <a:p>
            <a:endParaRPr lang="uk-UA" dirty="0" smtClean="0"/>
          </a:p>
          <a:p>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Підвиди метонімії</a:t>
            </a:r>
            <a:endParaRPr lang="ru-RU" dirty="0"/>
          </a:p>
        </p:txBody>
      </p:sp>
      <p:sp>
        <p:nvSpPr>
          <p:cNvPr id="3" name="Содержимое 2"/>
          <p:cNvSpPr>
            <a:spLocks noGrp="1"/>
          </p:cNvSpPr>
          <p:nvPr>
            <p:ph sz="quarter" idx="1"/>
          </p:nvPr>
        </p:nvSpPr>
        <p:spPr/>
        <p:txBody>
          <a:bodyPr>
            <a:normAutofit fontScale="92500" lnSpcReduction="20000"/>
          </a:bodyPr>
          <a:lstStyle/>
          <a:p>
            <a:r>
              <a:rPr lang="uk-UA" u="sng" dirty="0" smtClean="0"/>
              <a:t>Евфемізм</a:t>
            </a:r>
            <a:r>
              <a:rPr lang="uk-UA" dirty="0" smtClean="0"/>
              <a:t> – різновид перифраза, що полягає у заміні грубих, непристойних, неприємних фраз більш увічливими.</a:t>
            </a:r>
          </a:p>
          <a:p>
            <a:r>
              <a:rPr lang="uk-UA" i="1" dirty="0" smtClean="0"/>
              <a:t>Релігійні е.</a:t>
            </a:r>
            <a:r>
              <a:rPr lang="uk-UA" dirty="0" smtClean="0"/>
              <a:t> – лукавий, нечистий; Всевишній, Творець</a:t>
            </a:r>
            <a:r>
              <a:rPr lang="en-US" dirty="0" smtClean="0"/>
              <a:t>; the dickens, old Nick; Lord, Almighty.</a:t>
            </a:r>
            <a:endParaRPr lang="uk-UA" dirty="0" smtClean="0"/>
          </a:p>
          <a:p>
            <a:r>
              <a:rPr lang="uk-UA" i="1" dirty="0" smtClean="0"/>
              <a:t>Моральні е.</a:t>
            </a:r>
            <a:r>
              <a:rPr lang="uk-UA" dirty="0" smtClean="0"/>
              <a:t> – упокоїтись, спочити; грішна вода, скляний бог</a:t>
            </a:r>
            <a:r>
              <a:rPr lang="en-US" dirty="0" smtClean="0"/>
              <a:t>; to be gone, to expire, to join the majority, to pass away.</a:t>
            </a:r>
            <a:endParaRPr lang="uk-UA" dirty="0" smtClean="0"/>
          </a:p>
          <a:p>
            <a:r>
              <a:rPr lang="uk-UA" i="1" dirty="0" smtClean="0"/>
              <a:t>Медичні е. </a:t>
            </a:r>
            <a:r>
              <a:rPr lang="uk-UA" dirty="0" smtClean="0"/>
              <a:t>– не сповна розуму, не всі клепки в голові</a:t>
            </a:r>
            <a:r>
              <a:rPr lang="en-US" dirty="0" smtClean="0"/>
              <a:t>; mentally challenged; physically challenged.</a:t>
            </a:r>
            <a:endParaRPr lang="uk-UA" dirty="0" smtClean="0"/>
          </a:p>
          <a:p>
            <a:r>
              <a:rPr lang="uk-UA" i="1" dirty="0" smtClean="0"/>
              <a:t>Політичні е. </a:t>
            </a:r>
            <a:r>
              <a:rPr lang="uk-UA" dirty="0" smtClean="0"/>
              <a:t>– вказати на двері, попросити; за спасибі; нестаток, скрута</a:t>
            </a:r>
            <a:r>
              <a:rPr lang="en-US" dirty="0" smtClean="0"/>
              <a:t>; tension (=revolt), less fortunate elements (=poor people); delay in payment.</a:t>
            </a: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Метафора</a:t>
            </a:r>
            <a:endParaRPr lang="ru-RU" dirty="0"/>
          </a:p>
        </p:txBody>
      </p:sp>
      <p:sp>
        <p:nvSpPr>
          <p:cNvPr id="3" name="Содержимое 2"/>
          <p:cNvSpPr>
            <a:spLocks noGrp="1"/>
          </p:cNvSpPr>
          <p:nvPr>
            <p:ph sz="quarter" idx="1"/>
          </p:nvPr>
        </p:nvSpPr>
        <p:spPr/>
        <p:txBody>
          <a:bodyPr>
            <a:normAutofit fontScale="92500"/>
          </a:bodyPr>
          <a:lstStyle/>
          <a:p>
            <a:r>
              <a:rPr lang="uk-UA" dirty="0" smtClean="0"/>
              <a:t>Приховане порівняння, яке здійснюється шляхом застосування назви одного предмету до іншого, заміна здійснюється через асоціацію </a:t>
            </a:r>
            <a:r>
              <a:rPr lang="uk-UA" u="sng" dirty="0" smtClean="0"/>
              <a:t>за схожістю</a:t>
            </a:r>
            <a:r>
              <a:rPr lang="uk-UA" dirty="0" smtClean="0"/>
              <a:t>.</a:t>
            </a:r>
            <a:endParaRPr lang="en-US" dirty="0" smtClean="0"/>
          </a:p>
          <a:p>
            <a:r>
              <a:rPr lang="en-US" i="1" dirty="0" smtClean="0"/>
              <a:t>Some books are to be tasted, others swallowed, and some few to be chewed and digested</a:t>
            </a:r>
            <a:r>
              <a:rPr lang="en-US" dirty="0" smtClean="0"/>
              <a:t>.</a:t>
            </a:r>
            <a:endParaRPr lang="uk-UA" dirty="0" smtClean="0"/>
          </a:p>
          <a:p>
            <a:r>
              <a:rPr lang="uk-UA" dirty="0" smtClean="0">
                <a:solidFill>
                  <a:srgbClr val="00B050"/>
                </a:solidFill>
              </a:rPr>
              <a:t>Стерта метафора </a:t>
            </a:r>
            <a:r>
              <a:rPr lang="uk-UA" dirty="0" smtClean="0"/>
              <a:t>– часто вживана метафора, іноді навіть зафіксована у словниках: </a:t>
            </a:r>
            <a:r>
              <a:rPr lang="uk-UA" i="1" dirty="0" smtClean="0"/>
              <a:t>братися за розум, перемивати кісточки, загострювати увагу; </a:t>
            </a:r>
            <a:r>
              <a:rPr lang="en-US" i="1" dirty="0" smtClean="0"/>
              <a:t>the apple of one’s eye, to burn with desire</a:t>
            </a:r>
            <a:r>
              <a:rPr lang="en-US" dirty="0" smtClean="0"/>
              <a:t>.</a:t>
            </a:r>
            <a:endParaRPr lang="uk-UA" dirty="0" smtClean="0"/>
          </a:p>
          <a:p>
            <a:r>
              <a:rPr lang="uk-UA" dirty="0" smtClean="0">
                <a:solidFill>
                  <a:srgbClr val="00B050"/>
                </a:solidFill>
              </a:rPr>
              <a:t>Розгорнута метафора </a:t>
            </a:r>
            <a:r>
              <a:rPr lang="uk-UA" dirty="0" smtClean="0"/>
              <a:t>складається з кількох слів, які вжиті метафорично та складають єдиний образ.</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Епітет</a:t>
            </a:r>
            <a:endParaRPr lang="ru-RU" dirty="0"/>
          </a:p>
        </p:txBody>
      </p:sp>
      <p:sp>
        <p:nvSpPr>
          <p:cNvPr id="3" name="Содержимое 2"/>
          <p:cNvSpPr>
            <a:spLocks noGrp="1"/>
          </p:cNvSpPr>
          <p:nvPr>
            <p:ph sz="quarter" idx="1"/>
          </p:nvPr>
        </p:nvSpPr>
        <p:spPr/>
        <p:txBody>
          <a:bodyPr>
            <a:normAutofit fontScale="92500" lnSpcReduction="10000"/>
          </a:bodyPr>
          <a:lstStyle/>
          <a:p>
            <a:r>
              <a:rPr lang="uk-UA" u="sng" dirty="0" smtClean="0"/>
              <a:t>Епітет</a:t>
            </a:r>
            <a:r>
              <a:rPr lang="uk-UA" dirty="0" smtClean="0"/>
              <a:t> – емоційно-оцінне або експресивно – образне (метафоричне) визначення певного денотата.</a:t>
            </a:r>
          </a:p>
          <a:p>
            <a:r>
              <a:rPr lang="en-US" dirty="0" smtClean="0"/>
              <a:t>Magnificent sight, tremendous pressure, overwhelming occupation</a:t>
            </a:r>
            <a:r>
              <a:rPr lang="uk-UA" dirty="0" smtClean="0"/>
              <a:t>, гірка давнина, глухий кут, солодкий час</a:t>
            </a:r>
            <a:endParaRPr lang="en-US" dirty="0" smtClean="0"/>
          </a:p>
          <a:p>
            <a:r>
              <a:rPr lang="en-US" dirty="0" smtClean="0"/>
              <a:t>Mischief-making pupil, curly-headed boy</a:t>
            </a:r>
            <a:r>
              <a:rPr lang="uk-UA" dirty="0" smtClean="0"/>
              <a:t>, </a:t>
            </a:r>
            <a:r>
              <a:rPr lang="uk-UA" dirty="0" err="1" smtClean="0"/>
              <a:t>блакитнаво-срібний</a:t>
            </a:r>
            <a:r>
              <a:rPr lang="uk-UA" dirty="0" smtClean="0"/>
              <a:t> сон, хитромудрий начальник</a:t>
            </a:r>
            <a:endParaRPr lang="en-US" dirty="0" smtClean="0"/>
          </a:p>
          <a:p>
            <a:r>
              <a:rPr lang="en-US" dirty="0" smtClean="0"/>
              <a:t>Head-to toe-beauty, do-it-yourself command</a:t>
            </a:r>
            <a:r>
              <a:rPr lang="uk-UA" dirty="0" smtClean="0"/>
              <a:t>, темно-сірі з грозою і цвітом очі, з переораним зморшками обличчям</a:t>
            </a:r>
            <a:endParaRPr lang="en-US" dirty="0" smtClean="0"/>
          </a:p>
          <a:p>
            <a:r>
              <a:rPr lang="en-US" dirty="0" smtClean="0"/>
              <a:t>I-don’t-want-to-do-it feeling, I-did-it-myself statement</a:t>
            </a:r>
            <a:r>
              <a:rPr lang="uk-UA" dirty="0" smtClean="0"/>
              <a:t>, робота </a:t>
            </a:r>
            <a:r>
              <a:rPr lang="uk-UA" dirty="0" err="1" smtClean="0"/>
              <a:t>“не</a:t>
            </a:r>
            <a:r>
              <a:rPr lang="uk-UA" dirty="0" smtClean="0"/>
              <a:t> бий </a:t>
            </a:r>
            <a:r>
              <a:rPr lang="uk-UA" dirty="0" err="1" smtClean="0"/>
              <a:t>лежачого”</a:t>
            </a:r>
            <a:r>
              <a:rPr lang="uk-UA" dirty="0" smtClean="0"/>
              <a:t>, підхід </a:t>
            </a:r>
            <a:r>
              <a:rPr lang="uk-UA" dirty="0" err="1" smtClean="0"/>
              <a:t>“моя</a:t>
            </a:r>
            <a:r>
              <a:rPr lang="uk-UA" dirty="0" smtClean="0"/>
              <a:t> хата з </a:t>
            </a:r>
            <a:r>
              <a:rPr lang="uk-UA" dirty="0" err="1" smtClean="0"/>
              <a:t>краю”</a:t>
            </a: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Різновиди метафори</a:t>
            </a:r>
            <a:endParaRPr lang="ru-RU" dirty="0"/>
          </a:p>
        </p:txBody>
      </p:sp>
      <p:sp>
        <p:nvSpPr>
          <p:cNvPr id="3" name="Содержимое 2"/>
          <p:cNvSpPr>
            <a:spLocks noGrp="1"/>
          </p:cNvSpPr>
          <p:nvPr>
            <p:ph sz="quarter" idx="1"/>
          </p:nvPr>
        </p:nvSpPr>
        <p:spPr/>
        <p:txBody>
          <a:bodyPr>
            <a:normAutofit lnSpcReduction="10000"/>
          </a:bodyPr>
          <a:lstStyle/>
          <a:p>
            <a:r>
              <a:rPr lang="uk-UA" u="sng" dirty="0" smtClean="0"/>
              <a:t>Антономазія</a:t>
            </a:r>
            <a:r>
              <a:rPr lang="uk-UA" dirty="0" smtClean="0"/>
              <a:t> – вживання власного імені для позначення особи, наділеної відомими властивостями первісного носія імені; вживання загальних іменників, прикметників у функції власного імені.</a:t>
            </a:r>
          </a:p>
          <a:p>
            <a:endParaRPr lang="uk-UA" dirty="0" smtClean="0"/>
          </a:p>
          <a:p>
            <a:r>
              <a:rPr lang="uk-UA" i="1" dirty="0" smtClean="0"/>
              <a:t>Він справжній Отелло</a:t>
            </a:r>
          </a:p>
          <a:p>
            <a:r>
              <a:rPr lang="uk-UA" i="1" dirty="0" smtClean="0"/>
              <a:t>Це якийсь заколот дон </a:t>
            </a:r>
            <a:r>
              <a:rPr lang="uk-UA" i="1" dirty="0" err="1" smtClean="0"/>
              <a:t>кіхотів</a:t>
            </a:r>
            <a:r>
              <a:rPr lang="uk-UA" i="1" dirty="0" smtClean="0"/>
              <a:t>!</a:t>
            </a:r>
          </a:p>
          <a:p>
            <a:r>
              <a:rPr lang="en-US" i="1" dirty="0" smtClean="0"/>
              <a:t>The Snake entered the room (=Mary)</a:t>
            </a:r>
          </a:p>
          <a:p>
            <a:r>
              <a:rPr lang="en-US" i="1" dirty="0" smtClean="0"/>
              <a:t>Yesterday Jack came across Miss Careless again.</a:t>
            </a:r>
            <a:endParaRPr lang="uk-UA" i="1" dirty="0" smtClean="0"/>
          </a:p>
          <a:p>
            <a:endParaRPr lang="uk-UA" i="1" dirty="0" smtClean="0"/>
          </a:p>
          <a:p>
            <a:endParaRPr lang="ru-RU" i="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Різновиди метафори</a:t>
            </a:r>
            <a:endParaRPr lang="ru-RU" dirty="0"/>
          </a:p>
        </p:txBody>
      </p:sp>
      <p:sp>
        <p:nvSpPr>
          <p:cNvPr id="3" name="Содержимое 2"/>
          <p:cNvSpPr>
            <a:spLocks noGrp="1"/>
          </p:cNvSpPr>
          <p:nvPr>
            <p:ph sz="quarter" idx="1"/>
          </p:nvPr>
        </p:nvSpPr>
        <p:spPr/>
        <p:txBody>
          <a:bodyPr>
            <a:normAutofit lnSpcReduction="10000"/>
          </a:bodyPr>
          <a:lstStyle/>
          <a:p>
            <a:r>
              <a:rPr lang="uk-UA" u="sng" dirty="0" smtClean="0"/>
              <a:t>Персоніфікація</a:t>
            </a:r>
            <a:r>
              <a:rPr lang="uk-UA" dirty="0" smtClean="0"/>
              <a:t> – різновид метафори, що полягає у приписуванні абстрактним поняттям властивостей істот.</a:t>
            </a:r>
          </a:p>
          <a:p>
            <a:pPr>
              <a:buNone/>
            </a:pPr>
            <a:r>
              <a:rPr lang="en-US" dirty="0" smtClean="0"/>
              <a:t>In the book Alfred found Love which was hiding herself between the pages.</a:t>
            </a:r>
          </a:p>
          <a:p>
            <a:r>
              <a:rPr lang="uk-UA" dirty="0" smtClean="0"/>
              <a:t>Алегорія – символічна передача змісту шляхом співвіднесення абстрактного поняття з якимсь конкретним образом при використанні його найменування. Ґрунтується на стереотипах та традиціях народу. На відміну від персоніфікації реалізується на рівні тексту (байки).</a:t>
            </a:r>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Іронія</a:t>
            </a:r>
            <a:endParaRPr lang="ru-RU" dirty="0"/>
          </a:p>
        </p:txBody>
      </p:sp>
      <p:sp>
        <p:nvSpPr>
          <p:cNvPr id="3" name="Содержимое 2"/>
          <p:cNvSpPr>
            <a:spLocks noGrp="1"/>
          </p:cNvSpPr>
          <p:nvPr>
            <p:ph sz="quarter" idx="1"/>
          </p:nvPr>
        </p:nvSpPr>
        <p:spPr/>
        <p:txBody>
          <a:bodyPr/>
          <a:lstStyle/>
          <a:p>
            <a:r>
              <a:rPr lang="uk-UA" dirty="0" smtClean="0"/>
              <a:t>Ґрунтується на вживанні слів і висловлень у протилежному щодо буквального змісті, на приховуванні за удавано серйозними речами комічного, за позитивною оцінкою негативної. Є також категорією естетики, одним із способів створення комічного.</a:t>
            </a:r>
          </a:p>
          <a:p>
            <a:r>
              <a:rPr lang="uk-UA" dirty="0" smtClean="0"/>
              <a:t>Боюсь як торішнього снігу.</a:t>
            </a:r>
          </a:p>
          <a:p>
            <a:r>
              <a:rPr lang="fr-FR" dirty="0" smtClean="0"/>
              <a:t>Cutting off chickens</a:t>
            </a:r>
            <a:r>
              <a:rPr lang="en-US" dirty="0" smtClean="0"/>
              <a:t>’ heads! Such a fascinating process </a:t>
            </a:r>
            <a:r>
              <a:rPr lang="en-US" smtClean="0"/>
              <a:t>to watch!</a:t>
            </a: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Порівняння: </a:t>
            </a:r>
            <a:r>
              <a:rPr lang="en-US" dirty="0" err="1" smtClean="0"/>
              <a:t>comparandum</a:t>
            </a:r>
            <a:r>
              <a:rPr lang="en-US" dirty="0" smtClean="0"/>
              <a:t>, </a:t>
            </a:r>
            <a:r>
              <a:rPr lang="en-US" dirty="0" err="1" smtClean="0"/>
              <a:t>comparatum</a:t>
            </a:r>
            <a:r>
              <a:rPr lang="en-US" dirty="0" smtClean="0"/>
              <a:t>, </a:t>
            </a:r>
            <a:r>
              <a:rPr lang="en-US" dirty="0" err="1" smtClean="0"/>
              <a:t>tertium</a:t>
            </a:r>
            <a:r>
              <a:rPr lang="en-US" dirty="0" smtClean="0"/>
              <a:t> </a:t>
            </a:r>
            <a:r>
              <a:rPr lang="en-US" dirty="0" err="1" smtClean="0"/>
              <a:t>comparationis</a:t>
            </a:r>
            <a:endParaRPr lang="ru-RU" dirty="0"/>
          </a:p>
        </p:txBody>
      </p:sp>
      <p:sp>
        <p:nvSpPr>
          <p:cNvPr id="3" name="Содержимое 2"/>
          <p:cNvSpPr>
            <a:spLocks noGrp="1"/>
          </p:cNvSpPr>
          <p:nvPr>
            <p:ph sz="quarter" idx="1"/>
          </p:nvPr>
        </p:nvSpPr>
        <p:spPr/>
        <p:txBody>
          <a:bodyPr>
            <a:normAutofit lnSpcReduction="10000"/>
          </a:bodyPr>
          <a:lstStyle/>
          <a:p>
            <a:r>
              <a:rPr lang="uk-UA" dirty="0" smtClean="0"/>
              <a:t>У цьому полі, синьому, як льон,</a:t>
            </a:r>
          </a:p>
          <a:p>
            <a:pPr>
              <a:buNone/>
            </a:pPr>
            <a:r>
              <a:rPr lang="uk-UA" dirty="0" smtClean="0"/>
              <a:t>    де тільки ти — і ні душі навколо,</a:t>
            </a:r>
          </a:p>
          <a:p>
            <a:pPr>
              <a:buNone/>
            </a:pPr>
            <a:r>
              <a:rPr lang="uk-UA" dirty="0" smtClean="0"/>
              <a:t>    уздрів і </a:t>
            </a:r>
            <a:r>
              <a:rPr lang="uk-UA" dirty="0" err="1" smtClean="0"/>
              <a:t>скляк</a:t>
            </a:r>
            <a:r>
              <a:rPr lang="uk-UA" dirty="0" smtClean="0"/>
              <a:t> — блукало серед поля </a:t>
            </a:r>
          </a:p>
          <a:p>
            <a:pPr>
              <a:buNone/>
            </a:pPr>
            <a:r>
              <a:rPr lang="uk-UA" dirty="0" smtClean="0"/>
              <a:t>    сто тіней. В полі, синьому, як льон. (В. Стус)</a:t>
            </a:r>
          </a:p>
          <a:p>
            <a:r>
              <a:rPr lang="uk-UA" dirty="0" err="1" smtClean="0"/>
              <a:t>Сія</a:t>
            </a:r>
            <a:r>
              <a:rPr lang="uk-UA" dirty="0" smtClean="0"/>
              <a:t> дівка не наймичка, </a:t>
            </a:r>
          </a:p>
          <a:p>
            <a:pPr>
              <a:buNone/>
            </a:pPr>
            <a:r>
              <a:rPr lang="uk-UA" dirty="0" smtClean="0"/>
              <a:t>    </a:t>
            </a:r>
            <a:r>
              <a:rPr lang="uk-UA" dirty="0" err="1" smtClean="0"/>
              <a:t>Пригожая</a:t>
            </a:r>
            <a:r>
              <a:rPr lang="uk-UA" dirty="0" smtClean="0"/>
              <a:t>, як панночка, </a:t>
            </a:r>
          </a:p>
          <a:p>
            <a:pPr>
              <a:buNone/>
            </a:pPr>
            <a:r>
              <a:rPr lang="uk-UA" dirty="0" smtClean="0"/>
              <a:t>    </a:t>
            </a:r>
            <a:r>
              <a:rPr lang="uk-UA" dirty="0" err="1" smtClean="0"/>
              <a:t>Молодая</a:t>
            </a:r>
            <a:r>
              <a:rPr lang="uk-UA" dirty="0" smtClean="0"/>
              <a:t>, як травиця, </a:t>
            </a:r>
          </a:p>
          <a:p>
            <a:pPr>
              <a:buNone/>
            </a:pPr>
            <a:r>
              <a:rPr lang="uk-UA" dirty="0" smtClean="0"/>
              <a:t>    </a:t>
            </a:r>
            <a:r>
              <a:rPr lang="uk-UA" dirty="0" err="1" smtClean="0"/>
              <a:t>Рум'яная</a:t>
            </a:r>
            <a:r>
              <a:rPr lang="uk-UA" dirty="0" smtClean="0"/>
              <a:t>, як зірниця, </a:t>
            </a:r>
          </a:p>
          <a:p>
            <a:pPr>
              <a:buNone/>
            </a:pPr>
            <a:r>
              <a:rPr lang="uk-UA" dirty="0" smtClean="0"/>
              <a:t>    Із далекої чужини,</a:t>
            </a:r>
          </a:p>
          <a:p>
            <a:pPr>
              <a:buNone/>
            </a:pPr>
            <a:r>
              <a:rPr lang="uk-UA" dirty="0" smtClean="0"/>
              <a:t>    3 козацької України...» (М. Костомаров)</a:t>
            </a:r>
            <a:endParaRPr lang="ru-RU" dirty="0"/>
          </a:p>
        </p:txBody>
      </p:sp>
    </p:spTree>
    <p:extLst>
      <p:ext uri="{BB962C8B-B14F-4D97-AF65-F5344CB8AC3E}">
        <p14:creationId xmlns:p14="http://schemas.microsoft.com/office/powerpoint/2010/main" val="20395138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err="1" smtClean="0"/>
              <a:t>Синоніми-уточнювачі</a:t>
            </a:r>
            <a:endParaRPr lang="ru-RU" dirty="0"/>
          </a:p>
        </p:txBody>
      </p:sp>
      <p:sp>
        <p:nvSpPr>
          <p:cNvPr id="3" name="Содержимое 2"/>
          <p:cNvSpPr>
            <a:spLocks noGrp="1"/>
          </p:cNvSpPr>
          <p:nvPr>
            <p:ph sz="quarter" idx="1"/>
          </p:nvPr>
        </p:nvSpPr>
        <p:spPr/>
        <p:txBody>
          <a:bodyPr/>
          <a:lstStyle/>
          <a:p>
            <a:r>
              <a:rPr lang="uk-UA" dirty="0" smtClean="0"/>
              <a:t>“</a:t>
            </a:r>
            <a:r>
              <a:rPr lang="en-US" dirty="0" smtClean="0"/>
              <a:t>And I had a hard work corkscrewing them out of old Atkinson</a:t>
            </a:r>
            <a:r>
              <a:rPr lang="uk-UA" dirty="0" smtClean="0"/>
              <a:t>, </a:t>
            </a:r>
            <a:r>
              <a:rPr lang="en-US" dirty="0" smtClean="0"/>
              <a:t>I can tell you</a:t>
            </a:r>
            <a:r>
              <a:rPr lang="uk-UA" dirty="0" smtClean="0"/>
              <a:t>. </a:t>
            </a:r>
            <a:r>
              <a:rPr lang="en-US" dirty="0" smtClean="0"/>
              <a:t>And I drew them</a:t>
            </a:r>
            <a:r>
              <a:rPr lang="uk-UA" dirty="0" smtClean="0"/>
              <a:t>”</a:t>
            </a:r>
            <a:r>
              <a:rPr lang="en-US" dirty="0" smtClean="0"/>
              <a:t>, I continued. “to meet a </a:t>
            </a:r>
            <a:r>
              <a:rPr lang="en-US" i="1" dirty="0" smtClean="0"/>
              <a:t>want</a:t>
            </a:r>
            <a:r>
              <a:rPr lang="en-US" dirty="0" smtClean="0"/>
              <a:t> – a </a:t>
            </a:r>
            <a:r>
              <a:rPr lang="en-US" i="1" dirty="0" smtClean="0"/>
              <a:t>hiatus</a:t>
            </a:r>
            <a:r>
              <a:rPr lang="en-US" dirty="0" smtClean="0"/>
              <a:t> – a </a:t>
            </a:r>
            <a:r>
              <a:rPr lang="en-US" i="1" dirty="0" smtClean="0"/>
              <a:t>demand</a:t>
            </a:r>
            <a:r>
              <a:rPr lang="en-US" dirty="0" smtClean="0"/>
              <a:t> – a </a:t>
            </a:r>
            <a:r>
              <a:rPr lang="en-US" i="1" dirty="0" smtClean="0"/>
              <a:t>need</a:t>
            </a:r>
            <a:r>
              <a:rPr lang="en-US" dirty="0" smtClean="0"/>
              <a:t> – an </a:t>
            </a:r>
            <a:r>
              <a:rPr lang="en-US" i="1" dirty="0" smtClean="0"/>
              <a:t>exigency</a:t>
            </a:r>
            <a:r>
              <a:rPr lang="en-US" dirty="0" smtClean="0"/>
              <a:t> – a </a:t>
            </a:r>
            <a:r>
              <a:rPr lang="en-US" i="1" dirty="0" smtClean="0"/>
              <a:t>requirement</a:t>
            </a:r>
            <a:r>
              <a:rPr lang="en-US" dirty="0" smtClean="0"/>
              <a:t> of exactly five dollars” (O. Henry)</a:t>
            </a:r>
          </a:p>
          <a:p>
            <a:r>
              <a:rPr lang="en-US" dirty="0" smtClean="0"/>
              <a:t>Finally I wrote my mother about it</a:t>
            </a:r>
            <a:r>
              <a:rPr lang="uk-UA" dirty="0" smtClean="0"/>
              <a:t>. </a:t>
            </a:r>
            <a:r>
              <a:rPr lang="en-US" dirty="0" smtClean="0"/>
              <a:t>Her answer came </a:t>
            </a:r>
            <a:r>
              <a:rPr lang="en-US" i="1" dirty="0" smtClean="0"/>
              <a:t>quick</a:t>
            </a:r>
            <a:r>
              <a:rPr lang="en-US" dirty="0" smtClean="0"/>
              <a:t> and </a:t>
            </a:r>
            <a:r>
              <a:rPr lang="en-US" i="1" dirty="0" smtClean="0"/>
              <a:t>sharp</a:t>
            </a:r>
            <a:r>
              <a:rPr lang="uk-UA" dirty="0" smtClean="0"/>
              <a:t> (</a:t>
            </a:r>
            <a:r>
              <a:rPr lang="en-US" dirty="0" smtClean="0"/>
              <a:t>M</a:t>
            </a:r>
            <a:r>
              <a:rPr lang="uk-UA" dirty="0" smtClean="0"/>
              <a:t>. </a:t>
            </a:r>
            <a:r>
              <a:rPr lang="en-US" dirty="0" smtClean="0"/>
              <a:t>Twain</a:t>
            </a:r>
            <a:r>
              <a:rPr lang="uk-UA" dirty="0" smtClean="0"/>
              <a:t>).</a:t>
            </a:r>
            <a:endParaRPr lang="ru-RU" dirty="0"/>
          </a:p>
        </p:txBody>
      </p:sp>
    </p:spTree>
    <p:extLst>
      <p:ext uri="{BB962C8B-B14F-4D97-AF65-F5344CB8AC3E}">
        <p14:creationId xmlns:p14="http://schemas.microsoft.com/office/powerpoint/2010/main" val="24488300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Синоніми-заступники</a:t>
            </a:r>
            <a:endParaRPr lang="ru-RU" dirty="0"/>
          </a:p>
        </p:txBody>
      </p:sp>
      <p:sp>
        <p:nvSpPr>
          <p:cNvPr id="3" name="Содержимое 2"/>
          <p:cNvSpPr>
            <a:spLocks noGrp="1"/>
          </p:cNvSpPr>
          <p:nvPr>
            <p:ph sz="quarter" idx="1"/>
          </p:nvPr>
        </p:nvSpPr>
        <p:spPr/>
        <p:txBody>
          <a:bodyPr/>
          <a:lstStyle/>
          <a:p>
            <a:r>
              <a:rPr lang="en-US" i="1" dirty="0" smtClean="0"/>
              <a:t>The press barons</a:t>
            </a:r>
            <a:r>
              <a:rPr lang="en-US" dirty="0" smtClean="0"/>
              <a:t> have thrown the gauntlet down to the entire workforce in Fleet Street</a:t>
            </a:r>
            <a:r>
              <a:rPr lang="uk-UA" dirty="0" smtClean="0"/>
              <a:t>, </a:t>
            </a:r>
            <a:r>
              <a:rPr lang="en-US" dirty="0" smtClean="0"/>
              <a:t>journalists and print workers alike</a:t>
            </a:r>
            <a:r>
              <a:rPr lang="uk-UA" dirty="0" smtClean="0"/>
              <a:t>. </a:t>
            </a:r>
            <a:r>
              <a:rPr lang="en-US" dirty="0" smtClean="0"/>
              <a:t>What </a:t>
            </a:r>
            <a:r>
              <a:rPr lang="en-US" i="1" dirty="0" smtClean="0"/>
              <a:t>the bosses</a:t>
            </a:r>
            <a:r>
              <a:rPr lang="en-US" dirty="0" smtClean="0"/>
              <a:t> are after is to browbeat the workers into accepting the new technology at the expense of their jobs and living standards. If </a:t>
            </a:r>
            <a:r>
              <a:rPr lang="en-US" i="1" dirty="0" smtClean="0"/>
              <a:t>the Times management</a:t>
            </a:r>
            <a:r>
              <a:rPr lang="en-US" dirty="0" smtClean="0"/>
              <a:t> gets away with it there will be unemployment in the Fleet for the first time in many a long year (Morning Star)</a:t>
            </a:r>
            <a:r>
              <a:rPr lang="uk-UA" dirty="0" smtClean="0"/>
              <a:t>.</a:t>
            </a:r>
            <a:endParaRPr lang="ru-RU" dirty="0"/>
          </a:p>
        </p:txBody>
      </p:sp>
    </p:spTree>
    <p:extLst>
      <p:ext uri="{BB962C8B-B14F-4D97-AF65-F5344CB8AC3E}">
        <p14:creationId xmlns:p14="http://schemas.microsoft.com/office/powerpoint/2010/main" val="4068282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Морфологічний стилістичний інструментарій: стилістичні прийоми</a:t>
            </a:r>
            <a:endParaRPr lang="ru-RU" dirty="0"/>
          </a:p>
        </p:txBody>
      </p:sp>
      <p:sp>
        <p:nvSpPr>
          <p:cNvPr id="3" name="Содержимое 2"/>
          <p:cNvSpPr>
            <a:spLocks noGrp="1"/>
          </p:cNvSpPr>
          <p:nvPr>
            <p:ph sz="quarter" idx="1"/>
          </p:nvPr>
        </p:nvSpPr>
        <p:spPr/>
        <p:txBody>
          <a:bodyPr/>
          <a:lstStyle/>
          <a:p>
            <a:pPr>
              <a:buNone/>
            </a:pPr>
            <a:r>
              <a:rPr lang="en-US" dirty="0" smtClean="0"/>
              <a:t>2) </a:t>
            </a:r>
            <a:r>
              <a:rPr lang="uk-UA" dirty="0" smtClean="0"/>
              <a:t>порушення сполучуваності словоформ у </a:t>
            </a:r>
            <a:r>
              <a:rPr lang="uk-UA" smtClean="0"/>
              <a:t>контексті речення (</a:t>
            </a:r>
            <a:r>
              <a:rPr lang="uk-UA" b="1" smtClean="0"/>
              <a:t>транспозиція форми)</a:t>
            </a:r>
            <a:endParaRPr lang="en-US" b="1" dirty="0" smtClean="0"/>
          </a:p>
          <a:p>
            <a:pPr>
              <a:buNone/>
            </a:pPr>
            <a:r>
              <a:rPr lang="en-US" dirty="0" smtClean="0"/>
              <a:t>[…] the whole eighteen months he’s been away. […]. Then he </a:t>
            </a:r>
            <a:r>
              <a:rPr lang="en-US" i="1" dirty="0" smtClean="0"/>
              <a:t>comes back, crooks </a:t>
            </a:r>
            <a:r>
              <a:rPr lang="en-US" dirty="0" smtClean="0"/>
              <a:t>his finger, </a:t>
            </a:r>
            <a:r>
              <a:rPr lang="en-US" i="1" dirty="0" smtClean="0"/>
              <a:t>gives</a:t>
            </a:r>
            <a:r>
              <a:rPr lang="en-US" dirty="0" smtClean="0"/>
              <a:t> you a cultured pearl necklace he’s smuggled in, and you </a:t>
            </a:r>
            <a:r>
              <a:rPr lang="en-US" i="1" dirty="0" smtClean="0"/>
              <a:t>fall</a:t>
            </a:r>
            <a:r>
              <a:rPr lang="en-US" dirty="0" smtClean="0"/>
              <a:t> into his arms (D. Cusack).</a:t>
            </a:r>
            <a:endParaRPr lang="uk-UA" dirty="0" smtClean="0"/>
          </a:p>
          <a:p>
            <a:pPr>
              <a:buNone/>
            </a:pPr>
            <a:r>
              <a:rPr lang="en-US" dirty="0" smtClean="0"/>
              <a:t>“editorial we” – we say – </a:t>
            </a:r>
            <a:r>
              <a:rPr lang="uk-UA" dirty="0" smtClean="0"/>
              <a:t>автор повідомлення виступає від імені групи людей</a:t>
            </a:r>
          </a:p>
          <a:p>
            <a:pPr>
              <a:buNone/>
            </a:pPr>
            <a:r>
              <a:rPr lang="en-US" dirty="0" smtClean="0"/>
              <a:t>“clinical we” – How do we feel? </a:t>
            </a:r>
            <a:endParaRPr lang="uk-UA" dirty="0" smtClean="0"/>
          </a:p>
          <a:p>
            <a:pPr>
              <a:buNone/>
            </a:pPr>
            <a:r>
              <a:rPr lang="en-US" dirty="0" smtClean="0"/>
              <a:t>What a bravo we are! – </a:t>
            </a:r>
            <a:r>
              <a:rPr lang="uk-UA" dirty="0" smtClean="0"/>
              <a:t>поблажливий тон</a:t>
            </a:r>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Антитеза</a:t>
            </a:r>
            <a:endParaRPr lang="ru-RU" dirty="0"/>
          </a:p>
        </p:txBody>
      </p:sp>
      <p:sp>
        <p:nvSpPr>
          <p:cNvPr id="3" name="Содержимое 2"/>
          <p:cNvSpPr>
            <a:spLocks noGrp="1"/>
          </p:cNvSpPr>
          <p:nvPr>
            <p:ph sz="quarter" idx="1"/>
          </p:nvPr>
        </p:nvSpPr>
        <p:spPr/>
        <p:txBody>
          <a:bodyPr/>
          <a:lstStyle/>
          <a:p>
            <a:r>
              <a:rPr lang="uk-UA" dirty="0" smtClean="0"/>
              <a:t>«Думав, доля зустрінеться — </a:t>
            </a:r>
            <a:r>
              <a:rPr lang="uk-UA" dirty="0" err="1" smtClean="0"/>
              <a:t>спіткалося</a:t>
            </a:r>
            <a:r>
              <a:rPr lang="uk-UA" dirty="0" smtClean="0"/>
              <a:t> горе» (Т. Шевченко)</a:t>
            </a:r>
            <a:endParaRPr lang="en-US" dirty="0" smtClean="0"/>
          </a:p>
          <a:p>
            <a:r>
              <a:rPr lang="uk-UA" dirty="0" smtClean="0"/>
              <a:t>«Ситий голодного не розуміє»</a:t>
            </a:r>
            <a:endParaRPr lang="en-US" dirty="0" smtClean="0"/>
          </a:p>
          <a:p>
            <a:r>
              <a:rPr lang="uk-UA" dirty="0" smtClean="0"/>
              <a:t>«Багатство дме, а бідність вдвоє гне»</a:t>
            </a:r>
            <a:endParaRPr lang="en-US" dirty="0" smtClean="0"/>
          </a:p>
          <a:p>
            <a:r>
              <a:rPr lang="uk-UA" dirty="0" smtClean="0"/>
              <a:t>Всякий, хто вище, то нижчого гне, — Дужий безсильного давить і жме, Бідний багатого певний слуга, Корчиться, гнеться </a:t>
            </a:r>
            <a:r>
              <a:rPr lang="uk-UA" dirty="0" err="1" smtClean="0"/>
              <a:t>пред</a:t>
            </a:r>
            <a:r>
              <a:rPr lang="uk-UA" dirty="0" smtClean="0"/>
              <a:t> ним, як дуга. (І. Котляревський)</a:t>
            </a:r>
            <a:endParaRPr lang="ru-RU" dirty="0"/>
          </a:p>
        </p:txBody>
      </p:sp>
    </p:spTree>
    <p:extLst>
      <p:ext uri="{BB962C8B-B14F-4D97-AF65-F5344CB8AC3E}">
        <p14:creationId xmlns:p14="http://schemas.microsoft.com/office/powerpoint/2010/main" val="14964241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Оксюморон, або оксиморон</a:t>
            </a:r>
            <a:endParaRPr lang="ru-RU" dirty="0"/>
          </a:p>
        </p:txBody>
      </p:sp>
      <p:sp>
        <p:nvSpPr>
          <p:cNvPr id="3" name="Содержимое 2"/>
          <p:cNvSpPr>
            <a:spLocks noGrp="1"/>
          </p:cNvSpPr>
          <p:nvPr>
            <p:ph sz="quarter" idx="1"/>
          </p:nvPr>
        </p:nvSpPr>
        <p:spPr/>
        <p:txBody>
          <a:bodyPr>
            <a:normAutofit fontScale="85000" lnSpcReduction="20000"/>
          </a:bodyPr>
          <a:lstStyle/>
          <a:p>
            <a:r>
              <a:rPr lang="uk-UA" dirty="0" smtClean="0"/>
              <a:t>«На нашій — не своїй землі» (Т. Шевченко)</a:t>
            </a:r>
            <a:endParaRPr lang="en-US" dirty="0" smtClean="0"/>
          </a:p>
          <a:p>
            <a:r>
              <a:rPr lang="uk-UA" dirty="0" smtClean="0"/>
              <a:t> «довго тягтиметься мить» (Є. Плужник</a:t>
            </a:r>
            <a:r>
              <a:rPr lang="en-US" dirty="0" smtClean="0"/>
              <a:t>)</a:t>
            </a:r>
          </a:p>
          <a:p>
            <a:r>
              <a:rPr lang="uk-UA" dirty="0" smtClean="0"/>
              <a:t> «</a:t>
            </a:r>
            <a:r>
              <a:rPr lang="uk-UA" dirty="0" err="1" smtClean="0"/>
              <a:t>холодный</a:t>
            </a:r>
            <a:r>
              <a:rPr lang="uk-UA" dirty="0" smtClean="0"/>
              <a:t> </a:t>
            </a:r>
            <a:r>
              <a:rPr lang="uk-UA" dirty="0" err="1" smtClean="0"/>
              <a:t>кипяток</a:t>
            </a:r>
            <a:r>
              <a:rPr lang="uk-UA" dirty="0" smtClean="0"/>
              <a:t> </a:t>
            </a:r>
            <a:r>
              <a:rPr lang="uk-UA" dirty="0" err="1" smtClean="0"/>
              <a:t>нарзана</a:t>
            </a:r>
            <a:r>
              <a:rPr lang="uk-UA" dirty="0" smtClean="0"/>
              <a:t>» (М. Лермонтов)</a:t>
            </a:r>
            <a:endParaRPr lang="en-US" dirty="0" smtClean="0"/>
          </a:p>
          <a:p>
            <a:r>
              <a:rPr lang="uk-UA" dirty="0" smtClean="0"/>
              <a:t>Ні, я хочу крізь сльози сміятись, </a:t>
            </a:r>
            <a:endParaRPr lang="en-US" dirty="0" smtClean="0"/>
          </a:p>
          <a:p>
            <a:pPr>
              <a:buNone/>
            </a:pPr>
            <a:r>
              <a:rPr lang="en-US" dirty="0" smtClean="0"/>
              <a:t>    </a:t>
            </a:r>
            <a:r>
              <a:rPr lang="uk-UA" dirty="0" smtClean="0"/>
              <a:t>Серед лиха співати пісні, </a:t>
            </a:r>
            <a:endParaRPr lang="en-US" dirty="0" smtClean="0"/>
          </a:p>
          <a:p>
            <a:pPr>
              <a:buNone/>
            </a:pPr>
            <a:r>
              <a:rPr lang="en-US" dirty="0" smtClean="0"/>
              <a:t>    </a:t>
            </a:r>
            <a:r>
              <a:rPr lang="uk-UA" dirty="0" smtClean="0"/>
              <a:t>Без надії таки сподіватись, </a:t>
            </a:r>
            <a:endParaRPr lang="en-US" dirty="0" smtClean="0"/>
          </a:p>
          <a:p>
            <a:pPr>
              <a:buNone/>
            </a:pPr>
            <a:r>
              <a:rPr lang="en-US" dirty="0" smtClean="0"/>
              <a:t>    </a:t>
            </a:r>
            <a:r>
              <a:rPr lang="uk-UA" dirty="0" smtClean="0"/>
              <a:t>Жити хочу! Геть думи сумні! (Леся Українка)</a:t>
            </a:r>
            <a:endParaRPr lang="en-US" dirty="0" smtClean="0"/>
          </a:p>
          <a:p>
            <a:r>
              <a:rPr lang="uk-UA" dirty="0" err="1" smtClean="0"/>
              <a:t>act</a:t>
            </a:r>
            <a:r>
              <a:rPr lang="uk-UA" dirty="0" smtClean="0"/>
              <a:t> </a:t>
            </a:r>
            <a:r>
              <a:rPr lang="uk-UA" dirty="0" err="1" smtClean="0"/>
              <a:t>naturally</a:t>
            </a:r>
            <a:r>
              <a:rPr lang="uk-UA" dirty="0" smtClean="0"/>
              <a:t>, </a:t>
            </a:r>
            <a:r>
              <a:rPr lang="uk-UA" dirty="0" err="1" smtClean="0"/>
              <a:t>random</a:t>
            </a:r>
            <a:r>
              <a:rPr lang="uk-UA" dirty="0" smtClean="0"/>
              <a:t> </a:t>
            </a:r>
            <a:r>
              <a:rPr lang="uk-UA" dirty="0" err="1" smtClean="0"/>
              <a:t>order</a:t>
            </a:r>
            <a:r>
              <a:rPr lang="uk-UA" dirty="0" smtClean="0"/>
              <a:t>, </a:t>
            </a:r>
            <a:r>
              <a:rPr lang="uk-UA" dirty="0" err="1" smtClean="0"/>
              <a:t>original</a:t>
            </a:r>
            <a:r>
              <a:rPr lang="uk-UA" dirty="0" smtClean="0"/>
              <a:t> </a:t>
            </a:r>
            <a:r>
              <a:rPr lang="uk-UA" dirty="0" err="1" smtClean="0"/>
              <a:t>copy</a:t>
            </a:r>
            <a:r>
              <a:rPr lang="uk-UA" dirty="0" smtClean="0"/>
              <a:t>, </a:t>
            </a:r>
            <a:r>
              <a:rPr lang="uk-UA" dirty="0" err="1" smtClean="0"/>
              <a:t>conspicuous</a:t>
            </a:r>
            <a:r>
              <a:rPr lang="uk-UA" dirty="0" smtClean="0"/>
              <a:t> </a:t>
            </a:r>
            <a:r>
              <a:rPr lang="uk-UA" dirty="0" err="1" smtClean="0"/>
              <a:t>absence</a:t>
            </a:r>
            <a:r>
              <a:rPr lang="uk-UA" dirty="0" smtClean="0"/>
              <a:t>, </a:t>
            </a:r>
            <a:r>
              <a:rPr lang="uk-UA" dirty="0" err="1" smtClean="0"/>
              <a:t>found</a:t>
            </a:r>
            <a:r>
              <a:rPr lang="uk-UA" dirty="0" smtClean="0"/>
              <a:t> </a:t>
            </a:r>
            <a:r>
              <a:rPr lang="uk-UA" dirty="0" err="1" smtClean="0"/>
              <a:t>missing</a:t>
            </a:r>
            <a:r>
              <a:rPr lang="uk-UA" dirty="0" smtClean="0"/>
              <a:t>, </a:t>
            </a:r>
            <a:r>
              <a:rPr lang="uk-UA" dirty="0" err="1" smtClean="0"/>
              <a:t>alone</a:t>
            </a:r>
            <a:r>
              <a:rPr lang="uk-UA" dirty="0" smtClean="0"/>
              <a:t> </a:t>
            </a:r>
            <a:r>
              <a:rPr lang="uk-UA" dirty="0" err="1" smtClean="0"/>
              <a:t>together</a:t>
            </a:r>
            <a:r>
              <a:rPr lang="uk-UA" dirty="0" smtClean="0"/>
              <a:t>, </a:t>
            </a:r>
            <a:r>
              <a:rPr lang="uk-UA" dirty="0" err="1" smtClean="0"/>
              <a:t>criminal</a:t>
            </a:r>
            <a:r>
              <a:rPr lang="uk-UA" dirty="0" smtClean="0"/>
              <a:t> </a:t>
            </a:r>
            <a:r>
              <a:rPr lang="uk-UA" dirty="0" err="1" smtClean="0"/>
              <a:t>justice</a:t>
            </a:r>
            <a:r>
              <a:rPr lang="uk-UA" dirty="0" smtClean="0"/>
              <a:t>, </a:t>
            </a:r>
            <a:r>
              <a:rPr lang="uk-UA" dirty="0" err="1" smtClean="0"/>
              <a:t>old</a:t>
            </a:r>
            <a:r>
              <a:rPr lang="uk-UA" dirty="0" smtClean="0"/>
              <a:t> </a:t>
            </a:r>
            <a:r>
              <a:rPr lang="uk-UA" dirty="0" err="1" smtClean="0"/>
              <a:t>news</a:t>
            </a:r>
            <a:r>
              <a:rPr lang="uk-UA" dirty="0" smtClean="0"/>
              <a:t>, </a:t>
            </a:r>
            <a:r>
              <a:rPr lang="uk-UA" dirty="0" err="1" smtClean="0"/>
              <a:t>peace</a:t>
            </a:r>
            <a:r>
              <a:rPr lang="uk-UA" dirty="0" smtClean="0"/>
              <a:t> </a:t>
            </a:r>
            <a:r>
              <a:rPr lang="uk-UA" dirty="0" err="1" smtClean="0"/>
              <a:t>force</a:t>
            </a:r>
            <a:r>
              <a:rPr lang="uk-UA" dirty="0" smtClean="0"/>
              <a:t>, </a:t>
            </a:r>
            <a:r>
              <a:rPr lang="uk-UA" dirty="0" err="1" smtClean="0"/>
              <a:t>awful</a:t>
            </a:r>
            <a:r>
              <a:rPr lang="uk-UA" dirty="0" smtClean="0"/>
              <a:t> </a:t>
            </a:r>
            <a:r>
              <a:rPr lang="uk-UA" dirty="0" err="1" smtClean="0"/>
              <a:t>good</a:t>
            </a:r>
            <a:r>
              <a:rPr lang="uk-UA" dirty="0" smtClean="0"/>
              <a:t>, </a:t>
            </a:r>
            <a:r>
              <a:rPr lang="uk-UA" dirty="0" err="1" smtClean="0"/>
              <a:t>student</a:t>
            </a:r>
            <a:r>
              <a:rPr lang="uk-UA" dirty="0" smtClean="0"/>
              <a:t> </a:t>
            </a:r>
            <a:r>
              <a:rPr lang="uk-UA" dirty="0" err="1" smtClean="0"/>
              <a:t>teacher</a:t>
            </a:r>
            <a:r>
              <a:rPr lang="uk-UA" dirty="0" smtClean="0"/>
              <a:t>, </a:t>
            </a:r>
            <a:r>
              <a:rPr lang="uk-UA" dirty="0" err="1" smtClean="0"/>
              <a:t>deafening</a:t>
            </a:r>
            <a:r>
              <a:rPr lang="uk-UA" dirty="0" smtClean="0"/>
              <a:t> </a:t>
            </a:r>
            <a:r>
              <a:rPr lang="uk-UA" dirty="0" err="1" smtClean="0"/>
              <a:t>silence</a:t>
            </a:r>
            <a:r>
              <a:rPr lang="uk-UA" dirty="0" smtClean="0"/>
              <a:t>, </a:t>
            </a:r>
            <a:r>
              <a:rPr lang="uk-UA" dirty="0" err="1" smtClean="0"/>
              <a:t>definite</a:t>
            </a:r>
            <a:r>
              <a:rPr lang="uk-UA" dirty="0" smtClean="0"/>
              <a:t> </a:t>
            </a:r>
            <a:r>
              <a:rPr lang="uk-UA" dirty="0" err="1" smtClean="0"/>
              <a:t>possibility</a:t>
            </a:r>
            <a:r>
              <a:rPr lang="uk-UA" dirty="0" smtClean="0"/>
              <a:t>, </a:t>
            </a:r>
            <a:r>
              <a:rPr lang="uk-UA" dirty="0" err="1" smtClean="0"/>
              <a:t>definite</a:t>
            </a:r>
            <a:r>
              <a:rPr lang="uk-UA" dirty="0" smtClean="0"/>
              <a:t> </a:t>
            </a:r>
            <a:r>
              <a:rPr lang="uk-UA" dirty="0" err="1" smtClean="0"/>
              <a:t>maybe</a:t>
            </a:r>
            <a:r>
              <a:rPr lang="uk-UA" dirty="0" smtClean="0"/>
              <a:t>, </a:t>
            </a:r>
            <a:r>
              <a:rPr lang="uk-UA" dirty="0" err="1" smtClean="0"/>
              <a:t>terribly</a:t>
            </a:r>
            <a:r>
              <a:rPr lang="uk-UA" dirty="0" smtClean="0"/>
              <a:t> </a:t>
            </a:r>
            <a:r>
              <a:rPr lang="uk-UA" dirty="0" err="1" smtClean="0"/>
              <a:t>pleased</a:t>
            </a:r>
            <a:r>
              <a:rPr lang="uk-UA" dirty="0" smtClean="0"/>
              <a:t>, </a:t>
            </a:r>
            <a:r>
              <a:rPr lang="uk-UA" dirty="0" err="1" smtClean="0"/>
              <a:t>ill</a:t>
            </a:r>
            <a:r>
              <a:rPr lang="uk-UA" dirty="0" smtClean="0"/>
              <a:t> </a:t>
            </a:r>
            <a:r>
              <a:rPr lang="uk-UA" dirty="0" err="1" smtClean="0"/>
              <a:t>health</a:t>
            </a:r>
            <a:r>
              <a:rPr lang="uk-UA" dirty="0" smtClean="0"/>
              <a:t>, </a:t>
            </a:r>
            <a:r>
              <a:rPr lang="uk-UA" dirty="0" err="1" smtClean="0"/>
              <a:t>turn</a:t>
            </a:r>
            <a:r>
              <a:rPr lang="uk-UA" dirty="0" smtClean="0"/>
              <a:t> </a:t>
            </a:r>
            <a:r>
              <a:rPr lang="uk-UA" dirty="0" err="1" smtClean="0"/>
              <a:t>up</a:t>
            </a:r>
            <a:r>
              <a:rPr lang="uk-UA" dirty="0" smtClean="0"/>
              <a:t> </a:t>
            </a:r>
            <a:r>
              <a:rPr lang="uk-UA" dirty="0" err="1" smtClean="0"/>
              <a:t>missing</a:t>
            </a:r>
            <a:r>
              <a:rPr lang="uk-UA" dirty="0" smtClean="0"/>
              <a:t>, </a:t>
            </a:r>
            <a:r>
              <a:rPr lang="uk-UA" dirty="0" err="1" smtClean="0"/>
              <a:t>small</a:t>
            </a:r>
            <a:r>
              <a:rPr lang="uk-UA" dirty="0" smtClean="0"/>
              <a:t> </a:t>
            </a:r>
            <a:r>
              <a:rPr lang="uk-UA" dirty="0" err="1" smtClean="0"/>
              <a:t>crowd</a:t>
            </a:r>
            <a:r>
              <a:rPr lang="uk-UA" dirty="0" smtClean="0"/>
              <a:t>, </a:t>
            </a:r>
            <a:r>
              <a:rPr lang="uk-UA" dirty="0" err="1" smtClean="0"/>
              <a:t>clearly</a:t>
            </a:r>
            <a:r>
              <a:rPr lang="uk-UA" dirty="0" smtClean="0"/>
              <a:t> </a:t>
            </a:r>
            <a:r>
              <a:rPr lang="uk-UA" dirty="0" err="1" smtClean="0"/>
              <a:t>misunderstood</a:t>
            </a:r>
            <a:endParaRPr lang="ru-RU" dirty="0"/>
          </a:p>
        </p:txBody>
      </p:sp>
    </p:spTree>
    <p:extLst>
      <p:ext uri="{BB962C8B-B14F-4D97-AF65-F5344CB8AC3E}">
        <p14:creationId xmlns:p14="http://schemas.microsoft.com/office/powerpoint/2010/main" val="16213411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Градація</a:t>
            </a:r>
            <a:endParaRPr lang="ru-RU" dirty="0"/>
          </a:p>
        </p:txBody>
      </p:sp>
      <p:sp>
        <p:nvSpPr>
          <p:cNvPr id="3" name="Содержимое 2"/>
          <p:cNvSpPr>
            <a:spLocks noGrp="1"/>
          </p:cNvSpPr>
          <p:nvPr>
            <p:ph sz="quarter" idx="1"/>
          </p:nvPr>
        </p:nvSpPr>
        <p:spPr/>
        <p:txBody>
          <a:bodyPr>
            <a:normAutofit fontScale="92500" lnSpcReduction="10000"/>
          </a:bodyPr>
          <a:lstStyle/>
          <a:p>
            <a:r>
              <a:rPr lang="uk-UA" dirty="0" smtClean="0"/>
              <a:t>«Прийшов, побачив, переміг» (Юлій Цезар)</a:t>
            </a:r>
            <a:endParaRPr lang="en-US" dirty="0" smtClean="0"/>
          </a:p>
          <a:p>
            <a:r>
              <a:rPr lang="uk-UA" dirty="0" smtClean="0"/>
              <a:t>«</a:t>
            </a:r>
            <a:r>
              <a:rPr lang="uk-UA" dirty="0" err="1" smtClean="0"/>
              <a:t>Hа</a:t>
            </a:r>
            <a:r>
              <a:rPr lang="uk-UA" dirty="0" smtClean="0"/>
              <a:t> </a:t>
            </a:r>
            <a:r>
              <a:rPr lang="uk-UA" dirty="0" err="1" smtClean="0"/>
              <a:t>майданi</a:t>
            </a:r>
            <a:r>
              <a:rPr lang="uk-UA" dirty="0" smtClean="0"/>
              <a:t> пил спадає. Замовкає </a:t>
            </a:r>
            <a:r>
              <a:rPr lang="uk-UA" dirty="0" err="1" smtClean="0"/>
              <a:t>piч</a:t>
            </a:r>
            <a:r>
              <a:rPr lang="uk-UA" dirty="0" smtClean="0"/>
              <a:t>. </a:t>
            </a:r>
            <a:r>
              <a:rPr lang="uk-UA" dirty="0" err="1" smtClean="0"/>
              <a:t>Вечip</a:t>
            </a:r>
            <a:r>
              <a:rPr lang="uk-UA" dirty="0" smtClean="0"/>
              <a:t>. </a:t>
            </a:r>
            <a:r>
              <a:rPr lang="uk-UA" dirty="0" err="1" smtClean="0"/>
              <a:t>Hiч</a:t>
            </a:r>
            <a:r>
              <a:rPr lang="uk-UA" dirty="0" smtClean="0"/>
              <a:t>» (П. Тичина)</a:t>
            </a:r>
          </a:p>
          <a:p>
            <a:r>
              <a:rPr lang="en-US" dirty="0"/>
              <a:t>"When we send our young men and women into harm’s way, we have a solemn obligation not to fudge the numbers or shade the truth about why they’re going, to care for their families while they’re gone, to tend to the soldiers upon their return, and to never ever go to war without enough troops to win the war, secure the peace, and earn the respect of the world." (Barack Obama, "The Audacity of Hope," 2004 Democratic National Convention Keynote Address)</a:t>
            </a:r>
            <a:endParaRPr lang="ru-RU" dirty="0"/>
          </a:p>
        </p:txBody>
      </p:sp>
    </p:spTree>
    <p:extLst>
      <p:ext uri="{BB962C8B-B14F-4D97-AF65-F5344CB8AC3E}">
        <p14:creationId xmlns:p14="http://schemas.microsoft.com/office/powerpoint/2010/main" val="27211411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Каламбур</a:t>
            </a:r>
            <a:endParaRPr lang="ru-RU" dirty="0"/>
          </a:p>
        </p:txBody>
      </p:sp>
      <p:sp>
        <p:nvSpPr>
          <p:cNvPr id="3" name="Содержимое 2"/>
          <p:cNvSpPr>
            <a:spLocks noGrp="1"/>
          </p:cNvSpPr>
          <p:nvPr>
            <p:ph sz="quarter" idx="1"/>
          </p:nvPr>
        </p:nvSpPr>
        <p:spPr/>
        <p:txBody>
          <a:bodyPr>
            <a:normAutofit lnSpcReduction="10000"/>
          </a:bodyPr>
          <a:lstStyle/>
          <a:p>
            <a:r>
              <a:rPr lang="uk-UA" i="1" dirty="0" smtClean="0"/>
              <a:t>В доме все </a:t>
            </a:r>
            <a:r>
              <a:rPr lang="uk-UA" i="1" dirty="0" err="1" smtClean="0"/>
              <a:t>было</a:t>
            </a:r>
            <a:r>
              <a:rPr lang="uk-UA" i="1" dirty="0" smtClean="0"/>
              <a:t> </a:t>
            </a:r>
            <a:r>
              <a:rPr lang="uk-UA" b="1" i="1" dirty="0" err="1" smtClean="0"/>
              <a:t>краденое</a:t>
            </a:r>
            <a:r>
              <a:rPr lang="uk-UA" i="1" dirty="0" smtClean="0"/>
              <a:t>, </a:t>
            </a:r>
            <a:r>
              <a:rPr lang="uk-UA" i="1" dirty="0" err="1" smtClean="0"/>
              <a:t>даже</a:t>
            </a:r>
            <a:r>
              <a:rPr lang="uk-UA" i="1" dirty="0" smtClean="0"/>
              <a:t> </a:t>
            </a:r>
            <a:r>
              <a:rPr lang="uk-UA" i="1" dirty="0" err="1" smtClean="0"/>
              <a:t>воздух</a:t>
            </a:r>
            <a:r>
              <a:rPr lang="uk-UA" i="1" dirty="0" smtClean="0"/>
              <a:t> </a:t>
            </a:r>
            <a:r>
              <a:rPr lang="uk-UA" i="1" dirty="0" err="1" smtClean="0"/>
              <a:t>был</a:t>
            </a:r>
            <a:r>
              <a:rPr lang="uk-UA" i="1" dirty="0" smtClean="0"/>
              <a:t> </a:t>
            </a:r>
            <a:r>
              <a:rPr lang="uk-UA" i="1" dirty="0" err="1" smtClean="0"/>
              <a:t>какой</a:t>
            </a:r>
            <a:r>
              <a:rPr lang="uk-UA" i="1" dirty="0" smtClean="0"/>
              <a:t>-то </a:t>
            </a:r>
            <a:r>
              <a:rPr lang="uk-UA" b="1" i="1" dirty="0" err="1" smtClean="0"/>
              <a:t>спертый</a:t>
            </a:r>
            <a:r>
              <a:rPr lang="en-US" b="1" i="1" dirty="0" smtClean="0"/>
              <a:t>.</a:t>
            </a:r>
            <a:endParaRPr lang="uk-UA" b="1" i="1" dirty="0" smtClean="0"/>
          </a:p>
          <a:p>
            <a:r>
              <a:rPr lang="en-US" dirty="0"/>
              <a:t>American Home has an edifice </a:t>
            </a:r>
            <a:r>
              <a:rPr lang="en-US" dirty="0" smtClean="0"/>
              <a:t>complex </a:t>
            </a:r>
            <a:r>
              <a:rPr lang="en-US" dirty="0"/>
              <a:t>(slogan of American Home </a:t>
            </a:r>
            <a:r>
              <a:rPr lang="en-US" dirty="0" smtClean="0"/>
              <a:t>magazine</a:t>
            </a:r>
            <a:r>
              <a:rPr lang="uk-UA" dirty="0" smtClean="0"/>
              <a:t>)</a:t>
            </a:r>
          </a:p>
          <a:p>
            <a:r>
              <a:rPr lang="en-US" dirty="0"/>
              <a:t>Kings worry about a receding heir line</a:t>
            </a:r>
            <a:r>
              <a:rPr lang="en-US" dirty="0" smtClean="0"/>
              <a:t>.</a:t>
            </a:r>
            <a:endParaRPr lang="uk-UA" dirty="0" smtClean="0"/>
          </a:p>
          <a:p>
            <a:r>
              <a:rPr lang="en-US" dirty="0"/>
              <a:t>A boy answers the phone. The caller asks, "Where are your parents?"</a:t>
            </a:r>
            <a:endParaRPr lang="ru-RU" dirty="0"/>
          </a:p>
          <a:p>
            <a:pPr marL="0" indent="0">
              <a:buNone/>
            </a:pPr>
            <a:r>
              <a:rPr lang="en-US" dirty="0"/>
              <a:t>"They </a:t>
            </a:r>
            <a:r>
              <a:rPr lang="en-US" dirty="0" err="1"/>
              <a:t>ain't</a:t>
            </a:r>
            <a:r>
              <a:rPr lang="en-US" dirty="0"/>
              <a:t> here!"</a:t>
            </a:r>
            <a:endParaRPr lang="ru-RU" dirty="0"/>
          </a:p>
          <a:p>
            <a:pPr marL="0" indent="0">
              <a:buNone/>
            </a:pPr>
            <a:r>
              <a:rPr lang="en-US" dirty="0"/>
              <a:t>"Come on, son. Where's your grammar?"</a:t>
            </a:r>
            <a:endParaRPr lang="ru-RU" dirty="0"/>
          </a:p>
          <a:p>
            <a:pPr marL="0" indent="0">
              <a:buNone/>
            </a:pPr>
            <a:r>
              <a:rPr lang="en-US" dirty="0"/>
              <a:t>"My gramma </a:t>
            </a:r>
            <a:r>
              <a:rPr lang="en-US" dirty="0" err="1"/>
              <a:t>ain't</a:t>
            </a:r>
            <a:r>
              <a:rPr lang="en-US" dirty="0"/>
              <a:t> here neither. She's gone to church!"</a:t>
            </a:r>
            <a:endParaRPr lang="ru-RU" dirty="0"/>
          </a:p>
          <a:p>
            <a:endParaRPr lang="ru-RU" dirty="0"/>
          </a:p>
        </p:txBody>
      </p:sp>
    </p:spTree>
    <p:extLst>
      <p:ext uri="{BB962C8B-B14F-4D97-AF65-F5344CB8AC3E}">
        <p14:creationId xmlns:p14="http://schemas.microsoft.com/office/powerpoint/2010/main" val="5138570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err="1" smtClean="0"/>
              <a:t>Зевгма</a:t>
            </a:r>
            <a:endParaRPr lang="ru-RU" dirty="0"/>
          </a:p>
        </p:txBody>
      </p:sp>
      <p:sp>
        <p:nvSpPr>
          <p:cNvPr id="3" name="Содержимое 2"/>
          <p:cNvSpPr>
            <a:spLocks noGrp="1"/>
          </p:cNvSpPr>
          <p:nvPr>
            <p:ph sz="quarter" idx="1"/>
          </p:nvPr>
        </p:nvSpPr>
        <p:spPr/>
        <p:txBody>
          <a:bodyPr>
            <a:normAutofit fontScale="92500"/>
          </a:bodyPr>
          <a:lstStyle/>
          <a:p>
            <a:r>
              <a:rPr lang="uk-UA" dirty="0" smtClean="0"/>
              <a:t>«Далека красо моя! Щасливий я, що народився на твоєму березі, що пив у незабутні роки твою м’яку, веселу, сиву воду, ходив босий по твоїх казкових висипах, слухав рибальських розмов на твоїх човнах і казання старих про давнину, що лічив у тобі зорі на перекинутому небі, що й досі, дивлячись часом униз, не втратив щастя бачити оті зорі навіть у буденних калюжах на життєвих шляхах» (О.Довженко)</a:t>
            </a:r>
            <a:endParaRPr lang="en-US" dirty="0" smtClean="0"/>
          </a:p>
          <a:p>
            <a:r>
              <a:rPr lang="uk-UA" dirty="0" smtClean="0"/>
              <a:t>«</a:t>
            </a:r>
            <a:r>
              <a:rPr lang="uk-UA" dirty="0" err="1" smtClean="0"/>
              <a:t>Она</a:t>
            </a:r>
            <a:r>
              <a:rPr lang="uk-UA" dirty="0" smtClean="0"/>
              <a:t> пила чай с </a:t>
            </a:r>
            <a:r>
              <a:rPr lang="uk-UA" dirty="0" err="1" smtClean="0"/>
              <a:t>вареньем</a:t>
            </a:r>
            <a:r>
              <a:rPr lang="uk-UA" dirty="0" smtClean="0"/>
              <a:t> и лейтенантом»</a:t>
            </a:r>
            <a:endParaRPr lang="en-US" dirty="0" smtClean="0"/>
          </a:p>
          <a:p>
            <a:r>
              <a:rPr lang="uk-UA" dirty="0" smtClean="0"/>
              <a:t> «На улице </a:t>
            </a:r>
            <a:r>
              <a:rPr lang="uk-UA" dirty="0" err="1" smtClean="0"/>
              <a:t>шел</a:t>
            </a:r>
            <a:r>
              <a:rPr lang="uk-UA" dirty="0" smtClean="0"/>
              <a:t> </a:t>
            </a:r>
            <a:r>
              <a:rPr lang="uk-UA" dirty="0" err="1" smtClean="0"/>
              <a:t>дождь</a:t>
            </a:r>
            <a:r>
              <a:rPr lang="uk-UA" dirty="0" smtClean="0"/>
              <a:t> и студент </a:t>
            </a:r>
            <a:r>
              <a:rPr lang="uk-UA" dirty="0" err="1" smtClean="0"/>
              <a:t>под</a:t>
            </a:r>
            <a:r>
              <a:rPr lang="uk-UA" dirty="0" smtClean="0"/>
              <a:t> зонтом»</a:t>
            </a:r>
            <a:endParaRPr lang="en-US" smtClean="0"/>
          </a:p>
          <a:p>
            <a:r>
              <a:rPr lang="uk-UA" smtClean="0"/>
              <a:t>"</a:t>
            </a:r>
            <a:r>
              <a:rPr lang="uk-UA" dirty="0" err="1" smtClean="0"/>
              <a:t>She</a:t>
            </a:r>
            <a:r>
              <a:rPr lang="uk-UA" dirty="0" smtClean="0"/>
              <a:t> </a:t>
            </a:r>
            <a:r>
              <a:rPr lang="uk-UA" dirty="0" err="1" smtClean="0"/>
              <a:t>arrived</a:t>
            </a:r>
            <a:r>
              <a:rPr lang="uk-UA" dirty="0" smtClean="0"/>
              <a:t> </a:t>
            </a:r>
            <a:r>
              <a:rPr lang="uk-UA" dirty="0" err="1" smtClean="0"/>
              <a:t>in</a:t>
            </a:r>
            <a:r>
              <a:rPr lang="uk-UA" dirty="0" smtClean="0"/>
              <a:t> a </a:t>
            </a:r>
            <a:r>
              <a:rPr lang="uk-UA" dirty="0" err="1" smtClean="0"/>
              <a:t>taxi</a:t>
            </a:r>
            <a:r>
              <a:rPr lang="uk-UA" dirty="0" smtClean="0"/>
              <a:t> </a:t>
            </a:r>
            <a:r>
              <a:rPr lang="uk-UA" dirty="0" err="1" smtClean="0"/>
              <a:t>and</a:t>
            </a:r>
            <a:r>
              <a:rPr lang="uk-UA" dirty="0" smtClean="0"/>
              <a:t> a </a:t>
            </a:r>
            <a:r>
              <a:rPr lang="uk-UA" dirty="0" err="1" smtClean="0"/>
              <a:t>flaming</a:t>
            </a:r>
            <a:r>
              <a:rPr lang="uk-UA" dirty="0" smtClean="0"/>
              <a:t> </a:t>
            </a:r>
            <a:r>
              <a:rPr lang="uk-UA" dirty="0" err="1" smtClean="0"/>
              <a:t>rage</a:t>
            </a:r>
            <a:r>
              <a:rPr lang="uk-UA" dirty="0" smtClean="0"/>
              <a:t>"</a:t>
            </a:r>
            <a:endParaRPr lang="ru-RU" dirty="0"/>
          </a:p>
        </p:txBody>
      </p:sp>
    </p:spTree>
    <p:extLst>
      <p:ext uri="{BB962C8B-B14F-4D97-AF65-F5344CB8AC3E}">
        <p14:creationId xmlns:p14="http://schemas.microsoft.com/office/powerpoint/2010/main" val="40562408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0" y="260350"/>
            <a:ext cx="8504238" cy="6192838"/>
          </a:xfrm>
        </p:spPr>
        <p:txBody>
          <a:bodyPr/>
          <a:lstStyle/>
          <a:p>
            <a:r>
              <a:rPr lang="uk-UA" b="1" i="1" dirty="0" smtClean="0"/>
              <a:t>Еліпсис</a:t>
            </a:r>
            <a:r>
              <a:rPr lang="uk-UA" dirty="0" smtClean="0"/>
              <a:t> (еліпс)— </a:t>
            </a:r>
            <a:r>
              <a:rPr lang="uk-UA" dirty="0" err="1" smtClean="0"/>
              <a:t>стилiстична</a:t>
            </a:r>
            <a:r>
              <a:rPr lang="uk-UA" dirty="0" smtClean="0"/>
              <a:t> </a:t>
            </a:r>
            <a:r>
              <a:rPr lang="uk-UA" dirty="0" err="1" smtClean="0"/>
              <a:t>фiгуpа</a:t>
            </a:r>
            <a:r>
              <a:rPr lang="uk-UA" dirty="0" smtClean="0"/>
              <a:t>, </a:t>
            </a:r>
            <a:r>
              <a:rPr lang="uk-UA" dirty="0" err="1" smtClean="0"/>
              <a:t>вiдсутнiсть</a:t>
            </a:r>
            <a:r>
              <a:rPr lang="uk-UA" dirty="0" smtClean="0"/>
              <a:t> </a:t>
            </a:r>
            <a:r>
              <a:rPr lang="uk-UA" dirty="0" err="1" smtClean="0"/>
              <a:t>пеpедбачуваного</a:t>
            </a:r>
            <a:r>
              <a:rPr lang="uk-UA" dirty="0" smtClean="0"/>
              <a:t> слова, в якому немає </a:t>
            </a:r>
            <a:r>
              <a:rPr lang="uk-UA" dirty="0" err="1" smtClean="0"/>
              <a:t>потpеби</a:t>
            </a:r>
            <a:r>
              <a:rPr lang="uk-UA" dirty="0" smtClean="0"/>
              <a:t> i без якого </a:t>
            </a:r>
            <a:r>
              <a:rPr lang="uk-UA" dirty="0" err="1" smtClean="0"/>
              <a:t>фiгуpа</a:t>
            </a:r>
            <a:r>
              <a:rPr lang="uk-UA" dirty="0" smtClean="0"/>
              <a:t> є </a:t>
            </a:r>
            <a:r>
              <a:rPr lang="uk-UA" dirty="0" err="1" smtClean="0"/>
              <a:t>лаконiчнiшою</a:t>
            </a:r>
            <a:r>
              <a:rPr lang="uk-UA" dirty="0" smtClean="0"/>
              <a:t>, </a:t>
            </a:r>
            <a:r>
              <a:rPr lang="uk-UA" dirty="0" err="1" smtClean="0"/>
              <a:t>динамiчнішою</a:t>
            </a:r>
            <a:r>
              <a:rPr lang="uk-UA" dirty="0" smtClean="0"/>
              <a:t>, виразнішою.</a:t>
            </a:r>
            <a:endParaRPr lang="en-US" dirty="0" smtClean="0"/>
          </a:p>
          <a:p>
            <a:pPr>
              <a:buNone/>
            </a:pPr>
            <a:r>
              <a:rPr lang="uk-UA" dirty="0" smtClean="0"/>
              <a:t>«Зостались ви, пісні </a:t>
            </a:r>
            <a:r>
              <a:rPr lang="uk-UA" dirty="0" err="1" smtClean="0"/>
              <a:t>старії</a:t>
            </a:r>
            <a:r>
              <a:rPr lang="uk-UA" dirty="0" smtClean="0"/>
              <a:t>, // Щоб старину згадати нам, // Старим — літа їх </a:t>
            </a:r>
            <a:r>
              <a:rPr lang="uk-UA" dirty="0" err="1" smtClean="0"/>
              <a:t>молодії</a:t>
            </a:r>
            <a:r>
              <a:rPr lang="uk-UA" dirty="0" smtClean="0"/>
              <a:t>».(О. </a:t>
            </a:r>
            <a:r>
              <a:rPr lang="uk-UA" dirty="0" err="1" smtClean="0"/>
              <a:t>Корсун</a:t>
            </a:r>
            <a:r>
              <a:rPr lang="uk-UA" dirty="0" smtClean="0"/>
              <a:t>)</a:t>
            </a:r>
            <a:endParaRPr lang="en-US" dirty="0" smtClean="0"/>
          </a:p>
          <a:p>
            <a:pPr>
              <a:buNone/>
            </a:pPr>
            <a:endParaRPr lang="en-US" dirty="0" smtClean="0"/>
          </a:p>
          <a:p>
            <a:pPr>
              <a:buNone/>
            </a:pPr>
            <a:r>
              <a:rPr lang="en-US" dirty="0" smtClean="0"/>
              <a:t>Where did you go?  - To the disco.</a:t>
            </a:r>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8208912" cy="4893647"/>
          </a:xfrm>
          <a:prstGeom prst="rect">
            <a:avLst/>
          </a:prstGeom>
          <a:noFill/>
        </p:spPr>
        <p:txBody>
          <a:bodyPr wrap="square" rtlCol="0">
            <a:spAutoFit/>
          </a:bodyPr>
          <a:lstStyle/>
          <a:p>
            <a:r>
              <a:rPr lang="uk-UA" sz="2400" b="1" i="1" dirty="0" err="1" smtClean="0"/>
              <a:t>Апосіопезис</a:t>
            </a:r>
            <a:r>
              <a:rPr lang="uk-UA" sz="2400" b="1" i="1" dirty="0" smtClean="0"/>
              <a:t> </a:t>
            </a:r>
            <a:r>
              <a:rPr lang="uk-UA" sz="2400" dirty="0" smtClean="0"/>
              <a:t>– стилістична фігура, що утворюється несподіваною паузою, яка розриває конструкцію. </a:t>
            </a:r>
            <a:r>
              <a:rPr lang="en-US" sz="2400" dirty="0" err="1" smtClean="0"/>
              <a:t>Використовується</a:t>
            </a:r>
            <a:r>
              <a:rPr lang="en-US" sz="2400" dirty="0" smtClean="0"/>
              <a:t> </a:t>
            </a:r>
            <a:r>
              <a:rPr lang="en-US" sz="2400" dirty="0" err="1" smtClean="0"/>
              <a:t>для</a:t>
            </a:r>
            <a:r>
              <a:rPr lang="en-US" sz="2400" dirty="0" smtClean="0"/>
              <a:t> </a:t>
            </a:r>
            <a:r>
              <a:rPr lang="en-US" sz="2400" dirty="0" err="1" smtClean="0"/>
              <a:t>вираження</a:t>
            </a:r>
            <a:r>
              <a:rPr lang="en-US" sz="2400" dirty="0" smtClean="0"/>
              <a:t> </a:t>
            </a:r>
            <a:r>
              <a:rPr lang="en-US" sz="2400" dirty="0" err="1" smtClean="0"/>
              <a:t>вагань</a:t>
            </a:r>
            <a:r>
              <a:rPr lang="en-US" sz="2400" dirty="0" smtClean="0"/>
              <a:t> </a:t>
            </a:r>
            <a:r>
              <a:rPr lang="en-US" sz="2400" dirty="0" err="1" smtClean="0"/>
              <a:t>або</a:t>
            </a:r>
            <a:r>
              <a:rPr lang="en-US" sz="2400" dirty="0" smtClean="0"/>
              <a:t> </a:t>
            </a:r>
            <a:r>
              <a:rPr lang="en-US" sz="2400" dirty="0" err="1" smtClean="0"/>
              <a:t>емоцій</a:t>
            </a:r>
            <a:r>
              <a:rPr lang="en-US" sz="2400" dirty="0" smtClean="0"/>
              <a:t>, </a:t>
            </a:r>
            <a:r>
              <a:rPr lang="en-US" sz="2400" dirty="0" err="1" smtClean="0"/>
              <a:t>розпачу</a:t>
            </a:r>
            <a:r>
              <a:rPr lang="en-US" sz="2400" dirty="0" smtClean="0"/>
              <a:t> </a:t>
            </a:r>
            <a:r>
              <a:rPr lang="en-US" sz="2400" dirty="0" err="1" smtClean="0"/>
              <a:t>мовця</a:t>
            </a:r>
            <a:r>
              <a:rPr lang="en-US" sz="2400" dirty="0" smtClean="0"/>
              <a:t>.</a:t>
            </a:r>
          </a:p>
          <a:p>
            <a:r>
              <a:rPr lang="en-US" sz="2400" dirty="0" smtClean="0"/>
              <a:t>"</a:t>
            </a:r>
            <a:r>
              <a:rPr lang="en-US" sz="2400" dirty="0" err="1" smtClean="0"/>
              <a:t>Almira</a:t>
            </a:r>
            <a:r>
              <a:rPr lang="en-US" sz="2400" dirty="0" smtClean="0"/>
              <a:t> Gulch, just because you own half the county doesn't mean that you have the power to run the rest of us. For 23 years I've been dying to tell you what I thought of you! </a:t>
            </a:r>
            <a:r>
              <a:rPr lang="en-US" sz="2400" i="1" dirty="0" smtClean="0"/>
              <a:t>And now – well,</a:t>
            </a:r>
            <a:r>
              <a:rPr lang="en-US" sz="2400" dirty="0" smtClean="0"/>
              <a:t> being a Christian woman, I can't say it!" </a:t>
            </a:r>
            <a:r>
              <a:rPr lang="uk-UA" sz="2400" dirty="0" smtClean="0"/>
              <a:t>(</a:t>
            </a:r>
            <a:r>
              <a:rPr lang="en-US" sz="2400" dirty="0" smtClean="0"/>
              <a:t>Auntie </a:t>
            </a:r>
            <a:r>
              <a:rPr lang="en-US" sz="2400" dirty="0" err="1" smtClean="0"/>
              <a:t>Em</a:t>
            </a:r>
            <a:r>
              <a:rPr lang="en-US" sz="2400" dirty="0" smtClean="0"/>
              <a:t> in The Wizard of Oz</a:t>
            </a:r>
            <a:r>
              <a:rPr lang="uk-UA" sz="2400" dirty="0" smtClean="0"/>
              <a:t>, 1939)</a:t>
            </a:r>
            <a:endParaRPr lang="en-US" sz="2400" dirty="0" smtClean="0"/>
          </a:p>
          <a:p>
            <a:endParaRPr lang="en-US" sz="2400" dirty="0" smtClean="0"/>
          </a:p>
          <a:p>
            <a:r>
              <a:rPr lang="en-US" sz="2400" dirty="0" smtClean="0"/>
              <a:t>If you go on like this…</a:t>
            </a:r>
          </a:p>
          <a:p>
            <a:endParaRPr lang="en-US" sz="2400" dirty="0" smtClean="0"/>
          </a:p>
          <a:p>
            <a:r>
              <a:rPr lang="uk-UA" sz="2400" dirty="0" smtClean="0"/>
              <a:t>Так ви самі їдете? А </a:t>
            </a:r>
            <a:r>
              <a:rPr lang="uk-UA" sz="2400" dirty="0" err="1" smtClean="0"/>
              <a:t>якже</a:t>
            </a:r>
            <a:r>
              <a:rPr lang="uk-UA" sz="2400" dirty="0" smtClean="0"/>
              <a:t>…</a:t>
            </a:r>
            <a:endParaRPr lang="ru-RU"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352928" cy="5632311"/>
          </a:xfrm>
          <a:prstGeom prst="rect">
            <a:avLst/>
          </a:prstGeom>
          <a:noFill/>
        </p:spPr>
        <p:txBody>
          <a:bodyPr wrap="square" rtlCol="0">
            <a:spAutoFit/>
          </a:bodyPr>
          <a:lstStyle/>
          <a:p>
            <a:r>
              <a:rPr lang="uk-UA" sz="2400" b="1" i="1" dirty="0" smtClean="0"/>
              <a:t>Номінативні речення</a:t>
            </a:r>
            <a:r>
              <a:rPr lang="uk-UA" sz="2400" dirty="0" smtClean="0"/>
              <a:t> – варіант однокомпонентних структур: не має ані підмета, ані присудку. Називається номінативним, оскільки його головним компонентом є іменник або одиниця з властивостями іменника (герундій, числівник). Використовуються для додавання динамічності описам.</a:t>
            </a:r>
          </a:p>
          <a:p>
            <a:r>
              <a:rPr lang="uk-UA" sz="2400" dirty="0" smtClean="0"/>
              <a:t>* 	</a:t>
            </a:r>
            <a:r>
              <a:rPr lang="en-US" sz="2400" dirty="0" smtClean="0"/>
              <a:t>Morning. April. Problems.</a:t>
            </a:r>
            <a:endParaRPr lang="ru-RU" sz="2400" dirty="0" smtClean="0"/>
          </a:p>
          <a:p>
            <a:r>
              <a:rPr lang="uk-UA" sz="2400" dirty="0" smtClean="0"/>
              <a:t>**	</a:t>
            </a:r>
            <a:r>
              <a:rPr lang="en-US" sz="2400" dirty="0" smtClean="0"/>
              <a:t>Nice morning. Great April. Horribly great problems.</a:t>
            </a:r>
            <a:endParaRPr lang="ru-RU" sz="2400" dirty="0" smtClean="0"/>
          </a:p>
          <a:p>
            <a:r>
              <a:rPr lang="uk-UA" sz="2400" dirty="0" smtClean="0"/>
              <a:t>***	</a:t>
            </a:r>
            <a:r>
              <a:rPr lang="en-US" sz="2400" dirty="0" smtClean="0"/>
              <a:t>Late April and horribly great problems.</a:t>
            </a:r>
            <a:endParaRPr lang="uk-UA" sz="2400" dirty="0" smtClean="0"/>
          </a:p>
          <a:p>
            <a:pPr lvl="0"/>
            <a:r>
              <a:rPr lang="uk-UA" sz="2400" dirty="0" smtClean="0"/>
              <a:t>	Далина. Далечінь. </a:t>
            </a:r>
            <a:r>
              <a:rPr lang="uk-UA" sz="2400" dirty="0" err="1" smtClean="0"/>
              <a:t>Світлодаль</a:t>
            </a:r>
            <a:r>
              <a:rPr lang="uk-UA" sz="2400" dirty="0" smtClean="0"/>
              <a:t>…У мандрівку збирається молодь.</a:t>
            </a:r>
            <a:endParaRPr lang="ru-RU" sz="2400" dirty="0" smtClean="0"/>
          </a:p>
          <a:p>
            <a:pPr lvl="0"/>
            <a:r>
              <a:rPr lang="uk-UA" sz="2400" dirty="0" smtClean="0"/>
              <a:t>	Безмежний простір, безкінечні небеса, виспів птаства, дзюркіт струмочків, пречиста весняна зелень, перші квіти.</a:t>
            </a:r>
            <a:endParaRPr lang="ru-RU" sz="2400" dirty="0" smtClean="0"/>
          </a:p>
          <a:p>
            <a:endParaRPr lang="uk-UA" sz="2400"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04664"/>
            <a:ext cx="8496944" cy="3785652"/>
          </a:xfrm>
          <a:prstGeom prst="rect">
            <a:avLst/>
          </a:prstGeom>
          <a:noFill/>
        </p:spPr>
        <p:txBody>
          <a:bodyPr wrap="square" rtlCol="0">
            <a:spAutoFit/>
          </a:bodyPr>
          <a:lstStyle/>
          <a:p>
            <a:r>
              <a:rPr lang="uk-UA" sz="2400" b="1" i="1" dirty="0" smtClean="0"/>
              <a:t>Асиндетон</a:t>
            </a:r>
            <a:r>
              <a:rPr lang="uk-UA" sz="2400" dirty="0" smtClean="0"/>
              <a:t> або безсполучниковість, — це стилістична фігура, яка полягає у пропуску сполучників, що зв'язують окремі слова й частини фраз. </a:t>
            </a:r>
          </a:p>
          <a:p>
            <a:r>
              <a:rPr lang="uk-UA" sz="2400" dirty="0" smtClean="0"/>
              <a:t>«Ліс, вогонь, кобзар, козаки, ціла картина десь ніби чарами зникла» (І. Нечуй-Левицький).</a:t>
            </a:r>
          </a:p>
          <a:p>
            <a:endParaRPr lang="en-US" sz="2400" dirty="0" smtClean="0"/>
          </a:p>
          <a:p>
            <a:r>
              <a:rPr lang="uk-UA" sz="2400" dirty="0" smtClean="0"/>
              <a:t>Механізм був справді простий, зручний, корисний.</a:t>
            </a:r>
          </a:p>
          <a:p>
            <a:endParaRPr lang="en-US" sz="2400" dirty="0" smtClean="0"/>
          </a:p>
          <a:p>
            <a:r>
              <a:rPr lang="en-US" sz="2400" dirty="0" smtClean="0"/>
              <a:t>Who makes fame? Critics, writers, stockbrokers, </a:t>
            </a:r>
          </a:p>
          <a:p>
            <a:r>
              <a:rPr lang="en-US" sz="2400" dirty="0" smtClean="0"/>
              <a:t>women (S. Maugham)</a:t>
            </a:r>
            <a:endParaRPr lang="ru-RU" sz="2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332656"/>
            <a:ext cx="7992888" cy="6432530"/>
          </a:xfrm>
          <a:prstGeom prst="rect">
            <a:avLst/>
          </a:prstGeom>
          <a:noFill/>
        </p:spPr>
        <p:txBody>
          <a:bodyPr wrap="square" rtlCol="0">
            <a:spAutoFit/>
          </a:bodyPr>
          <a:lstStyle/>
          <a:p>
            <a:r>
              <a:rPr lang="uk-UA" sz="2400" b="1" i="1" dirty="0" smtClean="0"/>
              <a:t>Повтор</a:t>
            </a:r>
            <a:r>
              <a:rPr lang="uk-UA" sz="2400" dirty="0" smtClean="0"/>
              <a:t> – повторення якої-небудь частини речення, словосполучення, розташованих у безпосередній близькості.</a:t>
            </a:r>
            <a:endParaRPr lang="en-US" sz="2400" dirty="0" smtClean="0"/>
          </a:p>
          <a:p>
            <a:r>
              <a:rPr lang="en-US" sz="2000" dirty="0" smtClean="0"/>
              <a:t>1) </a:t>
            </a:r>
            <a:r>
              <a:rPr lang="en-US" sz="2000" i="1" dirty="0" smtClean="0"/>
              <a:t>Tears</a:t>
            </a:r>
            <a:r>
              <a:rPr lang="uk-UA" sz="2000" i="1" dirty="0" smtClean="0"/>
              <a:t>, </a:t>
            </a:r>
            <a:r>
              <a:rPr lang="en-US" sz="2000" i="1" dirty="0" smtClean="0"/>
              <a:t>tears</a:t>
            </a:r>
            <a:r>
              <a:rPr lang="en-US" sz="2000" dirty="0" smtClean="0"/>
              <a:t> that nobody could see</a:t>
            </a:r>
            <a:r>
              <a:rPr lang="uk-UA" sz="2000" dirty="0" smtClean="0"/>
              <a:t>, </a:t>
            </a:r>
            <a:r>
              <a:rPr lang="en-US" sz="2000" dirty="0" smtClean="0"/>
              <a:t>rolled down her cheeks.</a:t>
            </a:r>
          </a:p>
          <a:p>
            <a:r>
              <a:rPr lang="en-US" sz="2000" dirty="0" smtClean="0"/>
              <a:t>2) I don</a:t>
            </a:r>
            <a:r>
              <a:rPr lang="uk-UA" sz="2000" dirty="0" smtClean="0"/>
              <a:t>’</a:t>
            </a:r>
            <a:r>
              <a:rPr lang="en-US" sz="2000" dirty="0" smtClean="0"/>
              <a:t>t think Art heard</a:t>
            </a:r>
            <a:r>
              <a:rPr lang="uk-UA" sz="2000" dirty="0" smtClean="0"/>
              <a:t>. </a:t>
            </a:r>
            <a:r>
              <a:rPr lang="en-US" sz="2000" i="1" dirty="0" smtClean="0"/>
              <a:t>Pain, even slight pain</a:t>
            </a:r>
            <a:r>
              <a:rPr lang="en-US" sz="2000" dirty="0" smtClean="0"/>
              <a:t>, tends to isolate. Pain, such as he had to suffer, cuts the last links with society.</a:t>
            </a:r>
          </a:p>
          <a:p>
            <a:r>
              <a:rPr lang="en-US" sz="2000" dirty="0" smtClean="0"/>
              <a:t>3) </a:t>
            </a:r>
            <a:r>
              <a:rPr lang="uk-UA" sz="2000" i="1" dirty="0" smtClean="0"/>
              <a:t>Усміхнулась</a:t>
            </a:r>
            <a:r>
              <a:rPr lang="uk-UA" sz="2000" dirty="0" smtClean="0"/>
              <a:t> Катерина</a:t>
            </a:r>
            <a:r>
              <a:rPr lang="en-US" sz="2000" dirty="0" smtClean="0"/>
              <a:t>..</a:t>
            </a:r>
            <a:r>
              <a:rPr lang="uk-UA" sz="2000" dirty="0" smtClean="0"/>
              <a:t>. Тяжко </a:t>
            </a:r>
            <a:r>
              <a:rPr lang="uk-UA" sz="2000" i="1" dirty="0" smtClean="0"/>
              <a:t>усміхнулась</a:t>
            </a:r>
            <a:r>
              <a:rPr lang="uk-UA" sz="2000" dirty="0" smtClean="0"/>
              <a:t>. </a:t>
            </a:r>
            <a:endParaRPr lang="en-US" sz="2000" dirty="0" smtClean="0"/>
          </a:p>
          <a:p>
            <a:r>
              <a:rPr lang="uk-UA" sz="2000" dirty="0" smtClean="0"/>
              <a:t>(Т. Шевченко)</a:t>
            </a:r>
            <a:endParaRPr lang="en-US" sz="2000" dirty="0" smtClean="0"/>
          </a:p>
          <a:p>
            <a:r>
              <a:rPr lang="uk-UA" sz="2000" dirty="0" smtClean="0"/>
              <a:t>У цьому </a:t>
            </a:r>
            <a:r>
              <a:rPr lang="uk-UA" sz="2000" i="1" dirty="0" smtClean="0"/>
              <a:t>полі, синьому, як льон</a:t>
            </a:r>
            <a:r>
              <a:rPr lang="uk-UA" sz="2000" dirty="0" smtClean="0"/>
              <a:t>, де тільки ти — і ні душі навколо, уздрів і </a:t>
            </a:r>
            <a:r>
              <a:rPr lang="uk-UA" sz="2000" dirty="0" err="1" smtClean="0"/>
              <a:t>скляк</a:t>
            </a:r>
            <a:r>
              <a:rPr lang="uk-UA" sz="2000" dirty="0" smtClean="0"/>
              <a:t> — блукало серед поля сто тіней. В </a:t>
            </a:r>
            <a:r>
              <a:rPr lang="uk-UA" sz="2000" i="1" dirty="0" smtClean="0"/>
              <a:t>полі, синьому, як льон</a:t>
            </a:r>
            <a:r>
              <a:rPr lang="uk-UA" sz="2000" dirty="0" smtClean="0"/>
              <a:t>. (В. Стус)</a:t>
            </a:r>
            <a:endParaRPr lang="en-US" sz="2000" dirty="0" smtClean="0"/>
          </a:p>
          <a:p>
            <a:r>
              <a:rPr lang="en-US" sz="2000" dirty="0" smtClean="0"/>
              <a:t>4)</a:t>
            </a:r>
            <a:r>
              <a:rPr lang="uk-UA" sz="2000" dirty="0" smtClean="0"/>
              <a:t> Чому стилетом був мій </a:t>
            </a:r>
            <a:r>
              <a:rPr lang="uk-UA" sz="2000" i="1" dirty="0" err="1" smtClean="0"/>
              <a:t>стилос</a:t>
            </a:r>
            <a:r>
              <a:rPr lang="uk-UA" sz="2000" dirty="0" smtClean="0"/>
              <a:t>. І </a:t>
            </a:r>
            <a:r>
              <a:rPr lang="uk-UA" sz="2000" i="1" dirty="0" err="1" smtClean="0"/>
              <a:t>стилосом</a:t>
            </a:r>
            <a:r>
              <a:rPr lang="uk-UA" sz="2000" dirty="0" smtClean="0"/>
              <a:t> бував стилет. </a:t>
            </a:r>
            <a:endParaRPr lang="en-US" sz="2000" dirty="0" smtClean="0"/>
          </a:p>
          <a:p>
            <a:r>
              <a:rPr lang="uk-UA" sz="2000" dirty="0" smtClean="0"/>
              <a:t>(Є. Маланюк)</a:t>
            </a:r>
            <a:endParaRPr lang="en-US" sz="2000" dirty="0" smtClean="0"/>
          </a:p>
          <a:p>
            <a:r>
              <a:rPr lang="en-US" sz="2000" dirty="0" smtClean="0"/>
              <a:t>It was because of </a:t>
            </a:r>
            <a:r>
              <a:rPr lang="en-US" sz="2000" i="1" dirty="0" smtClean="0"/>
              <a:t>that dreadful occurrence</a:t>
            </a:r>
            <a:r>
              <a:rPr lang="en-US" sz="2000" dirty="0" smtClean="0"/>
              <a:t>. </a:t>
            </a:r>
            <a:r>
              <a:rPr lang="en-US" sz="2000" i="1" dirty="0" smtClean="0"/>
              <a:t>That dreadful occurrence </a:t>
            </a:r>
            <a:r>
              <a:rPr lang="en-US" sz="2000" dirty="0" smtClean="0"/>
              <a:t>changed it all.</a:t>
            </a:r>
          </a:p>
          <a:p>
            <a:r>
              <a:rPr lang="en-US" sz="2000" dirty="0" smtClean="0"/>
              <a:t>5)</a:t>
            </a:r>
            <a:r>
              <a:rPr lang="uk-UA" sz="2000" dirty="0" smtClean="0"/>
              <a:t> Нема в короля такого коня — У мого коня золота грива. Золота грива, срібні копита, Срібні копита, шовковий хвостик, Шовковий хвостик, очі тернові, Очі тернові, вушка листові... (Народна колядка)</a:t>
            </a:r>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a:t>Критерії диференціації словникового складу</a:t>
            </a:r>
            <a:r>
              <a:rPr lang="uk-UA" dirty="0" smtClean="0"/>
              <a:t>:</a:t>
            </a:r>
            <a:endParaRPr lang="ru-RU" dirty="0"/>
          </a:p>
        </p:txBody>
      </p:sp>
      <p:sp>
        <p:nvSpPr>
          <p:cNvPr id="3" name="Объект 2"/>
          <p:cNvSpPr>
            <a:spLocks noGrp="1"/>
          </p:cNvSpPr>
          <p:nvPr>
            <p:ph sz="quarter" idx="1"/>
          </p:nvPr>
        </p:nvSpPr>
        <p:spPr/>
        <p:txBody>
          <a:bodyPr>
            <a:normAutofit fontScale="85000" lnSpcReduction="20000"/>
          </a:bodyPr>
          <a:lstStyle/>
          <a:p>
            <a:r>
              <a:rPr lang="uk-UA" dirty="0" smtClean="0"/>
              <a:t>1</a:t>
            </a:r>
            <a:r>
              <a:rPr lang="uk-UA" dirty="0"/>
              <a:t>) семантичний критерій – </a:t>
            </a:r>
            <a:r>
              <a:rPr lang="uk-UA" i="1" dirty="0"/>
              <a:t>синоніми та антоніми</a:t>
            </a:r>
            <a:endParaRPr lang="ru-RU" i="1" dirty="0"/>
          </a:p>
          <a:p>
            <a:r>
              <a:rPr lang="uk-UA" dirty="0"/>
              <a:t>2) семантичний критерій у комплексі з формальним – </a:t>
            </a:r>
            <a:r>
              <a:rPr lang="uk-UA" i="1" dirty="0"/>
              <a:t>омоніми та пароніми</a:t>
            </a:r>
            <a:endParaRPr lang="ru-RU" i="1" dirty="0"/>
          </a:p>
          <a:p>
            <a:r>
              <a:rPr lang="uk-UA" dirty="0"/>
              <a:t>3) «вік» лексичних одиниць – </a:t>
            </a:r>
            <a:r>
              <a:rPr lang="uk-UA" i="1" dirty="0" err="1"/>
              <a:t>історизми</a:t>
            </a:r>
            <a:r>
              <a:rPr lang="uk-UA" i="1" dirty="0"/>
              <a:t>, архаїзми, неологізми (</a:t>
            </a:r>
            <a:r>
              <a:rPr lang="uk-UA" i="1" dirty="0" err="1"/>
              <a:t>оказіоналізми</a:t>
            </a:r>
            <a:r>
              <a:rPr lang="uk-UA" i="1" dirty="0"/>
              <a:t>)</a:t>
            </a:r>
            <a:endParaRPr lang="ru-RU" i="1" dirty="0"/>
          </a:p>
          <a:p>
            <a:r>
              <a:rPr lang="uk-UA" dirty="0"/>
              <a:t>4) походження: </a:t>
            </a:r>
            <a:r>
              <a:rPr lang="uk-UA" i="1" dirty="0"/>
              <a:t>запозичення, </a:t>
            </a:r>
            <a:r>
              <a:rPr lang="uk-UA" i="1" dirty="0" err="1"/>
              <a:t>інтернаціоналізми</a:t>
            </a:r>
            <a:r>
              <a:rPr lang="uk-UA" i="1" dirty="0"/>
              <a:t>, </a:t>
            </a:r>
            <a:r>
              <a:rPr lang="uk-UA" i="1" dirty="0" err="1"/>
              <a:t>варваризми</a:t>
            </a:r>
            <a:r>
              <a:rPr lang="uk-UA" i="1" dirty="0"/>
              <a:t>, кальки</a:t>
            </a:r>
            <a:endParaRPr lang="ru-RU" i="1" dirty="0"/>
          </a:p>
          <a:p>
            <a:r>
              <a:rPr lang="uk-UA" dirty="0"/>
              <a:t>5) вживання певними соціальними групами: </a:t>
            </a:r>
            <a:r>
              <a:rPr lang="uk-UA" i="1" dirty="0"/>
              <a:t>просторіччя, вульгаризми, арго, жаргон, сленг, терміни, </a:t>
            </a:r>
            <a:r>
              <a:rPr lang="uk-UA" i="1" dirty="0" err="1"/>
              <a:t>професіоналізми</a:t>
            </a:r>
            <a:r>
              <a:rPr lang="uk-UA" dirty="0"/>
              <a:t>;</a:t>
            </a:r>
            <a:endParaRPr lang="ru-RU" dirty="0"/>
          </a:p>
          <a:p>
            <a:r>
              <a:rPr lang="uk-UA" dirty="0"/>
              <a:t>6) вживання певними територіальними групами: </a:t>
            </a:r>
            <a:r>
              <a:rPr lang="uk-UA" i="1" dirty="0" err="1"/>
              <a:t>діалектизми</a:t>
            </a:r>
            <a:r>
              <a:rPr lang="uk-UA" i="1" dirty="0"/>
              <a:t> та </a:t>
            </a:r>
            <a:r>
              <a:rPr lang="uk-UA" i="1" dirty="0" err="1"/>
              <a:t>регіоналізми</a:t>
            </a:r>
            <a:r>
              <a:rPr lang="uk-UA" dirty="0"/>
              <a:t>;</a:t>
            </a:r>
            <a:endParaRPr lang="ru-RU" dirty="0"/>
          </a:p>
          <a:p>
            <a:r>
              <a:rPr lang="uk-UA" dirty="0"/>
              <a:t>7) вживання у певних жанрах або стилях: </a:t>
            </a:r>
            <a:r>
              <a:rPr lang="uk-UA" i="1" dirty="0" err="1"/>
              <a:t>поетизми</a:t>
            </a:r>
            <a:r>
              <a:rPr lang="uk-UA" i="1" dirty="0"/>
              <a:t>, книжні слова.</a:t>
            </a:r>
            <a:endParaRPr lang="ru-RU" i="1" dirty="0"/>
          </a:p>
          <a:p>
            <a:endParaRPr lang="ru-RU" dirty="0"/>
          </a:p>
        </p:txBody>
      </p:sp>
    </p:spTree>
    <p:extLst>
      <p:ext uri="{BB962C8B-B14F-4D97-AF65-F5344CB8AC3E}">
        <p14:creationId xmlns:p14="http://schemas.microsoft.com/office/powerpoint/2010/main" val="12881657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568952" cy="4524315"/>
          </a:xfrm>
          <a:prstGeom prst="rect">
            <a:avLst/>
          </a:prstGeom>
          <a:noFill/>
        </p:spPr>
        <p:txBody>
          <a:bodyPr wrap="square" rtlCol="0">
            <a:spAutoFit/>
          </a:bodyPr>
          <a:lstStyle/>
          <a:p>
            <a:r>
              <a:rPr lang="uk-UA" sz="2400" b="1" i="1" dirty="0" smtClean="0"/>
              <a:t>Перерахування – </a:t>
            </a:r>
            <a:r>
              <a:rPr lang="uk-UA" sz="2400" dirty="0" smtClean="0"/>
              <a:t>синтаксичний прийом називання об’єктів таким чином, що утворюється ланцюжок однорідних частин речення</a:t>
            </a:r>
            <a:endParaRPr lang="en-US" sz="2400" dirty="0" smtClean="0"/>
          </a:p>
          <a:p>
            <a:endParaRPr lang="en-US" sz="2400" i="1" dirty="0" smtClean="0"/>
          </a:p>
          <a:p>
            <a:r>
              <a:rPr lang="en-US" sz="2400" i="1" dirty="0" smtClean="0"/>
              <a:t>There were cows</a:t>
            </a:r>
            <a:r>
              <a:rPr lang="uk-UA" sz="2400" i="1" dirty="0" smtClean="0"/>
              <a:t>, </a:t>
            </a:r>
            <a:r>
              <a:rPr lang="en-US" sz="2400" i="1" dirty="0" smtClean="0"/>
              <a:t>hens</a:t>
            </a:r>
            <a:r>
              <a:rPr lang="uk-UA" sz="2400" i="1" dirty="0" smtClean="0"/>
              <a:t>, </a:t>
            </a:r>
            <a:r>
              <a:rPr lang="en-US" sz="2400" i="1" dirty="0" smtClean="0"/>
              <a:t>goats</a:t>
            </a:r>
            <a:r>
              <a:rPr lang="uk-UA" sz="2400" i="1" dirty="0" smtClean="0"/>
              <a:t>, </a:t>
            </a:r>
            <a:r>
              <a:rPr lang="en-US" sz="2400" i="1" dirty="0" smtClean="0"/>
              <a:t>peacocks and sheep in the village</a:t>
            </a:r>
            <a:r>
              <a:rPr lang="uk-UA" sz="2400" dirty="0" smtClean="0"/>
              <a:t>.</a:t>
            </a:r>
            <a:endParaRPr lang="en-US" sz="2400" dirty="0" smtClean="0"/>
          </a:p>
          <a:p>
            <a:endParaRPr lang="en-US" sz="2400" dirty="0" smtClean="0"/>
          </a:p>
          <a:p>
            <a:r>
              <a:rPr lang="uk-UA" sz="2400" i="1" dirty="0" smtClean="0"/>
              <a:t>«Мерседеси», «опелі», «</a:t>
            </a:r>
            <a:r>
              <a:rPr lang="uk-UA" sz="2400" i="1" dirty="0" err="1" smtClean="0"/>
              <a:t>сітроєни</a:t>
            </a:r>
            <a:r>
              <a:rPr lang="uk-UA" sz="2400" i="1" dirty="0" smtClean="0"/>
              <a:t>», «</a:t>
            </a:r>
            <a:r>
              <a:rPr lang="uk-UA" sz="2400" i="1" dirty="0" err="1" smtClean="0"/>
              <a:t>олдсмобілі</a:t>
            </a:r>
            <a:r>
              <a:rPr lang="uk-UA" sz="2400" i="1" dirty="0" smtClean="0"/>
              <a:t>», «</a:t>
            </a:r>
            <a:r>
              <a:rPr lang="uk-UA" sz="2400" i="1" dirty="0" err="1" smtClean="0"/>
              <a:t>фіати</a:t>
            </a:r>
            <a:r>
              <a:rPr lang="uk-UA" sz="2400" i="1" dirty="0" smtClean="0"/>
              <a:t>», «форди», і навіть «кадилами» - справжній парад світової автомобільної продукції! Ходжу, дивлюсь, слухаю, їм, чхаю, - і взагалі все роблю, що роблять усі живі люди.</a:t>
            </a:r>
            <a:endParaRPr lang="ru-RU" sz="24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496944" cy="4154984"/>
          </a:xfrm>
          <a:prstGeom prst="rect">
            <a:avLst/>
          </a:prstGeom>
          <a:noFill/>
        </p:spPr>
        <p:txBody>
          <a:bodyPr wrap="square" rtlCol="0">
            <a:spAutoFit/>
          </a:bodyPr>
          <a:lstStyle/>
          <a:p>
            <a:r>
              <a:rPr lang="uk-UA" sz="2400" b="1" i="1" dirty="0" smtClean="0"/>
              <a:t>Синтаксична тавтологія</a:t>
            </a:r>
            <a:r>
              <a:rPr lang="uk-UA" sz="2400" dirty="0" smtClean="0"/>
              <a:t> – повторення тотожних за смислом та граматично синонімічних одиниць у складі речення.</a:t>
            </a:r>
            <a:endParaRPr lang="en-US" sz="2400" dirty="0" smtClean="0"/>
          </a:p>
          <a:p>
            <a:r>
              <a:rPr lang="en-US" sz="2400" i="1" dirty="0" smtClean="0"/>
              <a:t>The subject</a:t>
            </a:r>
            <a:r>
              <a:rPr lang="uk-UA" sz="2400" i="1" dirty="0" smtClean="0"/>
              <a:t>, </a:t>
            </a:r>
            <a:r>
              <a:rPr lang="en-US" sz="2400" i="1" dirty="0" smtClean="0"/>
              <a:t>it</a:t>
            </a:r>
            <a:r>
              <a:rPr lang="en-US" sz="2400" dirty="0" smtClean="0"/>
              <a:t> is expressed by a noun</a:t>
            </a:r>
            <a:r>
              <a:rPr lang="uk-UA" sz="2400" dirty="0" smtClean="0"/>
              <a:t>… </a:t>
            </a:r>
            <a:endParaRPr lang="en-US" sz="2400" dirty="0" smtClean="0"/>
          </a:p>
          <a:p>
            <a:endParaRPr lang="en-US" sz="2400" dirty="0" smtClean="0"/>
          </a:p>
          <a:p>
            <a:r>
              <a:rPr lang="en-US" sz="2400" dirty="0" smtClean="0"/>
              <a:t>I </a:t>
            </a:r>
            <a:r>
              <a:rPr lang="en-US" sz="2400" i="1" dirty="0" err="1" smtClean="0"/>
              <a:t>ain</a:t>
            </a:r>
            <a:r>
              <a:rPr lang="uk-UA" sz="2400" i="1" dirty="0" smtClean="0"/>
              <a:t>’</a:t>
            </a:r>
            <a:r>
              <a:rPr lang="en-US" sz="2400" i="1" dirty="0" smtClean="0"/>
              <a:t>t</a:t>
            </a:r>
            <a:r>
              <a:rPr lang="en-US" sz="2400" dirty="0" smtClean="0"/>
              <a:t> got </a:t>
            </a:r>
            <a:r>
              <a:rPr lang="en-US" sz="2400" i="1" dirty="0" smtClean="0"/>
              <a:t>no</a:t>
            </a:r>
            <a:r>
              <a:rPr lang="en-US" sz="2400" dirty="0" smtClean="0"/>
              <a:t> cigarettes from </a:t>
            </a:r>
            <a:r>
              <a:rPr lang="en-US" sz="2400" i="1" dirty="0" smtClean="0"/>
              <a:t>nobody</a:t>
            </a:r>
            <a:r>
              <a:rPr lang="uk-UA" sz="2400" i="1" dirty="0" smtClean="0"/>
              <a:t>.</a:t>
            </a:r>
            <a:endParaRPr lang="en-US" sz="2400" i="1" dirty="0" smtClean="0"/>
          </a:p>
          <a:p>
            <a:endParaRPr lang="en-US" sz="2400" i="1" dirty="0" smtClean="0"/>
          </a:p>
          <a:p>
            <a:r>
              <a:rPr lang="en-US" sz="2400" dirty="0" smtClean="0"/>
              <a:t>No one could do the job </a:t>
            </a:r>
            <a:r>
              <a:rPr lang="en-US" sz="2400" i="1" dirty="0" smtClean="0"/>
              <a:t>more better.</a:t>
            </a:r>
          </a:p>
          <a:p>
            <a:endParaRPr lang="en-US" sz="2400" i="1" dirty="0" smtClean="0"/>
          </a:p>
          <a:p>
            <a:r>
              <a:rPr lang="uk-UA" sz="2400" i="1" dirty="0" smtClean="0"/>
              <a:t>Мені болить голова… Я хочу трохи спочити…трохи спочити. От </a:t>
            </a:r>
            <a:r>
              <a:rPr lang="uk-UA" sz="2400" i="1" dirty="0" err="1" smtClean="0"/>
              <a:t>іменно</a:t>
            </a:r>
            <a:r>
              <a:rPr lang="uk-UA" sz="2400" i="1" dirty="0" smtClean="0"/>
              <a:t>… спочити б трохи…</a:t>
            </a:r>
            <a:endParaRPr lang="ru-RU" sz="24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04664"/>
            <a:ext cx="8352928" cy="5170646"/>
          </a:xfrm>
          <a:prstGeom prst="rect">
            <a:avLst/>
          </a:prstGeom>
          <a:noFill/>
        </p:spPr>
        <p:txBody>
          <a:bodyPr wrap="square" rtlCol="0">
            <a:spAutoFit/>
          </a:bodyPr>
          <a:lstStyle/>
          <a:p>
            <a:r>
              <a:rPr lang="uk-UA" sz="2400" b="1" i="1" dirty="0" err="1" smtClean="0"/>
              <a:t>Полісиндетон</a:t>
            </a:r>
            <a:r>
              <a:rPr lang="uk-UA" sz="2400" b="1" i="1" dirty="0" smtClean="0"/>
              <a:t>,</a:t>
            </a:r>
            <a:r>
              <a:rPr lang="uk-UA" sz="2400" dirty="0" smtClean="0"/>
              <a:t> або </a:t>
            </a:r>
            <a:r>
              <a:rPr lang="uk-UA" sz="2400" dirty="0" err="1" smtClean="0"/>
              <a:t>багатосполучниковість</a:t>
            </a:r>
            <a:r>
              <a:rPr lang="uk-UA" sz="2400" dirty="0" smtClean="0"/>
              <a:t>, — це стилістична фігура, яка полягає в накопиченні сполучників, що зв'язують окремі слова та частини фрази.</a:t>
            </a:r>
          </a:p>
          <a:p>
            <a:r>
              <a:rPr lang="uk-UA" sz="2400" dirty="0" smtClean="0"/>
              <a:t>«Над ялицями лютилась буря, і трясла ними, і гнула їх, і робила їх тим </a:t>
            </a:r>
            <a:r>
              <a:rPr lang="uk-UA" sz="2400" dirty="0" err="1" smtClean="0"/>
              <a:t>кріпшими</a:t>
            </a:r>
            <a:r>
              <a:rPr lang="uk-UA" sz="2400" dirty="0" smtClean="0"/>
              <a:t>» (О. Кобилянська)</a:t>
            </a:r>
          </a:p>
          <a:p>
            <a:endParaRPr lang="uk-UA" sz="2400" dirty="0" smtClean="0"/>
          </a:p>
          <a:p>
            <a:r>
              <a:rPr lang="uk-UA" sz="2400" dirty="0" smtClean="0"/>
              <a:t>Ні їсться, ні п'ється і серце не б'ється, І очі не бачать, не </a:t>
            </a:r>
            <a:r>
              <a:rPr lang="uk-UA" sz="2400" dirty="0" err="1" smtClean="0"/>
              <a:t>чуть</a:t>
            </a:r>
            <a:r>
              <a:rPr lang="uk-UA" sz="2400" dirty="0" smtClean="0"/>
              <a:t> голови, Неначе немає, ніби неживий...</a:t>
            </a:r>
          </a:p>
          <a:p>
            <a:r>
              <a:rPr lang="uk-UA" sz="2400" dirty="0" smtClean="0"/>
              <a:t>(Т. Шевченко)</a:t>
            </a:r>
          </a:p>
          <a:p>
            <a:endParaRPr lang="uk-UA" sz="2400" dirty="0" smtClean="0"/>
          </a:p>
          <a:p>
            <a:r>
              <a:rPr lang="en-US" sz="2400" dirty="0" smtClean="0"/>
              <a:t>The dog barked and pulled Jack, and growled, and raged.</a:t>
            </a:r>
          </a:p>
          <a:p>
            <a:endParaRPr lang="en-US" sz="2400" dirty="0" smtClean="0"/>
          </a:p>
          <a:p>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424936" cy="5262979"/>
          </a:xfrm>
          <a:prstGeom prst="rect">
            <a:avLst/>
          </a:prstGeom>
          <a:noFill/>
        </p:spPr>
        <p:txBody>
          <a:bodyPr wrap="square" rtlCol="0">
            <a:spAutoFit/>
          </a:bodyPr>
          <a:lstStyle/>
          <a:p>
            <a:r>
              <a:rPr lang="uk-UA" sz="2400" b="1" i="1" dirty="0" smtClean="0"/>
              <a:t>Емфатична конструкція </a:t>
            </a:r>
            <a:r>
              <a:rPr lang="en-US" sz="2400" b="1" i="1" dirty="0" smtClean="0"/>
              <a:t>It is</a:t>
            </a:r>
            <a:r>
              <a:rPr lang="uk-UA" sz="2400" b="1" i="1" dirty="0" smtClean="0"/>
              <a:t>/</a:t>
            </a:r>
            <a:r>
              <a:rPr lang="en-US" sz="2400" b="1" i="1" dirty="0" smtClean="0"/>
              <a:t>was he who </a:t>
            </a:r>
            <a:r>
              <a:rPr lang="uk-UA" sz="2400" dirty="0" smtClean="0"/>
              <a:t>є засобом інтенсифікації значення одного з елементів синтаксичної конструкції. </a:t>
            </a:r>
            <a:endParaRPr lang="en-US" sz="2400" dirty="0" smtClean="0"/>
          </a:p>
          <a:p>
            <a:r>
              <a:rPr lang="en-US" sz="2400" i="1" dirty="0" smtClean="0"/>
              <a:t>It </a:t>
            </a:r>
            <a:r>
              <a:rPr lang="en-US" sz="2400" i="1" dirty="0" err="1" smtClean="0"/>
              <a:t>isn</a:t>
            </a:r>
            <a:r>
              <a:rPr lang="uk-UA" sz="2400" i="1" dirty="0" smtClean="0"/>
              <a:t>’</a:t>
            </a:r>
            <a:r>
              <a:rPr lang="en-US" sz="2400" i="1" dirty="0" smtClean="0"/>
              <a:t>t every day</a:t>
            </a:r>
            <a:r>
              <a:rPr lang="en-US" sz="2400" dirty="0" smtClean="0"/>
              <a:t> I get a chance to get out to woods</a:t>
            </a:r>
          </a:p>
          <a:p>
            <a:endParaRPr lang="en-US" sz="2400" dirty="0" smtClean="0"/>
          </a:p>
          <a:p>
            <a:r>
              <a:rPr lang="uk-UA" sz="2400" dirty="0" smtClean="0"/>
              <a:t> </a:t>
            </a:r>
            <a:r>
              <a:rPr lang="en-US" sz="2400" i="1" dirty="0" smtClean="0"/>
              <a:t>It was the thinly veiled contempt that </a:t>
            </a:r>
            <a:r>
              <a:rPr lang="en-US" sz="2400" dirty="0" smtClean="0"/>
              <a:t>shattered Anthony’s assurance.</a:t>
            </a:r>
          </a:p>
          <a:p>
            <a:endParaRPr lang="en-US" sz="2400" dirty="0" smtClean="0"/>
          </a:p>
          <a:p>
            <a:endParaRPr lang="en-US" sz="2400" dirty="0" smtClean="0"/>
          </a:p>
          <a:p>
            <a:r>
              <a:rPr lang="uk-UA" sz="2400" b="1" i="1" dirty="0" smtClean="0"/>
              <a:t>Емфатична конструкція з дієсловом </a:t>
            </a:r>
            <a:r>
              <a:rPr lang="en-US" sz="2400" b="1" i="1" dirty="0" smtClean="0"/>
              <a:t>do</a:t>
            </a:r>
            <a:r>
              <a:rPr lang="uk-UA" sz="2400" dirty="0" smtClean="0"/>
              <a:t> передає значення інтенсивності дії</a:t>
            </a:r>
            <a:r>
              <a:rPr lang="en-US" sz="2400" dirty="0" smtClean="0"/>
              <a:t>.</a:t>
            </a:r>
          </a:p>
          <a:p>
            <a:r>
              <a:rPr lang="uk-UA" sz="2400" dirty="0" smtClean="0"/>
              <a:t> </a:t>
            </a:r>
            <a:r>
              <a:rPr lang="fr-FR" sz="2400" i="1" dirty="0" smtClean="0"/>
              <a:t>Do</a:t>
            </a:r>
            <a:r>
              <a:rPr lang="fr-FR" sz="2400" dirty="0" smtClean="0"/>
              <a:t> </a:t>
            </a:r>
            <a:r>
              <a:rPr lang="en-US" sz="2400" i="1" dirty="0" smtClean="0"/>
              <a:t>take</a:t>
            </a:r>
            <a:r>
              <a:rPr lang="en-US" sz="2400" dirty="0" smtClean="0"/>
              <a:t> it</a:t>
            </a:r>
            <a:r>
              <a:rPr lang="uk-UA" sz="2400" dirty="0" smtClean="0"/>
              <a:t>!</a:t>
            </a:r>
            <a:endParaRPr lang="en-US" sz="2400" dirty="0" smtClean="0"/>
          </a:p>
          <a:p>
            <a:endParaRPr lang="en-US" sz="2400" dirty="0" smtClean="0"/>
          </a:p>
          <a:p>
            <a:r>
              <a:rPr lang="uk-UA" sz="2400" dirty="0" smtClean="0"/>
              <a:t> “</a:t>
            </a:r>
            <a:r>
              <a:rPr lang="en-US" sz="2400" dirty="0" smtClean="0"/>
              <a:t>I</a:t>
            </a:r>
            <a:r>
              <a:rPr lang="uk-UA" sz="2400" dirty="0" smtClean="0"/>
              <a:t>’</a:t>
            </a:r>
            <a:r>
              <a:rPr lang="en-US" sz="2400" dirty="0" err="1" smtClean="0"/>
              <a:t>ll</a:t>
            </a:r>
            <a:r>
              <a:rPr lang="en-US" sz="2400" dirty="0" smtClean="0"/>
              <a:t> never swim the Channel</a:t>
            </a:r>
            <a:r>
              <a:rPr lang="uk-UA" sz="2400" dirty="0" smtClean="0"/>
              <a:t>, </a:t>
            </a:r>
            <a:r>
              <a:rPr lang="en-US" sz="2400" dirty="0" smtClean="0"/>
              <a:t>that I </a:t>
            </a:r>
            <a:r>
              <a:rPr lang="en-US" sz="2400" i="1" dirty="0" smtClean="0"/>
              <a:t>do know</a:t>
            </a:r>
            <a:r>
              <a:rPr lang="uk-UA" sz="2400" dirty="0" smtClean="0"/>
              <a:t>”, </a:t>
            </a:r>
            <a:r>
              <a:rPr lang="en-US" sz="2400" dirty="0" smtClean="0"/>
              <a:t>she said</a:t>
            </a:r>
            <a:r>
              <a:rPr lang="uk-UA" sz="2400" dirty="0" smtClean="0"/>
              <a:t>.</a:t>
            </a:r>
            <a:endParaRPr lang="ru-RU" sz="2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352928" cy="5632311"/>
          </a:xfrm>
          <a:prstGeom prst="rect">
            <a:avLst/>
          </a:prstGeom>
          <a:noFill/>
        </p:spPr>
        <p:txBody>
          <a:bodyPr wrap="square" rtlCol="0">
            <a:spAutoFit/>
          </a:bodyPr>
          <a:lstStyle/>
          <a:p>
            <a:r>
              <a:rPr lang="uk-UA" b="1" i="1" dirty="0" smtClean="0"/>
              <a:t>В</a:t>
            </a:r>
            <a:r>
              <a:rPr lang="ru-RU" b="1" i="1" dirty="0" err="1" smtClean="0"/>
              <a:t>ставні</a:t>
            </a:r>
            <a:r>
              <a:rPr lang="ru-RU" b="1" i="1" dirty="0" smtClean="0"/>
              <a:t> </a:t>
            </a:r>
            <a:r>
              <a:rPr lang="ru-RU" b="1" i="1" dirty="0" err="1" smtClean="0"/>
              <a:t>конструкції</a:t>
            </a:r>
            <a:r>
              <a:rPr lang="ru-RU" dirty="0" smtClean="0"/>
              <a:t> </a:t>
            </a:r>
            <a:r>
              <a:rPr lang="ru-RU" dirty="0" err="1" smtClean="0"/>
              <a:t>виражають</a:t>
            </a:r>
            <a:r>
              <a:rPr lang="ru-RU" dirty="0" smtClean="0"/>
              <a:t> </a:t>
            </a:r>
            <a:r>
              <a:rPr lang="ru-RU" dirty="0" err="1" smtClean="0"/>
              <a:t>особисте</a:t>
            </a:r>
            <a:r>
              <a:rPr lang="ru-RU" dirty="0" smtClean="0"/>
              <a:t> </a:t>
            </a:r>
            <a:r>
              <a:rPr lang="ru-RU" dirty="0" err="1" smtClean="0"/>
              <a:t>ставлення</a:t>
            </a:r>
            <a:r>
              <a:rPr lang="ru-RU" dirty="0" smtClean="0"/>
              <a:t> </a:t>
            </a:r>
            <a:r>
              <a:rPr lang="ru-RU" dirty="0" err="1" smtClean="0"/>
              <a:t>мовця</a:t>
            </a:r>
            <a:r>
              <a:rPr lang="ru-RU" dirty="0" smtClean="0"/>
              <a:t> до </a:t>
            </a:r>
            <a:r>
              <a:rPr lang="ru-RU" dirty="0" err="1" smtClean="0"/>
              <a:t>свого</a:t>
            </a:r>
            <a:r>
              <a:rPr lang="ru-RU" dirty="0" smtClean="0"/>
              <a:t> </a:t>
            </a:r>
            <a:r>
              <a:rPr lang="ru-RU" dirty="0" err="1" smtClean="0"/>
              <a:t>висловлювання</a:t>
            </a:r>
            <a:r>
              <a:rPr lang="ru-RU" dirty="0" smtClean="0"/>
              <a:t>.</a:t>
            </a:r>
            <a:endParaRPr lang="en-US" dirty="0" smtClean="0"/>
          </a:p>
          <a:p>
            <a:r>
              <a:rPr lang="ru-RU" i="1" dirty="0" smtClean="0"/>
              <a:t>На превеликий жаль</a:t>
            </a:r>
            <a:r>
              <a:rPr lang="ru-RU" dirty="0" smtClean="0"/>
              <a:t>, у мене нема </a:t>
            </a:r>
            <a:r>
              <a:rPr lang="ru-RU" dirty="0" err="1" smtClean="0"/>
              <a:t>знайомих</a:t>
            </a:r>
            <a:r>
              <a:rPr lang="ru-RU" dirty="0" smtClean="0"/>
              <a:t> в </a:t>
            </a:r>
            <a:r>
              <a:rPr lang="ru-RU" dirty="0" err="1" smtClean="0"/>
              <a:t>Кишиневі</a:t>
            </a:r>
            <a:endParaRPr lang="en-US" dirty="0" smtClean="0"/>
          </a:p>
          <a:p>
            <a:r>
              <a:rPr lang="ru-RU" dirty="0" smtClean="0"/>
              <a:t> (М. </a:t>
            </a:r>
            <a:r>
              <a:rPr lang="ru-RU" dirty="0" err="1" smtClean="0"/>
              <a:t>Коцюбинський</a:t>
            </a:r>
            <a:r>
              <a:rPr lang="ru-RU" dirty="0" smtClean="0"/>
              <a:t>). </a:t>
            </a:r>
            <a:endParaRPr lang="en-US" dirty="0" smtClean="0"/>
          </a:p>
          <a:p>
            <a:endParaRPr lang="en-US" dirty="0" smtClean="0"/>
          </a:p>
          <a:p>
            <a:r>
              <a:rPr lang="ru-RU" dirty="0" smtClean="0"/>
              <a:t>Вершники, </a:t>
            </a:r>
            <a:r>
              <a:rPr lang="ru-RU" i="1" dirty="0" err="1" smtClean="0"/>
              <a:t>здавалось</a:t>
            </a:r>
            <a:r>
              <a:rPr lang="ru-RU" dirty="0" smtClean="0"/>
              <a:t>, </a:t>
            </a:r>
            <a:r>
              <a:rPr lang="ru-RU" dirty="0" err="1" smtClean="0"/>
              <a:t>зрослися</a:t>
            </a:r>
            <a:r>
              <a:rPr lang="ru-RU" dirty="0" smtClean="0"/>
              <a:t> </a:t>
            </a:r>
            <a:r>
              <a:rPr lang="ru-RU" dirty="0" err="1" smtClean="0"/>
              <a:t>з</a:t>
            </a:r>
            <a:r>
              <a:rPr lang="ru-RU" dirty="0" smtClean="0"/>
              <a:t> </a:t>
            </a:r>
            <a:r>
              <a:rPr lang="ru-RU" dirty="0" err="1" smtClean="0"/>
              <a:t>підібраними</a:t>
            </a:r>
            <a:r>
              <a:rPr lang="ru-RU" dirty="0" smtClean="0"/>
              <a:t> </a:t>
            </a:r>
            <a:r>
              <a:rPr lang="ru-RU" dirty="0" err="1" smtClean="0"/>
              <a:t>грудастими</a:t>
            </a:r>
            <a:r>
              <a:rPr lang="ru-RU" dirty="0" smtClean="0"/>
              <a:t> </a:t>
            </a:r>
            <a:r>
              <a:rPr lang="ru-RU" dirty="0" err="1" smtClean="0"/>
              <a:t>кіньми</a:t>
            </a:r>
            <a:endParaRPr lang="en-US" dirty="0" smtClean="0"/>
          </a:p>
          <a:p>
            <a:r>
              <a:rPr lang="ru-RU" dirty="0" smtClean="0"/>
              <a:t> (М. Стельмах).</a:t>
            </a:r>
            <a:endParaRPr lang="en-US" dirty="0" smtClean="0"/>
          </a:p>
          <a:p>
            <a:endParaRPr lang="en-US" dirty="0" smtClean="0"/>
          </a:p>
          <a:p>
            <a:r>
              <a:rPr lang="en-US" dirty="0" smtClean="0"/>
              <a:t>There was a girl there, </a:t>
            </a:r>
            <a:r>
              <a:rPr lang="en-US" i="1" dirty="0" smtClean="0"/>
              <a:t>I liked her name</a:t>
            </a:r>
            <a:r>
              <a:rPr lang="en-US" dirty="0" smtClean="0"/>
              <a:t>, Linda.</a:t>
            </a:r>
          </a:p>
          <a:p>
            <a:endParaRPr lang="en-US" dirty="0" smtClean="0"/>
          </a:p>
          <a:p>
            <a:r>
              <a:rPr lang="en-US" dirty="0" smtClean="0"/>
              <a:t>It was indeed, </a:t>
            </a:r>
            <a:r>
              <a:rPr lang="en-US" i="1" dirty="0" smtClean="0"/>
              <a:t>to </a:t>
            </a:r>
            <a:r>
              <a:rPr lang="en-US" i="1" dirty="0" err="1" smtClean="0"/>
              <a:t>Forsyte</a:t>
            </a:r>
            <a:r>
              <a:rPr lang="en-US" i="1" dirty="0" smtClean="0"/>
              <a:t> eyes</a:t>
            </a:r>
            <a:r>
              <a:rPr lang="en-US" dirty="0" smtClean="0"/>
              <a:t>, an odd house.</a:t>
            </a:r>
          </a:p>
          <a:p>
            <a:endParaRPr lang="en-US" dirty="0" smtClean="0"/>
          </a:p>
          <a:p>
            <a:r>
              <a:rPr lang="ru-RU" dirty="0" smtClean="0"/>
              <a:t>І </a:t>
            </a:r>
            <a:r>
              <a:rPr lang="ru-RU" dirty="0" err="1" smtClean="0"/>
              <a:t>хіба</a:t>
            </a:r>
            <a:r>
              <a:rPr lang="ru-RU" dirty="0" smtClean="0"/>
              <a:t> не </a:t>
            </a:r>
            <a:r>
              <a:rPr lang="ru-RU" dirty="0" err="1" smtClean="0"/>
              <a:t>безглуздо</a:t>
            </a:r>
            <a:r>
              <a:rPr lang="ru-RU" dirty="0" smtClean="0"/>
              <a:t>, </a:t>
            </a:r>
            <a:r>
              <a:rPr lang="ru-RU" dirty="0" err="1" smtClean="0"/>
              <a:t>що</a:t>
            </a:r>
            <a:r>
              <a:rPr lang="ru-RU" dirty="0" smtClean="0"/>
              <a:t> через </a:t>
            </a:r>
            <a:r>
              <a:rPr lang="ru-RU" dirty="0" err="1" smtClean="0"/>
              <a:t>оці</a:t>
            </a:r>
            <a:r>
              <a:rPr lang="ru-RU" dirty="0" smtClean="0"/>
              <a:t> </a:t>
            </a:r>
            <a:r>
              <a:rPr lang="ru-RU" dirty="0" err="1" smtClean="0"/>
              <a:t>його</a:t>
            </a:r>
            <a:r>
              <a:rPr lang="ru-RU" dirty="0" smtClean="0"/>
              <a:t> </a:t>
            </a:r>
            <a:r>
              <a:rPr lang="ru-RU" dirty="0" err="1" smtClean="0"/>
              <a:t>лисі</a:t>
            </a:r>
            <a:r>
              <a:rPr lang="ru-RU" dirty="0" smtClean="0"/>
              <a:t> </a:t>
            </a:r>
            <a:r>
              <a:rPr lang="ru-RU" dirty="0" err="1" smtClean="0"/>
              <a:t>з’їжджені</a:t>
            </a:r>
            <a:r>
              <a:rPr lang="ru-RU" dirty="0" smtClean="0"/>
              <a:t> скати (</a:t>
            </a:r>
            <a:r>
              <a:rPr lang="ru-RU" dirty="0" err="1" smtClean="0"/>
              <a:t>ніяк</a:t>
            </a:r>
            <a:r>
              <a:rPr lang="ru-RU" dirty="0" smtClean="0"/>
              <a:t> не </a:t>
            </a:r>
            <a:r>
              <a:rPr lang="ru-RU" dirty="0" err="1" smtClean="0"/>
              <a:t>може</a:t>
            </a:r>
            <a:r>
              <a:rPr lang="ru-RU" dirty="0" smtClean="0"/>
              <a:t> </a:t>
            </a:r>
            <a:r>
              <a:rPr lang="ru-RU" dirty="0" err="1" smtClean="0"/>
              <a:t>добитися</a:t>
            </a:r>
            <a:r>
              <a:rPr lang="ru-RU" dirty="0" smtClean="0"/>
              <a:t> </a:t>
            </a:r>
            <a:r>
              <a:rPr lang="ru-RU" dirty="0" err="1" smtClean="0"/>
              <a:t>нових</a:t>
            </a:r>
            <a:r>
              <a:rPr lang="ru-RU" dirty="0" smtClean="0"/>
              <a:t>!) </a:t>
            </a:r>
            <a:r>
              <a:rPr lang="ru-RU" dirty="0" err="1" smtClean="0"/>
              <a:t>десь</a:t>
            </a:r>
            <a:r>
              <a:rPr lang="ru-RU" dirty="0" smtClean="0"/>
              <a:t> там </a:t>
            </a:r>
            <a:r>
              <a:rPr lang="ru-RU" dirty="0" err="1" smtClean="0"/>
              <a:t>мусять</a:t>
            </a:r>
            <a:r>
              <a:rPr lang="ru-RU" dirty="0" smtClean="0"/>
              <a:t> </a:t>
            </a:r>
            <a:r>
              <a:rPr lang="ru-RU" dirty="0" err="1" smtClean="0"/>
              <a:t>загинути</a:t>
            </a:r>
            <a:r>
              <a:rPr lang="ru-RU" dirty="0" smtClean="0"/>
              <a:t> люди (О. Гончар)</a:t>
            </a:r>
            <a:endParaRPr lang="en-US" dirty="0" smtClean="0"/>
          </a:p>
          <a:p>
            <a:endParaRPr lang="en-US" dirty="0" smtClean="0"/>
          </a:p>
          <a:p>
            <a:r>
              <a:rPr lang="ru-RU" dirty="0" smtClean="0"/>
              <a:t>За </a:t>
            </a:r>
            <a:r>
              <a:rPr lang="ru-RU" dirty="0" err="1" smtClean="0"/>
              <a:t>вікном</a:t>
            </a:r>
            <a:r>
              <a:rPr lang="ru-RU" dirty="0" smtClean="0"/>
              <a:t> — </a:t>
            </a:r>
            <a:r>
              <a:rPr lang="ru-RU" dirty="0" err="1" smtClean="0"/>
              <a:t>згори</a:t>
            </a:r>
            <a:r>
              <a:rPr lang="ru-RU" dirty="0" smtClean="0"/>
              <a:t> </a:t>
            </a:r>
            <a:r>
              <a:rPr lang="ru-RU" dirty="0" err="1" smtClean="0"/>
              <a:t>було</a:t>
            </a:r>
            <a:r>
              <a:rPr lang="ru-RU" dirty="0" smtClean="0"/>
              <a:t> видно — </a:t>
            </a:r>
            <a:r>
              <a:rPr lang="ru-RU" dirty="0" err="1" smtClean="0"/>
              <a:t>шуміло</a:t>
            </a:r>
            <a:r>
              <a:rPr lang="ru-RU" dirty="0" smtClean="0"/>
              <a:t>, </a:t>
            </a:r>
            <a:r>
              <a:rPr lang="ru-RU" dirty="0" err="1" smtClean="0"/>
              <a:t>вирувало</a:t>
            </a:r>
            <a:r>
              <a:rPr lang="ru-RU" dirty="0" smtClean="0"/>
              <a:t> </a:t>
            </a:r>
            <a:r>
              <a:rPr lang="ru-RU" dirty="0" err="1" smtClean="0"/>
              <a:t>залите</a:t>
            </a:r>
            <a:r>
              <a:rPr lang="ru-RU" dirty="0" smtClean="0"/>
              <a:t> </a:t>
            </a:r>
            <a:r>
              <a:rPr lang="ru-RU" dirty="0" err="1" smtClean="0"/>
              <a:t>сонцем</a:t>
            </a:r>
            <a:r>
              <a:rPr lang="ru-RU" dirty="0" smtClean="0"/>
              <a:t> </a:t>
            </a:r>
            <a:r>
              <a:rPr lang="ru-RU" dirty="0" err="1" smtClean="0"/>
              <a:t>місто</a:t>
            </a:r>
            <a:r>
              <a:rPr lang="ru-RU" dirty="0" smtClean="0"/>
              <a:t> (С. Скляренко)</a:t>
            </a:r>
            <a:endParaRPr lang="en-US" dirty="0" smtClean="0"/>
          </a:p>
          <a:p>
            <a:endParaRPr lang="en-US" dirty="0" smtClean="0"/>
          </a:p>
          <a:p>
            <a:r>
              <a:rPr lang="ru-RU" dirty="0" smtClean="0"/>
              <a:t>Є люди на </a:t>
            </a:r>
            <a:r>
              <a:rPr lang="ru-RU" dirty="0" err="1" smtClean="0"/>
              <a:t>землі</a:t>
            </a:r>
            <a:r>
              <a:rPr lang="ru-RU" dirty="0" smtClean="0"/>
              <a:t>, — а то б не </a:t>
            </a:r>
            <a:r>
              <a:rPr lang="ru-RU" dirty="0" err="1" smtClean="0"/>
              <a:t>варто</a:t>
            </a:r>
            <a:r>
              <a:rPr lang="ru-RU" dirty="0" smtClean="0"/>
              <a:t> </a:t>
            </a:r>
            <a:r>
              <a:rPr lang="ru-RU" dirty="0" err="1" smtClean="0"/>
              <a:t>й</a:t>
            </a:r>
            <a:r>
              <a:rPr lang="ru-RU" dirty="0" smtClean="0"/>
              <a:t> </a:t>
            </a:r>
            <a:r>
              <a:rPr lang="ru-RU" dirty="0" err="1" smtClean="0"/>
              <a:t>жити</a:t>
            </a:r>
            <a:r>
              <a:rPr lang="ru-RU" dirty="0" smtClean="0"/>
              <a:t>, — </a:t>
            </a:r>
            <a:r>
              <a:rPr lang="ru-RU" dirty="0" err="1" smtClean="0"/>
              <a:t>що</a:t>
            </a:r>
            <a:r>
              <a:rPr lang="ru-RU" dirty="0" smtClean="0"/>
              <a:t> </a:t>
            </a:r>
            <a:r>
              <a:rPr lang="ru-RU" dirty="0" err="1" smtClean="0"/>
              <a:t>крізь</a:t>
            </a:r>
            <a:r>
              <a:rPr lang="ru-RU" dirty="0" smtClean="0"/>
              <a:t> </a:t>
            </a:r>
            <a:r>
              <a:rPr lang="ru-RU" dirty="0" err="1" smtClean="0"/>
              <a:t>щоденний</a:t>
            </a:r>
            <a:r>
              <a:rPr lang="ru-RU" dirty="0" smtClean="0"/>
              <a:t> труд </a:t>
            </a:r>
            <a:r>
              <a:rPr lang="ru-RU" dirty="0" err="1" smtClean="0"/>
              <a:t>уміють</a:t>
            </a:r>
            <a:r>
              <a:rPr lang="ru-RU" dirty="0" smtClean="0"/>
              <a:t> </a:t>
            </a:r>
            <a:r>
              <a:rPr lang="ru-RU" dirty="0" err="1" smtClean="0"/>
              <a:t>і</a:t>
            </a:r>
            <a:r>
              <a:rPr lang="ru-RU" dirty="0" smtClean="0"/>
              <a:t> </a:t>
            </a:r>
            <a:r>
              <a:rPr lang="ru-RU" dirty="0" err="1" smtClean="0"/>
              <a:t>любити</a:t>
            </a:r>
            <a:r>
              <a:rPr lang="ru-RU" dirty="0" smtClean="0"/>
              <a:t>, </a:t>
            </a:r>
            <a:r>
              <a:rPr lang="ru-RU" dirty="0" err="1" smtClean="0"/>
              <a:t>і</a:t>
            </a:r>
            <a:r>
              <a:rPr lang="ru-RU" dirty="0" smtClean="0"/>
              <a:t> </a:t>
            </a:r>
            <a:r>
              <a:rPr lang="ru-RU" dirty="0" err="1" smtClean="0"/>
              <a:t>усміхатись</a:t>
            </a:r>
            <a:r>
              <a:rPr lang="ru-RU" dirty="0" smtClean="0"/>
              <a:t>, </a:t>
            </a:r>
            <a:r>
              <a:rPr lang="ru-RU" dirty="0" err="1" smtClean="0"/>
              <a:t>й</a:t>
            </a:r>
            <a:r>
              <a:rPr lang="ru-RU" dirty="0" smtClean="0"/>
              <a:t> </a:t>
            </a:r>
            <a:r>
              <a:rPr lang="ru-RU" dirty="0" err="1" smtClean="0"/>
              <a:t>мислити</a:t>
            </a:r>
            <a:r>
              <a:rPr lang="ru-RU" dirty="0" smtClean="0"/>
              <a:t>, </a:t>
            </a:r>
            <a:r>
              <a:rPr lang="ru-RU" dirty="0" err="1" smtClean="0"/>
              <a:t>й</a:t>
            </a:r>
            <a:r>
              <a:rPr lang="ru-RU" dirty="0" smtClean="0"/>
              <a:t> </a:t>
            </a:r>
            <a:r>
              <a:rPr lang="ru-RU" dirty="0" err="1" smtClean="0"/>
              <a:t>шукать</a:t>
            </a:r>
            <a:r>
              <a:rPr lang="ru-RU" dirty="0" smtClean="0"/>
              <a:t> (М. </a:t>
            </a:r>
            <a:r>
              <a:rPr lang="ru-RU" dirty="0" err="1" smtClean="0"/>
              <a:t>Рильський</a:t>
            </a:r>
            <a:r>
              <a:rPr lang="ru-RU" dirty="0" smtClean="0"/>
              <a:t>)</a:t>
            </a:r>
            <a:endParaRPr lang="en-US"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496944" cy="2862322"/>
          </a:xfrm>
          <a:prstGeom prst="rect">
            <a:avLst/>
          </a:prstGeom>
          <a:noFill/>
        </p:spPr>
        <p:txBody>
          <a:bodyPr wrap="square" rtlCol="0">
            <a:spAutoFit/>
          </a:bodyPr>
          <a:lstStyle/>
          <a:p>
            <a:r>
              <a:rPr lang="ru-RU" b="1" i="1" dirty="0" err="1" smtClean="0"/>
              <a:t>Інверсія</a:t>
            </a:r>
            <a:r>
              <a:rPr lang="ru-RU" dirty="0" smtClean="0"/>
              <a:t> — </a:t>
            </a:r>
            <a:r>
              <a:rPr lang="ru-RU" dirty="0" err="1" smtClean="0"/>
              <a:t>стилістична</a:t>
            </a:r>
            <a:r>
              <a:rPr lang="ru-RU" dirty="0" smtClean="0"/>
              <a:t> </a:t>
            </a:r>
            <a:r>
              <a:rPr lang="ru-RU" dirty="0" err="1" smtClean="0"/>
              <a:t>фігура</a:t>
            </a:r>
            <a:r>
              <a:rPr lang="ru-RU" dirty="0" smtClean="0"/>
              <a:t>, </a:t>
            </a:r>
            <a:r>
              <a:rPr lang="ru-RU" dirty="0" err="1" smtClean="0"/>
              <a:t>побудована</a:t>
            </a:r>
            <a:r>
              <a:rPr lang="ru-RU" dirty="0" smtClean="0"/>
              <a:t> на </a:t>
            </a:r>
            <a:r>
              <a:rPr lang="ru-RU" dirty="0" err="1" smtClean="0"/>
              <a:t>порушенні</a:t>
            </a:r>
            <a:r>
              <a:rPr lang="ru-RU" dirty="0" smtClean="0"/>
              <a:t> того порядку </a:t>
            </a:r>
            <a:r>
              <a:rPr lang="ru-RU" dirty="0" err="1" smtClean="0"/>
              <a:t>слів</a:t>
            </a:r>
            <a:r>
              <a:rPr lang="ru-RU" dirty="0" smtClean="0"/>
              <a:t> у </a:t>
            </a:r>
            <a:r>
              <a:rPr lang="ru-RU" dirty="0" err="1" smtClean="0"/>
              <a:t>реченні</a:t>
            </a:r>
            <a:r>
              <a:rPr lang="ru-RU" dirty="0" smtClean="0"/>
              <a:t>, </a:t>
            </a:r>
            <a:r>
              <a:rPr lang="ru-RU" dirty="0" err="1" smtClean="0"/>
              <a:t>який</a:t>
            </a:r>
            <a:r>
              <a:rPr lang="ru-RU" dirty="0" smtClean="0"/>
              <a:t> </a:t>
            </a:r>
            <a:r>
              <a:rPr lang="ru-RU" dirty="0" err="1" smtClean="0"/>
              <a:t>здається</a:t>
            </a:r>
            <a:r>
              <a:rPr lang="ru-RU" dirty="0" smtClean="0"/>
              <a:t> </a:t>
            </a:r>
            <a:r>
              <a:rPr lang="ru-RU" dirty="0" err="1" smtClean="0"/>
              <a:t>нормованим</a:t>
            </a:r>
            <a:r>
              <a:rPr lang="ru-RU" dirty="0" smtClean="0"/>
              <a:t>, </a:t>
            </a:r>
            <a:r>
              <a:rPr lang="ru-RU" dirty="0" err="1" smtClean="0"/>
              <a:t>звичайним</a:t>
            </a:r>
            <a:r>
              <a:rPr lang="ru-RU" dirty="0" smtClean="0"/>
              <a:t>. </a:t>
            </a:r>
            <a:endParaRPr lang="en-US" dirty="0" smtClean="0"/>
          </a:p>
          <a:p>
            <a:pPr marL="342900" indent="-342900">
              <a:buAutoNum type="arabicPeriod"/>
            </a:pPr>
            <a:r>
              <a:rPr lang="ru-RU" dirty="0" smtClean="0"/>
              <a:t>«Зелена </a:t>
            </a:r>
            <a:r>
              <a:rPr lang="ru-RU" dirty="0" err="1" smtClean="0"/>
              <a:t>гілка</a:t>
            </a:r>
            <a:r>
              <a:rPr lang="ru-RU" dirty="0" smtClean="0"/>
              <a:t> в </a:t>
            </a:r>
            <a:r>
              <a:rPr lang="ru-RU" dirty="0" err="1" smtClean="0"/>
              <a:t>лузі</a:t>
            </a:r>
            <a:r>
              <a:rPr lang="ru-RU" dirty="0" smtClean="0"/>
              <a:t> на </a:t>
            </a:r>
            <a:r>
              <a:rPr lang="ru-RU" dirty="0" err="1" smtClean="0"/>
              <a:t>вербі</a:t>
            </a:r>
            <a:r>
              <a:rPr lang="ru-RU" dirty="0" smtClean="0"/>
              <a:t> // </a:t>
            </a:r>
            <a:r>
              <a:rPr lang="ru-RU" dirty="0" err="1" smtClean="0"/>
              <a:t>Від</a:t>
            </a:r>
            <a:r>
              <a:rPr lang="ru-RU" dirty="0" smtClean="0"/>
              <a:t> </a:t>
            </a:r>
            <a:r>
              <a:rPr lang="ru-RU" dirty="0" err="1" smtClean="0"/>
              <a:t>доторку</a:t>
            </a:r>
            <a:r>
              <a:rPr lang="ru-RU" dirty="0" smtClean="0"/>
              <a:t> </a:t>
            </a:r>
            <a:r>
              <a:rPr lang="ru-RU" dirty="0" err="1" smtClean="0"/>
              <a:t>твого</a:t>
            </a:r>
            <a:r>
              <a:rPr lang="ru-RU" dirty="0" smtClean="0"/>
              <a:t> </a:t>
            </a:r>
            <a:r>
              <a:rPr lang="ru-RU" dirty="0" err="1" smtClean="0"/>
              <a:t>зів'яне</a:t>
            </a:r>
            <a:r>
              <a:rPr lang="ru-RU" dirty="0" smtClean="0"/>
              <a:t>» (Д. </a:t>
            </a:r>
            <a:r>
              <a:rPr lang="ru-RU" dirty="0" err="1" smtClean="0"/>
              <a:t>Павличко</a:t>
            </a:r>
            <a:r>
              <a:rPr lang="ru-RU" dirty="0" smtClean="0"/>
              <a:t>)</a:t>
            </a:r>
            <a:endParaRPr lang="en-US" dirty="0" smtClean="0"/>
          </a:p>
          <a:p>
            <a:pPr marL="342900" indent="-342900">
              <a:buAutoNum type="arabicPeriod"/>
            </a:pPr>
            <a:endParaRPr lang="en-US" dirty="0" smtClean="0"/>
          </a:p>
          <a:p>
            <a:pPr marL="342900" indent="-342900">
              <a:buAutoNum type="arabicPeriod"/>
            </a:pPr>
            <a:r>
              <a:rPr lang="ru-RU" dirty="0" smtClean="0"/>
              <a:t>«Так </a:t>
            </a:r>
            <a:r>
              <a:rPr lang="ru-RU" dirty="0" err="1" smtClean="0"/>
              <a:t>ніхто</a:t>
            </a:r>
            <a:r>
              <a:rPr lang="ru-RU" dirty="0" smtClean="0"/>
              <a:t> не </a:t>
            </a:r>
            <a:r>
              <a:rPr lang="ru-RU" dirty="0" err="1" smtClean="0"/>
              <a:t>кохав</a:t>
            </a:r>
            <a:r>
              <a:rPr lang="ru-RU" dirty="0" smtClean="0"/>
              <a:t>. Через </a:t>
            </a:r>
            <a:r>
              <a:rPr lang="ru-RU" dirty="0" err="1" smtClean="0"/>
              <a:t>тисячі</a:t>
            </a:r>
            <a:r>
              <a:rPr lang="ru-RU" dirty="0" smtClean="0"/>
              <a:t> </a:t>
            </a:r>
            <a:r>
              <a:rPr lang="ru-RU" dirty="0" err="1" smtClean="0"/>
              <a:t>літ</a:t>
            </a:r>
            <a:r>
              <a:rPr lang="ru-RU" dirty="0" smtClean="0"/>
              <a:t> // </a:t>
            </a:r>
            <a:r>
              <a:rPr lang="ru-RU" dirty="0" err="1" smtClean="0"/>
              <a:t>Лиш</a:t>
            </a:r>
            <a:r>
              <a:rPr lang="ru-RU" dirty="0" smtClean="0"/>
              <a:t> приходить </a:t>
            </a:r>
            <a:r>
              <a:rPr lang="ru-RU" dirty="0" err="1" smtClean="0"/>
              <a:t>подібне</a:t>
            </a:r>
            <a:r>
              <a:rPr lang="ru-RU" dirty="0" smtClean="0"/>
              <a:t> </a:t>
            </a:r>
            <a:r>
              <a:rPr lang="ru-RU" dirty="0" err="1" smtClean="0"/>
              <a:t>кохання</a:t>
            </a:r>
            <a:r>
              <a:rPr lang="ru-RU" dirty="0" smtClean="0"/>
              <a:t>» (В. </a:t>
            </a:r>
            <a:r>
              <a:rPr lang="ru-RU" dirty="0" err="1" smtClean="0"/>
              <a:t>Сосюра</a:t>
            </a:r>
            <a:r>
              <a:rPr lang="ru-RU" dirty="0" smtClean="0"/>
              <a:t>)</a:t>
            </a:r>
            <a:endParaRPr lang="en-US" dirty="0" smtClean="0"/>
          </a:p>
          <a:p>
            <a:pPr marL="342900" indent="-342900">
              <a:buAutoNum type="arabicPeriod"/>
            </a:pPr>
            <a:endParaRPr lang="en-US" dirty="0" smtClean="0"/>
          </a:p>
          <a:p>
            <a:pPr marL="342900" indent="-342900">
              <a:buAutoNum type="arabicPeriod"/>
            </a:pPr>
            <a:r>
              <a:rPr lang="ru-RU" dirty="0" smtClean="0"/>
              <a:t>«</a:t>
            </a:r>
            <a:r>
              <a:rPr lang="ru-RU" dirty="0" err="1" smtClean="0"/>
              <a:t>Ця</a:t>
            </a:r>
            <a:r>
              <a:rPr lang="ru-RU" dirty="0" smtClean="0"/>
              <a:t> </a:t>
            </a:r>
            <a:r>
              <a:rPr lang="ru-RU" dirty="0" err="1" smtClean="0"/>
              <a:t>любов</a:t>
            </a:r>
            <a:r>
              <a:rPr lang="ru-RU" dirty="0" smtClean="0"/>
              <a:t>, </a:t>
            </a:r>
            <a:r>
              <a:rPr lang="ru-RU" dirty="0" err="1" smtClean="0"/>
              <a:t>наче</a:t>
            </a:r>
            <a:r>
              <a:rPr lang="ru-RU" dirty="0" smtClean="0"/>
              <a:t> </a:t>
            </a:r>
            <a:r>
              <a:rPr lang="ru-RU" dirty="0" err="1" smtClean="0"/>
              <a:t>овочі</a:t>
            </a:r>
            <a:r>
              <a:rPr lang="ru-RU" dirty="0" smtClean="0"/>
              <a:t> </a:t>
            </a:r>
            <a:r>
              <a:rPr lang="ru-RU" dirty="0" err="1" smtClean="0"/>
              <a:t>цінні</a:t>
            </a:r>
            <a:r>
              <a:rPr lang="ru-RU" dirty="0" smtClean="0"/>
              <a:t>. // </a:t>
            </a:r>
            <a:r>
              <a:rPr lang="ru-RU" dirty="0" err="1" smtClean="0"/>
              <a:t>Дозрілі</a:t>
            </a:r>
            <a:r>
              <a:rPr lang="ru-RU" dirty="0" smtClean="0"/>
              <a:t>, </a:t>
            </a:r>
            <a:r>
              <a:rPr lang="ru-RU" dirty="0" err="1" smtClean="0"/>
              <a:t>пізні</a:t>
            </a:r>
            <a:r>
              <a:rPr lang="ru-RU" dirty="0" smtClean="0"/>
              <a:t>» (Б. </a:t>
            </a:r>
            <a:r>
              <a:rPr lang="ru-RU" dirty="0" err="1" smtClean="0"/>
              <a:t>Рубчак</a:t>
            </a:r>
            <a:r>
              <a:rPr lang="ru-RU" dirty="0" smtClean="0"/>
              <a:t>)</a:t>
            </a:r>
            <a:endParaRPr lang="en-US" dirty="0" smtClean="0"/>
          </a:p>
          <a:p>
            <a:pPr marL="342900" indent="-342900">
              <a:buAutoNum type="arabicPeriod"/>
            </a:pPr>
            <a:endParaRPr lang="en-US" dirty="0" smtClean="0"/>
          </a:p>
          <a:p>
            <a:pPr marL="342900" indent="-342900">
              <a:buAutoNum type="arabicPeriod"/>
            </a:pPr>
            <a:r>
              <a:rPr lang="ru-RU" dirty="0" smtClean="0"/>
              <a:t>«Простелю </a:t>
            </a:r>
            <a:r>
              <a:rPr lang="ru-RU" dirty="0" err="1" smtClean="0"/>
              <a:t>тобі</a:t>
            </a:r>
            <a:r>
              <a:rPr lang="ru-RU" dirty="0" smtClean="0"/>
              <a:t>, раю, // Притулюсь </a:t>
            </a:r>
            <a:r>
              <a:rPr lang="ru-RU" dirty="0" err="1" smtClean="0"/>
              <a:t>собі</a:t>
            </a:r>
            <a:r>
              <a:rPr lang="ru-RU" dirty="0" smtClean="0"/>
              <a:t> </a:t>
            </a:r>
            <a:r>
              <a:rPr lang="ru-RU" dirty="0" err="1" smtClean="0"/>
              <a:t>скраю</a:t>
            </a:r>
            <a:r>
              <a:rPr lang="ru-RU" dirty="0" smtClean="0"/>
              <a:t>» (І. Драч)</a:t>
            </a:r>
            <a:endParaRPr lang="en-US"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424936" cy="5262979"/>
          </a:xfrm>
          <a:prstGeom prst="rect">
            <a:avLst/>
          </a:prstGeom>
          <a:noFill/>
        </p:spPr>
        <p:txBody>
          <a:bodyPr wrap="square" rtlCol="0">
            <a:spAutoFit/>
          </a:bodyPr>
          <a:lstStyle/>
          <a:p>
            <a:r>
              <a:rPr lang="ru-RU" sz="2400" b="1" i="1" dirty="0" err="1" smtClean="0"/>
              <a:t>Відокремлені</a:t>
            </a:r>
            <a:r>
              <a:rPr lang="ru-RU" sz="2400" b="1" i="1" dirty="0" smtClean="0"/>
              <a:t> члени </a:t>
            </a:r>
            <a:r>
              <a:rPr lang="ru-RU" sz="2400" b="1" i="1" dirty="0" err="1" smtClean="0"/>
              <a:t>речення</a:t>
            </a:r>
            <a:r>
              <a:rPr lang="ru-RU" sz="2400" b="1" i="1" dirty="0" smtClean="0"/>
              <a:t>.</a:t>
            </a:r>
            <a:r>
              <a:rPr lang="ru-RU" sz="2400" dirty="0" smtClean="0"/>
              <a:t> </a:t>
            </a:r>
            <a:r>
              <a:rPr lang="ru-RU" sz="2400" dirty="0" err="1" smtClean="0"/>
              <a:t>Відокремленими</a:t>
            </a:r>
            <a:r>
              <a:rPr lang="ru-RU" sz="2400" dirty="0" smtClean="0"/>
              <a:t> </a:t>
            </a:r>
            <a:r>
              <a:rPr lang="ru-RU" sz="2400" dirty="0" err="1" smtClean="0"/>
              <a:t>називаються</a:t>
            </a:r>
            <a:r>
              <a:rPr lang="ru-RU" sz="2400" dirty="0" smtClean="0"/>
              <a:t> </a:t>
            </a:r>
            <a:r>
              <a:rPr lang="ru-RU" sz="2400" dirty="0" err="1" smtClean="0"/>
              <a:t>другорядні</a:t>
            </a:r>
            <a:r>
              <a:rPr lang="ru-RU" sz="2400" dirty="0" smtClean="0"/>
              <a:t> члени, </a:t>
            </a:r>
            <a:r>
              <a:rPr lang="ru-RU" sz="2400" dirty="0" err="1" smtClean="0"/>
              <a:t>виділені</a:t>
            </a:r>
            <a:r>
              <a:rPr lang="ru-RU" sz="2400" dirty="0" smtClean="0"/>
              <a:t> в </a:t>
            </a:r>
            <a:r>
              <a:rPr lang="ru-RU" sz="2400" dirty="0" err="1" smtClean="0"/>
              <a:t>реченні</a:t>
            </a:r>
            <a:r>
              <a:rPr lang="ru-RU" sz="2400" dirty="0" smtClean="0"/>
              <a:t> для </a:t>
            </a:r>
            <a:r>
              <a:rPr lang="ru-RU" sz="2400" dirty="0" err="1" smtClean="0"/>
              <a:t>посилення</a:t>
            </a:r>
            <a:r>
              <a:rPr lang="ru-RU" sz="2400" dirty="0" smtClean="0"/>
              <a:t> </a:t>
            </a:r>
            <a:r>
              <a:rPr lang="ru-RU" sz="2400" dirty="0" err="1" smtClean="0"/>
              <a:t>їхнього</a:t>
            </a:r>
            <a:r>
              <a:rPr lang="ru-RU" sz="2400" dirty="0" smtClean="0"/>
              <a:t> </a:t>
            </a:r>
            <a:r>
              <a:rPr lang="ru-RU" sz="2400" dirty="0" err="1" smtClean="0"/>
              <a:t>змісту</a:t>
            </a:r>
            <a:r>
              <a:rPr lang="ru-RU" sz="2400" dirty="0" smtClean="0"/>
              <a:t> </a:t>
            </a:r>
            <a:r>
              <a:rPr lang="ru-RU" sz="2400" dirty="0" err="1" smtClean="0"/>
              <a:t>і</a:t>
            </a:r>
            <a:r>
              <a:rPr lang="ru-RU" sz="2400" dirty="0" smtClean="0"/>
              <a:t> </a:t>
            </a:r>
            <a:r>
              <a:rPr lang="ru-RU" sz="2400" dirty="0" err="1" smtClean="0"/>
              <a:t>значення</a:t>
            </a:r>
            <a:r>
              <a:rPr lang="ru-RU" sz="2400" dirty="0" smtClean="0"/>
              <a:t>.</a:t>
            </a:r>
            <a:endParaRPr lang="en-US" sz="2400" dirty="0" smtClean="0"/>
          </a:p>
          <a:p>
            <a:endParaRPr lang="en-US" sz="2400" dirty="0" smtClean="0"/>
          </a:p>
          <a:p>
            <a:r>
              <a:rPr lang="en-US" sz="2400" dirty="0" smtClean="0"/>
              <a:t>1) </a:t>
            </a:r>
            <a:r>
              <a:rPr lang="ru-RU" sz="2400" dirty="0" smtClean="0"/>
              <a:t>“</a:t>
            </a:r>
            <a:r>
              <a:rPr lang="ru-RU" sz="2400" dirty="0" err="1" smtClean="0"/>
              <a:t>Стривожені</a:t>
            </a:r>
            <a:r>
              <a:rPr lang="ru-RU" sz="2400" dirty="0" smtClean="0"/>
              <a:t> </a:t>
            </a:r>
            <a:r>
              <a:rPr lang="ru-RU" sz="2400" dirty="0" err="1" smtClean="0"/>
              <a:t>світлом</a:t>
            </a:r>
            <a:r>
              <a:rPr lang="ru-RU" sz="2400" dirty="0" smtClean="0"/>
              <a:t>, </a:t>
            </a:r>
            <a:r>
              <a:rPr lang="ru-RU" sz="2400" dirty="0" err="1" smtClean="0"/>
              <a:t>звірята</a:t>
            </a:r>
            <a:r>
              <a:rPr lang="ru-RU" sz="2400" dirty="0" smtClean="0"/>
              <a:t> </a:t>
            </a:r>
            <a:r>
              <a:rPr lang="ru-RU" sz="2400" dirty="0" err="1" smtClean="0"/>
              <a:t>заворушилися</a:t>
            </a:r>
            <a:r>
              <a:rPr lang="ru-RU" sz="2400" dirty="0" smtClean="0"/>
              <a:t>, </a:t>
            </a:r>
            <a:r>
              <a:rPr lang="ru-RU" sz="2400" dirty="0" err="1" smtClean="0"/>
              <a:t>збилися</a:t>
            </a:r>
            <a:r>
              <a:rPr lang="ru-RU" sz="2400" dirty="0" smtClean="0"/>
              <a:t> в одну </a:t>
            </a:r>
            <a:r>
              <a:rPr lang="ru-RU" sz="2400" dirty="0" err="1" smtClean="0"/>
              <a:t>купку</a:t>
            </a:r>
            <a:r>
              <a:rPr lang="ru-RU" sz="2400" dirty="0" smtClean="0"/>
              <a:t>” (О. </a:t>
            </a:r>
            <a:r>
              <a:rPr lang="ru-RU" sz="2400" dirty="0" err="1" smtClean="0"/>
              <a:t>Донченко</a:t>
            </a:r>
            <a:r>
              <a:rPr lang="ru-RU" sz="2400" dirty="0" smtClean="0"/>
              <a:t>) </a:t>
            </a:r>
            <a:endParaRPr lang="en-US" sz="2400" dirty="0" smtClean="0"/>
          </a:p>
          <a:p>
            <a:endParaRPr lang="ru-RU" sz="2400" dirty="0" smtClean="0"/>
          </a:p>
          <a:p>
            <a:r>
              <a:rPr lang="en-US" sz="2400" dirty="0" smtClean="0"/>
              <a:t>2) </a:t>
            </a:r>
            <a:r>
              <a:rPr lang="ru-RU" sz="2400" dirty="0" smtClean="0"/>
              <a:t>“</a:t>
            </a:r>
            <a:r>
              <a:rPr lang="ru-RU" sz="2400" dirty="0" err="1" smtClean="0"/>
              <a:t>Мліє</a:t>
            </a:r>
            <a:r>
              <a:rPr lang="ru-RU" sz="2400" dirty="0" smtClean="0"/>
              <a:t> даль, </a:t>
            </a:r>
            <a:r>
              <a:rPr lang="ru-RU" sz="2400" dirty="0" err="1" smtClean="0"/>
              <a:t>волога</a:t>
            </a:r>
            <a:r>
              <a:rPr lang="ru-RU" sz="2400" dirty="0" smtClean="0"/>
              <a:t> </a:t>
            </a:r>
            <a:r>
              <a:rPr lang="ru-RU" sz="2400" dirty="0" err="1" smtClean="0"/>
              <a:t>і</a:t>
            </a:r>
            <a:r>
              <a:rPr lang="ru-RU" sz="2400" dirty="0" smtClean="0"/>
              <a:t> </a:t>
            </a:r>
            <a:r>
              <a:rPr lang="ru-RU" sz="2400" dirty="0" err="1" smtClean="0"/>
              <a:t>блакитна</a:t>
            </a:r>
            <a:r>
              <a:rPr lang="ru-RU" sz="2400" dirty="0" smtClean="0"/>
              <a:t>” (В. </a:t>
            </a:r>
            <a:r>
              <a:rPr lang="ru-RU" sz="2400" dirty="0" err="1" smtClean="0"/>
              <a:t>Сосюра</a:t>
            </a:r>
            <a:r>
              <a:rPr lang="ru-RU" sz="2400" dirty="0" smtClean="0"/>
              <a:t>)</a:t>
            </a:r>
            <a:endParaRPr lang="en-US" sz="2400" dirty="0" smtClean="0"/>
          </a:p>
          <a:p>
            <a:endParaRPr lang="en-US" sz="2400" dirty="0" smtClean="0"/>
          </a:p>
          <a:p>
            <a:r>
              <a:rPr lang="en-US" sz="2400" dirty="0" smtClean="0"/>
              <a:t>3)</a:t>
            </a:r>
            <a:r>
              <a:rPr lang="ru-RU" sz="2400" dirty="0" smtClean="0"/>
              <a:t> “</a:t>
            </a:r>
            <a:r>
              <a:rPr lang="ru-RU" sz="2400" dirty="0" err="1" smtClean="0"/>
              <a:t>Старий</a:t>
            </a:r>
            <a:r>
              <a:rPr lang="ru-RU" sz="2400" dirty="0" smtClean="0"/>
              <a:t> </a:t>
            </a:r>
            <a:r>
              <a:rPr lang="ru-RU" sz="2400" dirty="0" err="1" smtClean="0"/>
              <a:t>підводиться</a:t>
            </a:r>
            <a:r>
              <a:rPr lang="ru-RU" sz="2400" dirty="0" smtClean="0"/>
              <a:t>, / не </a:t>
            </a:r>
            <a:r>
              <a:rPr lang="ru-RU" sz="2400" dirty="0" err="1" smtClean="0"/>
              <a:t>прощаючись</a:t>
            </a:r>
            <a:r>
              <a:rPr lang="ru-RU" sz="2400" dirty="0" smtClean="0"/>
              <a:t>, </a:t>
            </a:r>
            <a:r>
              <a:rPr lang="ru-RU" sz="2400" dirty="0" err="1" smtClean="0"/>
              <a:t>іде</a:t>
            </a:r>
            <a:r>
              <a:rPr lang="ru-RU" sz="2400" dirty="0" smtClean="0"/>
              <a:t>, </a:t>
            </a:r>
            <a:r>
              <a:rPr lang="ru-RU" sz="2400" dirty="0" err="1" smtClean="0"/>
              <a:t>зникає</a:t>
            </a:r>
            <a:r>
              <a:rPr lang="ru-RU" sz="2400" dirty="0" smtClean="0"/>
              <a:t> </a:t>
            </a:r>
            <a:r>
              <a:rPr lang="ru-RU" sz="2400" dirty="0" err="1" smtClean="0"/>
              <a:t>десь</a:t>
            </a:r>
            <a:r>
              <a:rPr lang="ru-RU" sz="2400" dirty="0" smtClean="0"/>
              <a:t> внизу за курганом” (О. Гончар)</a:t>
            </a:r>
            <a:endParaRPr lang="en-US" sz="2400" dirty="0" smtClean="0"/>
          </a:p>
          <a:p>
            <a:endParaRPr lang="en-US" sz="2400" dirty="0" smtClean="0"/>
          </a:p>
          <a:p>
            <a:r>
              <a:rPr lang="en-US" sz="2400" dirty="0" smtClean="0"/>
              <a:t>4) </a:t>
            </a:r>
            <a:r>
              <a:rPr lang="ru-RU" sz="2400" dirty="0" smtClean="0"/>
              <a:t>“Гордий </a:t>
            </a:r>
            <a:r>
              <a:rPr lang="ru-RU" sz="2400" dirty="0" err="1" smtClean="0"/>
              <a:t>і</a:t>
            </a:r>
            <a:r>
              <a:rPr lang="ru-RU" sz="2400" dirty="0" smtClean="0"/>
              <a:t> </a:t>
            </a:r>
            <a:r>
              <a:rPr lang="ru-RU" sz="2400" dirty="0" err="1" smtClean="0"/>
              <a:t>волелюбний</a:t>
            </a:r>
            <a:r>
              <a:rPr lang="ru-RU" sz="2400" dirty="0" smtClean="0"/>
              <a:t>, </a:t>
            </a:r>
            <a:r>
              <a:rPr lang="ru-RU" sz="2400" dirty="0" err="1" smtClean="0"/>
              <a:t>він</a:t>
            </a:r>
            <a:r>
              <a:rPr lang="ru-RU" sz="2400" dirty="0" smtClean="0"/>
              <a:t> </a:t>
            </a:r>
            <a:r>
              <a:rPr lang="ru-RU" sz="2400" dirty="0" err="1" smtClean="0"/>
              <a:t>нагадував</a:t>
            </a:r>
            <a:r>
              <a:rPr lang="ru-RU" sz="2400" dirty="0" smtClean="0"/>
              <a:t> сокола”</a:t>
            </a:r>
            <a:endParaRPr lang="en-US" sz="2400" dirty="0" smtClean="0"/>
          </a:p>
          <a:p>
            <a:r>
              <a:rPr lang="ru-RU" sz="2400" dirty="0" smtClean="0"/>
              <a:t>(А. </a:t>
            </a:r>
            <a:r>
              <a:rPr lang="ru-RU" sz="2400" dirty="0" err="1" smtClean="0"/>
              <a:t>Шиян</a:t>
            </a:r>
            <a:r>
              <a:rPr lang="ru-RU" sz="2400" dirty="0" smtClean="0"/>
              <a:t>)</a:t>
            </a:r>
            <a:endParaRPr lang="ru-RU" sz="24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208912" cy="4154984"/>
          </a:xfrm>
          <a:prstGeom prst="rect">
            <a:avLst/>
          </a:prstGeom>
          <a:noFill/>
        </p:spPr>
        <p:txBody>
          <a:bodyPr wrap="square" rtlCol="0">
            <a:spAutoFit/>
          </a:bodyPr>
          <a:lstStyle/>
          <a:p>
            <a:r>
              <a:rPr lang="uk-UA" sz="2400" b="1" i="1" dirty="0" smtClean="0"/>
              <a:t>Паралелізм</a:t>
            </a:r>
            <a:r>
              <a:rPr lang="uk-UA" sz="2400" dirty="0" smtClean="0"/>
              <a:t> — це стилістична фігура, яка </a:t>
            </a:r>
            <a:r>
              <a:rPr lang="uk-UA" sz="2400" dirty="0" err="1" smtClean="0"/>
              <a:t>грунтується</a:t>
            </a:r>
            <a:r>
              <a:rPr lang="uk-UA" sz="2400" dirty="0" smtClean="0"/>
              <a:t> на однотипній синтаксичній побудові двох або більше суміжних мовних одиниць, переважно рядків поетичного тексту, що породжує відчуття їхньої симетрії. </a:t>
            </a:r>
            <a:endParaRPr lang="en-US" sz="2400" dirty="0" smtClean="0"/>
          </a:p>
          <a:p>
            <a:r>
              <a:rPr lang="ru-RU" sz="2400" dirty="0" err="1" smtClean="0"/>
              <a:t>Зашуміла</a:t>
            </a:r>
            <a:r>
              <a:rPr lang="ru-RU" sz="2400" dirty="0" smtClean="0"/>
              <a:t> </a:t>
            </a:r>
            <a:r>
              <a:rPr lang="ru-RU" sz="2400" dirty="0" err="1" smtClean="0"/>
              <a:t>дібровонька</a:t>
            </a:r>
            <a:r>
              <a:rPr lang="ru-RU" sz="2400" dirty="0" smtClean="0"/>
              <a:t>, листом </a:t>
            </a:r>
            <a:r>
              <a:rPr lang="ru-RU" sz="2400" dirty="0" err="1" smtClean="0"/>
              <a:t>зашуміла</a:t>
            </a:r>
            <a:r>
              <a:rPr lang="ru-RU" sz="2400" dirty="0" smtClean="0"/>
              <a:t>, // Затужила </a:t>
            </a:r>
            <a:r>
              <a:rPr lang="ru-RU" sz="2400" dirty="0" err="1" smtClean="0"/>
              <a:t>дівчинонька</a:t>
            </a:r>
            <a:r>
              <a:rPr lang="ru-RU" sz="2400" dirty="0" smtClean="0"/>
              <a:t>, </a:t>
            </a:r>
            <a:r>
              <a:rPr lang="ru-RU" sz="2400" dirty="0" err="1" smtClean="0"/>
              <a:t>серцем</a:t>
            </a:r>
            <a:r>
              <a:rPr lang="ru-RU" sz="2400" dirty="0" smtClean="0"/>
              <a:t> </a:t>
            </a:r>
            <a:r>
              <a:rPr lang="ru-RU" sz="2400" dirty="0" err="1" smtClean="0"/>
              <a:t>затужила</a:t>
            </a:r>
            <a:r>
              <a:rPr lang="ru-RU" sz="2400" dirty="0" smtClean="0"/>
              <a:t>. (М. Шашкевич)</a:t>
            </a:r>
            <a:endParaRPr lang="en-US" sz="2400" dirty="0" smtClean="0"/>
          </a:p>
          <a:p>
            <a:endParaRPr lang="ru-RU" sz="2400" dirty="0" smtClean="0"/>
          </a:p>
          <a:p>
            <a:r>
              <a:rPr lang="en-US" sz="2400" dirty="0" smtClean="0"/>
              <a:t>Our senses perceive no extremes. Too much sound deafens us; too much light dazzles us$ too great distance or proximity hinders our view.</a:t>
            </a:r>
            <a:endParaRPr lang="ru-RU" sz="24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424936" cy="2954655"/>
          </a:xfrm>
          <a:prstGeom prst="rect">
            <a:avLst/>
          </a:prstGeom>
          <a:noFill/>
        </p:spPr>
        <p:txBody>
          <a:bodyPr wrap="square" rtlCol="0">
            <a:spAutoFit/>
          </a:bodyPr>
          <a:lstStyle/>
          <a:p>
            <a:r>
              <a:rPr lang="ru-RU" sz="2400" b="1" i="1" dirty="0" err="1" smtClean="0"/>
              <a:t>Хіазм</a:t>
            </a:r>
            <a:r>
              <a:rPr lang="ru-RU" sz="2400" dirty="0" smtClean="0"/>
              <a:t> — </a:t>
            </a:r>
            <a:r>
              <a:rPr lang="ru-RU" sz="2400" dirty="0" err="1" smtClean="0"/>
              <a:t>перехресна</a:t>
            </a:r>
            <a:r>
              <a:rPr lang="ru-RU" sz="2400" dirty="0" smtClean="0"/>
              <a:t> </a:t>
            </a:r>
            <a:r>
              <a:rPr lang="ru-RU" sz="2400" dirty="0" err="1" smtClean="0"/>
              <a:t>фігура</a:t>
            </a:r>
            <a:r>
              <a:rPr lang="ru-RU" sz="2400" dirty="0" smtClean="0"/>
              <a:t> </a:t>
            </a:r>
            <a:r>
              <a:rPr lang="ru-RU" sz="2400" dirty="0" err="1" smtClean="0"/>
              <a:t>з</a:t>
            </a:r>
            <a:r>
              <a:rPr lang="ru-RU" sz="2400" dirty="0" smtClean="0"/>
              <a:t> </a:t>
            </a:r>
            <a:r>
              <a:rPr lang="ru-RU" sz="2400" dirty="0" err="1" smtClean="0"/>
              <a:t>двох</a:t>
            </a:r>
            <a:r>
              <a:rPr lang="ru-RU" sz="2400" dirty="0" smtClean="0"/>
              <a:t> </a:t>
            </a:r>
            <a:r>
              <a:rPr lang="ru-RU" sz="2400" dirty="0" err="1" smtClean="0"/>
              <a:t>частин</a:t>
            </a:r>
            <a:r>
              <a:rPr lang="ru-RU" sz="2400" dirty="0" smtClean="0"/>
              <a:t>, у </a:t>
            </a:r>
            <a:r>
              <a:rPr lang="ru-RU" sz="2400" dirty="0" err="1" smtClean="0"/>
              <a:t>яких</a:t>
            </a:r>
            <a:r>
              <a:rPr lang="ru-RU" sz="2400" dirty="0" smtClean="0"/>
              <a:t> </a:t>
            </a:r>
            <a:r>
              <a:rPr lang="ru-RU" sz="2400" dirty="0" err="1" smtClean="0"/>
              <a:t>елементи</a:t>
            </a:r>
            <a:r>
              <a:rPr lang="ru-RU" sz="2400" dirty="0" smtClean="0"/>
              <a:t> </a:t>
            </a:r>
            <a:r>
              <a:rPr lang="ru-RU" sz="2400" dirty="0" err="1" smtClean="0"/>
              <a:t>розташовані</a:t>
            </a:r>
            <a:r>
              <a:rPr lang="ru-RU" sz="2400" dirty="0" smtClean="0"/>
              <a:t> в </a:t>
            </a:r>
            <a:r>
              <a:rPr lang="ru-RU" sz="2400" dirty="0" err="1" smtClean="0"/>
              <a:t>оберненому</a:t>
            </a:r>
            <a:r>
              <a:rPr lang="ru-RU" sz="2400" dirty="0" smtClean="0"/>
              <a:t> порядку</a:t>
            </a:r>
            <a:endParaRPr lang="en-US" sz="2400" dirty="0" smtClean="0"/>
          </a:p>
          <a:p>
            <a:endParaRPr lang="en-US" sz="2400" dirty="0" smtClean="0"/>
          </a:p>
          <a:p>
            <a:r>
              <a:rPr lang="uk-UA" sz="2400" dirty="0" smtClean="0"/>
              <a:t>Люди існують в часі, а час існує в людях.</a:t>
            </a:r>
          </a:p>
          <a:p>
            <a:endParaRPr lang="en-US" sz="2400" dirty="0" smtClean="0"/>
          </a:p>
          <a:p>
            <a:r>
              <a:rPr lang="en-US" sz="2400" dirty="0" smtClean="0"/>
              <a:t>The jail might have been the infirmary, the infirmary might have been the jail.</a:t>
            </a:r>
          </a:p>
          <a:p>
            <a:endParaRPr lang="ru-RU"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404664"/>
            <a:ext cx="7776864" cy="5539978"/>
          </a:xfrm>
          <a:prstGeom prst="rect">
            <a:avLst/>
          </a:prstGeom>
          <a:noFill/>
        </p:spPr>
        <p:txBody>
          <a:bodyPr wrap="square" rtlCol="0">
            <a:spAutoFit/>
          </a:bodyPr>
          <a:lstStyle/>
          <a:p>
            <a:r>
              <a:rPr lang="ru-RU" sz="2400" b="1" i="1" dirty="0" smtClean="0"/>
              <a:t>Анафора</a:t>
            </a:r>
            <a:r>
              <a:rPr lang="ru-RU" sz="2400" dirty="0" smtClean="0"/>
              <a:t> — </a:t>
            </a:r>
            <a:r>
              <a:rPr lang="ru-RU" sz="2400" dirty="0" err="1" smtClean="0"/>
              <a:t>стилістична</a:t>
            </a:r>
            <a:r>
              <a:rPr lang="ru-RU" sz="2400" dirty="0" smtClean="0"/>
              <a:t> </a:t>
            </a:r>
            <a:r>
              <a:rPr lang="ru-RU" sz="2400" dirty="0" err="1" smtClean="0"/>
              <a:t>фігура</a:t>
            </a:r>
            <a:r>
              <a:rPr lang="ru-RU" sz="2400" dirty="0" smtClean="0"/>
              <a:t>, яка </a:t>
            </a:r>
            <a:r>
              <a:rPr lang="ru-RU" sz="2400" dirty="0" err="1" smtClean="0"/>
              <a:t>утворюється</a:t>
            </a:r>
            <a:r>
              <a:rPr lang="ru-RU" sz="2400" dirty="0" smtClean="0"/>
              <a:t> повтором </a:t>
            </a:r>
            <a:r>
              <a:rPr lang="ru-RU" sz="2400" dirty="0" err="1" smtClean="0"/>
              <a:t>слів</a:t>
            </a:r>
            <a:r>
              <a:rPr lang="ru-RU" sz="2400" dirty="0" smtClean="0"/>
              <a:t> </a:t>
            </a:r>
            <a:r>
              <a:rPr lang="ru-RU" sz="2400" dirty="0" err="1" smtClean="0"/>
              <a:t>або</a:t>
            </a:r>
            <a:r>
              <a:rPr lang="ru-RU" sz="2400" dirty="0" smtClean="0"/>
              <a:t> </a:t>
            </a:r>
            <a:r>
              <a:rPr lang="ru-RU" sz="2400" dirty="0" err="1" smtClean="0"/>
              <a:t>словосполучень</a:t>
            </a:r>
            <a:r>
              <a:rPr lang="ru-RU" sz="2400" dirty="0" smtClean="0"/>
              <a:t> на початку </a:t>
            </a:r>
            <a:r>
              <a:rPr lang="ru-RU" sz="2400" dirty="0" err="1" smtClean="0"/>
              <a:t>суміжних</a:t>
            </a:r>
            <a:r>
              <a:rPr lang="ru-RU" sz="2400" dirty="0" smtClean="0"/>
              <a:t> </a:t>
            </a:r>
            <a:r>
              <a:rPr lang="ru-RU" sz="2400" dirty="0" err="1" smtClean="0"/>
              <a:t>мовних</a:t>
            </a:r>
            <a:r>
              <a:rPr lang="ru-RU" sz="2400" dirty="0" smtClean="0"/>
              <a:t> </a:t>
            </a:r>
            <a:r>
              <a:rPr lang="ru-RU" sz="2400" dirty="0" err="1" smtClean="0"/>
              <a:t>одиниць</a:t>
            </a:r>
            <a:endParaRPr lang="en-US" sz="2400" dirty="0" smtClean="0"/>
          </a:p>
          <a:p>
            <a:endParaRPr lang="en-US" sz="2400" dirty="0" smtClean="0"/>
          </a:p>
          <a:p>
            <a:r>
              <a:rPr lang="ru-RU" sz="2400" dirty="0" err="1" smtClean="0"/>
              <a:t>Тобі</a:t>
            </a:r>
            <a:r>
              <a:rPr lang="ru-RU" sz="2400" dirty="0" smtClean="0"/>
              <a:t> </a:t>
            </a:r>
            <a:r>
              <a:rPr lang="ru-RU" sz="2400" dirty="0" err="1" smtClean="0"/>
              <a:t>одній</a:t>
            </a:r>
            <a:r>
              <a:rPr lang="ru-RU" sz="2400" dirty="0" smtClean="0"/>
              <a:t>, </a:t>
            </a:r>
            <a:r>
              <a:rPr lang="ru-RU" sz="2400" dirty="0" err="1" smtClean="0"/>
              <a:t>намріяна</a:t>
            </a:r>
            <a:r>
              <a:rPr lang="ru-RU" sz="2400" dirty="0" smtClean="0"/>
              <a:t> </a:t>
            </a:r>
            <a:r>
              <a:rPr lang="ru-RU" sz="2400" dirty="0" err="1" smtClean="0"/>
              <a:t>царівно</a:t>
            </a:r>
            <a:r>
              <a:rPr lang="ru-RU" sz="2400" dirty="0" smtClean="0"/>
              <a:t>, // </a:t>
            </a:r>
            <a:r>
              <a:rPr lang="ru-RU" sz="2400" dirty="0" err="1" smtClean="0"/>
              <a:t>Тобі</a:t>
            </a:r>
            <a:r>
              <a:rPr lang="ru-RU" sz="2400" dirty="0" smtClean="0"/>
              <a:t> </a:t>
            </a:r>
            <a:r>
              <a:rPr lang="ru-RU" sz="2400" dirty="0" err="1" smtClean="0"/>
              <a:t>одній</a:t>
            </a:r>
            <a:r>
              <a:rPr lang="ru-RU" sz="2400" dirty="0" smtClean="0"/>
              <a:t> </a:t>
            </a:r>
            <a:r>
              <a:rPr lang="ru-RU" sz="2400" dirty="0" err="1" smtClean="0"/>
              <a:t>дзвенять</a:t>
            </a:r>
            <a:r>
              <a:rPr lang="ru-RU" sz="2400" dirty="0" smtClean="0"/>
              <a:t> </a:t>
            </a:r>
            <a:r>
              <a:rPr lang="ru-RU" sz="2400" dirty="0" err="1" smtClean="0"/>
              <a:t>мої</a:t>
            </a:r>
            <a:r>
              <a:rPr lang="ru-RU" sz="2400" dirty="0" smtClean="0"/>
              <a:t> </a:t>
            </a:r>
            <a:r>
              <a:rPr lang="ru-RU" sz="2400" dirty="0" err="1" smtClean="0"/>
              <a:t>пісні</a:t>
            </a:r>
            <a:r>
              <a:rPr lang="ru-RU" sz="2400" dirty="0" smtClean="0"/>
              <a:t>, // </a:t>
            </a:r>
            <a:r>
              <a:rPr lang="ru-RU" sz="2400" dirty="0" err="1" smtClean="0"/>
              <a:t>Тобі</a:t>
            </a:r>
            <a:r>
              <a:rPr lang="ru-RU" sz="2400" dirty="0" smtClean="0"/>
              <a:t> </a:t>
            </a:r>
            <a:r>
              <a:rPr lang="ru-RU" sz="2400" dirty="0" err="1" smtClean="0"/>
              <a:t>одній</a:t>
            </a:r>
            <a:r>
              <a:rPr lang="ru-RU" sz="2400" dirty="0" smtClean="0"/>
              <a:t> в </a:t>
            </a:r>
            <a:r>
              <a:rPr lang="ru-RU" sz="2400" dirty="0" err="1" smtClean="0"/>
              <a:t>моєму</a:t>
            </a:r>
            <a:r>
              <a:rPr lang="ru-RU" sz="2400" dirty="0" smtClean="0"/>
              <a:t> </a:t>
            </a:r>
            <a:r>
              <a:rPr lang="ru-RU" sz="2400" dirty="0" err="1" smtClean="0"/>
              <a:t>храмі</a:t>
            </a:r>
            <a:r>
              <a:rPr lang="ru-RU" sz="2400" dirty="0" smtClean="0"/>
              <a:t> дивно // </a:t>
            </a:r>
            <a:r>
              <a:rPr lang="ru-RU" sz="2400" dirty="0" err="1" smtClean="0"/>
              <a:t>Пливуть</a:t>
            </a:r>
            <a:r>
              <a:rPr lang="ru-RU" sz="2400" dirty="0" smtClean="0"/>
              <a:t> </a:t>
            </a:r>
            <a:r>
              <a:rPr lang="ru-RU" sz="2400" dirty="0" err="1" smtClean="0"/>
              <a:t>молитви</a:t>
            </a:r>
            <a:r>
              <a:rPr lang="ru-RU" sz="2400" dirty="0" smtClean="0"/>
              <a:t> </a:t>
            </a:r>
            <a:r>
              <a:rPr lang="ru-RU" sz="2400" dirty="0" err="1" smtClean="0"/>
              <a:t>і</a:t>
            </a:r>
            <a:r>
              <a:rPr lang="ru-RU" sz="2400" dirty="0" smtClean="0"/>
              <a:t> </a:t>
            </a:r>
            <a:r>
              <a:rPr lang="ru-RU" sz="2400" dirty="0" err="1" smtClean="0"/>
              <a:t>горять</a:t>
            </a:r>
            <a:r>
              <a:rPr lang="ru-RU" sz="2400" dirty="0" smtClean="0"/>
              <a:t> </a:t>
            </a:r>
            <a:r>
              <a:rPr lang="ru-RU" sz="2400" dirty="0" err="1" smtClean="0"/>
              <a:t>огні</a:t>
            </a:r>
            <a:r>
              <a:rPr lang="ru-RU" sz="2400" dirty="0" smtClean="0"/>
              <a:t>. (М. </a:t>
            </a:r>
            <a:r>
              <a:rPr lang="ru-RU" sz="2400" dirty="0" err="1" smtClean="0"/>
              <a:t>Рильський</a:t>
            </a:r>
            <a:r>
              <a:rPr lang="ru-RU" sz="2400" dirty="0" smtClean="0"/>
              <a:t>)</a:t>
            </a:r>
            <a:endParaRPr lang="en-US" sz="2400" dirty="0" smtClean="0"/>
          </a:p>
          <a:p>
            <a:endParaRPr lang="en-US" sz="2400" dirty="0" smtClean="0"/>
          </a:p>
          <a:p>
            <a:r>
              <a:rPr lang="ru-RU" sz="2400" dirty="0" smtClean="0"/>
              <a:t>«Небо, гей на </a:t>
            </a:r>
            <a:r>
              <a:rPr lang="ru-RU" sz="2400" dirty="0" err="1" smtClean="0"/>
              <a:t>морі</a:t>
            </a:r>
            <a:r>
              <a:rPr lang="ru-RU" sz="2400" dirty="0" smtClean="0"/>
              <a:t> </a:t>
            </a:r>
            <a:r>
              <a:rPr lang="ru-RU" sz="2400" dirty="0" err="1" smtClean="0"/>
              <a:t>піна</a:t>
            </a:r>
            <a:r>
              <a:rPr lang="ru-RU" sz="2400" dirty="0" smtClean="0"/>
              <a:t>. А </a:t>
            </a:r>
            <a:r>
              <a:rPr lang="ru-RU" sz="2400" dirty="0" err="1" smtClean="0"/>
              <a:t>з</a:t>
            </a:r>
            <a:r>
              <a:rPr lang="ru-RU" sz="2400" dirty="0" smtClean="0"/>
              <a:t> </a:t>
            </a:r>
            <a:r>
              <a:rPr lang="ru-RU" sz="2400" dirty="0" err="1" smtClean="0"/>
              <a:t>тої</a:t>
            </a:r>
            <a:r>
              <a:rPr lang="ru-RU" sz="2400" dirty="0" smtClean="0"/>
              <a:t> </a:t>
            </a:r>
            <a:r>
              <a:rPr lang="ru-RU" sz="2400" dirty="0" err="1" smtClean="0"/>
              <a:t>піни</a:t>
            </a:r>
            <a:r>
              <a:rPr lang="ru-RU" sz="2400" dirty="0" smtClean="0"/>
              <a:t> </a:t>
            </a:r>
            <a:r>
              <a:rPr lang="ru-RU" sz="2400" dirty="0" err="1" smtClean="0"/>
              <a:t>дрібна</a:t>
            </a:r>
            <a:r>
              <a:rPr lang="ru-RU" sz="2400" dirty="0" smtClean="0"/>
              <a:t> роса </a:t>
            </a:r>
            <a:r>
              <a:rPr lang="ru-RU" sz="2400" dirty="0" err="1" smtClean="0"/>
              <a:t>паде</a:t>
            </a:r>
            <a:r>
              <a:rPr lang="ru-RU" sz="2400" dirty="0" smtClean="0"/>
              <a:t> на </a:t>
            </a:r>
            <a:r>
              <a:rPr lang="ru-RU" sz="2400" dirty="0" err="1" smtClean="0"/>
              <a:t>ліси</a:t>
            </a:r>
            <a:r>
              <a:rPr lang="ru-RU" sz="2400" dirty="0" smtClean="0"/>
              <a:t>, </a:t>
            </a:r>
            <a:r>
              <a:rPr lang="ru-RU" sz="2400" dirty="0" err="1" smtClean="0"/>
              <a:t>на</a:t>
            </a:r>
            <a:r>
              <a:rPr lang="ru-RU" sz="2400" dirty="0" smtClean="0"/>
              <a:t> гори. А </a:t>
            </a:r>
            <a:r>
              <a:rPr lang="ru-RU" sz="2400" dirty="0" err="1" smtClean="0"/>
              <a:t>з</a:t>
            </a:r>
            <a:r>
              <a:rPr lang="ru-RU" sz="2400" dirty="0" smtClean="0"/>
              <a:t> того неба Купало </a:t>
            </a:r>
            <a:r>
              <a:rPr lang="ru-RU" sz="2400" dirty="0" err="1" smtClean="0"/>
              <a:t>любість</a:t>
            </a:r>
            <a:r>
              <a:rPr lang="ru-RU" sz="2400" dirty="0" smtClean="0"/>
              <a:t> по </a:t>
            </a:r>
            <a:r>
              <a:rPr lang="ru-RU" sz="2400" dirty="0" err="1" smtClean="0"/>
              <a:t>землі</a:t>
            </a:r>
            <a:r>
              <a:rPr lang="ru-RU" sz="2400" dirty="0" smtClean="0"/>
              <a:t> </a:t>
            </a:r>
            <a:r>
              <a:rPr lang="ru-RU" sz="2400" dirty="0" err="1" smtClean="0"/>
              <a:t>сіє</a:t>
            </a:r>
            <a:r>
              <a:rPr lang="ru-RU" sz="2400" dirty="0" smtClean="0"/>
              <a:t>... А де то та </a:t>
            </a:r>
            <a:r>
              <a:rPr lang="ru-RU" sz="2400" dirty="0" err="1" smtClean="0"/>
              <a:t>любість</a:t>
            </a:r>
            <a:r>
              <a:rPr lang="ru-RU" sz="2400" dirty="0" smtClean="0"/>
              <a:t> упаде, там </a:t>
            </a:r>
            <a:r>
              <a:rPr lang="ru-RU" sz="2400" dirty="0" err="1" smtClean="0"/>
              <a:t>білий</a:t>
            </a:r>
            <a:r>
              <a:rPr lang="ru-RU" sz="2400" dirty="0" smtClean="0"/>
              <a:t> </a:t>
            </a:r>
            <a:r>
              <a:rPr lang="ru-RU" sz="2400" dirty="0" err="1" smtClean="0"/>
              <a:t>вогонь</a:t>
            </a:r>
            <a:r>
              <a:rPr lang="ru-RU" sz="2400" dirty="0" smtClean="0"/>
              <a:t> </a:t>
            </a:r>
            <a:r>
              <a:rPr lang="ru-RU" sz="2400" dirty="0" err="1" smtClean="0"/>
              <a:t>з</a:t>
            </a:r>
            <a:r>
              <a:rPr lang="ru-RU" sz="2400" dirty="0" smtClean="0"/>
              <a:t> </a:t>
            </a:r>
            <a:r>
              <a:rPr lang="ru-RU" sz="2400" dirty="0" err="1" smtClean="0"/>
              <a:t>землі</a:t>
            </a:r>
            <a:r>
              <a:rPr lang="ru-RU" sz="2400" dirty="0" smtClean="0"/>
              <a:t> </a:t>
            </a:r>
            <a:r>
              <a:rPr lang="ru-RU" sz="2400" dirty="0" err="1" smtClean="0"/>
              <a:t>виростає</a:t>
            </a:r>
            <a:r>
              <a:rPr lang="ru-RU" sz="2400" dirty="0" smtClean="0"/>
              <a:t>, а за </a:t>
            </a:r>
            <a:r>
              <a:rPr lang="ru-RU" sz="2400" dirty="0" err="1" smtClean="0"/>
              <a:t>тим</a:t>
            </a:r>
            <a:r>
              <a:rPr lang="ru-RU" sz="2400" dirty="0" smtClean="0"/>
              <a:t> </a:t>
            </a:r>
            <a:r>
              <a:rPr lang="ru-RU" sz="2400" dirty="0" err="1" smtClean="0"/>
              <a:t>білим</a:t>
            </a:r>
            <a:r>
              <a:rPr lang="ru-RU" sz="2400" dirty="0" smtClean="0"/>
              <a:t> вогнем темна </a:t>
            </a:r>
            <a:r>
              <a:rPr lang="ru-RU" sz="2400" dirty="0" err="1" smtClean="0"/>
              <a:t>хмарка</a:t>
            </a:r>
            <a:r>
              <a:rPr lang="ru-RU" sz="2400" dirty="0" smtClean="0"/>
              <a:t> </a:t>
            </a:r>
            <a:r>
              <a:rPr lang="ru-RU" sz="2400" dirty="0" err="1" smtClean="0"/>
              <a:t>тінь</a:t>
            </a:r>
            <a:r>
              <a:rPr lang="ru-RU" sz="2400" dirty="0" smtClean="0"/>
              <a:t> </a:t>
            </a:r>
            <a:r>
              <a:rPr lang="ru-RU" sz="2400" dirty="0" err="1" smtClean="0"/>
              <a:t>розстелює</a:t>
            </a:r>
            <a:r>
              <a:rPr lang="ru-RU" sz="2400" dirty="0" smtClean="0"/>
              <a:t>. </a:t>
            </a:r>
            <a:r>
              <a:rPr lang="ru-RU" sz="2400" dirty="0" err="1" smtClean="0"/>
              <a:t>Бо</a:t>
            </a:r>
            <a:r>
              <a:rPr lang="ru-RU" sz="2400" dirty="0" smtClean="0"/>
              <a:t> </a:t>
            </a:r>
            <a:r>
              <a:rPr lang="ru-RU" sz="2400" dirty="0" err="1" smtClean="0"/>
              <a:t>любість</a:t>
            </a:r>
            <a:r>
              <a:rPr lang="ru-RU" sz="2400" dirty="0" smtClean="0"/>
              <a:t> </a:t>
            </a:r>
            <a:r>
              <a:rPr lang="ru-RU" sz="2400" dirty="0" err="1" smtClean="0"/>
              <a:t>одне</a:t>
            </a:r>
            <a:r>
              <a:rPr lang="ru-RU" sz="2400" dirty="0" smtClean="0"/>
              <a:t> </a:t>
            </a:r>
            <a:r>
              <a:rPr lang="ru-RU" sz="2400" dirty="0" err="1" smtClean="0"/>
              <a:t>крило</a:t>
            </a:r>
            <a:r>
              <a:rPr lang="ru-RU" sz="2400" dirty="0" smtClean="0"/>
              <a:t> </a:t>
            </a:r>
            <a:r>
              <a:rPr lang="ru-RU" sz="2400" dirty="0" err="1" smtClean="0"/>
              <a:t>біле</a:t>
            </a:r>
            <a:r>
              <a:rPr lang="ru-RU" sz="2400" dirty="0" smtClean="0"/>
              <a:t>, а друге </a:t>
            </a:r>
            <a:r>
              <a:rPr lang="ru-RU" sz="2400" dirty="0" err="1" smtClean="0"/>
              <a:t>темне</a:t>
            </a:r>
            <a:r>
              <a:rPr lang="ru-RU" sz="2400" dirty="0" smtClean="0"/>
              <a:t> </a:t>
            </a:r>
            <a:r>
              <a:rPr lang="ru-RU" sz="2400" dirty="0" err="1" smtClean="0"/>
              <a:t>має</a:t>
            </a:r>
            <a:r>
              <a:rPr lang="ru-RU" sz="2400" dirty="0" smtClean="0"/>
              <a:t>» (М. </a:t>
            </a:r>
            <a:r>
              <a:rPr lang="ru-RU" sz="2400" dirty="0" err="1" smtClean="0"/>
              <a:t>Черемшина</a:t>
            </a:r>
            <a:r>
              <a:rPr lang="ru-RU" sz="2400" dirty="0" smtClean="0"/>
              <a:t>). </a:t>
            </a:r>
            <a:endParaRPr lang="en-US" sz="2400"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183880" cy="720080"/>
          </a:xfrm>
        </p:spPr>
        <p:txBody>
          <a:bodyPr/>
          <a:lstStyle/>
          <a:p>
            <a:pPr algn="ctr"/>
            <a:r>
              <a:rPr lang="uk-UA" dirty="0" smtClean="0"/>
              <a:t>АНТОНІМИ</a:t>
            </a:r>
            <a:endParaRPr lang="ru-RU" dirty="0"/>
          </a:p>
        </p:txBody>
      </p:sp>
      <p:sp>
        <p:nvSpPr>
          <p:cNvPr id="3" name="TextBox 2"/>
          <p:cNvSpPr txBox="1"/>
          <p:nvPr/>
        </p:nvSpPr>
        <p:spPr>
          <a:xfrm>
            <a:off x="899592" y="2924944"/>
            <a:ext cx="6984776" cy="70788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uk-UA" sz="2000" dirty="0" smtClean="0">
                <a:solidFill>
                  <a:srgbClr val="7030A0"/>
                </a:solidFill>
              </a:rPr>
              <a:t>Контекстуальні антоніми</a:t>
            </a:r>
          </a:p>
          <a:p>
            <a:r>
              <a:rPr lang="uk-UA" sz="2000" dirty="0" smtClean="0"/>
              <a:t>Мати </a:t>
            </a:r>
            <a:r>
              <a:rPr lang="uk-UA" sz="2000" u="sng" dirty="0" smtClean="0"/>
              <a:t>в'яне</a:t>
            </a:r>
            <a:r>
              <a:rPr lang="uk-UA" sz="2000" dirty="0" smtClean="0"/>
              <a:t>. Дочка </a:t>
            </a:r>
            <a:r>
              <a:rPr lang="uk-UA" sz="2000" u="sng" dirty="0" smtClean="0"/>
              <a:t>червоніє</a:t>
            </a:r>
            <a:r>
              <a:rPr lang="uk-UA" sz="2000" dirty="0" smtClean="0"/>
              <a:t> (Т. Г. Шевченко)</a:t>
            </a:r>
            <a:endParaRPr lang="ru-RU" sz="2000" dirty="0"/>
          </a:p>
        </p:txBody>
      </p:sp>
      <p:sp>
        <p:nvSpPr>
          <p:cNvPr id="4" name="TextBox 3"/>
          <p:cNvSpPr txBox="1"/>
          <p:nvPr/>
        </p:nvSpPr>
        <p:spPr>
          <a:xfrm>
            <a:off x="827584" y="1556792"/>
            <a:ext cx="6984776" cy="1200329"/>
          </a:xfrm>
          <a:prstGeom prst="rect">
            <a:avLst/>
          </a:prstGeom>
          <a:noFill/>
        </p:spPr>
        <p:txBody>
          <a:bodyPr wrap="square" rtlCol="0">
            <a:spAutoFit/>
          </a:bodyPr>
          <a:lstStyle/>
          <a:p>
            <a:r>
              <a:rPr lang="uk-UA" sz="2400" dirty="0" smtClean="0"/>
              <a:t>Я твоя </a:t>
            </a:r>
            <a:r>
              <a:rPr lang="uk-UA" sz="2400" u="sng" dirty="0" smtClean="0"/>
              <a:t>надія</a:t>
            </a:r>
            <a:r>
              <a:rPr lang="uk-UA" sz="2400" dirty="0" smtClean="0"/>
              <a:t> і </a:t>
            </a:r>
            <a:r>
              <a:rPr lang="uk-UA" sz="2400" u="sng" dirty="0" smtClean="0"/>
              <a:t>омана</a:t>
            </a:r>
            <a:r>
              <a:rPr lang="uk-UA" sz="2400" dirty="0" smtClean="0"/>
              <a:t>. Іскра </a:t>
            </a:r>
            <a:r>
              <a:rPr lang="uk-UA" sz="2400" dirty="0" err="1" smtClean="0"/>
              <a:t>нероздмухана</a:t>
            </a:r>
            <a:r>
              <a:rPr lang="uk-UA" sz="2400" dirty="0" smtClean="0"/>
              <a:t> твоя! (І. Драч)</a:t>
            </a:r>
          </a:p>
          <a:p>
            <a:r>
              <a:rPr lang="uk-UA" sz="2400" dirty="0" smtClean="0"/>
              <a:t>Той </a:t>
            </a:r>
            <a:r>
              <a:rPr lang="uk-UA" sz="2400" u="sng" dirty="0" smtClean="0"/>
              <a:t>мурує</a:t>
            </a:r>
            <a:r>
              <a:rPr lang="uk-UA" sz="2400" dirty="0" smtClean="0"/>
              <a:t>, той </a:t>
            </a:r>
            <a:r>
              <a:rPr lang="uk-UA" sz="2400" u="sng" dirty="0" smtClean="0"/>
              <a:t>руйнує</a:t>
            </a:r>
            <a:r>
              <a:rPr lang="uk-UA" sz="2400" dirty="0" smtClean="0"/>
              <a:t> (Т. Г. Шевченко).</a:t>
            </a:r>
            <a:endParaRPr lang="ru-RU"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424936" cy="3046988"/>
          </a:xfrm>
          <a:prstGeom prst="rect">
            <a:avLst/>
          </a:prstGeom>
          <a:noFill/>
        </p:spPr>
        <p:txBody>
          <a:bodyPr wrap="square" rtlCol="0">
            <a:spAutoFit/>
          </a:bodyPr>
          <a:lstStyle/>
          <a:p>
            <a:r>
              <a:rPr lang="ru-RU" sz="2400" b="1" i="1" dirty="0" err="1" smtClean="0"/>
              <a:t>Епіфора</a:t>
            </a:r>
            <a:r>
              <a:rPr lang="ru-RU" sz="2400" dirty="0" smtClean="0"/>
              <a:t>  — </a:t>
            </a:r>
            <a:r>
              <a:rPr lang="ru-RU" sz="2400" dirty="0" err="1" smtClean="0"/>
              <a:t>стилістична</a:t>
            </a:r>
            <a:r>
              <a:rPr lang="ru-RU" sz="2400" dirty="0" smtClean="0"/>
              <a:t> </a:t>
            </a:r>
            <a:r>
              <a:rPr lang="ru-RU" sz="2400" dirty="0" err="1" smtClean="0"/>
              <a:t>фігура</a:t>
            </a:r>
            <a:r>
              <a:rPr lang="ru-RU" sz="2400" dirty="0" smtClean="0"/>
              <a:t>, </a:t>
            </a:r>
            <a:r>
              <a:rPr lang="ru-RU" sz="2400" dirty="0" err="1" smtClean="0"/>
              <a:t>протилежна</a:t>
            </a:r>
            <a:r>
              <a:rPr lang="ru-RU" sz="2400" dirty="0" smtClean="0"/>
              <a:t> </a:t>
            </a:r>
            <a:r>
              <a:rPr lang="ru-RU" sz="2400" dirty="0" err="1" smtClean="0"/>
              <a:t>анафорі</a:t>
            </a:r>
            <a:r>
              <a:rPr lang="ru-RU" sz="2400" dirty="0" smtClean="0"/>
              <a:t>, яка </a:t>
            </a:r>
            <a:r>
              <a:rPr lang="ru-RU" sz="2400" dirty="0" err="1" smtClean="0"/>
              <a:t>утворюється</a:t>
            </a:r>
            <a:r>
              <a:rPr lang="ru-RU" sz="2400" dirty="0" smtClean="0"/>
              <a:t> повтором </a:t>
            </a:r>
            <a:r>
              <a:rPr lang="ru-RU" sz="2400" dirty="0" err="1" smtClean="0"/>
              <a:t>окремих</a:t>
            </a:r>
            <a:r>
              <a:rPr lang="ru-RU" sz="2400" dirty="0" smtClean="0"/>
              <a:t> </a:t>
            </a:r>
            <a:r>
              <a:rPr lang="ru-RU" sz="2400" dirty="0" err="1" smtClean="0"/>
              <a:t>слів</a:t>
            </a:r>
            <a:r>
              <a:rPr lang="ru-RU" sz="2400" dirty="0" smtClean="0"/>
              <a:t> </a:t>
            </a:r>
            <a:r>
              <a:rPr lang="ru-RU" sz="2400" dirty="0" err="1" smtClean="0"/>
              <a:t>або</a:t>
            </a:r>
            <a:r>
              <a:rPr lang="ru-RU" sz="2400" dirty="0" smtClean="0"/>
              <a:t> </a:t>
            </a:r>
            <a:r>
              <a:rPr lang="ru-RU" sz="2400" dirty="0" err="1" smtClean="0"/>
              <a:t>словосполучень</a:t>
            </a:r>
            <a:r>
              <a:rPr lang="ru-RU" sz="2400" dirty="0" smtClean="0"/>
              <a:t> на </a:t>
            </a:r>
            <a:r>
              <a:rPr lang="ru-RU" sz="2400" dirty="0" err="1" smtClean="0"/>
              <a:t>кінці</a:t>
            </a:r>
            <a:r>
              <a:rPr lang="ru-RU" sz="2400" dirty="0" smtClean="0"/>
              <a:t> </a:t>
            </a:r>
            <a:r>
              <a:rPr lang="ru-RU" sz="2400" dirty="0" err="1" smtClean="0"/>
              <a:t>суміжних</a:t>
            </a:r>
            <a:r>
              <a:rPr lang="ru-RU" sz="2400" dirty="0" smtClean="0"/>
              <a:t> </a:t>
            </a:r>
            <a:r>
              <a:rPr lang="ru-RU" sz="2400" dirty="0" err="1" smtClean="0"/>
              <a:t>мовних</a:t>
            </a:r>
            <a:r>
              <a:rPr lang="ru-RU" sz="2400" dirty="0" smtClean="0"/>
              <a:t> </a:t>
            </a:r>
            <a:r>
              <a:rPr lang="ru-RU" sz="2400" dirty="0" err="1" smtClean="0"/>
              <a:t>одиниць</a:t>
            </a:r>
            <a:r>
              <a:rPr lang="ru-RU" sz="2400" dirty="0" smtClean="0"/>
              <a:t>.</a:t>
            </a:r>
          </a:p>
          <a:p>
            <a:r>
              <a:rPr lang="ru-RU" sz="2400" dirty="0" err="1" smtClean="0"/>
              <a:t>Будемо</a:t>
            </a:r>
            <a:r>
              <a:rPr lang="ru-RU" sz="2400" dirty="0" smtClean="0"/>
              <a:t> </a:t>
            </a:r>
            <a:r>
              <a:rPr lang="ru-RU" sz="2400" dirty="0" err="1" smtClean="0"/>
              <a:t>вічно</a:t>
            </a:r>
            <a:r>
              <a:rPr lang="ru-RU" sz="2400" dirty="0" smtClean="0"/>
              <a:t> в </a:t>
            </a:r>
            <a:r>
              <a:rPr lang="ru-RU" sz="2400" dirty="0" err="1" smtClean="0"/>
              <a:t>труді</a:t>
            </a:r>
            <a:r>
              <a:rPr lang="ru-RU" sz="2400" dirty="0" smtClean="0"/>
              <a:t> </a:t>
            </a:r>
            <a:r>
              <a:rPr lang="ru-RU" sz="2400" dirty="0" err="1" smtClean="0"/>
              <a:t>рости</a:t>
            </a:r>
            <a:r>
              <a:rPr lang="ru-RU" sz="2400" dirty="0" smtClean="0"/>
              <a:t>, // З </a:t>
            </a:r>
            <a:r>
              <a:rPr lang="ru-RU" sz="2400" dirty="0" err="1" smtClean="0"/>
              <a:t>серця</a:t>
            </a:r>
            <a:r>
              <a:rPr lang="ru-RU" sz="2400" dirty="0" smtClean="0"/>
              <a:t> </a:t>
            </a:r>
            <a:r>
              <a:rPr lang="ru-RU" sz="2400" dirty="0" err="1" smtClean="0"/>
              <a:t>землі</a:t>
            </a:r>
            <a:r>
              <a:rPr lang="ru-RU" sz="2400" dirty="0" smtClean="0"/>
              <a:t> </a:t>
            </a:r>
            <a:r>
              <a:rPr lang="ru-RU" sz="2400" dirty="0" err="1" smtClean="0"/>
              <a:t>підіймать</a:t>
            </a:r>
            <a:r>
              <a:rPr lang="ru-RU" sz="2400" dirty="0" smtClean="0"/>
              <a:t> </a:t>
            </a:r>
            <a:r>
              <a:rPr lang="ru-RU" sz="2400" dirty="0" err="1" smtClean="0"/>
              <a:t>пласти</a:t>
            </a:r>
            <a:r>
              <a:rPr lang="ru-RU" sz="2400" dirty="0" smtClean="0"/>
              <a:t>, // Чорного золота </a:t>
            </a:r>
            <a:r>
              <a:rPr lang="ru-RU" sz="2400" dirty="0" err="1" smtClean="0"/>
              <a:t>давні</a:t>
            </a:r>
            <a:r>
              <a:rPr lang="ru-RU" sz="2400" dirty="0" smtClean="0"/>
              <a:t> </a:t>
            </a:r>
            <a:r>
              <a:rPr lang="ru-RU" sz="2400" dirty="0" err="1" smtClean="0"/>
              <a:t>пласти</a:t>
            </a:r>
            <a:r>
              <a:rPr lang="ru-RU" sz="2400" dirty="0" smtClean="0"/>
              <a:t>. (Я. </a:t>
            </a:r>
            <a:r>
              <a:rPr lang="ru-RU" sz="2400" dirty="0" err="1" smtClean="0"/>
              <a:t>Шпорта</a:t>
            </a:r>
            <a:r>
              <a:rPr lang="ru-RU" sz="2400" dirty="0" smtClean="0"/>
              <a:t>)</a:t>
            </a:r>
            <a:endParaRPr lang="en-US" sz="2400" dirty="0" smtClean="0"/>
          </a:p>
          <a:p>
            <a:endParaRPr lang="en-US" sz="2400" dirty="0" smtClean="0"/>
          </a:p>
          <a:p>
            <a:r>
              <a:rPr lang="ru-RU" sz="2400" dirty="0" smtClean="0"/>
              <a:t>«Мне бы хотелось знать, отчего я титулярный советник? Почему именно титулярный советник?» (М. Гоголь)</a:t>
            </a:r>
            <a:endParaRPr lang="ru-RU" sz="24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424936" cy="2308324"/>
          </a:xfrm>
          <a:prstGeom prst="rect">
            <a:avLst/>
          </a:prstGeom>
          <a:noFill/>
        </p:spPr>
        <p:txBody>
          <a:bodyPr wrap="square" rtlCol="0">
            <a:spAutoFit/>
          </a:bodyPr>
          <a:lstStyle/>
          <a:p>
            <a:r>
              <a:rPr lang="uk-UA" sz="2400" b="1" i="1" dirty="0" smtClean="0"/>
              <a:t>Риторичне питання</a:t>
            </a:r>
            <a:r>
              <a:rPr lang="uk-UA" sz="2400" dirty="0" smtClean="0"/>
              <a:t> – емоційне твердження або заперечення у формі запитання.</a:t>
            </a:r>
            <a:endParaRPr lang="en-US" sz="2400" dirty="0" smtClean="0"/>
          </a:p>
          <a:p>
            <a:r>
              <a:rPr lang="en-US" sz="2400" i="1" dirty="0" smtClean="0"/>
              <a:t>Why should I do it</a:t>
            </a:r>
            <a:r>
              <a:rPr lang="uk-UA" sz="2400" i="1" dirty="0" smtClean="0"/>
              <a:t>?</a:t>
            </a:r>
            <a:endParaRPr lang="en-US" sz="2400" i="1" dirty="0" smtClean="0"/>
          </a:p>
          <a:p>
            <a:endParaRPr lang="en-US" sz="2400" i="1" dirty="0" smtClean="0"/>
          </a:p>
          <a:p>
            <a:r>
              <a:rPr lang="uk-UA" sz="2400" i="1" dirty="0" err="1" smtClean="0"/>
              <a:t>Жіття</a:t>
            </a:r>
            <a:r>
              <a:rPr lang="uk-UA" sz="2400" i="1" dirty="0" smtClean="0"/>
              <a:t> цілого не досить, а що є в людини, окрім життя?</a:t>
            </a:r>
            <a:endParaRPr lang="ru-RU" sz="24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04664"/>
            <a:ext cx="8424936" cy="4154984"/>
          </a:xfrm>
          <a:prstGeom prst="rect">
            <a:avLst/>
          </a:prstGeom>
          <a:noFill/>
        </p:spPr>
        <p:txBody>
          <a:bodyPr wrap="square" rtlCol="0">
            <a:spAutoFit/>
          </a:bodyPr>
          <a:lstStyle/>
          <a:p>
            <a:r>
              <a:rPr lang="uk-UA" sz="2400" b="1" i="1" dirty="0" smtClean="0"/>
              <a:t>Парцеляція</a:t>
            </a:r>
            <a:r>
              <a:rPr lang="uk-UA" sz="2400" dirty="0" smtClean="0"/>
              <a:t> — прийом стилістичного синтаксису, що полягає в розчленуванні цілісної змістово-синтаксичної структури на інтонаційно й пунктуаційно ізольовані комунікативні частини — окремі речення.</a:t>
            </a:r>
            <a:endParaRPr lang="en-US" sz="2400" dirty="0" smtClean="0"/>
          </a:p>
          <a:p>
            <a:endParaRPr lang="en-US" sz="2400" dirty="0" smtClean="0"/>
          </a:p>
          <a:p>
            <a:r>
              <a:rPr lang="uk-UA" sz="2400" dirty="0" smtClean="0"/>
              <a:t>У вибалку — село. Важкою сірою ковдрою туман укрив його. Убоге й стомлене</a:t>
            </a:r>
            <a:r>
              <a:rPr lang="en-US" sz="2400" dirty="0" smtClean="0"/>
              <a:t>.</a:t>
            </a:r>
          </a:p>
          <a:p>
            <a:endParaRPr lang="en-US" sz="2400" dirty="0" smtClean="0"/>
          </a:p>
          <a:p>
            <a:r>
              <a:rPr lang="en-US" sz="2400" dirty="0" smtClean="0"/>
              <a:t>Oswald hates Rolf. Very much.</a:t>
            </a:r>
          </a:p>
          <a:p>
            <a:endParaRPr lang="en-US" sz="2400" dirty="0" smtClean="0"/>
          </a:p>
          <a:p>
            <a:r>
              <a:rPr lang="en-US" sz="2400" dirty="0" smtClean="0"/>
              <a:t>Sally found Tom. Yesterday. In the pub.</a:t>
            </a:r>
            <a:endParaRPr lang="ru-R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404664"/>
            <a:ext cx="8183880" cy="576064"/>
          </a:xfrm>
        </p:spPr>
        <p:txBody>
          <a:bodyPr>
            <a:normAutofit fontScale="90000"/>
          </a:bodyPr>
          <a:lstStyle/>
          <a:p>
            <a:pPr algn="ctr"/>
            <a:r>
              <a:rPr lang="uk-UA" dirty="0" smtClean="0"/>
              <a:t>ОМОНІМИ</a:t>
            </a:r>
            <a:endParaRPr lang="ru-RU" dirty="0"/>
          </a:p>
        </p:txBody>
      </p:sp>
      <p:sp>
        <p:nvSpPr>
          <p:cNvPr id="5" name="TextBox 4"/>
          <p:cNvSpPr txBox="1"/>
          <p:nvPr/>
        </p:nvSpPr>
        <p:spPr>
          <a:xfrm>
            <a:off x="899592" y="1412776"/>
            <a:ext cx="7632848" cy="1015663"/>
          </a:xfrm>
          <a:prstGeom prst="rect">
            <a:avLst/>
          </a:prstGeom>
          <a:noFill/>
        </p:spPr>
        <p:txBody>
          <a:bodyPr wrap="square" rtlCol="0">
            <a:spAutoFit/>
          </a:bodyPr>
          <a:lstStyle/>
          <a:p>
            <a:r>
              <a:rPr lang="en-US" sz="2000" dirty="0" err="1" smtClean="0"/>
              <a:t>Mr</a:t>
            </a:r>
            <a:r>
              <a:rPr lang="en-US" sz="2000" dirty="0" smtClean="0"/>
              <a:t> Wardle: Have you been seeing any </a:t>
            </a:r>
            <a:r>
              <a:rPr lang="en-US" sz="2000" u="sng" dirty="0" smtClean="0"/>
              <a:t>spirits</a:t>
            </a:r>
            <a:r>
              <a:rPr lang="en-US" sz="2000" dirty="0" smtClean="0"/>
              <a:t>?</a:t>
            </a:r>
          </a:p>
          <a:p>
            <a:r>
              <a:rPr lang="en-US" sz="2000" dirty="0" err="1" smtClean="0"/>
              <a:t>Mr</a:t>
            </a:r>
            <a:r>
              <a:rPr lang="en-US" sz="2000" dirty="0" smtClean="0"/>
              <a:t> Wardle’s servant: Or taken any?</a:t>
            </a:r>
          </a:p>
          <a:p>
            <a:pPr algn="r"/>
            <a:r>
              <a:rPr lang="en-US" sz="2000" dirty="0" smtClean="0"/>
              <a:t>(Pickwick Papers)</a:t>
            </a:r>
            <a:endParaRPr lang="ru-RU" sz="2000" dirty="0"/>
          </a:p>
        </p:txBody>
      </p:sp>
      <p:sp>
        <p:nvSpPr>
          <p:cNvPr id="6" name="TextBox 5"/>
          <p:cNvSpPr txBox="1"/>
          <p:nvPr/>
        </p:nvSpPr>
        <p:spPr>
          <a:xfrm>
            <a:off x="1187624" y="2564904"/>
            <a:ext cx="4464496" cy="1631216"/>
          </a:xfrm>
          <a:prstGeom prst="rect">
            <a:avLst/>
          </a:prstGeom>
          <a:noFill/>
        </p:spPr>
        <p:txBody>
          <a:bodyPr wrap="square" rtlCol="0">
            <a:spAutoFit/>
          </a:bodyPr>
          <a:lstStyle/>
          <a:p>
            <a:r>
              <a:rPr lang="uk-UA" sz="2000" dirty="0" smtClean="0"/>
              <a:t>Думи мої, думи мої,</a:t>
            </a:r>
          </a:p>
          <a:p>
            <a:r>
              <a:rPr lang="uk-UA" sz="2000" dirty="0" smtClean="0"/>
              <a:t>Квіти, мої </a:t>
            </a:r>
            <a:r>
              <a:rPr lang="uk-UA" sz="2000" u="sng" dirty="0" smtClean="0"/>
              <a:t>діти</a:t>
            </a:r>
            <a:r>
              <a:rPr lang="uk-UA" sz="2000" dirty="0" smtClean="0"/>
              <a:t>.</a:t>
            </a:r>
          </a:p>
          <a:p>
            <a:r>
              <a:rPr lang="uk-UA" sz="2000" dirty="0" smtClean="0"/>
              <a:t>Виростав вас, доглядав вас,</a:t>
            </a:r>
          </a:p>
          <a:p>
            <a:r>
              <a:rPr lang="uk-UA" sz="2000" dirty="0" smtClean="0"/>
              <a:t>Де ж мені вас </a:t>
            </a:r>
            <a:r>
              <a:rPr lang="uk-UA" sz="2000" u="sng" dirty="0" smtClean="0"/>
              <a:t>діти</a:t>
            </a:r>
            <a:r>
              <a:rPr lang="uk-UA" sz="2000" dirty="0" smtClean="0"/>
              <a:t>?</a:t>
            </a:r>
          </a:p>
          <a:p>
            <a:pPr algn="r"/>
            <a:r>
              <a:rPr lang="uk-UA" sz="2000" dirty="0" smtClean="0"/>
              <a:t>(Т. Г. Шевченко)</a:t>
            </a:r>
            <a:endParaRPr lang="ru-RU"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ПАРОНІМИ</a:t>
            </a:r>
            <a:endParaRPr lang="ru-RU" dirty="0"/>
          </a:p>
        </p:txBody>
      </p:sp>
      <p:sp>
        <p:nvSpPr>
          <p:cNvPr id="3" name="Прямоугольник 2"/>
          <p:cNvSpPr/>
          <p:nvPr/>
        </p:nvSpPr>
        <p:spPr>
          <a:xfrm>
            <a:off x="539552" y="1700808"/>
            <a:ext cx="8064896" cy="3785652"/>
          </a:xfrm>
          <a:prstGeom prst="rect">
            <a:avLst/>
          </a:prstGeom>
        </p:spPr>
        <p:txBody>
          <a:bodyPr wrap="square">
            <a:spAutoFit/>
          </a:bodyPr>
          <a:lstStyle/>
          <a:p>
            <a:r>
              <a:rPr lang="uk-UA" sz="2400" dirty="0" smtClean="0"/>
              <a:t>тяжкий </a:t>
            </a:r>
            <a:r>
              <a:rPr lang="uk-UA" sz="2400" dirty="0"/>
              <a:t>– </a:t>
            </a:r>
            <a:r>
              <a:rPr lang="uk-UA" sz="2400" dirty="0" smtClean="0"/>
              <a:t>важкий</a:t>
            </a:r>
          </a:p>
          <a:p>
            <a:r>
              <a:rPr lang="uk-UA" sz="2400" dirty="0" smtClean="0"/>
              <a:t> </a:t>
            </a:r>
            <a:r>
              <a:rPr lang="uk-UA" sz="2400" dirty="0"/>
              <a:t>нагода – </a:t>
            </a:r>
            <a:r>
              <a:rPr lang="uk-UA" sz="2400" dirty="0" smtClean="0"/>
              <a:t>пригода</a:t>
            </a:r>
          </a:p>
          <a:p>
            <a:r>
              <a:rPr lang="uk-UA" sz="2400" dirty="0" smtClean="0"/>
              <a:t> </a:t>
            </a:r>
            <a:r>
              <a:rPr lang="uk-UA" sz="2400" dirty="0"/>
              <a:t>особовий – </a:t>
            </a:r>
            <a:r>
              <a:rPr lang="uk-UA" sz="2400" dirty="0" smtClean="0"/>
              <a:t>особистий</a:t>
            </a:r>
          </a:p>
          <a:p>
            <a:r>
              <a:rPr lang="uk-UA" sz="2400" dirty="0" smtClean="0"/>
              <a:t> </a:t>
            </a:r>
            <a:r>
              <a:rPr lang="en-US" sz="2400" dirty="0"/>
              <a:t>historic</a:t>
            </a:r>
            <a:r>
              <a:rPr lang="uk-UA" sz="2400" dirty="0"/>
              <a:t> – </a:t>
            </a:r>
            <a:r>
              <a:rPr lang="en-US" sz="2400" dirty="0" smtClean="0"/>
              <a:t>historical</a:t>
            </a:r>
            <a:endParaRPr lang="uk-UA" sz="2400" dirty="0"/>
          </a:p>
          <a:p>
            <a:r>
              <a:rPr lang="uk-UA" sz="2400" dirty="0" smtClean="0"/>
              <a:t> </a:t>
            </a:r>
            <a:r>
              <a:rPr lang="en-US" sz="2400" dirty="0"/>
              <a:t>affect </a:t>
            </a:r>
            <a:r>
              <a:rPr lang="uk-UA" sz="2400" dirty="0"/>
              <a:t>– </a:t>
            </a:r>
            <a:r>
              <a:rPr lang="en-US" sz="2400" dirty="0"/>
              <a:t>effect</a:t>
            </a:r>
            <a:r>
              <a:rPr lang="uk-UA" sz="2400" dirty="0"/>
              <a:t>.</a:t>
            </a:r>
            <a:endParaRPr lang="ru-RU" sz="2400" dirty="0"/>
          </a:p>
          <a:p>
            <a:endParaRPr lang="uk-UA" sz="2400" dirty="0" smtClean="0"/>
          </a:p>
          <a:p>
            <a:r>
              <a:rPr lang="uk-UA" sz="2400" b="1" dirty="0" err="1" smtClean="0"/>
              <a:t>Парономазія</a:t>
            </a:r>
            <a:r>
              <a:rPr lang="uk-UA" sz="2400" dirty="0" smtClean="0"/>
              <a:t> </a:t>
            </a:r>
            <a:r>
              <a:rPr lang="uk-UA" sz="2400" dirty="0"/>
              <a:t>(використання паронімів) властива приказкам, прислів’ям, максимам; газетним заголовкам – породжує каламбури. Також характерна для шаржів, епіграм, пародій.</a:t>
            </a:r>
            <a:endParaRPr lang="ru-RU" sz="2400" dirty="0"/>
          </a:p>
        </p:txBody>
      </p:sp>
    </p:spTree>
    <p:extLst>
      <p:ext uri="{BB962C8B-B14F-4D97-AF65-F5344CB8AC3E}">
        <p14:creationId xmlns:p14="http://schemas.microsoft.com/office/powerpoint/2010/main" val="3877666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2800" dirty="0">
                <a:solidFill>
                  <a:srgbClr val="FF0000"/>
                </a:solidFill>
              </a:rPr>
              <a:t>!!!</a:t>
            </a:r>
            <a:r>
              <a:rPr lang="uk-UA" sz="2800" dirty="0" err="1">
                <a:solidFill>
                  <a:srgbClr val="FF0000"/>
                </a:solidFill>
              </a:rPr>
              <a:t>Транслінгвальні</a:t>
            </a:r>
            <a:r>
              <a:rPr lang="uk-UA" sz="2800" dirty="0">
                <a:solidFill>
                  <a:srgbClr val="FF0000"/>
                </a:solidFill>
              </a:rPr>
              <a:t>/міжмовні омоніми/пароніми =› хибні друзі перекладача</a:t>
            </a:r>
            <a:r>
              <a:rPr lang="uk-UA" sz="2800" dirty="0" smtClean="0">
                <a:solidFill>
                  <a:srgbClr val="FF0000"/>
                </a:solidFill>
              </a:rPr>
              <a:t>:</a:t>
            </a:r>
            <a:endParaRPr lang="ru-RU" sz="2800" dirty="0"/>
          </a:p>
        </p:txBody>
      </p:sp>
      <p:sp>
        <p:nvSpPr>
          <p:cNvPr id="3" name="Прямоугольник 2"/>
          <p:cNvSpPr/>
          <p:nvPr/>
        </p:nvSpPr>
        <p:spPr>
          <a:xfrm>
            <a:off x="323528" y="1484784"/>
            <a:ext cx="7704856" cy="1292662"/>
          </a:xfrm>
          <a:prstGeom prst="rect">
            <a:avLst/>
          </a:prstGeom>
        </p:spPr>
        <p:txBody>
          <a:bodyPr wrap="square">
            <a:spAutoFit/>
          </a:bodyPr>
          <a:lstStyle/>
          <a:p>
            <a:r>
              <a:rPr lang="en-US" sz="2600" b="1" dirty="0"/>
              <a:t>magazine</a:t>
            </a:r>
            <a:r>
              <a:rPr lang="en-US" sz="2600" dirty="0"/>
              <a:t> (</a:t>
            </a:r>
            <a:r>
              <a:rPr lang="en-US" sz="2600" dirty="0" err="1"/>
              <a:t>En</a:t>
            </a:r>
            <a:r>
              <a:rPr lang="en-US" sz="2600" dirty="0"/>
              <a:t>) ≠ </a:t>
            </a:r>
            <a:r>
              <a:rPr lang="uk-UA" sz="2600" dirty="0"/>
              <a:t>магазин (</a:t>
            </a:r>
            <a:r>
              <a:rPr lang="uk-UA" sz="2600" dirty="0" err="1"/>
              <a:t>укр</a:t>
            </a:r>
            <a:r>
              <a:rPr lang="uk-UA" sz="2600" dirty="0" smtClean="0"/>
              <a:t>.) </a:t>
            </a:r>
            <a:r>
              <a:rPr lang="uk-UA" sz="2600" dirty="0" smtClean="0">
                <a:solidFill>
                  <a:srgbClr val="00B050"/>
                </a:solidFill>
              </a:rPr>
              <a:t>журнал</a:t>
            </a:r>
            <a:r>
              <a:rPr lang="uk-UA" sz="2600" dirty="0"/>
              <a:t/>
            </a:r>
            <a:br>
              <a:rPr lang="uk-UA" sz="2600" dirty="0"/>
            </a:br>
            <a:endParaRPr lang="en-US" sz="2600" dirty="0" smtClean="0"/>
          </a:p>
          <a:p>
            <a:r>
              <a:rPr lang="ru-RU" sz="2600" dirty="0" smtClean="0"/>
              <a:t> </a:t>
            </a:r>
            <a:endParaRPr lang="ru-RU" sz="2600" dirty="0"/>
          </a:p>
        </p:txBody>
      </p:sp>
      <p:sp>
        <p:nvSpPr>
          <p:cNvPr id="4" name="TextBox 3"/>
          <p:cNvSpPr txBox="1"/>
          <p:nvPr/>
        </p:nvSpPr>
        <p:spPr>
          <a:xfrm>
            <a:off x="539552" y="2276872"/>
            <a:ext cx="3240360" cy="3881447"/>
          </a:xfrm>
          <a:prstGeom prst="rect">
            <a:avLst/>
          </a:prstGeom>
          <a:noFill/>
        </p:spPr>
        <p:txBody>
          <a:bodyPr wrap="square" rtlCol="0">
            <a:spAutoFit/>
          </a:bodyPr>
          <a:lstStyle/>
          <a:p>
            <a:pPr>
              <a:lnSpc>
                <a:spcPct val="114000"/>
              </a:lnSpc>
            </a:pPr>
            <a:r>
              <a:rPr lang="en-US" sz="2400" b="1" dirty="0"/>
              <a:t>accord</a:t>
            </a:r>
            <a:r>
              <a:rPr lang="en-US" sz="2400" dirty="0"/>
              <a:t> (</a:t>
            </a:r>
            <a:r>
              <a:rPr lang="en-US" sz="2400" dirty="0" err="1"/>
              <a:t>En</a:t>
            </a:r>
            <a:r>
              <a:rPr lang="en-US" sz="2400" dirty="0"/>
              <a:t>) </a:t>
            </a:r>
            <a:endParaRPr lang="uk-UA" sz="2400" dirty="0" smtClean="0"/>
          </a:p>
          <a:p>
            <a:pPr>
              <a:lnSpc>
                <a:spcPct val="114000"/>
              </a:lnSpc>
            </a:pPr>
            <a:r>
              <a:rPr lang="en-US" sz="2400" b="1" dirty="0"/>
              <a:t>Dutch</a:t>
            </a:r>
            <a:r>
              <a:rPr lang="en-US" sz="2400" dirty="0"/>
              <a:t> (</a:t>
            </a:r>
            <a:r>
              <a:rPr lang="en-US" sz="2400" dirty="0" err="1"/>
              <a:t>En</a:t>
            </a:r>
            <a:r>
              <a:rPr lang="en-US" sz="2400" dirty="0"/>
              <a:t>) </a:t>
            </a:r>
            <a:endParaRPr lang="uk-UA" sz="2400" dirty="0" smtClean="0"/>
          </a:p>
          <a:p>
            <a:pPr>
              <a:lnSpc>
                <a:spcPct val="114000"/>
              </a:lnSpc>
            </a:pPr>
            <a:r>
              <a:rPr lang="en-US" sz="2400" b="1" dirty="0"/>
              <a:t>fabric</a:t>
            </a:r>
            <a:r>
              <a:rPr lang="en-US" sz="2400" dirty="0"/>
              <a:t>  (</a:t>
            </a:r>
            <a:r>
              <a:rPr lang="en-US" sz="2400" dirty="0" err="1"/>
              <a:t>En</a:t>
            </a:r>
            <a:r>
              <a:rPr lang="en-US" sz="2400" dirty="0"/>
              <a:t>) </a:t>
            </a:r>
            <a:endParaRPr lang="uk-UA" sz="2400" dirty="0" smtClean="0"/>
          </a:p>
          <a:p>
            <a:pPr>
              <a:lnSpc>
                <a:spcPct val="114000"/>
              </a:lnSpc>
            </a:pPr>
            <a:r>
              <a:rPr lang="en-US" sz="2400" b="1" dirty="0"/>
              <a:t>intelligence </a:t>
            </a:r>
            <a:r>
              <a:rPr lang="en-US" sz="2400" dirty="0"/>
              <a:t>(</a:t>
            </a:r>
            <a:r>
              <a:rPr lang="en-US" sz="2400" dirty="0" err="1"/>
              <a:t>En</a:t>
            </a:r>
            <a:r>
              <a:rPr lang="en-US" sz="2400" dirty="0"/>
              <a:t>) </a:t>
            </a:r>
            <a:endParaRPr lang="uk-UA" sz="2400" dirty="0" smtClean="0"/>
          </a:p>
          <a:p>
            <a:pPr>
              <a:lnSpc>
                <a:spcPct val="114000"/>
              </a:lnSpc>
            </a:pPr>
            <a:r>
              <a:rPr lang="en-US" sz="2400" b="1" dirty="0"/>
              <a:t>mayor </a:t>
            </a:r>
            <a:r>
              <a:rPr lang="en-US" sz="2400" dirty="0"/>
              <a:t>(</a:t>
            </a:r>
            <a:r>
              <a:rPr lang="en-US" sz="2400" dirty="0" err="1"/>
              <a:t>En</a:t>
            </a:r>
            <a:r>
              <a:rPr lang="en-US" sz="2400" dirty="0"/>
              <a:t>) </a:t>
            </a:r>
            <a:endParaRPr lang="uk-UA" sz="2400" dirty="0" smtClean="0"/>
          </a:p>
          <a:p>
            <a:pPr>
              <a:lnSpc>
                <a:spcPct val="114000"/>
              </a:lnSpc>
            </a:pPr>
            <a:r>
              <a:rPr lang="en-US" sz="2400" b="1" dirty="0"/>
              <a:t>multiplication</a:t>
            </a:r>
            <a:r>
              <a:rPr lang="en-US" sz="2400" dirty="0"/>
              <a:t> (</a:t>
            </a:r>
            <a:r>
              <a:rPr lang="en-US" sz="2400" dirty="0" err="1"/>
              <a:t>En</a:t>
            </a:r>
            <a:r>
              <a:rPr lang="en-US" sz="2400" dirty="0"/>
              <a:t>) </a:t>
            </a:r>
            <a:endParaRPr lang="ru-RU" sz="2400" dirty="0"/>
          </a:p>
          <a:p>
            <a:pPr>
              <a:lnSpc>
                <a:spcPct val="114000"/>
              </a:lnSpc>
            </a:pPr>
            <a:r>
              <a:rPr lang="en-US" sz="2400" b="1" dirty="0"/>
              <a:t>replica</a:t>
            </a:r>
            <a:r>
              <a:rPr lang="en-US" sz="2400" dirty="0"/>
              <a:t>  (</a:t>
            </a:r>
            <a:r>
              <a:rPr lang="en-US" sz="2400" dirty="0" err="1"/>
              <a:t>En</a:t>
            </a:r>
            <a:r>
              <a:rPr lang="en-US" sz="2400" dirty="0"/>
              <a:t>)</a:t>
            </a:r>
            <a:endParaRPr lang="ru-RU" sz="2400" dirty="0"/>
          </a:p>
          <a:p>
            <a:pPr>
              <a:lnSpc>
                <a:spcPct val="114000"/>
              </a:lnSpc>
            </a:pPr>
            <a:r>
              <a:rPr lang="en-US" sz="2400" b="1" dirty="0"/>
              <a:t>prospect</a:t>
            </a:r>
            <a:r>
              <a:rPr lang="en-US" sz="2400" dirty="0"/>
              <a:t>  (</a:t>
            </a:r>
            <a:r>
              <a:rPr lang="en-US" sz="2400" dirty="0" err="1"/>
              <a:t>En</a:t>
            </a:r>
            <a:r>
              <a:rPr lang="en-US" sz="2400" dirty="0"/>
              <a:t>) </a:t>
            </a:r>
            <a:endParaRPr lang="ru-RU" sz="2400" dirty="0"/>
          </a:p>
          <a:p>
            <a:pPr>
              <a:lnSpc>
                <a:spcPct val="114000"/>
              </a:lnSpc>
            </a:pPr>
            <a:r>
              <a:rPr lang="en-US" sz="2400" b="1" dirty="0"/>
              <a:t>sodium</a:t>
            </a:r>
            <a:r>
              <a:rPr lang="en-US" sz="2400" dirty="0"/>
              <a:t>   (</a:t>
            </a:r>
            <a:r>
              <a:rPr lang="en-US" sz="2400" dirty="0" err="1"/>
              <a:t>En</a:t>
            </a:r>
            <a:r>
              <a:rPr lang="en-US" sz="2400" dirty="0"/>
              <a:t>) </a:t>
            </a:r>
            <a:endParaRPr lang="ru-RU" sz="2400" dirty="0"/>
          </a:p>
        </p:txBody>
      </p:sp>
      <p:sp>
        <p:nvSpPr>
          <p:cNvPr id="5" name="TextBox 4"/>
          <p:cNvSpPr txBox="1"/>
          <p:nvPr/>
        </p:nvSpPr>
        <p:spPr>
          <a:xfrm>
            <a:off x="2627784" y="2298418"/>
            <a:ext cx="3727649" cy="461665"/>
          </a:xfrm>
          <a:prstGeom prst="rect">
            <a:avLst/>
          </a:prstGeom>
          <a:noFill/>
        </p:spPr>
        <p:txBody>
          <a:bodyPr wrap="square" rtlCol="0">
            <a:spAutoFit/>
          </a:bodyPr>
          <a:lstStyle/>
          <a:p>
            <a:r>
              <a:rPr lang="en-US" sz="2400" dirty="0"/>
              <a:t>≠ </a:t>
            </a:r>
            <a:r>
              <a:rPr lang="uk-UA" sz="2400" dirty="0" err="1"/>
              <a:t>аккорд</a:t>
            </a:r>
            <a:r>
              <a:rPr lang="uk-UA" sz="2400" dirty="0"/>
              <a:t> (</a:t>
            </a:r>
            <a:r>
              <a:rPr lang="uk-UA" sz="2400" dirty="0" err="1"/>
              <a:t>укр</a:t>
            </a:r>
            <a:r>
              <a:rPr lang="uk-UA" sz="2400" dirty="0"/>
              <a:t>.) </a:t>
            </a:r>
            <a:r>
              <a:rPr lang="uk-UA" sz="2400" dirty="0">
                <a:solidFill>
                  <a:srgbClr val="00B050"/>
                </a:solidFill>
              </a:rPr>
              <a:t>згода</a:t>
            </a:r>
            <a:endParaRPr lang="ru-RU" sz="2400" dirty="0">
              <a:solidFill>
                <a:srgbClr val="00B050"/>
              </a:solidFill>
            </a:endParaRPr>
          </a:p>
        </p:txBody>
      </p:sp>
      <p:sp>
        <p:nvSpPr>
          <p:cNvPr id="6" name="TextBox 5"/>
          <p:cNvSpPr txBox="1"/>
          <p:nvPr/>
        </p:nvSpPr>
        <p:spPr>
          <a:xfrm>
            <a:off x="2661320" y="2777446"/>
            <a:ext cx="6372200" cy="461665"/>
          </a:xfrm>
          <a:prstGeom prst="rect">
            <a:avLst/>
          </a:prstGeom>
          <a:noFill/>
        </p:spPr>
        <p:txBody>
          <a:bodyPr wrap="square" rtlCol="0">
            <a:spAutoFit/>
          </a:bodyPr>
          <a:lstStyle/>
          <a:p>
            <a:r>
              <a:rPr lang="en-US" sz="2400" dirty="0"/>
              <a:t>≠ </a:t>
            </a:r>
            <a:r>
              <a:rPr lang="uk-UA" sz="2400" dirty="0"/>
              <a:t>данський (</a:t>
            </a:r>
            <a:r>
              <a:rPr lang="uk-UA" sz="2400" dirty="0" err="1"/>
              <a:t>укр</a:t>
            </a:r>
            <a:r>
              <a:rPr lang="uk-UA" sz="2400" dirty="0"/>
              <a:t>.) </a:t>
            </a:r>
            <a:r>
              <a:rPr lang="uk-UA" sz="2400" dirty="0" err="1">
                <a:solidFill>
                  <a:srgbClr val="00B050"/>
                </a:solidFill>
              </a:rPr>
              <a:t>голандський</a:t>
            </a:r>
            <a:endParaRPr lang="ru-RU" sz="2400" dirty="0">
              <a:solidFill>
                <a:srgbClr val="00B050"/>
              </a:solidFill>
            </a:endParaRPr>
          </a:p>
        </p:txBody>
      </p:sp>
      <p:sp>
        <p:nvSpPr>
          <p:cNvPr id="7" name="TextBox 6"/>
          <p:cNvSpPr txBox="1"/>
          <p:nvPr/>
        </p:nvSpPr>
        <p:spPr>
          <a:xfrm>
            <a:off x="2339752" y="3229868"/>
            <a:ext cx="5256584" cy="461665"/>
          </a:xfrm>
          <a:prstGeom prst="rect">
            <a:avLst/>
          </a:prstGeom>
          <a:noFill/>
        </p:spPr>
        <p:txBody>
          <a:bodyPr wrap="square" rtlCol="0">
            <a:spAutoFit/>
          </a:bodyPr>
          <a:lstStyle/>
          <a:p>
            <a:r>
              <a:rPr lang="en-US" sz="2400" dirty="0"/>
              <a:t>≠ </a:t>
            </a:r>
            <a:r>
              <a:rPr lang="uk-UA" sz="2400" dirty="0"/>
              <a:t>фабрика (</a:t>
            </a:r>
            <a:r>
              <a:rPr lang="uk-UA" sz="2400" dirty="0" err="1"/>
              <a:t>укр</a:t>
            </a:r>
            <a:r>
              <a:rPr lang="uk-UA" sz="2400" dirty="0"/>
              <a:t>.) </a:t>
            </a:r>
            <a:r>
              <a:rPr lang="uk-UA" sz="2400" dirty="0">
                <a:solidFill>
                  <a:srgbClr val="00B050"/>
                </a:solidFill>
              </a:rPr>
              <a:t>тканина</a:t>
            </a:r>
            <a:endParaRPr lang="ru-RU" sz="2400" dirty="0">
              <a:solidFill>
                <a:srgbClr val="00B050"/>
              </a:solidFill>
            </a:endParaRPr>
          </a:p>
        </p:txBody>
      </p:sp>
      <p:sp>
        <p:nvSpPr>
          <p:cNvPr id="8" name="TextBox 7"/>
          <p:cNvSpPr txBox="1"/>
          <p:nvPr/>
        </p:nvSpPr>
        <p:spPr>
          <a:xfrm>
            <a:off x="3347864" y="3691533"/>
            <a:ext cx="5112568" cy="461665"/>
          </a:xfrm>
          <a:prstGeom prst="rect">
            <a:avLst/>
          </a:prstGeom>
          <a:noFill/>
        </p:spPr>
        <p:txBody>
          <a:bodyPr wrap="square" rtlCol="0">
            <a:spAutoFit/>
          </a:bodyPr>
          <a:lstStyle/>
          <a:p>
            <a:r>
              <a:rPr lang="en-US" sz="2400" dirty="0"/>
              <a:t>≠ </a:t>
            </a:r>
            <a:r>
              <a:rPr lang="uk-UA" sz="2400" dirty="0"/>
              <a:t>інтелігенція (</a:t>
            </a:r>
            <a:r>
              <a:rPr lang="uk-UA" sz="2400" dirty="0" err="1"/>
              <a:t>укр</a:t>
            </a:r>
            <a:r>
              <a:rPr lang="uk-UA" sz="2400" dirty="0"/>
              <a:t>.) </a:t>
            </a:r>
            <a:r>
              <a:rPr lang="uk-UA" sz="2400" dirty="0">
                <a:solidFill>
                  <a:srgbClr val="00B050"/>
                </a:solidFill>
              </a:rPr>
              <a:t>розум</a:t>
            </a:r>
            <a:endParaRPr lang="ru-RU" sz="2400" dirty="0">
              <a:solidFill>
                <a:srgbClr val="00B050"/>
              </a:solidFill>
            </a:endParaRPr>
          </a:p>
        </p:txBody>
      </p:sp>
      <p:sp>
        <p:nvSpPr>
          <p:cNvPr id="9" name="TextBox 8"/>
          <p:cNvSpPr txBox="1"/>
          <p:nvPr/>
        </p:nvSpPr>
        <p:spPr>
          <a:xfrm>
            <a:off x="2278988" y="3986762"/>
            <a:ext cx="3367609" cy="461665"/>
          </a:xfrm>
          <a:prstGeom prst="rect">
            <a:avLst/>
          </a:prstGeom>
          <a:noFill/>
        </p:spPr>
        <p:txBody>
          <a:bodyPr wrap="square" rtlCol="0">
            <a:spAutoFit/>
          </a:bodyPr>
          <a:lstStyle/>
          <a:p>
            <a:r>
              <a:rPr lang="en-US" sz="2400" dirty="0"/>
              <a:t>≠ </a:t>
            </a:r>
            <a:r>
              <a:rPr lang="uk-UA" sz="2400" dirty="0"/>
              <a:t>майор (</a:t>
            </a:r>
            <a:r>
              <a:rPr lang="uk-UA" sz="2400" dirty="0" err="1"/>
              <a:t>укр</a:t>
            </a:r>
            <a:r>
              <a:rPr lang="uk-UA" sz="2400" dirty="0"/>
              <a:t>.) </a:t>
            </a:r>
            <a:r>
              <a:rPr lang="uk-UA" sz="2400" dirty="0">
                <a:solidFill>
                  <a:srgbClr val="00B050"/>
                </a:solidFill>
              </a:rPr>
              <a:t>мер</a:t>
            </a:r>
            <a:endParaRPr lang="ru-RU" sz="2400" dirty="0">
              <a:solidFill>
                <a:srgbClr val="00B050"/>
              </a:solidFill>
            </a:endParaRPr>
          </a:p>
        </p:txBody>
      </p:sp>
      <p:sp>
        <p:nvSpPr>
          <p:cNvPr id="10" name="TextBox 9"/>
          <p:cNvSpPr txBox="1"/>
          <p:nvPr/>
        </p:nvSpPr>
        <p:spPr>
          <a:xfrm>
            <a:off x="3962792" y="4448427"/>
            <a:ext cx="5181208" cy="461665"/>
          </a:xfrm>
          <a:prstGeom prst="rect">
            <a:avLst/>
          </a:prstGeom>
          <a:noFill/>
        </p:spPr>
        <p:txBody>
          <a:bodyPr wrap="square" rtlCol="0">
            <a:spAutoFit/>
          </a:bodyPr>
          <a:lstStyle/>
          <a:p>
            <a:r>
              <a:rPr lang="en-US" sz="2400" dirty="0"/>
              <a:t>≠ </a:t>
            </a:r>
            <a:r>
              <a:rPr lang="uk-UA" sz="2400" dirty="0"/>
              <a:t>мультиплікація (</a:t>
            </a:r>
            <a:r>
              <a:rPr lang="uk-UA" sz="2400" dirty="0" err="1"/>
              <a:t>укр</a:t>
            </a:r>
            <a:r>
              <a:rPr lang="uk-UA" sz="2400" dirty="0"/>
              <a:t>.) </a:t>
            </a:r>
            <a:r>
              <a:rPr lang="uk-UA" sz="2400" dirty="0">
                <a:solidFill>
                  <a:srgbClr val="00B050"/>
                </a:solidFill>
              </a:rPr>
              <a:t>множення</a:t>
            </a:r>
            <a:endParaRPr lang="ru-RU" sz="2400" dirty="0">
              <a:solidFill>
                <a:srgbClr val="00B050"/>
              </a:solidFill>
            </a:endParaRPr>
          </a:p>
        </p:txBody>
      </p:sp>
      <p:sp>
        <p:nvSpPr>
          <p:cNvPr id="11" name="TextBox 10"/>
          <p:cNvSpPr txBox="1"/>
          <p:nvPr/>
        </p:nvSpPr>
        <p:spPr>
          <a:xfrm>
            <a:off x="2771800" y="4910091"/>
            <a:ext cx="5256584" cy="461665"/>
          </a:xfrm>
          <a:prstGeom prst="rect">
            <a:avLst/>
          </a:prstGeom>
          <a:noFill/>
        </p:spPr>
        <p:txBody>
          <a:bodyPr wrap="square" rtlCol="0">
            <a:spAutoFit/>
          </a:bodyPr>
          <a:lstStyle/>
          <a:p>
            <a:r>
              <a:rPr lang="en-US" sz="2400" dirty="0"/>
              <a:t>≠ </a:t>
            </a:r>
            <a:r>
              <a:rPr lang="uk-UA" sz="2400" dirty="0"/>
              <a:t>репліка (</a:t>
            </a:r>
            <a:r>
              <a:rPr lang="uk-UA" sz="2400" dirty="0" err="1"/>
              <a:t>укр</a:t>
            </a:r>
            <a:r>
              <a:rPr lang="uk-UA" sz="2400" dirty="0"/>
              <a:t>.) </a:t>
            </a:r>
            <a:r>
              <a:rPr lang="uk-UA" sz="2400" dirty="0">
                <a:solidFill>
                  <a:srgbClr val="00B050"/>
                </a:solidFill>
              </a:rPr>
              <a:t>точна</a:t>
            </a:r>
            <a:r>
              <a:rPr lang="uk-UA" sz="2400" dirty="0"/>
              <a:t> </a:t>
            </a:r>
            <a:r>
              <a:rPr lang="uk-UA" sz="2400" dirty="0">
                <a:solidFill>
                  <a:srgbClr val="00B050"/>
                </a:solidFill>
              </a:rPr>
              <a:t>копія</a:t>
            </a:r>
            <a:endParaRPr lang="ru-RU" sz="2400" dirty="0">
              <a:solidFill>
                <a:srgbClr val="00B050"/>
              </a:solidFill>
            </a:endParaRPr>
          </a:p>
        </p:txBody>
      </p:sp>
      <p:sp>
        <p:nvSpPr>
          <p:cNvPr id="12" name="TextBox 11"/>
          <p:cNvSpPr txBox="1"/>
          <p:nvPr/>
        </p:nvSpPr>
        <p:spPr>
          <a:xfrm>
            <a:off x="2915816" y="5371756"/>
            <a:ext cx="6117704" cy="461665"/>
          </a:xfrm>
          <a:prstGeom prst="rect">
            <a:avLst/>
          </a:prstGeom>
          <a:noFill/>
        </p:spPr>
        <p:txBody>
          <a:bodyPr wrap="square" rtlCol="0">
            <a:spAutoFit/>
          </a:bodyPr>
          <a:lstStyle/>
          <a:p>
            <a:r>
              <a:rPr lang="en-US" sz="2400" dirty="0"/>
              <a:t>≠ </a:t>
            </a:r>
            <a:r>
              <a:rPr lang="uk-UA" sz="2400" dirty="0"/>
              <a:t>проспект (</a:t>
            </a:r>
            <a:r>
              <a:rPr lang="uk-UA" sz="2400" dirty="0" err="1"/>
              <a:t>укр</a:t>
            </a:r>
            <a:r>
              <a:rPr lang="uk-UA" sz="2400" dirty="0"/>
              <a:t>.) </a:t>
            </a:r>
            <a:r>
              <a:rPr lang="uk-UA" sz="2400" dirty="0">
                <a:solidFill>
                  <a:srgbClr val="00B050"/>
                </a:solidFill>
              </a:rPr>
              <a:t>перспектива</a:t>
            </a:r>
            <a:endParaRPr lang="ru-RU" sz="2400" dirty="0">
              <a:solidFill>
                <a:srgbClr val="00B050"/>
              </a:solidFill>
            </a:endParaRPr>
          </a:p>
        </p:txBody>
      </p:sp>
      <p:sp>
        <p:nvSpPr>
          <p:cNvPr id="13" name="TextBox 12"/>
          <p:cNvSpPr txBox="1"/>
          <p:nvPr/>
        </p:nvSpPr>
        <p:spPr>
          <a:xfrm>
            <a:off x="2627784" y="5693155"/>
            <a:ext cx="4140460" cy="461665"/>
          </a:xfrm>
          <a:prstGeom prst="rect">
            <a:avLst/>
          </a:prstGeom>
          <a:noFill/>
        </p:spPr>
        <p:txBody>
          <a:bodyPr wrap="square" rtlCol="0">
            <a:spAutoFit/>
          </a:bodyPr>
          <a:lstStyle/>
          <a:p>
            <a:r>
              <a:rPr lang="en-US" sz="2400" dirty="0"/>
              <a:t>≠ </a:t>
            </a:r>
            <a:r>
              <a:rPr lang="uk-UA" sz="2400" dirty="0"/>
              <a:t>сода (</a:t>
            </a:r>
            <a:r>
              <a:rPr lang="uk-UA" sz="2400" dirty="0" err="1"/>
              <a:t>укр</a:t>
            </a:r>
            <a:r>
              <a:rPr lang="uk-UA" sz="2400" dirty="0"/>
              <a:t>. ) </a:t>
            </a:r>
            <a:r>
              <a:rPr lang="uk-UA" sz="2400" dirty="0">
                <a:solidFill>
                  <a:srgbClr val="00B050"/>
                </a:solidFill>
              </a:rPr>
              <a:t>натрій</a:t>
            </a:r>
            <a:endParaRPr lang="ru-RU" sz="2400" dirty="0">
              <a:solidFill>
                <a:srgbClr val="00B050"/>
              </a:solidFill>
            </a:endParaRPr>
          </a:p>
        </p:txBody>
      </p:sp>
    </p:spTree>
    <p:extLst>
      <p:ext uri="{BB962C8B-B14F-4D97-AF65-F5344CB8AC3E}">
        <p14:creationId xmlns:p14="http://schemas.microsoft.com/office/powerpoint/2010/main" val="200461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heel(1)">
                                      <p:cBhvr>
                                        <p:cTn id="11" dur="20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circle(in)">
                                      <p:cBhvr>
                                        <p:cTn id="34" dur="20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21" presetClass="entr" presetSubtype="1"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heel(1)">
                                      <p:cBhvr>
                                        <p:cTn id="5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445</TotalTime>
  <Words>4491</Words>
  <Application>Microsoft Office PowerPoint</Application>
  <PresentationFormat>Экран (4:3)</PresentationFormat>
  <Paragraphs>583</Paragraphs>
  <Slides>62</Slides>
  <Notes>52</Notes>
  <HiddenSlides>0</HiddenSlides>
  <MMClips>0</MMClips>
  <ScaleCrop>false</ScaleCrop>
  <HeadingPairs>
    <vt:vector size="4" baseType="variant">
      <vt:variant>
        <vt:lpstr>Тема</vt:lpstr>
      </vt:variant>
      <vt:variant>
        <vt:i4>1</vt:i4>
      </vt:variant>
      <vt:variant>
        <vt:lpstr>Заголовки слайдов</vt:lpstr>
      </vt:variant>
      <vt:variant>
        <vt:i4>62</vt:i4>
      </vt:variant>
    </vt:vector>
  </HeadingPairs>
  <TitlesOfParts>
    <vt:vector size="63" baseType="lpstr">
      <vt:lpstr>Официальная</vt:lpstr>
      <vt:lpstr>Морфологічні, лексичні та синтаксичні виражальні засоби та стилістичні прийоми</vt:lpstr>
      <vt:lpstr>Морфологічний стилістичний інструментарій: виражальні засоби</vt:lpstr>
      <vt:lpstr>Морфологічний стилістичний інструментарій: стилістичні прийоми</vt:lpstr>
      <vt:lpstr>Морфологічний стилістичний інструментарій: стилістичні прийоми</vt:lpstr>
      <vt:lpstr>Критерії диференціації словникового складу:</vt:lpstr>
      <vt:lpstr>АНТОНІМИ</vt:lpstr>
      <vt:lpstr>ОМОНІМИ</vt:lpstr>
      <vt:lpstr>ПАРОНІМИ</vt:lpstr>
      <vt:lpstr>!!!Транслінгвальні/міжмовні омоніми/пароніми =› хибні друзі перекладача:</vt:lpstr>
      <vt:lpstr>ІСТОРИЗМИ</vt:lpstr>
      <vt:lpstr>АРХАЇЗМИ</vt:lpstr>
      <vt:lpstr>НЕОЛОГІЗМИ</vt:lpstr>
      <vt:lpstr>АВТОРСЬКІ НЕОЛОГІЗМИ</vt:lpstr>
      <vt:lpstr>ЗАПОЗИЧЕННЯ</vt:lpstr>
      <vt:lpstr>КАЛЬКИ</vt:lpstr>
      <vt:lpstr>ВАРВАРИЗМИ</vt:lpstr>
      <vt:lpstr>ІНТЕРНАЦІОНАЛІЗМИ</vt:lpstr>
      <vt:lpstr>ЕКЗОТИЗМИ</vt:lpstr>
      <vt:lpstr>Макаронічний стиль - жартівливий літературний стиль, у якому змішуються слова і речення різних мов.</vt:lpstr>
      <vt:lpstr>ВЖИВАННЯ У СУСПІЛЬСТВІ</vt:lpstr>
      <vt:lpstr>РОЗМОВНЕ МОВЛЕННЯ</vt:lpstr>
      <vt:lpstr>АРГО</vt:lpstr>
      <vt:lpstr>ТЕРИТОРІАЛЬНИЙ КРИТЕРІЙ</vt:lpstr>
      <vt:lpstr>ВЖИВАННЯ У ЖАНРАХ АБО СТИЛЯХ</vt:lpstr>
      <vt:lpstr>АВТОЛОГІЯ</vt:lpstr>
      <vt:lpstr>Гіпербола</vt:lpstr>
      <vt:lpstr>Мейозис</vt:lpstr>
      <vt:lpstr>Літота</vt:lpstr>
      <vt:lpstr>Метонімія</vt:lpstr>
      <vt:lpstr>Підвиди метонімії</vt:lpstr>
      <vt:lpstr>Підвиди метонімії</vt:lpstr>
      <vt:lpstr>Метафора</vt:lpstr>
      <vt:lpstr>Епітет</vt:lpstr>
      <vt:lpstr>Різновиди метафори</vt:lpstr>
      <vt:lpstr>Різновиди метафори</vt:lpstr>
      <vt:lpstr>Іронія</vt:lpstr>
      <vt:lpstr>Порівняння: comparandum, comparatum, tertium comparationis</vt:lpstr>
      <vt:lpstr>Синоніми-уточнювачі</vt:lpstr>
      <vt:lpstr>Синоніми-заступники</vt:lpstr>
      <vt:lpstr>Антитеза</vt:lpstr>
      <vt:lpstr>Оксюморон, або оксиморон</vt:lpstr>
      <vt:lpstr>Градація</vt:lpstr>
      <vt:lpstr>Каламбур</vt:lpstr>
      <vt:lpstr>Зевгма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Морфологічні, лексичні та синтаксичні виражальні засоби та стилістичні прийоми</dc:title>
  <cp:lastModifiedBy>Admin</cp:lastModifiedBy>
  <cp:revision>67</cp:revision>
  <dcterms:modified xsi:type="dcterms:W3CDTF">2020-03-04T05:26:25Z</dcterms:modified>
</cp:coreProperties>
</file>